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notesSlides/notesSlide1.xml" ContentType="application/vnd.openxmlformats-officedocument.presentationml.notesSlide+xml"/>
  <Override PartName="/ppt/tags/tag144.xml" ContentType="application/vnd.openxmlformats-officedocument.presentationml.tags+xml"/>
  <Override PartName="/ppt/notesSlides/notesSlide2.xml" ContentType="application/vnd.openxmlformats-officedocument.presentationml.notesSlide+xml"/>
  <Override PartName="/ppt/tags/tag145.xml" ContentType="application/vnd.openxmlformats-officedocument.presentationml.tags+xml"/>
  <Override PartName="/ppt/notesSlides/notesSlide3.xml" ContentType="application/vnd.openxmlformats-officedocument.presentationml.notesSlide+xml"/>
  <Override PartName="/ppt/tags/tag146.xml" ContentType="application/vnd.openxmlformats-officedocument.presentationml.tags+xml"/>
  <Override PartName="/ppt/notesSlides/notesSlide4.xml" ContentType="application/vnd.openxmlformats-officedocument.presentationml.notesSlide+xml"/>
  <Override PartName="/ppt/tags/tag147.xml" ContentType="application/vnd.openxmlformats-officedocument.presentationml.tags+xml"/>
  <Override PartName="/ppt/notesSlides/notesSlide5.xml" ContentType="application/vnd.openxmlformats-officedocument.presentationml.notesSlide+xml"/>
  <Override PartName="/ppt/tags/tag148.xml" ContentType="application/vnd.openxmlformats-officedocument.presentationml.tags+xml"/>
  <Override PartName="/ppt/notesSlides/notesSlide6.xml" ContentType="application/vnd.openxmlformats-officedocument.presentationml.notesSlide+xml"/>
  <Override PartName="/ppt/tags/tag149.xml" ContentType="application/vnd.openxmlformats-officedocument.presentationml.tags+xml"/>
  <Override PartName="/ppt/notesSlides/notesSlide7.xml" ContentType="application/vnd.openxmlformats-officedocument.presentationml.notesSlide+xml"/>
  <Override PartName="/ppt/tags/tag150.xml" ContentType="application/vnd.openxmlformats-officedocument.presentationml.tags+xml"/>
  <Override PartName="/ppt/notesSlides/notesSlide8.xml" ContentType="application/vnd.openxmlformats-officedocument.presentationml.notesSlide+xml"/>
  <Override PartName="/ppt/tags/tag151.xml" ContentType="application/vnd.openxmlformats-officedocument.presentationml.tags+xml"/>
  <Override PartName="/ppt/notesSlides/notesSlide9.xml" ContentType="application/vnd.openxmlformats-officedocument.presentationml.notesSlide+xml"/>
  <Override PartName="/ppt/tags/tag152.xml" ContentType="application/vnd.openxmlformats-officedocument.presentationml.tags+xml"/>
  <Override PartName="/ppt/notesSlides/notesSlide10.xml" ContentType="application/vnd.openxmlformats-officedocument.presentationml.notesSlide+xml"/>
  <Override PartName="/ppt/tags/tag153.xml" ContentType="application/vnd.openxmlformats-officedocument.presentationml.tags+xml"/>
  <Override PartName="/ppt/notesSlides/notesSlide11.xml" ContentType="application/vnd.openxmlformats-officedocument.presentationml.notesSlide+xml"/>
  <Override PartName="/ppt/tags/tag154.xml" ContentType="application/vnd.openxmlformats-officedocument.presentationml.tags+xml"/>
  <Override PartName="/ppt/notesSlides/notesSlide12.xml" ContentType="application/vnd.openxmlformats-officedocument.presentationml.notesSlide+xml"/>
  <Override PartName="/ppt/tags/tag155.xml" ContentType="application/vnd.openxmlformats-officedocument.presentationml.tags+xml"/>
  <Override PartName="/ppt/notesSlides/notesSlide13.xml" ContentType="application/vnd.openxmlformats-officedocument.presentationml.notesSlide+xml"/>
  <Override PartName="/ppt/tags/tag156.xml" ContentType="application/vnd.openxmlformats-officedocument.presentationml.tags+xml"/>
  <Override PartName="/ppt/notesSlides/notesSlide14.xml" ContentType="application/vnd.openxmlformats-officedocument.presentationml.notesSlide+xml"/>
  <Override PartName="/ppt/tags/tag157.xml" ContentType="application/vnd.openxmlformats-officedocument.presentationml.tags+xml"/>
  <Override PartName="/ppt/notesSlides/notesSlide15.xml" ContentType="application/vnd.openxmlformats-officedocument.presentationml.notesSlide+xml"/>
  <Override PartName="/ppt/tags/tag158.xml" ContentType="application/vnd.openxmlformats-officedocument.presentationml.tags+xml"/>
  <Override PartName="/ppt/notesSlides/notesSlide16.xml" ContentType="application/vnd.openxmlformats-officedocument.presentationml.notesSlide+xml"/>
  <Override PartName="/ppt/tags/tag159.xml" ContentType="application/vnd.openxmlformats-officedocument.presentationml.tags+xml"/>
  <Override PartName="/ppt/notesSlides/notesSlide17.xml" ContentType="application/vnd.openxmlformats-officedocument.presentationml.notesSlide+xml"/>
  <Override PartName="/ppt/tags/tag160.xml" ContentType="application/vnd.openxmlformats-officedocument.presentationml.tags+xml"/>
  <Override PartName="/ppt/notesSlides/notesSlide18.xml" ContentType="application/vnd.openxmlformats-officedocument.presentationml.notesSlide+xml"/>
  <Override PartName="/ppt/tags/tag161.xml" ContentType="application/vnd.openxmlformats-officedocument.presentationml.tags+xml"/>
  <Override PartName="/ppt/notesSlides/notesSlide19.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20.xml" ContentType="application/vnd.openxmlformats-officedocument.presentationml.notesSlide+xml"/>
  <Override PartName="/ppt/tags/tag164.xml" ContentType="application/vnd.openxmlformats-officedocument.presentationml.tags+xml"/>
  <Override PartName="/ppt/notesSlides/notesSlide21.xml" ContentType="application/vnd.openxmlformats-officedocument.presentationml.notesSlide+xml"/>
  <Override PartName="/ppt/tags/tag165.xml" ContentType="application/vnd.openxmlformats-officedocument.presentationml.tags+xml"/>
  <Override PartName="/ppt/notesSlides/notesSlide22.xml" ContentType="application/vnd.openxmlformats-officedocument.presentationml.notesSlide+xml"/>
  <Override PartName="/ppt/tags/tag166.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67.xml" ContentType="application/vnd.openxmlformats-officedocument.presentationml.tags+xml"/>
  <Override PartName="/ppt/notesSlides/notesSlide24.xml" ContentType="application/vnd.openxmlformats-officedocument.presentationml.notesSlide+xml"/>
  <Override PartName="/ppt/charts/chart2.xml" ContentType="application/vnd.openxmlformats-officedocument.drawingml.chart+xml"/>
  <Override PartName="/ppt/tags/tag168.xml" ContentType="application/vnd.openxmlformats-officedocument.presentationml.tags+xml"/>
  <Override PartName="/ppt/notesSlides/notesSlide25.xml" ContentType="application/vnd.openxmlformats-officedocument.presentationml.notesSlide+xml"/>
  <Override PartName="/ppt/tags/tag169.xml" ContentType="application/vnd.openxmlformats-officedocument.presentationml.tags+xml"/>
  <Override PartName="/ppt/notesSlides/notesSlide26.xml" ContentType="application/vnd.openxmlformats-officedocument.presentationml.notesSlide+xml"/>
  <Override PartName="/ppt/tags/tag170.xml" ContentType="application/vnd.openxmlformats-officedocument.presentationml.tags+xml"/>
  <Override PartName="/ppt/notesSlides/notesSlide2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171.xml" ContentType="application/vnd.openxmlformats-officedocument.presentationml.tags+xml"/>
  <Override PartName="/ppt/notesSlides/notesSlide28.xml" ContentType="application/vnd.openxmlformats-officedocument.presentationml.notesSlide+xml"/>
  <Override PartName="/ppt/tags/tag172.xml" ContentType="application/vnd.openxmlformats-officedocument.presentationml.tags+xml"/>
  <Override PartName="/ppt/notesSlides/notesSlide29.xml" ContentType="application/vnd.openxmlformats-officedocument.presentationml.notesSlide+xml"/>
  <Override PartName="/ppt/tags/tag173.xml" ContentType="application/vnd.openxmlformats-officedocument.presentationml.tags+xml"/>
  <Override PartName="/ppt/notesSlides/notesSlide3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74.xml" ContentType="application/vnd.openxmlformats-officedocument.presentationml.tags+xml"/>
  <Override PartName="/ppt/notesSlides/notesSlide3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175.xml" ContentType="application/vnd.openxmlformats-officedocument.presentationml.tags+xml"/>
  <Override PartName="/ppt/notesSlides/notesSlide32.xml" ContentType="application/vnd.openxmlformats-officedocument.presentationml.notesSlide+xml"/>
  <Override PartName="/ppt/tags/tag176.xml" ContentType="application/vnd.openxmlformats-officedocument.presentationml.tags+xml"/>
  <Override PartName="/ppt/notesSlides/notesSlide33.xml" ContentType="application/vnd.openxmlformats-officedocument.presentationml.notesSlide+xml"/>
  <Override PartName="/ppt/tags/tag177.xml" ContentType="application/vnd.openxmlformats-officedocument.presentationml.tags+xml"/>
  <Override PartName="/ppt/notesSlides/notesSlide34.xml" ContentType="application/vnd.openxmlformats-officedocument.presentationml.notesSlide+xml"/>
  <Override PartName="/ppt/tags/tag178.xml" ContentType="application/vnd.openxmlformats-officedocument.presentationml.tags+xml"/>
  <Override PartName="/ppt/notesSlides/notesSlide35.xml" ContentType="application/vnd.openxmlformats-officedocument.presentationml.notesSlide+xml"/>
  <Override PartName="/ppt/tags/tag179.xml" ContentType="application/vnd.openxmlformats-officedocument.presentationml.tags+xml"/>
  <Override PartName="/ppt/notesSlides/notesSlide36.xml" ContentType="application/vnd.openxmlformats-officedocument.presentationml.notesSlide+xml"/>
  <Override PartName="/ppt/tags/tag180.xml" ContentType="application/vnd.openxmlformats-officedocument.presentationml.tags+xml"/>
  <Override PartName="/ppt/notesSlides/notesSlide37.xml" ContentType="application/vnd.openxmlformats-officedocument.presentationml.notesSlide+xml"/>
  <Override PartName="/ppt/tags/tag181.xml" ContentType="application/vnd.openxmlformats-officedocument.presentationml.tags+xml"/>
  <Override PartName="/ppt/notesSlides/notesSlide38.xml" ContentType="application/vnd.openxmlformats-officedocument.presentationml.notesSlide+xml"/>
  <Override PartName="/ppt/tags/tag182.xml" ContentType="application/vnd.openxmlformats-officedocument.presentationml.tags+xml"/>
  <Override PartName="/ppt/notesSlides/notesSlide39.xml" ContentType="application/vnd.openxmlformats-officedocument.presentationml.notesSlide+xml"/>
  <Override PartName="/ppt/tags/tag183.xml" ContentType="application/vnd.openxmlformats-officedocument.presentationml.tags+xml"/>
  <Override PartName="/ppt/notesSlides/notesSlide40.xml" ContentType="application/vnd.openxmlformats-officedocument.presentationml.notesSlide+xml"/>
  <Override PartName="/ppt/tags/tag184.xml" ContentType="application/vnd.openxmlformats-officedocument.presentationml.tags+xml"/>
  <Override PartName="/ppt/notesSlides/notesSlide41.xml" ContentType="application/vnd.openxmlformats-officedocument.presentationml.notesSlide+xml"/>
  <Override PartName="/ppt/tags/tag185.xml" ContentType="application/vnd.openxmlformats-officedocument.presentationml.tags+xml"/>
  <Override PartName="/ppt/notesSlides/notesSlide42.xml" ContentType="application/vnd.openxmlformats-officedocument.presentationml.notesSlide+xml"/>
  <Override PartName="/ppt/tags/tag186.xml" ContentType="application/vnd.openxmlformats-officedocument.presentationml.tags+xml"/>
  <Override PartName="/ppt/notesSlides/notesSlide43.xml" ContentType="application/vnd.openxmlformats-officedocument.presentationml.notesSlide+xml"/>
  <Override PartName="/ppt/tags/tag187.xml" ContentType="application/vnd.openxmlformats-officedocument.presentationml.tags+xml"/>
  <Override PartName="/ppt/notesSlides/notesSlide44.xml" ContentType="application/vnd.openxmlformats-officedocument.presentationml.notesSlide+xml"/>
  <Override PartName="/ppt/tags/tag188.xml" ContentType="application/vnd.openxmlformats-officedocument.presentationml.tags+xml"/>
  <Override PartName="/ppt/notesSlides/notesSlide45.xml" ContentType="application/vnd.openxmlformats-officedocument.presentationml.notesSlide+xml"/>
  <Override PartName="/ppt/tags/tag189.xml" ContentType="application/vnd.openxmlformats-officedocument.presentationml.tags+xml"/>
  <Override PartName="/ppt/notesSlides/notesSlide46.xml" ContentType="application/vnd.openxmlformats-officedocument.presentationml.notesSlide+xml"/>
  <Override PartName="/ppt/tags/tag190.xml" ContentType="application/vnd.openxmlformats-officedocument.presentationml.tags+xml"/>
  <Override PartName="/ppt/notesSlides/notesSlide47.xml" ContentType="application/vnd.openxmlformats-officedocument.presentationml.notesSlide+xml"/>
  <Override PartName="/ppt/tags/tag191.xml" ContentType="application/vnd.openxmlformats-officedocument.presentationml.tags+xml"/>
  <Override PartName="/ppt/notesSlides/notesSlide48.xml" ContentType="application/vnd.openxmlformats-officedocument.presentationml.notesSlide+xml"/>
  <Override PartName="/ppt/tags/tag192.xml" ContentType="application/vnd.openxmlformats-officedocument.presentationml.tags+xml"/>
  <Override PartName="/ppt/notesSlides/notesSlide49.xml" ContentType="application/vnd.openxmlformats-officedocument.presentationml.notesSlide+xml"/>
  <Override PartName="/ppt/tags/tag193.xml" ContentType="application/vnd.openxmlformats-officedocument.presentationml.tags+xml"/>
  <Override PartName="/ppt/notesSlides/notesSlide50.xml" ContentType="application/vnd.openxmlformats-officedocument.presentationml.notesSlide+xml"/>
  <Override PartName="/ppt/tags/tag194.xml" ContentType="application/vnd.openxmlformats-officedocument.presentationml.tags+xml"/>
  <Override PartName="/ppt/notesSlides/notesSlide51.xml" ContentType="application/vnd.openxmlformats-officedocument.presentationml.notesSlide+xml"/>
  <Override PartName="/ppt/tags/tag195.xml" ContentType="application/vnd.openxmlformats-officedocument.presentationml.tags+xml"/>
  <Override PartName="/ppt/notesSlides/notesSlide52.xml" ContentType="application/vnd.openxmlformats-officedocument.presentationml.notesSlide+xml"/>
  <Override PartName="/ppt/tags/tag196.xml" ContentType="application/vnd.openxmlformats-officedocument.presentationml.tags+xml"/>
  <Override PartName="/ppt/notesSlides/notesSlide53.xml" ContentType="application/vnd.openxmlformats-officedocument.presentationml.notesSlide+xml"/>
  <Override PartName="/ppt/tags/tag197.xml" ContentType="application/vnd.openxmlformats-officedocument.presentationml.tags+xml"/>
  <Override PartName="/ppt/notesSlides/notesSlide54.xml" ContentType="application/vnd.openxmlformats-officedocument.presentationml.notesSlide+xml"/>
  <Override PartName="/ppt/tags/tag198.xml" ContentType="application/vnd.openxmlformats-officedocument.presentationml.tags+xml"/>
  <Override PartName="/ppt/notesSlides/notesSlide55.xml" ContentType="application/vnd.openxmlformats-officedocument.presentationml.notesSlide+xml"/>
  <Override PartName="/ppt/tags/tag199.xml" ContentType="application/vnd.openxmlformats-officedocument.presentationml.tags+xml"/>
  <Override PartName="/ppt/notesSlides/notesSlide56.xml" ContentType="application/vnd.openxmlformats-officedocument.presentationml.notesSlide+xml"/>
  <Override PartName="/ppt/tags/tag200.xml" ContentType="application/vnd.openxmlformats-officedocument.presentationml.tags+xml"/>
  <Override PartName="/ppt/notesSlides/notesSlide57.xml" ContentType="application/vnd.openxmlformats-officedocument.presentationml.notesSlide+xml"/>
  <Override PartName="/ppt/tags/tag201.xml" ContentType="application/vnd.openxmlformats-officedocument.presentationml.tags+xml"/>
  <Override PartName="/ppt/notesSlides/notesSlide58.xml" ContentType="application/vnd.openxmlformats-officedocument.presentationml.notesSlide+xml"/>
  <Override PartName="/ppt/tags/tag202.xml" ContentType="application/vnd.openxmlformats-officedocument.presentationml.tags+xml"/>
  <Override PartName="/ppt/notesSlides/notesSlide59.xml" ContentType="application/vnd.openxmlformats-officedocument.presentationml.notesSlide+xml"/>
  <Override PartName="/ppt/tags/tag203.xml" ContentType="application/vnd.openxmlformats-officedocument.presentationml.tags+xml"/>
  <Override PartName="/ppt/notesSlides/notesSlide60.xml" ContentType="application/vnd.openxmlformats-officedocument.presentationml.notesSlide+xml"/>
  <Override PartName="/ppt/tags/tag204.xml" ContentType="application/vnd.openxmlformats-officedocument.presentationml.tags+xml"/>
  <Override PartName="/ppt/notesSlides/notesSlide61.xml" ContentType="application/vnd.openxmlformats-officedocument.presentationml.notesSlide+xml"/>
  <Override PartName="/ppt/tags/tag205.xml" ContentType="application/vnd.openxmlformats-officedocument.presentationml.tags+xml"/>
  <Override PartName="/ppt/notesSlides/notesSlide62.xml" ContentType="application/vnd.openxmlformats-officedocument.presentationml.notesSlide+xml"/>
  <Override PartName="/ppt/tags/tag206.xml" ContentType="application/vnd.openxmlformats-officedocument.presentationml.tags+xml"/>
  <Override PartName="/ppt/notesSlides/notesSlide63.xml" ContentType="application/vnd.openxmlformats-officedocument.presentationml.notesSlide+xml"/>
  <Override PartName="/ppt/tags/tag207.xml" ContentType="application/vnd.openxmlformats-officedocument.presentationml.tags+xml"/>
  <Override PartName="/ppt/notesSlides/notesSlide64.xml" ContentType="application/vnd.openxmlformats-officedocument.presentationml.notesSlide+xml"/>
  <Override PartName="/ppt/tags/tag208.xml" ContentType="application/vnd.openxmlformats-officedocument.presentationml.tags+xml"/>
  <Override PartName="/ppt/notesSlides/notesSlide65.xml" ContentType="application/vnd.openxmlformats-officedocument.presentationml.notesSlide+xml"/>
  <Override PartName="/ppt/tags/tag209.xml" ContentType="application/vnd.openxmlformats-officedocument.presentationml.tags+xml"/>
  <Override PartName="/ppt/notesSlides/notesSlide66.xml" ContentType="application/vnd.openxmlformats-officedocument.presentationml.notesSlide+xml"/>
  <Override PartName="/ppt/tags/tag210.xml" ContentType="application/vnd.openxmlformats-officedocument.presentationml.tags+xml"/>
  <Override PartName="/ppt/notesSlides/notesSlide67.xml" ContentType="application/vnd.openxmlformats-officedocument.presentationml.notesSlide+xml"/>
  <Override PartName="/ppt/tags/tag211.xml" ContentType="application/vnd.openxmlformats-officedocument.presentationml.tags+xml"/>
  <Override PartName="/ppt/notesSlides/notesSlide68.xml" ContentType="application/vnd.openxmlformats-officedocument.presentationml.notesSlide+xml"/>
  <Override PartName="/ppt/tags/tag212.xml" ContentType="application/vnd.openxmlformats-officedocument.presentationml.tags+xml"/>
  <Override PartName="/ppt/notesSlides/notesSlide69.xml" ContentType="application/vnd.openxmlformats-officedocument.presentationml.notesSlide+xml"/>
  <Override PartName="/ppt/tags/tag213.xml" ContentType="application/vnd.openxmlformats-officedocument.presentationml.tags+xml"/>
  <Override PartName="/ppt/notesSlides/notesSlide70.xml" ContentType="application/vnd.openxmlformats-officedocument.presentationml.notesSlide+xml"/>
  <Override PartName="/ppt/tags/tag214.xml" ContentType="application/vnd.openxmlformats-officedocument.presentationml.tags+xml"/>
  <Override PartName="/ppt/notesSlides/notesSlide71.xml" ContentType="application/vnd.openxmlformats-officedocument.presentationml.notesSlide+xml"/>
  <Override PartName="/ppt/tags/tag215.xml" ContentType="application/vnd.openxmlformats-officedocument.presentationml.tags+xml"/>
  <Override PartName="/ppt/notesSlides/notesSlide72.xml" ContentType="application/vnd.openxmlformats-officedocument.presentationml.notesSlide+xml"/>
  <Override PartName="/ppt/tags/tag216.xml" ContentType="application/vnd.openxmlformats-officedocument.presentationml.tags+xml"/>
  <Override PartName="/ppt/notesSlides/notesSlide73.xml" ContentType="application/vnd.openxmlformats-officedocument.presentationml.notesSlide+xml"/>
  <Override PartName="/ppt/tags/tag217.xml" ContentType="application/vnd.openxmlformats-officedocument.presentationml.tags+xml"/>
  <Override PartName="/ppt/notesSlides/notesSlide74.xml" ContentType="application/vnd.openxmlformats-officedocument.presentationml.notesSlide+xml"/>
  <Override PartName="/ppt/tags/tag218.xml" ContentType="application/vnd.openxmlformats-officedocument.presentationml.tags+xml"/>
  <Override PartName="/ppt/notesSlides/notesSlide75.xml" ContentType="application/vnd.openxmlformats-officedocument.presentationml.notesSlide+xml"/>
  <Override PartName="/ppt/tags/tag219.xml" ContentType="application/vnd.openxmlformats-officedocument.presentationml.tags+xml"/>
  <Override PartName="/ppt/notesSlides/notesSlide76.xml" ContentType="application/vnd.openxmlformats-officedocument.presentationml.notesSlide+xml"/>
  <Override PartName="/ppt/tags/tag220.xml" ContentType="application/vnd.openxmlformats-officedocument.presentationml.tags+xml"/>
  <Override PartName="/ppt/notesSlides/notesSlide77.xml" ContentType="application/vnd.openxmlformats-officedocument.presentationml.notesSlide+xml"/>
  <Override PartName="/ppt/tags/tag221.xml" ContentType="application/vnd.openxmlformats-officedocument.presentationml.tags+xml"/>
  <Override PartName="/ppt/notesSlides/notesSlide78.xml" ContentType="application/vnd.openxmlformats-officedocument.presentationml.notesSlide+xml"/>
  <Override PartName="/ppt/tags/tag222.xml" ContentType="application/vnd.openxmlformats-officedocument.presentationml.tags+xml"/>
  <Override PartName="/ppt/notesSlides/notesSlide79.xml" ContentType="application/vnd.openxmlformats-officedocument.presentationml.notesSlide+xml"/>
  <Override PartName="/ppt/tags/tag223.xml" ContentType="application/vnd.openxmlformats-officedocument.presentationml.tags+xml"/>
  <Override PartName="/ppt/notesSlides/notesSlide80.xml" ContentType="application/vnd.openxmlformats-officedocument.presentationml.notesSlide+xml"/>
  <Override PartName="/ppt/tags/tag224.xml" ContentType="application/vnd.openxmlformats-officedocument.presentationml.tags+xml"/>
  <Override PartName="/ppt/notesSlides/notesSlide81.xml" ContentType="application/vnd.openxmlformats-officedocument.presentationml.notesSlide+xml"/>
  <Override PartName="/ppt/tags/tag225.xml" ContentType="application/vnd.openxmlformats-officedocument.presentationml.tags+xml"/>
  <Override PartName="/ppt/notesSlides/notesSlide82.xml" ContentType="application/vnd.openxmlformats-officedocument.presentationml.notesSlide+xml"/>
  <Override PartName="/ppt/tags/tag226.xml" ContentType="application/vnd.openxmlformats-officedocument.presentationml.tags+xml"/>
  <Override PartName="/ppt/notesSlides/notesSlide83.xml" ContentType="application/vnd.openxmlformats-officedocument.presentationml.notesSlide+xml"/>
  <Override PartName="/ppt/tags/tag227.xml" ContentType="application/vnd.openxmlformats-officedocument.presentationml.tags+xml"/>
  <Override PartName="/ppt/notesSlides/notesSlide84.xml" ContentType="application/vnd.openxmlformats-officedocument.presentationml.notesSlide+xml"/>
  <Override PartName="/ppt/tags/tag228.xml" ContentType="application/vnd.openxmlformats-officedocument.presentationml.tags+xml"/>
  <Override PartName="/ppt/notesSlides/notesSlide85.xml" ContentType="application/vnd.openxmlformats-officedocument.presentationml.notesSlide+xml"/>
  <Override PartName="/ppt/tags/tag229.xml" ContentType="application/vnd.openxmlformats-officedocument.presentationml.tags+xml"/>
  <Override PartName="/ppt/notesSlides/notesSlide86.xml" ContentType="application/vnd.openxmlformats-officedocument.presentationml.notesSlide+xml"/>
  <Override PartName="/ppt/tags/tag230.xml" ContentType="application/vnd.openxmlformats-officedocument.presentationml.tags+xml"/>
  <Override PartName="/ppt/notesSlides/notesSlide87.xml" ContentType="application/vnd.openxmlformats-officedocument.presentationml.notesSlide+xml"/>
  <Override PartName="/ppt/tags/tag231.xml" ContentType="application/vnd.openxmlformats-officedocument.presentationml.tags+xml"/>
  <Override PartName="/ppt/notesSlides/notesSlide88.xml" ContentType="application/vnd.openxmlformats-officedocument.presentationml.notesSlide+xml"/>
  <Override PartName="/ppt/tags/tag232.xml" ContentType="application/vnd.openxmlformats-officedocument.presentationml.tags+xml"/>
  <Override PartName="/ppt/notesSlides/notesSlide89.xml" ContentType="application/vnd.openxmlformats-officedocument.presentationml.notesSlide+xml"/>
  <Override PartName="/ppt/tags/tag233.xml" ContentType="application/vnd.openxmlformats-officedocument.presentationml.tags+xml"/>
  <Override PartName="/ppt/notesSlides/notesSlide90.xml" ContentType="application/vnd.openxmlformats-officedocument.presentationml.notesSlide+xml"/>
  <Override PartName="/ppt/tags/tag234.xml" ContentType="application/vnd.openxmlformats-officedocument.presentationml.tags+xml"/>
  <Override PartName="/ppt/notesSlides/notesSlide91.xml" ContentType="application/vnd.openxmlformats-officedocument.presentationml.notesSlide+xml"/>
  <Override PartName="/ppt/tags/tag235.xml" ContentType="application/vnd.openxmlformats-officedocument.presentationml.tags+xml"/>
  <Override PartName="/ppt/notesSlides/notesSlide92.xml" ContentType="application/vnd.openxmlformats-officedocument.presentationml.notesSlide+xml"/>
  <Override PartName="/ppt/tags/tag236.xml" ContentType="application/vnd.openxmlformats-officedocument.presentationml.tags+xml"/>
  <Override PartName="/ppt/notesSlides/notesSlide93.xml" ContentType="application/vnd.openxmlformats-officedocument.presentationml.notesSlide+xml"/>
  <Override PartName="/ppt/tags/tag237.xml" ContentType="application/vnd.openxmlformats-officedocument.presentationml.tags+xml"/>
  <Override PartName="/ppt/notesSlides/notesSlide94.xml" ContentType="application/vnd.openxmlformats-officedocument.presentationml.notesSlide+xml"/>
  <Override PartName="/ppt/tags/tag238.xml" ContentType="application/vnd.openxmlformats-officedocument.presentationml.tags+xml"/>
  <Override PartName="/ppt/notesSlides/notesSlide95.xml" ContentType="application/vnd.openxmlformats-officedocument.presentationml.notesSlide+xml"/>
  <Override PartName="/ppt/tags/tag239.xml" ContentType="application/vnd.openxmlformats-officedocument.presentationml.tags+xml"/>
  <Override PartName="/ppt/notesSlides/notesSlide96.xml" ContentType="application/vnd.openxmlformats-officedocument.presentationml.notesSlide+xml"/>
  <Override PartName="/ppt/tags/tag240.xml" ContentType="application/vnd.openxmlformats-officedocument.presentationml.tags+xml"/>
  <Override PartName="/ppt/notesSlides/notesSlide97.xml" ContentType="application/vnd.openxmlformats-officedocument.presentationml.notesSlide+xml"/>
  <Override PartName="/ppt/tags/tag241.xml" ContentType="application/vnd.openxmlformats-officedocument.presentationml.tags+xml"/>
  <Override PartName="/ppt/notesSlides/notesSlide98.xml" ContentType="application/vnd.openxmlformats-officedocument.presentationml.notesSlide+xml"/>
  <Override PartName="/ppt/tags/tag242.xml" ContentType="application/vnd.openxmlformats-officedocument.presentationml.tags+xml"/>
  <Override PartName="/ppt/notesSlides/notesSlide99.xml" ContentType="application/vnd.openxmlformats-officedocument.presentationml.notesSlide+xml"/>
  <Override PartName="/ppt/tags/tag243.xml" ContentType="application/vnd.openxmlformats-officedocument.presentationml.tags+xml"/>
  <Override PartName="/ppt/notesSlides/notesSlide100.xml" ContentType="application/vnd.openxmlformats-officedocument.presentationml.notesSlide+xml"/>
  <Override PartName="/ppt/tags/tag244.xml" ContentType="application/vnd.openxmlformats-officedocument.presentationml.tags+xml"/>
  <Override PartName="/ppt/notesSlides/notesSlide101.xml" ContentType="application/vnd.openxmlformats-officedocument.presentationml.notesSlide+xml"/>
  <Override PartName="/ppt/tags/tag245.xml" ContentType="application/vnd.openxmlformats-officedocument.presentationml.tags+xml"/>
  <Override PartName="/ppt/notesSlides/notesSlide102.xml" ContentType="application/vnd.openxmlformats-officedocument.presentationml.notesSlide+xml"/>
  <Override PartName="/ppt/tags/tag246.xml" ContentType="application/vnd.openxmlformats-officedocument.presentationml.tags+xml"/>
  <Override PartName="/ppt/notesSlides/notesSlide103.xml" ContentType="application/vnd.openxmlformats-officedocument.presentationml.notesSlide+xml"/>
  <Override PartName="/ppt/tags/tag247.xml" ContentType="application/vnd.openxmlformats-officedocument.presentationml.tags+xml"/>
  <Override PartName="/ppt/notesSlides/notesSlide104.xml" ContentType="application/vnd.openxmlformats-officedocument.presentationml.notesSlide+xml"/>
  <Override PartName="/ppt/tags/tag248.xml" ContentType="application/vnd.openxmlformats-officedocument.presentationml.tags+xml"/>
  <Override PartName="/ppt/notesSlides/notesSlide105.xml" ContentType="application/vnd.openxmlformats-officedocument.presentationml.notesSlide+xml"/>
  <Override PartName="/ppt/tags/tag249.xml" ContentType="application/vnd.openxmlformats-officedocument.presentationml.tags+xml"/>
  <Override PartName="/ppt/notesSlides/notesSlide106.xml" ContentType="application/vnd.openxmlformats-officedocument.presentationml.notesSlide+xml"/>
  <Override PartName="/ppt/tags/tag250.xml" ContentType="application/vnd.openxmlformats-officedocument.presentationml.tags+xml"/>
  <Override PartName="/ppt/notesSlides/notesSlide107.xml" ContentType="application/vnd.openxmlformats-officedocument.presentationml.notesSlide+xml"/>
  <Override PartName="/ppt/tags/tag251.xml" ContentType="application/vnd.openxmlformats-officedocument.presentationml.tags+xml"/>
  <Override PartName="/ppt/notesSlides/notesSlide108.xml" ContentType="application/vnd.openxmlformats-officedocument.presentationml.notesSlide+xml"/>
  <Override PartName="/ppt/tags/tag252.xml" ContentType="application/vnd.openxmlformats-officedocument.presentationml.tags+xml"/>
  <Override PartName="/ppt/notesSlides/notesSlide109.xml" ContentType="application/vnd.openxmlformats-officedocument.presentationml.notesSlide+xml"/>
  <Override PartName="/ppt/tags/tag253.xml" ContentType="application/vnd.openxmlformats-officedocument.presentationml.tags+xml"/>
  <Override PartName="/ppt/notesSlides/notesSlide110.xml" ContentType="application/vnd.openxmlformats-officedocument.presentationml.notesSlide+xml"/>
  <Override PartName="/ppt/tags/tag254.xml" ContentType="application/vnd.openxmlformats-officedocument.presentationml.tags+xml"/>
  <Override PartName="/ppt/notesSlides/notesSlide111.xml" ContentType="application/vnd.openxmlformats-officedocument.presentationml.notesSlide+xml"/>
  <Override PartName="/ppt/tags/tag255.xml" ContentType="application/vnd.openxmlformats-officedocument.presentationml.tags+xml"/>
  <Override PartName="/ppt/notesSlides/notesSlide112.xml" ContentType="application/vnd.openxmlformats-officedocument.presentationml.notesSlide+xml"/>
  <Override PartName="/ppt/tags/tag256.xml" ContentType="application/vnd.openxmlformats-officedocument.presentationml.tags+xml"/>
  <Override PartName="/ppt/notesSlides/notesSlide113.xml" ContentType="application/vnd.openxmlformats-officedocument.presentationml.notesSlide+xml"/>
  <Override PartName="/ppt/tags/tag257.xml" ContentType="application/vnd.openxmlformats-officedocument.presentationml.tags+xml"/>
  <Override PartName="/ppt/notesSlides/notesSlide114.xml" ContentType="application/vnd.openxmlformats-officedocument.presentationml.notesSlide+xml"/>
  <Override PartName="/ppt/tags/tag258.xml" ContentType="application/vnd.openxmlformats-officedocument.presentationml.tags+xml"/>
  <Override PartName="/ppt/notesSlides/notesSlide115.xml" ContentType="application/vnd.openxmlformats-officedocument.presentationml.notesSlide+xml"/>
  <Override PartName="/ppt/tags/tag259.xml" ContentType="application/vnd.openxmlformats-officedocument.presentationml.tags+xml"/>
  <Override PartName="/ppt/notesSlides/notesSlide116.xml" ContentType="application/vnd.openxmlformats-officedocument.presentationml.notesSlide+xml"/>
  <Override PartName="/ppt/tags/tag260.xml" ContentType="application/vnd.openxmlformats-officedocument.presentationml.tags+xml"/>
  <Override PartName="/ppt/notesSlides/notesSlide117.xml" ContentType="application/vnd.openxmlformats-officedocument.presentationml.notesSlide+xml"/>
  <Override PartName="/ppt/tags/tag261.xml" ContentType="application/vnd.openxmlformats-officedocument.presentationml.tags+xml"/>
  <Override PartName="/ppt/notesSlides/notesSlide118.xml" ContentType="application/vnd.openxmlformats-officedocument.presentationml.notesSlide+xml"/>
  <Override PartName="/ppt/tags/tag262.xml" ContentType="application/vnd.openxmlformats-officedocument.presentationml.tags+xml"/>
  <Override PartName="/ppt/notesSlides/notesSlide119.xml" ContentType="application/vnd.openxmlformats-officedocument.presentationml.notesSlide+xml"/>
  <Override PartName="/ppt/tags/tag263.xml" ContentType="application/vnd.openxmlformats-officedocument.presentationml.tags+xml"/>
  <Override PartName="/ppt/notesSlides/notesSlide120.xml" ContentType="application/vnd.openxmlformats-officedocument.presentationml.notesSlide+xml"/>
  <Override PartName="/ppt/tags/tag264.xml" ContentType="application/vnd.openxmlformats-officedocument.presentationml.tags+xml"/>
  <Override PartName="/ppt/notesSlides/notesSlide121.xml" ContentType="application/vnd.openxmlformats-officedocument.presentationml.notesSlide+xml"/>
  <Override PartName="/ppt/tags/tag265.xml" ContentType="application/vnd.openxmlformats-officedocument.presentationml.tags+xml"/>
  <Override PartName="/ppt/notesSlides/notesSlide122.xml" ContentType="application/vnd.openxmlformats-officedocument.presentationml.notesSlide+xml"/>
  <Override PartName="/ppt/tags/tag266.xml" ContentType="application/vnd.openxmlformats-officedocument.presentationml.tags+xml"/>
  <Override PartName="/ppt/notesSlides/notesSlide123.xml" ContentType="application/vnd.openxmlformats-officedocument.presentationml.notesSlide+xml"/>
  <Override PartName="/ppt/tags/tag267.xml" ContentType="application/vnd.openxmlformats-officedocument.presentationml.tags+xml"/>
  <Override PartName="/ppt/notesSlides/notesSlide124.xml" ContentType="application/vnd.openxmlformats-officedocument.presentationml.notesSlide+xml"/>
  <Override PartName="/ppt/tags/tag268.xml" ContentType="application/vnd.openxmlformats-officedocument.presentationml.tags+xml"/>
  <Override PartName="/ppt/notesSlides/notesSlide125.xml" ContentType="application/vnd.openxmlformats-officedocument.presentationml.notesSlide+xml"/>
  <Override PartName="/ppt/tags/tag269.xml" ContentType="application/vnd.openxmlformats-officedocument.presentationml.tags+xml"/>
  <Override PartName="/ppt/notesSlides/notesSlide126.xml" ContentType="application/vnd.openxmlformats-officedocument.presentationml.notesSlide+xml"/>
  <Override PartName="/ppt/tags/tag270.xml" ContentType="application/vnd.openxmlformats-officedocument.presentationml.tags+xml"/>
  <Override PartName="/ppt/notesSlides/notesSlide127.xml" ContentType="application/vnd.openxmlformats-officedocument.presentationml.notesSlide+xml"/>
  <Override PartName="/ppt/tags/tag271.xml" ContentType="application/vnd.openxmlformats-officedocument.presentationml.tags+xml"/>
  <Override PartName="/ppt/notesSlides/notesSlide128.xml" ContentType="application/vnd.openxmlformats-officedocument.presentationml.notesSlide+xml"/>
  <Override PartName="/ppt/tags/tag272.xml" ContentType="application/vnd.openxmlformats-officedocument.presentationml.tags+xml"/>
  <Override PartName="/ppt/notesSlides/notesSlide129.xml" ContentType="application/vnd.openxmlformats-officedocument.presentationml.notesSlide+xml"/>
  <Override PartName="/ppt/tags/tag273.xml" ContentType="application/vnd.openxmlformats-officedocument.presentationml.tags+xml"/>
  <Override PartName="/ppt/notesSlides/notesSlide130.xml" ContentType="application/vnd.openxmlformats-officedocument.presentationml.notesSlide+xml"/>
  <Override PartName="/ppt/tags/tag274.xml" ContentType="application/vnd.openxmlformats-officedocument.presentationml.tags+xml"/>
  <Override PartName="/ppt/notesSlides/notesSlide131.xml" ContentType="application/vnd.openxmlformats-officedocument.presentationml.notesSlide+xml"/>
  <Override PartName="/ppt/tags/tag275.xml" ContentType="application/vnd.openxmlformats-officedocument.presentationml.tags+xml"/>
  <Override PartName="/ppt/notesSlides/notesSlide132.xml" ContentType="application/vnd.openxmlformats-officedocument.presentationml.notesSlide+xml"/>
  <Override PartName="/ppt/tags/tag276.xml" ContentType="application/vnd.openxmlformats-officedocument.presentationml.tags+xml"/>
  <Override PartName="/ppt/notesSlides/notesSlide133.xml" ContentType="application/vnd.openxmlformats-officedocument.presentationml.notesSlide+xml"/>
  <Override PartName="/ppt/tags/tag277.xml" ContentType="application/vnd.openxmlformats-officedocument.presentationml.tags+xml"/>
  <Override PartName="/ppt/notesSlides/notesSlide134.xml" ContentType="application/vnd.openxmlformats-officedocument.presentationml.notesSlide+xml"/>
  <Override PartName="/ppt/tags/tag278.xml" ContentType="application/vnd.openxmlformats-officedocument.presentationml.tags+xml"/>
  <Override PartName="/ppt/notesSlides/notesSlide13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279.xml" ContentType="application/vnd.openxmlformats-officedocument.presentationml.tags+xml"/>
  <Override PartName="/ppt/notesSlides/notesSlide136.xml" ContentType="application/vnd.openxmlformats-officedocument.presentationml.notesSlide+xml"/>
  <Override PartName="/ppt/tags/tag280.xml" ContentType="application/vnd.openxmlformats-officedocument.presentationml.tags+xml"/>
  <Override PartName="/ppt/notesSlides/notesSlide137.xml" ContentType="application/vnd.openxmlformats-officedocument.presentationml.notesSlide+xml"/>
  <Override PartName="/ppt/tags/tag281.xml" ContentType="application/vnd.openxmlformats-officedocument.presentationml.tags+xml"/>
  <Override PartName="/ppt/notesSlides/notesSlide138.xml" ContentType="application/vnd.openxmlformats-officedocument.presentationml.notesSlide+xml"/>
  <Override PartName="/ppt/tags/tag282.xml" ContentType="application/vnd.openxmlformats-officedocument.presentationml.tags+xml"/>
  <Override PartName="/ppt/notesSlides/notesSlide139.xml" ContentType="application/vnd.openxmlformats-officedocument.presentationml.notesSlide+xml"/>
  <Override PartName="/ppt/tags/tag283.xml" ContentType="application/vnd.openxmlformats-officedocument.presentationml.tags+xml"/>
  <Override PartName="/ppt/notesSlides/notesSlide140.xml" ContentType="application/vnd.openxmlformats-officedocument.presentationml.notesSlide+xml"/>
  <Override PartName="/ppt/tags/tag284.xml" ContentType="application/vnd.openxmlformats-officedocument.presentationml.tags+xml"/>
  <Override PartName="/ppt/notesSlides/notesSlide141.xml" ContentType="application/vnd.openxmlformats-officedocument.presentationml.notesSlide+xml"/>
  <Override PartName="/ppt/tags/tag285.xml" ContentType="application/vnd.openxmlformats-officedocument.presentationml.tags+xml"/>
  <Override PartName="/ppt/notesSlides/notesSlide142.xml" ContentType="application/vnd.openxmlformats-officedocument.presentationml.notesSlide+xml"/>
  <Override PartName="/ppt/tags/tag286.xml" ContentType="application/vnd.openxmlformats-officedocument.presentationml.tags+xml"/>
  <Override PartName="/ppt/notesSlides/notesSlide143.xml" ContentType="application/vnd.openxmlformats-officedocument.presentationml.notesSlide+xml"/>
  <Override PartName="/ppt/tags/tag287.xml" ContentType="application/vnd.openxmlformats-officedocument.presentationml.tags+xml"/>
  <Override PartName="/ppt/notesSlides/notesSlide144.xml" ContentType="application/vnd.openxmlformats-officedocument.presentationml.notesSlide+xml"/>
  <Override PartName="/ppt/tags/tag288.xml" ContentType="application/vnd.openxmlformats-officedocument.presentationml.tags+xml"/>
  <Override PartName="/ppt/notesSlides/notesSlide145.xml" ContentType="application/vnd.openxmlformats-officedocument.presentationml.notesSlide+xml"/>
  <Override PartName="/ppt/tags/tag289.xml" ContentType="application/vnd.openxmlformats-officedocument.presentationml.tags+xml"/>
  <Override PartName="/ppt/notesSlides/notesSlide146.xml" ContentType="application/vnd.openxmlformats-officedocument.presentationml.notesSlide+xml"/>
  <Override PartName="/ppt/tags/tag290.xml" ContentType="application/vnd.openxmlformats-officedocument.presentationml.tags+xml"/>
  <Override PartName="/ppt/notesSlides/notesSlide147.xml" ContentType="application/vnd.openxmlformats-officedocument.presentationml.notesSlide+xml"/>
  <Override PartName="/ppt/tags/tag291.xml" ContentType="application/vnd.openxmlformats-officedocument.presentationml.tags+xml"/>
  <Override PartName="/ppt/notesSlides/notesSlide148.xml" ContentType="application/vnd.openxmlformats-officedocument.presentationml.notesSlide+xml"/>
  <Override PartName="/ppt/tags/tag292.xml" ContentType="application/vnd.openxmlformats-officedocument.presentationml.tags+xml"/>
  <Override PartName="/ppt/notesSlides/notesSlide149.xml" ContentType="application/vnd.openxmlformats-officedocument.presentationml.notesSlide+xml"/>
  <Override PartName="/ppt/tags/tag293.xml" ContentType="application/vnd.openxmlformats-officedocument.presentationml.tags+xml"/>
  <Override PartName="/ppt/notesSlides/notesSlide150.xml" ContentType="application/vnd.openxmlformats-officedocument.presentationml.notesSlide+xml"/>
  <Override PartName="/ppt/tags/tag294.xml" ContentType="application/vnd.openxmlformats-officedocument.presentationml.tags+xml"/>
  <Override PartName="/ppt/notesSlides/notesSlide151.xml" ContentType="application/vnd.openxmlformats-officedocument.presentationml.notesSlide+xml"/>
  <Override PartName="/ppt/tags/tag295.xml" ContentType="application/vnd.openxmlformats-officedocument.presentationml.tags+xml"/>
  <Override PartName="/ppt/notesSlides/notesSlide152.xml" ContentType="application/vnd.openxmlformats-officedocument.presentationml.notesSlide+xml"/>
  <Override PartName="/ppt/tags/tag296.xml" ContentType="application/vnd.openxmlformats-officedocument.presentationml.tags+xml"/>
  <Override PartName="/ppt/notesSlides/notesSlide153.xml" ContentType="application/vnd.openxmlformats-officedocument.presentationml.notesSlide+xml"/>
  <Override PartName="/ppt/tags/tag297.xml" ContentType="application/vnd.openxmlformats-officedocument.presentationml.tags+xml"/>
  <Override PartName="/ppt/notesSlides/notesSlide154.xml" ContentType="application/vnd.openxmlformats-officedocument.presentationml.notesSlide+xml"/>
  <Override PartName="/ppt/tags/tag298.xml" ContentType="application/vnd.openxmlformats-officedocument.presentationml.tags+xml"/>
  <Override PartName="/ppt/notesSlides/notesSlide155.xml" ContentType="application/vnd.openxmlformats-officedocument.presentationml.notesSlide+xml"/>
  <Override PartName="/ppt/tags/tag299.xml" ContentType="application/vnd.openxmlformats-officedocument.presentationml.tags+xml"/>
  <Override PartName="/ppt/notesSlides/notesSlide156.xml" ContentType="application/vnd.openxmlformats-officedocument.presentationml.notesSlide+xml"/>
  <Override PartName="/ppt/tags/tag300.xml" ContentType="application/vnd.openxmlformats-officedocument.presentationml.tags+xml"/>
  <Override PartName="/ppt/notesSlides/notesSlide157.xml" ContentType="application/vnd.openxmlformats-officedocument.presentationml.notesSlide+xml"/>
  <Override PartName="/ppt/tags/tag301.xml" ContentType="application/vnd.openxmlformats-officedocument.presentationml.tags+xml"/>
  <Override PartName="/ppt/notesSlides/notesSlide158.xml" ContentType="application/vnd.openxmlformats-officedocument.presentationml.notesSlide+xml"/>
  <Override PartName="/ppt/tags/tag302.xml" ContentType="application/vnd.openxmlformats-officedocument.presentationml.tags+xml"/>
  <Override PartName="/ppt/notesSlides/notesSlide159.xml" ContentType="application/vnd.openxmlformats-officedocument.presentationml.notesSlide+xml"/>
  <Override PartName="/ppt/tags/tag303.xml" ContentType="application/vnd.openxmlformats-officedocument.presentationml.tags+xml"/>
  <Override PartName="/ppt/notesSlides/notesSlide160.xml" ContentType="application/vnd.openxmlformats-officedocument.presentationml.notesSlide+xml"/>
  <Override PartName="/ppt/tags/tag304.xml" ContentType="application/vnd.openxmlformats-officedocument.presentationml.tags+xml"/>
  <Override PartName="/ppt/notesSlides/notesSlide161.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305.xml" ContentType="application/vnd.openxmlformats-officedocument.presentationml.tags+xml"/>
  <Override PartName="/ppt/notesSlides/notesSlide162.xml" ContentType="application/vnd.openxmlformats-officedocument.presentationml.notesSlide+xml"/>
  <Override PartName="/ppt/tags/tag306.xml" ContentType="application/vnd.openxmlformats-officedocument.presentationml.tags+xml"/>
  <Override PartName="/ppt/notesSlides/notesSlide163.xml" ContentType="application/vnd.openxmlformats-officedocument.presentationml.notesSlide+xml"/>
  <Override PartName="/ppt/tags/tag307.xml" ContentType="application/vnd.openxmlformats-officedocument.presentationml.tags+xml"/>
  <Override PartName="/ppt/notesSlides/notesSlide164.xml" ContentType="application/vnd.openxmlformats-officedocument.presentationml.notesSlide+xml"/>
  <Override PartName="/ppt/tags/tag308.xml" ContentType="application/vnd.openxmlformats-officedocument.presentationml.tags+xml"/>
  <Override PartName="/ppt/notesSlides/notesSlide165.xml" ContentType="application/vnd.openxmlformats-officedocument.presentationml.notesSlide+xml"/>
  <Override PartName="/ppt/tags/tag309.xml" ContentType="application/vnd.openxmlformats-officedocument.presentationml.tags+xml"/>
  <Override PartName="/ppt/notesSlides/notesSlide166.xml" ContentType="application/vnd.openxmlformats-officedocument.presentationml.notesSlide+xml"/>
  <Override PartName="/ppt/tags/tag310.xml" ContentType="application/vnd.openxmlformats-officedocument.presentationml.tags+xml"/>
  <Override PartName="/ppt/notesSlides/notesSlide167.xml" ContentType="application/vnd.openxmlformats-officedocument.presentationml.notesSlide+xml"/>
  <Override PartName="/ppt/tags/tag311.xml" ContentType="application/vnd.openxmlformats-officedocument.presentationml.tags+xml"/>
  <Override PartName="/ppt/notesSlides/notesSlide168.xml" ContentType="application/vnd.openxmlformats-officedocument.presentationml.notesSlide+xml"/>
  <Override PartName="/ppt/tags/tag312.xml" ContentType="application/vnd.openxmlformats-officedocument.presentationml.tags+xml"/>
  <Override PartName="/ppt/notesSlides/notesSlide169.xml" ContentType="application/vnd.openxmlformats-officedocument.presentationml.notesSlide+xml"/>
  <Override PartName="/ppt/tags/tag313.xml" ContentType="application/vnd.openxmlformats-officedocument.presentationml.tags+xml"/>
  <Override PartName="/ppt/notesSlides/notesSlide170.xml" ContentType="application/vnd.openxmlformats-officedocument.presentationml.notesSlide+xml"/>
  <Override PartName="/ppt/tags/tag314.xml" ContentType="application/vnd.openxmlformats-officedocument.presentationml.tags+xml"/>
  <Override PartName="/ppt/notesSlides/notesSlide171.xml" ContentType="application/vnd.openxmlformats-officedocument.presentationml.notesSlide+xml"/>
  <Override PartName="/ppt/tags/tag315.xml" ContentType="application/vnd.openxmlformats-officedocument.presentationml.tags+xml"/>
  <Override PartName="/ppt/notesSlides/notesSlide172.xml" ContentType="application/vnd.openxmlformats-officedocument.presentationml.notesSlide+xml"/>
  <Override PartName="/ppt/tags/tag316.xml" ContentType="application/vnd.openxmlformats-officedocument.presentationml.tags+xml"/>
  <Override PartName="/ppt/notesSlides/notesSlide173.xml" ContentType="application/vnd.openxmlformats-officedocument.presentationml.notesSlide+xml"/>
  <Override PartName="/ppt/tags/tag317.xml" ContentType="application/vnd.openxmlformats-officedocument.presentationml.tags+xml"/>
  <Override PartName="/ppt/notesSlides/notesSlide174.xml" ContentType="application/vnd.openxmlformats-officedocument.presentationml.notesSlide+xml"/>
  <Override PartName="/ppt/tags/tag318.xml" ContentType="application/vnd.openxmlformats-officedocument.presentationml.tags+xml"/>
  <Override PartName="/ppt/notesSlides/notesSlide175.xml" ContentType="application/vnd.openxmlformats-officedocument.presentationml.notesSlide+xml"/>
  <Override PartName="/ppt/tags/tag319.xml" ContentType="application/vnd.openxmlformats-officedocument.presentationml.tags+xml"/>
  <Override PartName="/ppt/notesSlides/notesSlide176.xml" ContentType="application/vnd.openxmlformats-officedocument.presentationml.notesSlide+xml"/>
  <Override PartName="/ppt/tags/tag320.xml" ContentType="application/vnd.openxmlformats-officedocument.presentationml.tags+xml"/>
  <Override PartName="/ppt/notesSlides/notesSlide177.xml" ContentType="application/vnd.openxmlformats-officedocument.presentationml.notesSlide+xml"/>
  <Override PartName="/ppt/tags/tag321.xml" ContentType="application/vnd.openxmlformats-officedocument.presentationml.tags+xml"/>
  <Override PartName="/ppt/notesSlides/notesSlide178.xml" ContentType="application/vnd.openxmlformats-officedocument.presentationml.notesSlide+xml"/>
  <Override PartName="/ppt/tags/tag322.xml" ContentType="application/vnd.openxmlformats-officedocument.presentationml.tags+xml"/>
  <Override PartName="/ppt/notesSlides/notesSlide179.xml" ContentType="application/vnd.openxmlformats-officedocument.presentationml.notesSlide+xml"/>
  <Override PartName="/ppt/tags/tag323.xml" ContentType="application/vnd.openxmlformats-officedocument.presentationml.tags+xml"/>
  <Override PartName="/ppt/notesSlides/notesSlide180.xml" ContentType="application/vnd.openxmlformats-officedocument.presentationml.notesSlide+xml"/>
  <Override PartName="/ppt/tags/tag324.xml" ContentType="application/vnd.openxmlformats-officedocument.presentationml.tags+xml"/>
  <Override PartName="/ppt/notesSlides/notesSlide181.xml" ContentType="application/vnd.openxmlformats-officedocument.presentationml.notesSlide+xml"/>
  <Override PartName="/ppt/tags/tag325.xml" ContentType="application/vnd.openxmlformats-officedocument.presentationml.tags+xml"/>
  <Override PartName="/ppt/notesSlides/notesSlide182.xml" ContentType="application/vnd.openxmlformats-officedocument.presentationml.notesSlide+xml"/>
  <Override PartName="/ppt/tags/tag326.xml" ContentType="application/vnd.openxmlformats-officedocument.presentationml.tags+xml"/>
  <Override PartName="/ppt/notesSlides/notesSlide183.xml" ContentType="application/vnd.openxmlformats-officedocument.presentationml.notesSlide+xml"/>
  <Override PartName="/ppt/tags/tag327.xml" ContentType="application/vnd.openxmlformats-officedocument.presentationml.tags+xml"/>
  <Override PartName="/ppt/notesSlides/notesSlide184.xml" ContentType="application/vnd.openxmlformats-officedocument.presentationml.notesSlide+xml"/>
  <Override PartName="/ppt/tags/tag328.xml" ContentType="application/vnd.openxmlformats-officedocument.presentationml.tags+xml"/>
  <Override PartName="/ppt/notesSlides/notesSlide185.xml" ContentType="application/vnd.openxmlformats-officedocument.presentationml.notesSlide+xml"/>
  <Override PartName="/ppt/tags/tag329.xml" ContentType="application/vnd.openxmlformats-officedocument.presentationml.tags+xml"/>
  <Override PartName="/ppt/notesSlides/notesSlide18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5"/>
    <p:sldMasterId id="2147483894" r:id="rId6"/>
  </p:sldMasterIdLst>
  <p:notesMasterIdLst>
    <p:notesMasterId r:id="rId193"/>
  </p:notesMasterIdLst>
  <p:handoutMasterIdLst>
    <p:handoutMasterId r:id="rId194"/>
  </p:handoutMasterIdLst>
  <p:sldIdLst>
    <p:sldId id="257" r:id="rId7"/>
    <p:sldId id="1084" r:id="rId8"/>
    <p:sldId id="2574" r:id="rId9"/>
    <p:sldId id="2323" r:id="rId10"/>
    <p:sldId id="2023" r:id="rId11"/>
    <p:sldId id="2361" r:id="rId12"/>
    <p:sldId id="2359" r:id="rId13"/>
    <p:sldId id="787" r:id="rId14"/>
    <p:sldId id="1732" r:id="rId15"/>
    <p:sldId id="1733" r:id="rId16"/>
    <p:sldId id="1734" r:id="rId17"/>
    <p:sldId id="2013" r:id="rId18"/>
    <p:sldId id="1738" r:id="rId19"/>
    <p:sldId id="2352" r:id="rId20"/>
    <p:sldId id="2550" r:id="rId21"/>
    <p:sldId id="2555" r:id="rId22"/>
    <p:sldId id="1739" r:id="rId23"/>
    <p:sldId id="1736" r:id="rId24"/>
    <p:sldId id="453" r:id="rId25"/>
    <p:sldId id="2560" r:id="rId26"/>
    <p:sldId id="2561" r:id="rId27"/>
    <p:sldId id="2493" r:id="rId28"/>
    <p:sldId id="2494" r:id="rId29"/>
    <p:sldId id="428" r:id="rId30"/>
    <p:sldId id="1474" r:id="rId31"/>
    <p:sldId id="2497" r:id="rId32"/>
    <p:sldId id="506" r:id="rId33"/>
    <p:sldId id="2065" r:id="rId34"/>
    <p:sldId id="321" r:id="rId35"/>
    <p:sldId id="2058" r:id="rId36"/>
    <p:sldId id="1891" r:id="rId37"/>
    <p:sldId id="2363" r:id="rId38"/>
    <p:sldId id="349" r:id="rId39"/>
    <p:sldId id="2019" r:id="rId40"/>
    <p:sldId id="2548" r:id="rId41"/>
    <p:sldId id="387" r:id="rId42"/>
    <p:sldId id="2499" r:id="rId43"/>
    <p:sldId id="445" r:id="rId44"/>
    <p:sldId id="816" r:id="rId45"/>
    <p:sldId id="2542" r:id="rId46"/>
    <p:sldId id="2066" r:id="rId47"/>
    <p:sldId id="1765" r:id="rId48"/>
    <p:sldId id="2541" r:id="rId49"/>
    <p:sldId id="1766" r:id="rId50"/>
    <p:sldId id="2339" r:id="rId51"/>
    <p:sldId id="2340" r:id="rId52"/>
    <p:sldId id="2500" r:id="rId53"/>
    <p:sldId id="326" r:id="rId54"/>
    <p:sldId id="2547" r:id="rId55"/>
    <p:sldId id="2120" r:id="rId56"/>
    <p:sldId id="323" r:id="rId57"/>
    <p:sldId id="327" r:id="rId58"/>
    <p:sldId id="2573" r:id="rId59"/>
    <p:sldId id="2503" r:id="rId60"/>
    <p:sldId id="1596" r:id="rId61"/>
    <p:sldId id="390" r:id="rId62"/>
    <p:sldId id="1602" r:id="rId63"/>
    <p:sldId id="336" r:id="rId64"/>
    <p:sldId id="335" r:id="rId65"/>
    <p:sldId id="1769" r:id="rId66"/>
    <p:sldId id="2325" r:id="rId67"/>
    <p:sldId id="1591" r:id="rId68"/>
    <p:sldId id="2501" r:id="rId69"/>
    <p:sldId id="1885" r:id="rId70"/>
    <p:sldId id="1841" r:id="rId71"/>
    <p:sldId id="2563" r:id="rId72"/>
    <p:sldId id="2571" r:id="rId73"/>
    <p:sldId id="1752" r:id="rId74"/>
    <p:sldId id="1613" r:id="rId75"/>
    <p:sldId id="1612" r:id="rId76"/>
    <p:sldId id="1614" r:id="rId77"/>
    <p:sldId id="1592" r:id="rId78"/>
    <p:sldId id="1754" r:id="rId79"/>
    <p:sldId id="1595" r:id="rId80"/>
    <p:sldId id="1597" r:id="rId81"/>
    <p:sldId id="1753" r:id="rId82"/>
    <p:sldId id="1600" r:id="rId83"/>
    <p:sldId id="1599" r:id="rId84"/>
    <p:sldId id="1715" r:id="rId85"/>
    <p:sldId id="1618" r:id="rId86"/>
    <p:sldId id="1603" r:id="rId87"/>
    <p:sldId id="1395" r:id="rId88"/>
    <p:sldId id="1604" r:id="rId89"/>
    <p:sldId id="2502" r:id="rId90"/>
    <p:sldId id="798" r:id="rId91"/>
    <p:sldId id="1608" r:id="rId92"/>
    <p:sldId id="1741" r:id="rId93"/>
    <p:sldId id="1744" r:id="rId94"/>
    <p:sldId id="311" r:id="rId95"/>
    <p:sldId id="1717" r:id="rId96"/>
    <p:sldId id="1718" r:id="rId97"/>
    <p:sldId id="2026" r:id="rId98"/>
    <p:sldId id="1422" r:id="rId99"/>
    <p:sldId id="2504" r:id="rId100"/>
    <p:sldId id="294" r:id="rId101"/>
    <p:sldId id="1989" r:id="rId102"/>
    <p:sldId id="2551" r:id="rId103"/>
    <p:sldId id="2556" r:id="rId104"/>
    <p:sldId id="1001" r:id="rId105"/>
    <p:sldId id="345" r:id="rId106"/>
    <p:sldId id="288" r:id="rId107"/>
    <p:sldId id="543" r:id="rId108"/>
    <p:sldId id="2347" r:id="rId109"/>
    <p:sldId id="462" r:id="rId110"/>
    <p:sldId id="2564" r:id="rId111"/>
    <p:sldId id="750" r:id="rId112"/>
    <p:sldId id="2536" r:id="rId113"/>
    <p:sldId id="2537" r:id="rId114"/>
    <p:sldId id="2535" r:id="rId115"/>
    <p:sldId id="2099" r:id="rId116"/>
    <p:sldId id="307" r:id="rId117"/>
    <p:sldId id="2538" r:id="rId118"/>
    <p:sldId id="1452" r:id="rId119"/>
    <p:sldId id="2350" r:id="rId120"/>
    <p:sldId id="853" r:id="rId121"/>
    <p:sldId id="2505" r:id="rId122"/>
    <p:sldId id="1690" r:id="rId123"/>
    <p:sldId id="947" r:id="rId124"/>
    <p:sldId id="1706" r:id="rId125"/>
    <p:sldId id="1990" r:id="rId126"/>
    <p:sldId id="2552" r:id="rId127"/>
    <p:sldId id="2557" r:id="rId128"/>
    <p:sldId id="955" r:id="rId129"/>
    <p:sldId id="359" r:id="rId130"/>
    <p:sldId id="362" r:id="rId131"/>
    <p:sldId id="956" r:id="rId132"/>
    <p:sldId id="2565" r:id="rId133"/>
    <p:sldId id="2568" r:id="rId134"/>
    <p:sldId id="882" r:id="rId135"/>
    <p:sldId id="890" r:id="rId136"/>
    <p:sldId id="363" r:id="rId137"/>
    <p:sldId id="965" r:id="rId138"/>
    <p:sldId id="2345" r:id="rId139"/>
    <p:sldId id="2506" r:id="rId140"/>
    <p:sldId id="2539" r:id="rId141"/>
    <p:sldId id="2540" r:id="rId142"/>
    <p:sldId id="463" r:id="rId143"/>
    <p:sldId id="2544" r:id="rId144"/>
    <p:sldId id="666" r:id="rId145"/>
    <p:sldId id="644" r:id="rId146"/>
    <p:sldId id="2553" r:id="rId147"/>
    <p:sldId id="2558" r:id="rId148"/>
    <p:sldId id="2089" r:id="rId149"/>
    <p:sldId id="1621" r:id="rId150"/>
    <p:sldId id="1620" r:id="rId151"/>
    <p:sldId id="1610" r:id="rId152"/>
    <p:sldId id="1653" r:id="rId153"/>
    <p:sldId id="1643" r:id="rId154"/>
    <p:sldId id="2566" r:id="rId155"/>
    <p:sldId id="1927" r:id="rId156"/>
    <p:sldId id="2333" r:id="rId157"/>
    <p:sldId id="324" r:id="rId158"/>
    <p:sldId id="1606" r:id="rId159"/>
    <p:sldId id="2545" r:id="rId160"/>
    <p:sldId id="2334" r:id="rId161"/>
    <p:sldId id="2093" r:id="rId162"/>
    <p:sldId id="2095" r:id="rId163"/>
    <p:sldId id="2118" r:id="rId164"/>
    <p:sldId id="2554" r:id="rId165"/>
    <p:sldId id="2559" r:id="rId166"/>
    <p:sldId id="2543" r:id="rId167"/>
    <p:sldId id="455" r:id="rId168"/>
    <p:sldId id="2354" r:id="rId169"/>
    <p:sldId id="2546" r:id="rId170"/>
    <p:sldId id="457" r:id="rId171"/>
    <p:sldId id="1628" r:id="rId172"/>
    <p:sldId id="1633" r:id="rId173"/>
    <p:sldId id="756" r:id="rId174"/>
    <p:sldId id="2119" r:id="rId175"/>
    <p:sldId id="926" r:id="rId176"/>
    <p:sldId id="2567" r:id="rId177"/>
    <p:sldId id="2569" r:id="rId178"/>
    <p:sldId id="2562" r:id="rId179"/>
    <p:sldId id="338" r:id="rId180"/>
    <p:sldId id="339" r:id="rId181"/>
    <p:sldId id="1437" r:id="rId182"/>
    <p:sldId id="328" r:id="rId183"/>
    <p:sldId id="2357" r:id="rId184"/>
    <p:sldId id="2358" r:id="rId185"/>
    <p:sldId id="2111" r:id="rId186"/>
    <p:sldId id="2356" r:id="rId187"/>
    <p:sldId id="2330" r:id="rId188"/>
    <p:sldId id="796" r:id="rId189"/>
    <p:sldId id="2113" r:id="rId190"/>
    <p:sldId id="1991" r:id="rId191"/>
    <p:sldId id="2549" r:id="rId192"/>
  </p:sldIdLst>
  <p:sldSz cx="12192000" cy="6858000"/>
  <p:notesSz cx="6858000" cy="9144000"/>
  <p:custDataLst>
    <p:tags r:id="rId1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FF3FEE05-49BD-453A-B19B-FDE1B899492E}">
          <p14:sldIdLst>
            <p14:sldId id="257"/>
            <p14:sldId id="1084"/>
            <p14:sldId id="2574"/>
            <p14:sldId id="2323"/>
          </p14:sldIdLst>
        </p14:section>
        <p14:section name="SDM System Overview" id="{5D462600-2AE8-4CDE-A1A0-D508BA3C29CA}">
          <p14:sldIdLst>
            <p14:sldId id="2023"/>
            <p14:sldId id="2361"/>
            <p14:sldId id="2359"/>
            <p14:sldId id="787"/>
            <p14:sldId id="1732"/>
            <p14:sldId id="1733"/>
            <p14:sldId id="1734"/>
            <p14:sldId id="2013"/>
            <p14:sldId id="1738"/>
            <p14:sldId id="2352"/>
            <p14:sldId id="2550"/>
            <p14:sldId id="2555"/>
            <p14:sldId id="1739"/>
            <p14:sldId id="1736"/>
            <p14:sldId id="453"/>
            <p14:sldId id="2560"/>
            <p14:sldId id="2561"/>
            <p14:sldId id="2493"/>
            <p14:sldId id="2494"/>
            <p14:sldId id="428"/>
            <p14:sldId id="1474"/>
            <p14:sldId id="2497"/>
            <p14:sldId id="506"/>
            <p14:sldId id="2065"/>
            <p14:sldId id="321"/>
            <p14:sldId id="2058"/>
            <p14:sldId id="1891"/>
            <p14:sldId id="2363"/>
          </p14:sldIdLst>
        </p14:section>
        <p14:section name="Supervision and SDM" id="{D1150CB4-D8DC-48F7-A577-D2756479FE21}">
          <p14:sldIdLst>
            <p14:sldId id="349"/>
            <p14:sldId id="2019"/>
            <p14:sldId id="2548"/>
            <p14:sldId id="387"/>
            <p14:sldId id="2499"/>
            <p14:sldId id="445"/>
            <p14:sldId id="816"/>
            <p14:sldId id="2542"/>
            <p14:sldId id="2066"/>
            <p14:sldId id="1765"/>
            <p14:sldId id="2541"/>
            <p14:sldId id="1766"/>
            <p14:sldId id="2339"/>
            <p14:sldId id="2340"/>
            <p14:sldId id="2500"/>
            <p14:sldId id="326"/>
            <p14:sldId id="2547"/>
            <p14:sldId id="2120"/>
            <p14:sldId id="323"/>
            <p14:sldId id="327"/>
          </p14:sldIdLst>
        </p14:section>
        <p14:section name="Hotline" id="{10100809-7E80-4284-8DD8-3AA39F0FD1BC}">
          <p14:sldIdLst>
            <p14:sldId id="2573"/>
            <p14:sldId id="2503"/>
            <p14:sldId id="1596"/>
            <p14:sldId id="390"/>
            <p14:sldId id="1602"/>
            <p14:sldId id="336"/>
            <p14:sldId id="335"/>
            <p14:sldId id="1769"/>
            <p14:sldId id="2325"/>
            <p14:sldId id="1591"/>
            <p14:sldId id="2501"/>
            <p14:sldId id="1885"/>
            <p14:sldId id="1841"/>
            <p14:sldId id="2563"/>
          </p14:sldIdLst>
        </p14:section>
        <p14:section name="Hotline Skill Building" id="{A5578FEB-9554-4F97-9015-647C5140D891}">
          <p14:sldIdLst>
            <p14:sldId id="2571"/>
            <p14:sldId id="1752"/>
            <p14:sldId id="1613"/>
            <p14:sldId id="1612"/>
            <p14:sldId id="1614"/>
            <p14:sldId id="1592"/>
            <p14:sldId id="1754"/>
            <p14:sldId id="1595"/>
            <p14:sldId id="1597"/>
            <p14:sldId id="1753"/>
            <p14:sldId id="1600"/>
            <p14:sldId id="1599"/>
            <p14:sldId id="1715"/>
            <p14:sldId id="1618"/>
            <p14:sldId id="1603"/>
            <p14:sldId id="1395"/>
            <p14:sldId id="1604"/>
            <p14:sldId id="2502"/>
            <p14:sldId id="798"/>
            <p14:sldId id="1608"/>
            <p14:sldId id="1741"/>
            <p14:sldId id="1744"/>
            <p14:sldId id="311"/>
            <p14:sldId id="1717"/>
            <p14:sldId id="1718"/>
          </p14:sldIdLst>
        </p14:section>
        <p14:section name="Safety" id="{3D4CAB5B-3636-4BDF-ACD7-6F4AF03EB9C5}">
          <p14:sldIdLst>
            <p14:sldId id="2026"/>
            <p14:sldId id="1422"/>
            <p14:sldId id="2504"/>
            <p14:sldId id="294"/>
            <p14:sldId id="1989"/>
            <p14:sldId id="2551"/>
            <p14:sldId id="2556"/>
            <p14:sldId id="1001"/>
            <p14:sldId id="345"/>
            <p14:sldId id="288"/>
            <p14:sldId id="543"/>
            <p14:sldId id="2347"/>
            <p14:sldId id="462"/>
            <p14:sldId id="2564"/>
          </p14:sldIdLst>
        </p14:section>
        <p14:section name="Safety Skills Building" id="{1D2A0141-DB48-40B1-8989-32A5D9ADE9AD}">
          <p14:sldIdLst>
            <p14:sldId id="750"/>
            <p14:sldId id="2536"/>
            <p14:sldId id="2537"/>
            <p14:sldId id="2535"/>
            <p14:sldId id="2099"/>
            <p14:sldId id="307"/>
            <p14:sldId id="2538"/>
            <p14:sldId id="1452"/>
            <p14:sldId id="2350"/>
          </p14:sldIdLst>
        </p14:section>
        <p14:section name="Risk" id="{0B1A3233-530B-444A-8FF5-FB733D65C9DA}">
          <p14:sldIdLst>
            <p14:sldId id="853"/>
            <p14:sldId id="2505"/>
            <p14:sldId id="1690"/>
            <p14:sldId id="947"/>
            <p14:sldId id="1706"/>
            <p14:sldId id="1990"/>
            <p14:sldId id="2552"/>
            <p14:sldId id="2557"/>
            <p14:sldId id="955"/>
            <p14:sldId id="359"/>
            <p14:sldId id="362"/>
            <p14:sldId id="956"/>
            <p14:sldId id="2565"/>
            <p14:sldId id="2568"/>
          </p14:sldIdLst>
        </p14:section>
        <p14:section name="Risk Skills Building" id="{A5E30B9C-CAAE-415C-9DA6-64E7ABC77902}">
          <p14:sldIdLst>
            <p14:sldId id="882"/>
            <p14:sldId id="890"/>
            <p14:sldId id="363"/>
            <p14:sldId id="965"/>
            <p14:sldId id="2345"/>
            <p14:sldId id="2506"/>
            <p14:sldId id="2539"/>
            <p14:sldId id="2540"/>
          </p14:sldIdLst>
        </p14:section>
        <p14:section name="Reunification" id="{BBAE426D-64A7-4571-A99B-45742D7AA1B9}">
          <p14:sldIdLst>
            <p14:sldId id="463"/>
            <p14:sldId id="2544"/>
            <p14:sldId id="666"/>
            <p14:sldId id="644"/>
            <p14:sldId id="2553"/>
            <p14:sldId id="2558"/>
            <p14:sldId id="2089"/>
            <p14:sldId id="1621"/>
            <p14:sldId id="1620"/>
            <p14:sldId id="1610"/>
            <p14:sldId id="1653"/>
            <p14:sldId id="1643"/>
            <p14:sldId id="2566"/>
          </p14:sldIdLst>
        </p14:section>
        <p14:section name="RE Skills Building" id="{8AE44BEF-B7A6-4147-9987-6DED7A37E3CF}">
          <p14:sldIdLst>
            <p14:sldId id="1927"/>
            <p14:sldId id="2333"/>
            <p14:sldId id="324"/>
          </p14:sldIdLst>
        </p14:section>
        <p14:section name="RR" id="{C070FCF3-03F7-4807-8BBA-8DF909ED47F7}">
          <p14:sldIdLst>
            <p14:sldId id="1606"/>
            <p14:sldId id="2545"/>
            <p14:sldId id="2334"/>
            <p14:sldId id="2093"/>
            <p14:sldId id="2095"/>
            <p14:sldId id="2118"/>
            <p14:sldId id="2554"/>
            <p14:sldId id="2559"/>
            <p14:sldId id="2543"/>
            <p14:sldId id="455"/>
            <p14:sldId id="2354"/>
            <p14:sldId id="2546"/>
            <p14:sldId id="457"/>
            <p14:sldId id="1628"/>
            <p14:sldId id="1633"/>
          </p14:sldIdLst>
        </p14:section>
        <p14:section name="RR skills building" id="{99B3DE2E-1F38-4B15-994B-3D05BA6F5FF6}">
          <p14:sldIdLst>
            <p14:sldId id="756"/>
            <p14:sldId id="2119"/>
            <p14:sldId id="926"/>
            <p14:sldId id="2567"/>
          </p14:sldIdLst>
        </p14:section>
        <p14:section name="System Change and Next Steps" id="{2A3BE4EA-308A-4CE0-B119-EB6B546FEC02}">
          <p14:sldIdLst>
            <p14:sldId id="2569"/>
            <p14:sldId id="2562"/>
            <p14:sldId id="338"/>
            <p14:sldId id="339"/>
            <p14:sldId id="1437"/>
            <p14:sldId id="328"/>
            <p14:sldId id="2357"/>
            <p14:sldId id="2358"/>
            <p14:sldId id="2111"/>
            <p14:sldId id="2356"/>
            <p14:sldId id="2330"/>
            <p14:sldId id="796"/>
            <p14:sldId id="2113"/>
            <p14:sldId id="1991"/>
            <p14:sldId id="2549"/>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55E712-0381-053E-CDE5-3B7ED4A3BFB4}" name="Carla Washington" initials="CW" userId="S::crwashington@evidentchange.org::33d1413b-2b84-467e-bb8a-4803efe43e1b" providerId="AD"/>
  <p188:author id="{6EABC745-E4FA-AFF1-BE5D-DE5941620B13}" name="Jovan Goodman" initials="JG" userId="S::jgoodman@evidentchange.org::9aa7b075-cb66-410d-99ca-c8f8717d2a4a" providerId="AD"/>
  <p188:author id="{E5E8295E-38A1-D32D-6253-B28A9C7FF0C5}" name="Erin Wicke Dankert" initials="EW" userId="S::EWickeDankert@evidentchange.org::3e3070af-6d1b-4756-b657-7d079592d1ba" providerId="AD"/>
  <p188:author id="{8F17EF5F-2C28-3ABC-A811-A8F0A4703F42}" name="Sarah Beach" initials="SB" userId="S::sbeach@evidentchange.org::18a8c0ed-41de-4e57-a53e-8d37ed561f2b" providerId="AD"/>
  <p188:author id="{85F6696D-2DFD-3F7E-B805-EECD5DE3E73E}" name="Emily Ramasamy" initials="ER" userId="S::eramasamy@evidentchange.org::ace97651-ccf3-496c-b992-5047a1fa35e9" providerId="AD"/>
  <p188:author id="{D3A64F7C-D4AD-3164-10C0-EB2CF1BD3BC4}" name="Bill James" initials="BJ" userId="S::WJames@evidentchange.org::8679f75c-ab01-43d7-9caf-99a901b54bb2" providerId="AD"/>
  <p188:author id="{C57AD482-7442-C2A0-B8F8-11F94ABFB86A}" name="Jovan Goodman" initials="" userId="S::JGoodman@evidentchange.org::9aa7b075-cb66-410d-99ca-c8f8717d2a4a" providerId="AD"/>
  <p188:author id="{E447D7BB-9586-C098-858C-3EDA1FB270BD}" name="Lucy Hodgman" initials="LH" userId="S::LHodgman@evidentchange.org::1efab590-6e3f-45e3-9ed8-d17b4eda2258" providerId="AD"/>
  <p188:author id="{589862D3-2E00-269A-A2E7-F65D5F0A76A7}" name="Jennifer Cotter" initials="JC" userId="S::JCotter@evidentchange.org::131698c7-9c53-4714-82be-57246b754094" providerId="AD"/>
  <p188:author id="{DA45B7EF-3079-608B-2B0A-7AE746370191}" name="Jill Richard" initials="JR" userId="S::jrichard@evidentchange.org::db4905e0-ff80-4537-8346-6c6c17f3ba2e" providerId="AD"/>
  <p188:author id="{7C74DCF6-B40F-5A26-47FE-631C5A704B9D}" name="Bill James" initials="BJ" userId="S::wjames@evidentchange.org::8679f75c-ab01-43d7-9caf-99a901b54b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7072"/>
    <a:srgbClr val="E9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7EEDD-DEE8-43B8-9811-1F1291EEB7FB}" v="23" dt="2026-02-25T16:36:43.698"/>
    <p1510:client id="{C828ECA7-082A-45A8-A803-58D5132DF759}" v="779" dt="2026-02-25T19:00:19.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1.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2.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notesMaster" Target="notesMasters/notesMaster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handoutMaster" Target="handoutMasters/handoutMaster1.xml"/><Relationship Id="rId199"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tags" Target="tags/tag1.xml"/><Relationship Id="rId190" Type="http://schemas.openxmlformats.org/officeDocument/2006/relationships/slide" Target="slides/slide184.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customXml" Target="../customXml/item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presProps" Target="presProps.xml"/><Relationship Id="rId200" Type="http://schemas.microsoft.com/office/2015/10/relationships/revisionInfo" Target="revisionInfo.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viewProps" Target="viewProps.xml"/><Relationship Id="rId201" Type="http://schemas.microsoft.com/office/2018/10/relationships/authors" Target="author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theme" Target="theme/theme1.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5187158527044745E-2"/>
          <c:w val="0.98896733566889916"/>
          <c:h val="0.6108200687686418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5BA1-4485-8816-07710C37B292}"/>
              </c:ext>
            </c:extLst>
          </c:dPt>
          <c:dPt>
            <c:idx val="2"/>
            <c:invertIfNegative val="0"/>
            <c:bubble3D val="0"/>
            <c:spPr>
              <a:solidFill>
                <a:schemeClr val="tx2"/>
              </a:solidFill>
              <a:ln>
                <a:noFill/>
              </a:ln>
              <a:effectLst/>
            </c:spPr>
            <c:extLst>
              <c:ext xmlns:c16="http://schemas.microsoft.com/office/drawing/2014/chart" uri="{C3380CC4-5D6E-409C-BE32-E72D297353CC}">
                <c16:uniqueId val="{00000003-5BA1-4485-8816-07710C37B292}"/>
              </c:ext>
            </c:extLst>
          </c:dPt>
          <c:dPt>
            <c:idx val="4"/>
            <c:invertIfNegative val="0"/>
            <c:bubble3D val="0"/>
            <c:spPr>
              <a:solidFill>
                <a:schemeClr val="bg2"/>
              </a:solidFill>
              <a:ln>
                <a:noFill/>
              </a:ln>
              <a:effectLst/>
            </c:spPr>
            <c:extLst>
              <c:ext xmlns:c16="http://schemas.microsoft.com/office/drawing/2014/chart" uri="{C3380CC4-5D6E-409C-BE32-E72D297353CC}">
                <c16:uniqueId val="{00000005-5BA1-4485-8816-07710C37B292}"/>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5BA1-4485-8816-07710C37B292}"/>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5BA1-4485-8816-07710C37B292}"/>
              </c:ext>
            </c:extLst>
          </c:dPt>
          <c:dLbls>
            <c:dLbl>
              <c:idx val="6"/>
              <c:layout>
                <c:manualLayout>
                  <c:x val="-1.2331665483668311E-3"/>
                  <c:y val="2.1359715004287582E-2"/>
                </c:manualLayout>
              </c:layout>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fld id="{DF013067-70C1-4B7B-B191-7EEE93591A0C}" type="VALUE">
                      <a:rPr lang="en-US" sz="2400">
                        <a:latin typeface="+mn-lt"/>
                      </a:rPr>
                      <a:pPr>
                        <a:defRPr sz="2400">
                          <a:solidFill>
                            <a:schemeClr val="tx1"/>
                          </a:solidFill>
                        </a:defRPr>
                      </a:pPr>
                      <a:t>[VALUE]</a:t>
                    </a:fld>
                    <a:endParaRPr lang="en-US"/>
                  </a:p>
                </c:rich>
              </c:tx>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9.7247514004208307E-2"/>
                      <c:h val="0.15982473607777911"/>
                    </c:manualLayout>
                  </c15:layout>
                  <c15:dlblFieldTable/>
                  <c15:showDataLabelsRange val="0"/>
                </c:ext>
                <c:ext xmlns:c16="http://schemas.microsoft.com/office/drawing/2014/chart" uri="{C3380CC4-5D6E-409C-BE32-E72D297353CC}">
                  <c16:uniqueId val="{00000009-5BA1-4485-8816-07710C37B292}"/>
                </c:ext>
              </c:extLst>
            </c:dLbl>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Substantiated
n=33,992</c:v>
                </c:pt>
                <c:pt idx="1">
                  <c:v>Inconclusive
n=119,467</c:v>
                </c:pt>
                <c:pt idx="2">
                  <c:v>Unfounded
n=115,528</c:v>
                </c:pt>
                <c:pt idx="4">
                  <c:v>No Risk Assessment
n=38,917</c:v>
                </c:pt>
                <c:pt idx="5">
                  <c:v>Low/
Moderate
n=177,305</c:v>
                </c:pt>
                <c:pt idx="6">
                  <c:v>High/
Very High
n=52,765</c:v>
                </c:pt>
              </c:strCache>
            </c:strRef>
          </c:cat>
          <c:val>
            <c:numRef>
              <c:f>Sheet1!$B$2:$B$8</c:f>
              <c:numCache>
                <c:formatCode>0%</c:formatCode>
                <c:ptCount val="7"/>
                <c:pt idx="0">
                  <c:v>0.2</c:v>
                </c:pt>
                <c:pt idx="1">
                  <c:v>0.24</c:v>
                </c:pt>
                <c:pt idx="2">
                  <c:v>0.21</c:v>
                </c:pt>
                <c:pt idx="4">
                  <c:v>0.21190000000000001</c:v>
                </c:pt>
                <c:pt idx="5">
                  <c:v>0.19</c:v>
                </c:pt>
                <c:pt idx="6">
                  <c:v>0.34</c:v>
                </c:pt>
              </c:numCache>
            </c:numRef>
          </c:val>
          <c:extLst>
            <c:ext xmlns:c16="http://schemas.microsoft.com/office/drawing/2014/chart" uri="{C3380CC4-5D6E-409C-BE32-E72D297353CC}">
              <c16:uniqueId val="{0000000A-5BA1-4485-8816-07710C37B292}"/>
            </c:ext>
          </c:extLst>
        </c:ser>
        <c:dLbls>
          <c:showLegendKey val="0"/>
          <c:showVal val="0"/>
          <c:showCatName val="0"/>
          <c:showSerName val="0"/>
          <c:showPercent val="0"/>
          <c:showBubbleSize val="0"/>
        </c:dLbls>
        <c:gapWidth val="100"/>
        <c:overlap val="-5"/>
        <c:axId val="644431072"/>
        <c:axId val="644435008"/>
      </c:barChart>
      <c:catAx>
        <c:axId val="644431072"/>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44435008"/>
        <c:crosses val="autoZero"/>
        <c:auto val="1"/>
        <c:lblAlgn val="ctr"/>
        <c:lblOffset val="100"/>
        <c:noMultiLvlLbl val="0"/>
      </c:catAx>
      <c:valAx>
        <c:axId val="644435008"/>
        <c:scaling>
          <c:orientation val="minMax"/>
          <c:max val="0.4"/>
          <c:min val="0"/>
        </c:scaling>
        <c:delete val="1"/>
        <c:axPos val="l"/>
        <c:numFmt formatCode="0%" sourceLinked="1"/>
        <c:majorTickMark val="out"/>
        <c:minorTickMark val="none"/>
        <c:tickLblPos val="nextTo"/>
        <c:crossAx val="644431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accent2"/>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bg2"/>
              </a:solidFill>
              <a:ln w="19050">
                <a:noFill/>
              </a:ln>
              <a:effectLst/>
            </c:spPr>
            <c:extLst>
              <c:ext xmlns:c16="http://schemas.microsoft.com/office/drawing/2014/chart" uri="{C3380CC4-5D6E-409C-BE32-E72D297353CC}">
                <c16:uniqueId val="{00000001-57CE-44FB-9DDB-038BEEFA4E8A}"/>
              </c:ext>
            </c:extLst>
          </c:dPt>
          <c:dPt>
            <c:idx val="1"/>
            <c:bubble3D val="0"/>
            <c:spPr>
              <a:solidFill>
                <a:schemeClr val="bg2"/>
              </a:solidFill>
              <a:ln w="19050">
                <a:noFill/>
              </a:ln>
              <a:effectLst/>
            </c:spPr>
            <c:extLst>
              <c:ext xmlns:c16="http://schemas.microsoft.com/office/drawing/2014/chart" uri="{C3380CC4-5D6E-409C-BE32-E72D297353CC}">
                <c16:uniqueId val="{00000003-57CE-44FB-9DDB-038BEEFA4E8A}"/>
              </c:ext>
            </c:extLst>
          </c:dPt>
          <c:dPt>
            <c:idx val="2"/>
            <c:bubble3D val="0"/>
            <c:spPr>
              <a:solidFill>
                <a:schemeClr val="bg2"/>
              </a:solidFill>
              <a:ln w="19050">
                <a:noFill/>
              </a:ln>
              <a:effectLst/>
            </c:spPr>
            <c:extLst>
              <c:ext xmlns:c16="http://schemas.microsoft.com/office/drawing/2014/chart" uri="{C3380CC4-5D6E-409C-BE32-E72D297353CC}">
                <c16:uniqueId val="{00000005-57CE-44FB-9DDB-038BEEFA4E8A}"/>
              </c:ext>
            </c:extLst>
          </c:dPt>
          <c:dPt>
            <c:idx val="3"/>
            <c:bubble3D val="0"/>
            <c:spPr>
              <a:solidFill>
                <a:schemeClr val="bg2"/>
              </a:solidFill>
              <a:ln w="19050">
                <a:noFill/>
              </a:ln>
              <a:effectLst/>
            </c:spPr>
            <c:extLst>
              <c:ext xmlns:c16="http://schemas.microsoft.com/office/drawing/2014/chart" uri="{C3380CC4-5D6E-409C-BE32-E72D297353CC}">
                <c16:uniqueId val="{00000007-57CE-44FB-9DDB-038BEEFA4E8A}"/>
              </c:ext>
            </c:extLst>
          </c:dPt>
          <c:dPt>
            <c:idx val="4"/>
            <c:bubble3D val="0"/>
            <c:spPr>
              <a:solidFill>
                <a:schemeClr val="accent3"/>
              </a:solidFill>
              <a:ln w="19050">
                <a:noFill/>
              </a:ln>
              <a:effectLst/>
            </c:spPr>
            <c:extLst>
              <c:ext xmlns:c16="http://schemas.microsoft.com/office/drawing/2014/chart" uri="{C3380CC4-5D6E-409C-BE32-E72D297353CC}">
                <c16:uniqueId val="{00000009-57CE-44FB-9DDB-038BEEFA4E8A}"/>
              </c:ext>
            </c:extLst>
          </c:dPt>
          <c:dPt>
            <c:idx val="5"/>
            <c:bubble3D val="0"/>
            <c:spPr>
              <a:solidFill>
                <a:schemeClr val="bg2"/>
              </a:solidFill>
              <a:ln w="19050">
                <a:noFill/>
              </a:ln>
              <a:effectLst/>
            </c:spPr>
            <c:extLst>
              <c:ext xmlns:c16="http://schemas.microsoft.com/office/drawing/2014/chart" uri="{C3380CC4-5D6E-409C-BE32-E72D297353CC}">
                <c16:uniqueId val="{0000000B-57CE-44FB-9DDB-038BEEFA4E8A}"/>
              </c:ext>
            </c:extLst>
          </c:dPt>
          <c:cat>
            <c:strRef>
              <c:f>Sheet1!$A$2:$A$7</c:f>
              <c:strCache>
                <c:ptCount val="2"/>
                <c:pt idx="0">
                  <c:v>1st Qtr</c:v>
                </c:pt>
                <c:pt idx="1">
                  <c:v>2nd Qtr</c:v>
                </c:pt>
              </c:strCache>
            </c:strRef>
          </c:cat>
          <c:val>
            <c:numRef>
              <c:f>Sheet1!$B$2:$B$7</c:f>
              <c:numCache>
                <c:formatCode>0%</c:formatCode>
                <c:ptCount val="6"/>
                <c:pt idx="0">
                  <c:v>0.7</c:v>
                </c:pt>
                <c:pt idx="1">
                  <c:v>0.04</c:v>
                </c:pt>
                <c:pt idx="2">
                  <c:v>0.01</c:v>
                </c:pt>
                <c:pt idx="3">
                  <c:v>0.18</c:v>
                </c:pt>
                <c:pt idx="4">
                  <c:v>0.03</c:v>
                </c:pt>
                <c:pt idx="5">
                  <c:v>0.04</c:v>
                </c:pt>
              </c:numCache>
            </c:numRef>
          </c:val>
          <c:extLst>
            <c:ext xmlns:c16="http://schemas.microsoft.com/office/drawing/2014/chart" uri="{C3380CC4-5D6E-409C-BE32-E72D297353CC}">
              <c16:uniqueId val="{0000000C-57CE-44FB-9DDB-038BEEFA4E8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bg2"/>
              </a:solidFill>
              <a:ln w="19050">
                <a:noFill/>
              </a:ln>
              <a:effectLst/>
            </c:spPr>
            <c:extLst>
              <c:ext xmlns:c16="http://schemas.microsoft.com/office/drawing/2014/chart" uri="{C3380CC4-5D6E-409C-BE32-E72D297353CC}">
                <c16:uniqueId val="{00000001-C8A1-4EAC-A5D3-41A6203A074C}"/>
              </c:ext>
            </c:extLst>
          </c:dPt>
          <c:dPt>
            <c:idx val="1"/>
            <c:bubble3D val="0"/>
            <c:spPr>
              <a:solidFill>
                <a:schemeClr val="bg2"/>
              </a:solidFill>
              <a:ln w="19050">
                <a:noFill/>
              </a:ln>
              <a:effectLst/>
            </c:spPr>
            <c:extLst>
              <c:ext xmlns:c16="http://schemas.microsoft.com/office/drawing/2014/chart" uri="{C3380CC4-5D6E-409C-BE32-E72D297353CC}">
                <c16:uniqueId val="{00000003-C8A1-4EAC-A5D3-41A6203A074C}"/>
              </c:ext>
            </c:extLst>
          </c:dPt>
          <c:dPt>
            <c:idx val="2"/>
            <c:bubble3D val="0"/>
            <c:spPr>
              <a:solidFill>
                <a:schemeClr val="bg2"/>
              </a:solidFill>
              <a:ln w="19050">
                <a:noFill/>
              </a:ln>
              <a:effectLst/>
            </c:spPr>
            <c:extLst>
              <c:ext xmlns:c16="http://schemas.microsoft.com/office/drawing/2014/chart" uri="{C3380CC4-5D6E-409C-BE32-E72D297353CC}">
                <c16:uniqueId val="{00000005-C8A1-4EAC-A5D3-41A6203A074C}"/>
              </c:ext>
            </c:extLst>
          </c:dPt>
          <c:dPt>
            <c:idx val="3"/>
            <c:bubble3D val="0"/>
            <c:spPr>
              <a:solidFill>
                <a:schemeClr val="bg2"/>
              </a:solidFill>
              <a:ln w="19050">
                <a:noFill/>
              </a:ln>
              <a:effectLst/>
            </c:spPr>
            <c:extLst>
              <c:ext xmlns:c16="http://schemas.microsoft.com/office/drawing/2014/chart" uri="{C3380CC4-5D6E-409C-BE32-E72D297353CC}">
                <c16:uniqueId val="{00000007-C8A1-4EAC-A5D3-41A6203A074C}"/>
              </c:ext>
            </c:extLst>
          </c:dPt>
          <c:dPt>
            <c:idx val="4"/>
            <c:bubble3D val="0"/>
            <c:spPr>
              <a:solidFill>
                <a:schemeClr val="bg2"/>
              </a:solidFill>
              <a:ln w="19050">
                <a:noFill/>
              </a:ln>
              <a:effectLst/>
            </c:spPr>
            <c:extLst>
              <c:ext xmlns:c16="http://schemas.microsoft.com/office/drawing/2014/chart" uri="{C3380CC4-5D6E-409C-BE32-E72D297353CC}">
                <c16:uniqueId val="{00000009-C8A1-4EAC-A5D3-41A6203A074C}"/>
              </c:ext>
            </c:extLst>
          </c:dPt>
          <c:dPt>
            <c:idx val="5"/>
            <c:bubble3D val="0"/>
            <c:spPr>
              <a:solidFill>
                <a:schemeClr val="accent4"/>
              </a:solidFill>
              <a:ln w="19050">
                <a:noFill/>
              </a:ln>
              <a:effectLst/>
            </c:spPr>
            <c:extLst>
              <c:ext xmlns:c16="http://schemas.microsoft.com/office/drawing/2014/chart" uri="{C3380CC4-5D6E-409C-BE32-E72D297353CC}">
                <c16:uniqueId val="{0000000B-C8A1-4EAC-A5D3-41A6203A074C}"/>
              </c:ext>
            </c:extLst>
          </c:dPt>
          <c:cat>
            <c:strRef>
              <c:f>Sheet1!$A$2:$A$7</c:f>
              <c:strCache>
                <c:ptCount val="2"/>
                <c:pt idx="0">
                  <c:v>1st Qtr</c:v>
                </c:pt>
                <c:pt idx="1">
                  <c:v>2nd Qtr</c:v>
                </c:pt>
              </c:strCache>
            </c:strRef>
          </c:cat>
          <c:val>
            <c:numRef>
              <c:f>Sheet1!$B$2:$B$7</c:f>
              <c:numCache>
                <c:formatCode>0%</c:formatCode>
                <c:ptCount val="6"/>
                <c:pt idx="0">
                  <c:v>0.7</c:v>
                </c:pt>
                <c:pt idx="1">
                  <c:v>0.04</c:v>
                </c:pt>
                <c:pt idx="2">
                  <c:v>0.01</c:v>
                </c:pt>
                <c:pt idx="3">
                  <c:v>0.18</c:v>
                </c:pt>
                <c:pt idx="4">
                  <c:v>0.03</c:v>
                </c:pt>
                <c:pt idx="5">
                  <c:v>0.04</c:v>
                </c:pt>
              </c:numCache>
            </c:numRef>
          </c:val>
          <c:extLst>
            <c:ext xmlns:c16="http://schemas.microsoft.com/office/drawing/2014/chart" uri="{C3380CC4-5D6E-409C-BE32-E72D297353CC}">
              <c16:uniqueId val="{0000000C-C8A1-4EAC-A5D3-41A6203A074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692812601155904E-2"/>
          <c:w val="1"/>
          <c:h val="0.6626464309701413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8-16F6-41E1-A6A6-2BC2D76DA3E1}"/>
              </c:ext>
            </c:extLst>
          </c:dPt>
          <c:dPt>
            <c:idx val="1"/>
            <c:invertIfNegative val="0"/>
            <c:bubble3D val="0"/>
            <c:spPr>
              <a:solidFill>
                <a:schemeClr val="tx1"/>
              </a:solidFill>
              <a:ln>
                <a:noFill/>
              </a:ln>
              <a:effectLst/>
            </c:spPr>
            <c:extLst>
              <c:ext xmlns:c16="http://schemas.microsoft.com/office/drawing/2014/chart" uri="{C3380CC4-5D6E-409C-BE32-E72D297353CC}">
                <c16:uniqueId val="{00000009-16F6-41E1-A6A6-2BC2D76DA3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7-16F6-41E1-A6A6-2BC2D76DA3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A-16F6-41E1-A6A6-2BC2D76DA3E1}"/>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16F6-41E1-A6A6-2BC2D76DA3E1}"/>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16F6-41E1-A6A6-2BC2D76DA3E1}"/>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16F6-41E1-A6A6-2BC2D76DA3E1}"/>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16F6-41E1-A6A6-2BC2D76DA3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Moderate</c:v>
                </c:pt>
                <c:pt idx="2">
                  <c:v>High</c:v>
                </c:pt>
                <c:pt idx="3">
                  <c:v>Very High</c:v>
                </c:pt>
              </c:strCache>
            </c:strRef>
          </c:cat>
          <c:val>
            <c:numRef>
              <c:f>Sheet1!$B$2:$B$5</c:f>
              <c:numCache>
                <c:formatCode>0.00%</c:formatCode>
                <c:ptCount val="4"/>
                <c:pt idx="0" formatCode="0%">
                  <c:v>0.13</c:v>
                </c:pt>
                <c:pt idx="1">
                  <c:v>0.22500000000000001</c:v>
                </c:pt>
                <c:pt idx="2">
                  <c:v>0.35099999999999998</c:v>
                </c:pt>
                <c:pt idx="3">
                  <c:v>0.433</c:v>
                </c:pt>
              </c:numCache>
            </c:numRef>
          </c:val>
          <c:extLst>
            <c:ext xmlns:c16="http://schemas.microsoft.com/office/drawing/2014/chart" uri="{C3380CC4-5D6E-409C-BE32-E72D297353CC}">
              <c16:uniqueId val="{00000000-16F6-41E1-A6A6-2BC2D76DA3E1}"/>
            </c:ext>
          </c:extLst>
        </c:ser>
        <c:dLbls>
          <c:dLblPos val="outEnd"/>
          <c:showLegendKey val="0"/>
          <c:showVal val="1"/>
          <c:showCatName val="0"/>
          <c:showSerName val="0"/>
          <c:showPercent val="0"/>
          <c:showBubbleSize val="0"/>
        </c:dLbls>
        <c:gapWidth val="100"/>
        <c:overlap val="-5"/>
        <c:axId val="881552304"/>
        <c:axId val="881546400"/>
      </c:barChart>
      <c:catAx>
        <c:axId val="8815523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881546400"/>
        <c:crosses val="autoZero"/>
        <c:auto val="1"/>
        <c:lblAlgn val="ctr"/>
        <c:lblOffset val="100"/>
        <c:noMultiLvlLbl val="0"/>
      </c:catAx>
      <c:valAx>
        <c:axId val="881546400"/>
        <c:scaling>
          <c:orientation val="minMax"/>
        </c:scaling>
        <c:delete val="1"/>
        <c:axPos val="l"/>
        <c:numFmt formatCode="0%" sourceLinked="1"/>
        <c:majorTickMark val="none"/>
        <c:minorTickMark val="none"/>
        <c:tickLblPos val="nextTo"/>
        <c:crossAx val="881552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9.257792233499261E-2"/>
          <c:w val="1"/>
          <c:h val="0.58668897533614062"/>
        </c:manualLayout>
      </c:layout>
      <c:barChart>
        <c:barDir val="col"/>
        <c:grouping val="clustered"/>
        <c:varyColors val="0"/>
        <c:ser>
          <c:idx val="0"/>
          <c:order val="0"/>
          <c:tx>
            <c:strRef>
              <c:f>Sheet1!$A$2</c:f>
              <c:strCache>
                <c:ptCount val="1"/>
                <c:pt idx="0">
                  <c:v>Low</c:v>
                </c:pt>
              </c:strCache>
            </c:strRef>
          </c:tx>
          <c:spPr>
            <a:solidFill>
              <a:schemeClr val="tx2"/>
            </a:solidFill>
            <a:ln w="12574">
              <a:noFill/>
              <a:prstDash val="solid"/>
            </a:ln>
          </c:spPr>
          <c:invertIfNegative val="0"/>
          <c:dLbls>
            <c:dLbl>
              <c:idx val="4"/>
              <c:dLblPos val="outEnd"/>
              <c:showLegendKey val="0"/>
              <c:showVal val="1"/>
              <c:showCatName val="0"/>
              <c:showSerName val="0"/>
              <c:showPercent val="0"/>
              <c:showBubbleSize val="0"/>
              <c:extLst>
                <c:ext xmlns:c15="http://schemas.microsoft.com/office/drawing/2012/chart" uri="{CE6537A1-D6FC-4f65-9D91-7224C49458BB}">
                  <c15:layout>
                    <c:manualLayout>
                      <c:w val="6.0837988826815639E-2"/>
                      <c:h val="5.9729055607179539E-2"/>
                    </c:manualLayout>
                  </c15:layout>
                </c:ext>
                <c:ext xmlns:c16="http://schemas.microsoft.com/office/drawing/2014/chart" uri="{C3380CC4-5D6E-409C-BE32-E72D297353CC}">
                  <c16:uniqueId val="{00000004-10A5-4EED-8BB0-D530314ABEB7}"/>
                </c:ext>
              </c:extLst>
            </c:dLbl>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Asian/Pacific Islander</c:v>
                </c:pt>
                <c:pt idx="1">
                  <c:v>Black/African American</c:v>
                </c:pt>
                <c:pt idx="2">
                  <c:v>Latinx/Hispanic</c:v>
                </c:pt>
                <c:pt idx="3">
                  <c:v>Native
American</c:v>
                </c:pt>
                <c:pt idx="4">
                  <c:v>White</c:v>
                </c:pt>
              </c:strCache>
            </c:strRef>
          </c:cat>
          <c:val>
            <c:numRef>
              <c:f>Sheet1!$B$2:$F$2</c:f>
              <c:numCache>
                <c:formatCode>###0.0%</c:formatCode>
                <c:ptCount val="5"/>
                <c:pt idx="0">
                  <c:v>0.12416107382550337</c:v>
                </c:pt>
                <c:pt idx="1">
                  <c:v>0.18702290076335878</c:v>
                </c:pt>
                <c:pt idx="2">
                  <c:v>0.16612377850162866</c:v>
                </c:pt>
                <c:pt idx="3">
                  <c:v>0.21052631578947367</c:v>
                </c:pt>
                <c:pt idx="4">
                  <c:v>0.19960079840319364</c:v>
                </c:pt>
              </c:numCache>
            </c:numRef>
          </c:val>
          <c:extLst>
            <c:ext xmlns:c16="http://schemas.microsoft.com/office/drawing/2014/chart" uri="{C3380CC4-5D6E-409C-BE32-E72D297353CC}">
              <c16:uniqueId val="{00000005-10A5-4EED-8BB0-D530314ABEB7}"/>
            </c:ext>
          </c:extLst>
        </c:ser>
        <c:ser>
          <c:idx val="1"/>
          <c:order val="1"/>
          <c:tx>
            <c:strRef>
              <c:f>Sheet1!$A$3</c:f>
              <c:strCache>
                <c:ptCount val="1"/>
                <c:pt idx="0">
                  <c:v>Moderate</c:v>
                </c:pt>
              </c:strCache>
            </c:strRef>
          </c:tx>
          <c:spPr>
            <a:solidFill>
              <a:schemeClr val="tx1"/>
            </a:solidFill>
            <a:ln w="12574">
              <a:noFill/>
              <a:prstDash val="solid"/>
            </a:ln>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Asian/Pacific Islander</c:v>
                </c:pt>
                <c:pt idx="1">
                  <c:v>Black/African American</c:v>
                </c:pt>
                <c:pt idx="2">
                  <c:v>Latinx/Hispanic</c:v>
                </c:pt>
                <c:pt idx="3">
                  <c:v>Native
American</c:v>
                </c:pt>
                <c:pt idx="4">
                  <c:v>White</c:v>
                </c:pt>
              </c:strCache>
            </c:strRef>
          </c:cat>
          <c:val>
            <c:numRef>
              <c:f>Sheet1!$B$3:$F$3</c:f>
              <c:numCache>
                <c:formatCode>###0.0%</c:formatCode>
                <c:ptCount val="5"/>
                <c:pt idx="0">
                  <c:v>0.21956521739130438</c:v>
                </c:pt>
                <c:pt idx="1">
                  <c:v>0.30604982206405695</c:v>
                </c:pt>
                <c:pt idx="2">
                  <c:v>0.28901499797324687</c:v>
                </c:pt>
                <c:pt idx="3">
                  <c:v>0.38260869565217392</c:v>
                </c:pt>
                <c:pt idx="4">
                  <c:v>0.35765943458251148</c:v>
                </c:pt>
              </c:numCache>
            </c:numRef>
          </c:val>
          <c:extLst>
            <c:ext xmlns:c16="http://schemas.microsoft.com/office/drawing/2014/chart" uri="{C3380CC4-5D6E-409C-BE32-E72D297353CC}">
              <c16:uniqueId val="{0000000B-10A5-4EED-8BB0-D530314ABEB7}"/>
            </c:ext>
          </c:extLst>
        </c:ser>
        <c:ser>
          <c:idx val="2"/>
          <c:order val="2"/>
          <c:tx>
            <c:strRef>
              <c:f>Sheet1!$A$4</c:f>
              <c:strCache>
                <c:ptCount val="1"/>
                <c:pt idx="0">
                  <c:v>High</c:v>
                </c:pt>
              </c:strCache>
            </c:strRef>
          </c:tx>
          <c:spPr>
            <a:solidFill>
              <a:schemeClr val="accent3"/>
            </a:solidFill>
            <a:ln w="12574">
              <a:noFill/>
              <a:prstDash val="solid"/>
            </a:ln>
          </c:spPr>
          <c:invertIfNegative val="0"/>
          <c:dLbls>
            <c:dLbl>
              <c:idx val="2"/>
              <c:layout>
                <c:manualLayout>
                  <c:x val="-5.76451964484749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80-4B1B-B0C9-3B86E0F5F7DF}"/>
                </c:ext>
              </c:extLst>
            </c:dLbl>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Asian/Pacific Islander</c:v>
                </c:pt>
                <c:pt idx="1">
                  <c:v>Black/African American</c:v>
                </c:pt>
                <c:pt idx="2">
                  <c:v>Latinx/Hispanic</c:v>
                </c:pt>
                <c:pt idx="3">
                  <c:v>Native
American</c:v>
                </c:pt>
                <c:pt idx="4">
                  <c:v>White</c:v>
                </c:pt>
              </c:strCache>
            </c:strRef>
          </c:cat>
          <c:val>
            <c:numRef>
              <c:f>Sheet1!$B$4:$F$4</c:f>
              <c:numCache>
                <c:formatCode>###0.0%</c:formatCode>
                <c:ptCount val="5"/>
                <c:pt idx="0">
                  <c:v>0.40384615384615385</c:v>
                </c:pt>
                <c:pt idx="1">
                  <c:v>0.44671201814058958</c:v>
                </c:pt>
                <c:pt idx="2">
                  <c:v>0.44342857142857139</c:v>
                </c:pt>
                <c:pt idx="3">
                  <c:v>0.52352941176470591</c:v>
                </c:pt>
                <c:pt idx="4">
                  <c:v>0.49024707412223667</c:v>
                </c:pt>
              </c:numCache>
            </c:numRef>
          </c:val>
          <c:extLst>
            <c:ext xmlns:c16="http://schemas.microsoft.com/office/drawing/2014/chart" uri="{C3380CC4-5D6E-409C-BE32-E72D297353CC}">
              <c16:uniqueId val="{00000011-10A5-4EED-8BB0-D530314ABEB7}"/>
            </c:ext>
          </c:extLst>
        </c:ser>
        <c:ser>
          <c:idx val="3"/>
          <c:order val="3"/>
          <c:tx>
            <c:strRef>
              <c:f>Sheet1!$A$5</c:f>
              <c:strCache>
                <c:ptCount val="1"/>
                <c:pt idx="0">
                  <c:v>Very High</c:v>
                </c:pt>
              </c:strCache>
            </c:strRef>
          </c:tx>
          <c:spPr>
            <a:solidFill>
              <a:schemeClr val="accent4"/>
            </a:solidFill>
            <a:ln w="12574">
              <a:noFill/>
              <a:prstDash val="solid"/>
            </a:ln>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Asian/Pacific Islander</c:v>
                </c:pt>
                <c:pt idx="1">
                  <c:v>Black/African American</c:v>
                </c:pt>
                <c:pt idx="2">
                  <c:v>Latinx/Hispanic</c:v>
                </c:pt>
                <c:pt idx="3">
                  <c:v>Native
American</c:v>
                </c:pt>
                <c:pt idx="4">
                  <c:v>White</c:v>
                </c:pt>
              </c:strCache>
            </c:strRef>
          </c:cat>
          <c:val>
            <c:numRef>
              <c:f>Sheet1!$B$5:$F$5</c:f>
              <c:numCache>
                <c:formatCode>###0.0%</c:formatCode>
                <c:ptCount val="5"/>
                <c:pt idx="0">
                  <c:v>0.5</c:v>
                </c:pt>
                <c:pt idx="1">
                  <c:v>0.61739130434782608</c:v>
                </c:pt>
                <c:pt idx="2">
                  <c:v>0.55609756097560981</c:v>
                </c:pt>
                <c:pt idx="3">
                  <c:v>0.6875</c:v>
                </c:pt>
                <c:pt idx="4">
                  <c:v>0.55737704918032782</c:v>
                </c:pt>
              </c:numCache>
            </c:numRef>
          </c:val>
          <c:extLst>
            <c:ext xmlns:c16="http://schemas.microsoft.com/office/drawing/2014/chart" uri="{C3380CC4-5D6E-409C-BE32-E72D297353CC}">
              <c16:uniqueId val="{00000014-10A5-4EED-8BB0-D530314ABEB7}"/>
            </c:ext>
          </c:extLst>
        </c:ser>
        <c:dLbls>
          <c:showLegendKey val="0"/>
          <c:showVal val="1"/>
          <c:showCatName val="0"/>
          <c:showSerName val="0"/>
          <c:showPercent val="0"/>
          <c:showBubbleSize val="0"/>
        </c:dLbls>
        <c:gapWidth val="100"/>
        <c:overlap val="-5"/>
        <c:axId val="382355240"/>
        <c:axId val="382355632"/>
      </c:barChart>
      <c:catAx>
        <c:axId val="382355240"/>
        <c:scaling>
          <c:orientation val="minMax"/>
        </c:scaling>
        <c:delete val="0"/>
        <c:axPos val="b"/>
        <c:numFmt formatCode="General" sourceLinked="0"/>
        <c:majorTickMark val="none"/>
        <c:minorTickMark val="none"/>
        <c:tickLblPos val="nextTo"/>
        <c:crossAx val="382355632"/>
        <c:crosses val="autoZero"/>
        <c:auto val="1"/>
        <c:lblAlgn val="ctr"/>
        <c:lblOffset val="100"/>
        <c:noMultiLvlLbl val="0"/>
      </c:catAx>
      <c:valAx>
        <c:axId val="382355632"/>
        <c:scaling>
          <c:orientation val="minMax"/>
          <c:max val="0.70000000000000007"/>
        </c:scaling>
        <c:delete val="1"/>
        <c:axPos val="l"/>
        <c:numFmt formatCode="###0.0%" sourceLinked="1"/>
        <c:majorTickMark val="none"/>
        <c:minorTickMark val="none"/>
        <c:tickLblPos val="nextTo"/>
        <c:crossAx val="382355240"/>
        <c:crosses val="autoZero"/>
        <c:crossBetween val="between"/>
        <c:majorUnit val="0.1"/>
        <c:minorUnit val="1.0000000000000005E-2"/>
      </c:valAx>
      <c:spPr>
        <a:noFill/>
        <a:ln w="12574">
          <a:noFill/>
          <a:prstDash val="solid"/>
        </a:ln>
      </c:spPr>
    </c:plotArea>
    <c:legend>
      <c:legendPos val="b"/>
      <c:layout>
        <c:manualLayout>
          <c:xMode val="edge"/>
          <c:yMode val="edge"/>
          <c:x val="0"/>
          <c:y val="0.90216738586427692"/>
          <c:w val="1"/>
          <c:h val="9.7832614135723112E-2"/>
        </c:manualLayout>
      </c:layout>
      <c:overlay val="0"/>
      <c:spPr>
        <a:noFill/>
        <a:ln w="25155">
          <a:noFill/>
        </a:ln>
      </c:spPr>
    </c:legend>
    <c:plotVisOnly val="1"/>
    <c:dispBlanksAs val="gap"/>
    <c:showDLblsOverMax val="0"/>
  </c:chart>
  <c:spPr>
    <a:noFill/>
    <a:ln>
      <a:noFill/>
    </a:ln>
  </c:spPr>
  <c:txPr>
    <a:bodyPr/>
    <a:lstStyle/>
    <a:p>
      <a:pPr>
        <a:defRPr sz="2000" b="0" i="0" u="none" strike="noStrike" baseline="0">
          <a:solidFill>
            <a:schemeClr val="tx1"/>
          </a:solidFill>
          <a:latin typeface="+mn-lt"/>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C6EE-4712-83BB-9FD76257E16E}"/>
              </c:ext>
            </c:extLst>
          </c:dPt>
          <c:dPt>
            <c:idx val="1"/>
            <c:bubble3D val="0"/>
            <c:spPr>
              <a:solidFill>
                <a:schemeClr val="accent6"/>
              </a:solidFill>
              <a:ln w="19050">
                <a:noFill/>
              </a:ln>
              <a:effectLst/>
            </c:spPr>
            <c:extLst>
              <c:ext xmlns:c16="http://schemas.microsoft.com/office/drawing/2014/chart" uri="{C3380CC4-5D6E-409C-BE32-E72D297353CC}">
                <c16:uniqueId val="{00000003-C6EE-4712-83BB-9FD76257E16E}"/>
              </c:ext>
            </c:extLst>
          </c:dPt>
          <c:dPt>
            <c:idx val="2"/>
            <c:bubble3D val="0"/>
            <c:spPr>
              <a:solidFill>
                <a:schemeClr val="tx2"/>
              </a:solidFill>
              <a:ln w="19050">
                <a:noFill/>
              </a:ln>
              <a:effectLst/>
            </c:spPr>
            <c:extLst>
              <c:ext xmlns:c16="http://schemas.microsoft.com/office/drawing/2014/chart" uri="{C3380CC4-5D6E-409C-BE32-E72D297353CC}">
                <c16:uniqueId val="{00000005-C6EE-4712-83BB-9FD76257E16E}"/>
              </c:ext>
            </c:extLst>
          </c:dPt>
          <c:dPt>
            <c:idx val="3"/>
            <c:bubble3D val="0"/>
            <c:spPr>
              <a:solidFill>
                <a:schemeClr val="accent2"/>
              </a:solidFill>
              <a:ln w="19050">
                <a:noFill/>
              </a:ln>
              <a:effectLst/>
            </c:spPr>
            <c:extLst>
              <c:ext xmlns:c16="http://schemas.microsoft.com/office/drawing/2014/chart" uri="{C3380CC4-5D6E-409C-BE32-E72D297353CC}">
                <c16:uniqueId val="{00000007-C6EE-4712-83BB-9FD76257E16E}"/>
              </c:ext>
            </c:extLst>
          </c:dPt>
          <c:dPt>
            <c:idx val="4"/>
            <c:bubble3D val="0"/>
            <c:spPr>
              <a:solidFill>
                <a:schemeClr val="accent3"/>
              </a:solidFill>
              <a:ln w="19050">
                <a:noFill/>
              </a:ln>
              <a:effectLst/>
            </c:spPr>
            <c:extLst>
              <c:ext xmlns:c16="http://schemas.microsoft.com/office/drawing/2014/chart" uri="{C3380CC4-5D6E-409C-BE32-E72D297353CC}">
                <c16:uniqueId val="{00000009-C6EE-4712-83BB-9FD76257E16E}"/>
              </c:ext>
            </c:extLst>
          </c:dPt>
          <c:dPt>
            <c:idx val="5"/>
            <c:bubble3D val="0"/>
            <c:spPr>
              <a:solidFill>
                <a:schemeClr val="accent4"/>
              </a:solidFill>
              <a:ln w="19050">
                <a:noFill/>
              </a:ln>
              <a:effectLst/>
            </c:spPr>
            <c:extLst>
              <c:ext xmlns:c16="http://schemas.microsoft.com/office/drawing/2014/chart" uri="{C3380CC4-5D6E-409C-BE32-E72D297353CC}">
                <c16:uniqueId val="{0000000B-C6EE-4712-83BB-9FD76257E16E}"/>
              </c:ext>
            </c:extLst>
          </c:dPt>
          <c:cat>
            <c:strRef>
              <c:f>Sheet1!$A$2:$A$7</c:f>
              <c:strCache>
                <c:ptCount val="2"/>
                <c:pt idx="0">
                  <c:v>1st Qtr</c:v>
                </c:pt>
                <c:pt idx="1">
                  <c:v>2nd Qtr</c:v>
                </c:pt>
              </c:strCache>
            </c:strRef>
          </c:cat>
          <c:val>
            <c:numRef>
              <c:f>Sheet1!$B$2:$B$7</c:f>
              <c:numCache>
                <c:formatCode>0%</c:formatCode>
                <c:ptCount val="6"/>
                <c:pt idx="0">
                  <c:v>0.68730000000000002</c:v>
                </c:pt>
                <c:pt idx="1">
                  <c:v>1.1299999999999999E-2</c:v>
                </c:pt>
                <c:pt idx="2">
                  <c:v>5.3E-3</c:v>
                </c:pt>
                <c:pt idx="3">
                  <c:v>0.26629999999999998</c:v>
                </c:pt>
                <c:pt idx="4">
                  <c:v>8.6E-3</c:v>
                </c:pt>
                <c:pt idx="5">
                  <c:v>2.12E-2</c:v>
                </c:pt>
              </c:numCache>
            </c:numRef>
          </c:val>
          <c:extLst>
            <c:ext xmlns:c16="http://schemas.microsoft.com/office/drawing/2014/chart" uri="{C3380CC4-5D6E-409C-BE32-E72D297353CC}">
              <c16:uniqueId val="{0000000C-C6EE-4712-83BB-9FD76257E16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7529629247886399E-2"/>
          <c:w val="1"/>
          <c:h val="0.64450972518216487"/>
        </c:manualLayout>
      </c:layout>
      <c:barChart>
        <c:barDir val="col"/>
        <c:grouping val="clustered"/>
        <c:varyColors val="0"/>
        <c:ser>
          <c:idx val="0"/>
          <c:order val="0"/>
          <c:tx>
            <c:strRef>
              <c:f>Sheet1!$B$1</c:f>
              <c:strCache>
                <c:ptCount val="1"/>
                <c:pt idx="0">
                  <c:v>Control</c:v>
                </c:pt>
              </c:strCache>
            </c:strRef>
          </c:tx>
          <c:spPr>
            <a:solidFill>
              <a:schemeClr val="tx2"/>
            </a:solidFill>
            <a:ln>
              <a:noFill/>
            </a:ln>
            <a:effectLst/>
          </c:spPr>
          <c:invertIfNegative val="0"/>
          <c:dLbls>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Permanency</c:v>
                </c:pt>
                <c:pt idx="1">
                  <c:v>Return to Parents</c:v>
                </c:pt>
              </c:strCache>
            </c:strRef>
          </c:cat>
          <c:val>
            <c:numRef>
              <c:f>Sheet1!$B$2:$B$3</c:f>
              <c:numCache>
                <c:formatCode>0.00%</c:formatCode>
                <c:ptCount val="2"/>
                <c:pt idx="0">
                  <c:v>0.61</c:v>
                </c:pt>
                <c:pt idx="1">
                  <c:v>0.23300000000000001</c:v>
                </c:pt>
              </c:numCache>
            </c:numRef>
          </c:val>
          <c:extLst>
            <c:ext xmlns:c16="http://schemas.microsoft.com/office/drawing/2014/chart" uri="{C3380CC4-5D6E-409C-BE32-E72D297353CC}">
              <c16:uniqueId val="{00000000-8682-4877-9891-F68262B9C5AB}"/>
            </c:ext>
          </c:extLst>
        </c:ser>
        <c:ser>
          <c:idx val="1"/>
          <c:order val="1"/>
          <c:tx>
            <c:strRef>
              <c:f>Sheet1!$C$1</c:f>
              <c:strCache>
                <c:ptCount val="1"/>
                <c:pt idx="0">
                  <c:v>Pilot</c:v>
                </c:pt>
              </c:strCache>
            </c:strRef>
          </c:tx>
          <c:spPr>
            <a:solidFill>
              <a:schemeClr val="tx1"/>
            </a:solidFill>
            <a:ln>
              <a:noFill/>
            </a:ln>
            <a:effectLst/>
          </c:spPr>
          <c:invertIfNegative val="0"/>
          <c:dLbls>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Permanency</c:v>
                </c:pt>
                <c:pt idx="1">
                  <c:v>Return to Parents</c:v>
                </c:pt>
              </c:strCache>
            </c:strRef>
          </c:cat>
          <c:val>
            <c:numRef>
              <c:f>Sheet1!$C$2:$C$3</c:f>
              <c:numCache>
                <c:formatCode>0.00%</c:formatCode>
                <c:ptCount val="2"/>
                <c:pt idx="0">
                  <c:v>0.68600000000000005</c:v>
                </c:pt>
                <c:pt idx="1">
                  <c:v>0.27200000000000002</c:v>
                </c:pt>
              </c:numCache>
            </c:numRef>
          </c:val>
          <c:extLst>
            <c:ext xmlns:c16="http://schemas.microsoft.com/office/drawing/2014/chart" uri="{C3380CC4-5D6E-409C-BE32-E72D297353CC}">
              <c16:uniqueId val="{00000001-8682-4877-9891-F68262B9C5AB}"/>
            </c:ext>
          </c:extLst>
        </c:ser>
        <c:dLbls>
          <c:dLblPos val="outEnd"/>
          <c:showLegendKey val="0"/>
          <c:showVal val="1"/>
          <c:showCatName val="0"/>
          <c:showSerName val="0"/>
          <c:showPercent val="0"/>
          <c:showBubbleSize val="0"/>
        </c:dLbls>
        <c:gapWidth val="100"/>
        <c:overlap val="-5"/>
        <c:axId val="666427136"/>
        <c:axId val="669154592"/>
      </c:barChart>
      <c:catAx>
        <c:axId val="6664271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solidFill>
                <a:latin typeface="+mn-lt"/>
                <a:ea typeface="+mn-ea"/>
                <a:cs typeface="+mn-cs"/>
              </a:defRPr>
            </a:pPr>
            <a:endParaRPr lang="en-US"/>
          </a:p>
        </c:txPr>
        <c:crossAx val="669154592"/>
        <c:crosses val="autoZero"/>
        <c:auto val="1"/>
        <c:lblAlgn val="ctr"/>
        <c:lblOffset val="100"/>
        <c:noMultiLvlLbl val="0"/>
      </c:catAx>
      <c:valAx>
        <c:axId val="669154592"/>
        <c:scaling>
          <c:orientation val="minMax"/>
          <c:max val="0.70000000000000007"/>
        </c:scaling>
        <c:delete val="1"/>
        <c:axPos val="l"/>
        <c:numFmt formatCode="0.00%" sourceLinked="1"/>
        <c:majorTickMark val="none"/>
        <c:minorTickMark val="none"/>
        <c:tickLblPos val="nextTo"/>
        <c:crossAx val="666427136"/>
        <c:crosses val="autoZero"/>
        <c:crossBetween val="between"/>
      </c:valAx>
      <c:spPr>
        <a:noFill/>
        <a:ln>
          <a:noFill/>
        </a:ln>
        <a:effectLst/>
      </c:spPr>
    </c:plotArea>
    <c:legend>
      <c:legendPos val="t"/>
      <c:layout>
        <c:manualLayout>
          <c:xMode val="edge"/>
          <c:yMode val="edge"/>
          <c:x val="3.2017113231517266E-4"/>
          <c:y val="0.89549382696321111"/>
          <c:w val="0.99967977442364764"/>
          <c:h val="0.10340236119056673"/>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692812601155904E-2"/>
          <c:w val="1"/>
          <c:h val="0.6626464309701413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8-16F6-41E1-A6A6-2BC2D76DA3E1}"/>
              </c:ext>
            </c:extLst>
          </c:dPt>
          <c:dPt>
            <c:idx val="1"/>
            <c:invertIfNegative val="0"/>
            <c:bubble3D val="0"/>
            <c:spPr>
              <a:solidFill>
                <a:schemeClr val="tx1"/>
              </a:solidFill>
              <a:ln>
                <a:noFill/>
              </a:ln>
              <a:effectLst/>
            </c:spPr>
            <c:extLst>
              <c:ext xmlns:c16="http://schemas.microsoft.com/office/drawing/2014/chart" uri="{C3380CC4-5D6E-409C-BE32-E72D297353CC}">
                <c16:uniqueId val="{00000009-16F6-41E1-A6A6-2BC2D76DA3E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7-16F6-41E1-A6A6-2BC2D76DA3E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A-16F6-41E1-A6A6-2BC2D76DA3E1}"/>
              </c:ext>
            </c:extLst>
          </c:dPt>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16F6-41E1-A6A6-2BC2D76DA3E1}"/>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16F6-41E1-A6A6-2BC2D76DA3E1}"/>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3"/>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16F6-41E1-A6A6-2BC2D76DA3E1}"/>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16F6-41E1-A6A6-2BC2D76DA3E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c:v>
                </c:pt>
                <c:pt idx="1">
                  <c:v>Moderate</c:v>
                </c:pt>
                <c:pt idx="2">
                  <c:v>High</c:v>
                </c:pt>
                <c:pt idx="3">
                  <c:v>Very High</c:v>
                </c:pt>
              </c:strCache>
            </c:strRef>
          </c:cat>
          <c:val>
            <c:numRef>
              <c:f>Sheet1!$B$2:$B$5</c:f>
              <c:numCache>
                <c:formatCode>0.00%</c:formatCode>
                <c:ptCount val="4"/>
                <c:pt idx="0" formatCode="0%">
                  <c:v>0.13</c:v>
                </c:pt>
                <c:pt idx="1">
                  <c:v>0.22500000000000001</c:v>
                </c:pt>
                <c:pt idx="2">
                  <c:v>0.35099999999999998</c:v>
                </c:pt>
                <c:pt idx="3">
                  <c:v>0.433</c:v>
                </c:pt>
              </c:numCache>
            </c:numRef>
          </c:val>
          <c:extLst>
            <c:ext xmlns:c16="http://schemas.microsoft.com/office/drawing/2014/chart" uri="{C3380CC4-5D6E-409C-BE32-E72D297353CC}">
              <c16:uniqueId val="{00000000-16F6-41E1-A6A6-2BC2D76DA3E1}"/>
            </c:ext>
          </c:extLst>
        </c:ser>
        <c:dLbls>
          <c:dLblPos val="outEnd"/>
          <c:showLegendKey val="0"/>
          <c:showVal val="1"/>
          <c:showCatName val="0"/>
          <c:showSerName val="0"/>
          <c:showPercent val="0"/>
          <c:showBubbleSize val="0"/>
        </c:dLbls>
        <c:gapWidth val="100"/>
        <c:overlap val="-5"/>
        <c:axId val="881552304"/>
        <c:axId val="881546400"/>
      </c:barChart>
      <c:catAx>
        <c:axId val="8815523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881546400"/>
        <c:crosses val="autoZero"/>
        <c:auto val="1"/>
        <c:lblAlgn val="ctr"/>
        <c:lblOffset val="100"/>
        <c:noMultiLvlLbl val="0"/>
      </c:catAx>
      <c:valAx>
        <c:axId val="881546400"/>
        <c:scaling>
          <c:orientation val="minMax"/>
        </c:scaling>
        <c:delete val="1"/>
        <c:axPos val="l"/>
        <c:numFmt formatCode="0%" sourceLinked="1"/>
        <c:majorTickMark val="none"/>
        <c:minorTickMark val="none"/>
        <c:tickLblPos val="nextTo"/>
        <c:crossAx val="8815523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accent1"/>
              </a:solidFill>
              <a:ln w="19050">
                <a:noFill/>
              </a:ln>
              <a:effectLst/>
            </c:spPr>
            <c:extLst>
              <c:ext xmlns:c16="http://schemas.microsoft.com/office/drawing/2014/chart" uri="{C3380CC4-5D6E-409C-BE32-E72D297353CC}">
                <c16:uniqueId val="{00000001-FCB5-491B-9E7C-4C6C433D5C48}"/>
              </c:ext>
            </c:extLst>
          </c:dPt>
          <c:dPt>
            <c:idx val="1"/>
            <c:bubble3D val="0"/>
            <c:spPr>
              <a:solidFill>
                <a:schemeClr val="bg2"/>
              </a:solidFill>
              <a:ln w="19050">
                <a:noFill/>
              </a:ln>
              <a:effectLst/>
            </c:spPr>
            <c:extLst>
              <c:ext xmlns:c16="http://schemas.microsoft.com/office/drawing/2014/chart" uri="{C3380CC4-5D6E-409C-BE32-E72D297353CC}">
                <c16:uniqueId val="{00000003-FCB5-491B-9E7C-4C6C433D5C48}"/>
              </c:ext>
            </c:extLst>
          </c:dPt>
          <c:dPt>
            <c:idx val="2"/>
            <c:bubble3D val="0"/>
            <c:spPr>
              <a:solidFill>
                <a:schemeClr val="bg2"/>
              </a:solidFill>
              <a:ln w="19050">
                <a:noFill/>
              </a:ln>
              <a:effectLst/>
            </c:spPr>
            <c:extLst>
              <c:ext xmlns:c16="http://schemas.microsoft.com/office/drawing/2014/chart" uri="{C3380CC4-5D6E-409C-BE32-E72D297353CC}">
                <c16:uniqueId val="{00000005-FCB5-491B-9E7C-4C6C433D5C48}"/>
              </c:ext>
            </c:extLst>
          </c:dPt>
          <c:dPt>
            <c:idx val="3"/>
            <c:bubble3D val="0"/>
            <c:spPr>
              <a:solidFill>
                <a:schemeClr val="bg2"/>
              </a:solidFill>
              <a:ln w="19050">
                <a:noFill/>
              </a:ln>
              <a:effectLst/>
            </c:spPr>
            <c:extLst>
              <c:ext xmlns:c16="http://schemas.microsoft.com/office/drawing/2014/chart" uri="{C3380CC4-5D6E-409C-BE32-E72D297353CC}">
                <c16:uniqueId val="{00000007-FCB5-491B-9E7C-4C6C433D5C48}"/>
              </c:ext>
            </c:extLst>
          </c:dPt>
          <c:dPt>
            <c:idx val="4"/>
            <c:bubble3D val="0"/>
            <c:spPr>
              <a:solidFill>
                <a:schemeClr val="bg2"/>
              </a:solidFill>
              <a:ln w="19050">
                <a:noFill/>
              </a:ln>
              <a:effectLst/>
            </c:spPr>
            <c:extLst>
              <c:ext xmlns:c16="http://schemas.microsoft.com/office/drawing/2014/chart" uri="{C3380CC4-5D6E-409C-BE32-E72D297353CC}">
                <c16:uniqueId val="{00000009-FCB5-491B-9E7C-4C6C433D5C48}"/>
              </c:ext>
            </c:extLst>
          </c:dPt>
          <c:dPt>
            <c:idx val="5"/>
            <c:bubble3D val="0"/>
            <c:spPr>
              <a:solidFill>
                <a:schemeClr val="bg2"/>
              </a:solidFill>
              <a:ln w="19050">
                <a:noFill/>
              </a:ln>
              <a:effectLst/>
            </c:spPr>
            <c:extLst>
              <c:ext xmlns:c16="http://schemas.microsoft.com/office/drawing/2014/chart" uri="{C3380CC4-5D6E-409C-BE32-E72D297353CC}">
                <c16:uniqueId val="{0000000B-FCB5-491B-9E7C-4C6C433D5C48}"/>
              </c:ext>
            </c:extLst>
          </c:dPt>
          <c:cat>
            <c:strRef>
              <c:f>Sheet1!$A$2:$A$7</c:f>
              <c:strCache>
                <c:ptCount val="2"/>
                <c:pt idx="0">
                  <c:v>1st Qtr</c:v>
                </c:pt>
                <c:pt idx="1">
                  <c:v>2nd Qtr</c:v>
                </c:pt>
              </c:strCache>
            </c:strRef>
          </c:cat>
          <c:val>
            <c:numRef>
              <c:f>Sheet1!$B$2:$B$7</c:f>
              <c:numCache>
                <c:formatCode>0%</c:formatCode>
                <c:ptCount val="6"/>
                <c:pt idx="0">
                  <c:v>0.7</c:v>
                </c:pt>
                <c:pt idx="1">
                  <c:v>0.04</c:v>
                </c:pt>
                <c:pt idx="2">
                  <c:v>0.01</c:v>
                </c:pt>
                <c:pt idx="3">
                  <c:v>0.18</c:v>
                </c:pt>
                <c:pt idx="4">
                  <c:v>0.03</c:v>
                </c:pt>
                <c:pt idx="5">
                  <c:v>0.04</c:v>
                </c:pt>
              </c:numCache>
            </c:numRef>
          </c:val>
          <c:extLst>
            <c:ext xmlns:c16="http://schemas.microsoft.com/office/drawing/2014/chart" uri="{C3380CC4-5D6E-409C-BE32-E72D297353CC}">
              <c16:uniqueId val="{0000000C-FCB5-491B-9E7C-4C6C433D5C4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bg2"/>
              </a:solidFill>
              <a:ln w="19050">
                <a:noFill/>
              </a:ln>
              <a:effectLst/>
            </c:spPr>
            <c:extLst>
              <c:ext xmlns:c16="http://schemas.microsoft.com/office/drawing/2014/chart" uri="{C3380CC4-5D6E-409C-BE32-E72D297353CC}">
                <c16:uniqueId val="{00000001-F3A4-4421-9EFD-5E368D3BF6F6}"/>
              </c:ext>
            </c:extLst>
          </c:dPt>
          <c:dPt>
            <c:idx val="1"/>
            <c:bubble3D val="0"/>
            <c:spPr>
              <a:solidFill>
                <a:schemeClr val="accent6"/>
              </a:solidFill>
              <a:ln w="19050">
                <a:noFill/>
              </a:ln>
              <a:effectLst/>
            </c:spPr>
            <c:extLst>
              <c:ext xmlns:c16="http://schemas.microsoft.com/office/drawing/2014/chart" uri="{C3380CC4-5D6E-409C-BE32-E72D297353CC}">
                <c16:uniqueId val="{00000003-F3A4-4421-9EFD-5E368D3BF6F6}"/>
              </c:ext>
            </c:extLst>
          </c:dPt>
          <c:dPt>
            <c:idx val="2"/>
            <c:bubble3D val="0"/>
            <c:spPr>
              <a:solidFill>
                <a:schemeClr val="bg2"/>
              </a:solidFill>
              <a:ln w="19050">
                <a:noFill/>
              </a:ln>
              <a:effectLst/>
            </c:spPr>
            <c:extLst>
              <c:ext xmlns:c16="http://schemas.microsoft.com/office/drawing/2014/chart" uri="{C3380CC4-5D6E-409C-BE32-E72D297353CC}">
                <c16:uniqueId val="{00000005-F3A4-4421-9EFD-5E368D3BF6F6}"/>
              </c:ext>
            </c:extLst>
          </c:dPt>
          <c:dPt>
            <c:idx val="3"/>
            <c:bubble3D val="0"/>
            <c:spPr>
              <a:solidFill>
                <a:schemeClr val="bg2"/>
              </a:solidFill>
              <a:ln w="19050">
                <a:noFill/>
              </a:ln>
              <a:effectLst/>
            </c:spPr>
            <c:extLst>
              <c:ext xmlns:c16="http://schemas.microsoft.com/office/drawing/2014/chart" uri="{C3380CC4-5D6E-409C-BE32-E72D297353CC}">
                <c16:uniqueId val="{00000007-F3A4-4421-9EFD-5E368D3BF6F6}"/>
              </c:ext>
            </c:extLst>
          </c:dPt>
          <c:dPt>
            <c:idx val="4"/>
            <c:bubble3D val="0"/>
            <c:spPr>
              <a:solidFill>
                <a:schemeClr val="bg2"/>
              </a:solidFill>
              <a:ln w="19050">
                <a:noFill/>
              </a:ln>
              <a:effectLst/>
            </c:spPr>
            <c:extLst>
              <c:ext xmlns:c16="http://schemas.microsoft.com/office/drawing/2014/chart" uri="{C3380CC4-5D6E-409C-BE32-E72D297353CC}">
                <c16:uniqueId val="{00000009-F3A4-4421-9EFD-5E368D3BF6F6}"/>
              </c:ext>
            </c:extLst>
          </c:dPt>
          <c:dPt>
            <c:idx val="5"/>
            <c:bubble3D val="0"/>
            <c:spPr>
              <a:solidFill>
                <a:schemeClr val="bg2"/>
              </a:solidFill>
              <a:ln w="19050">
                <a:noFill/>
              </a:ln>
              <a:effectLst/>
            </c:spPr>
            <c:extLst>
              <c:ext xmlns:c16="http://schemas.microsoft.com/office/drawing/2014/chart" uri="{C3380CC4-5D6E-409C-BE32-E72D297353CC}">
                <c16:uniqueId val="{0000000B-F3A4-4421-9EFD-5E368D3BF6F6}"/>
              </c:ext>
            </c:extLst>
          </c:dPt>
          <c:cat>
            <c:strRef>
              <c:f>Sheet1!$A$2:$A$7</c:f>
              <c:strCache>
                <c:ptCount val="2"/>
                <c:pt idx="0">
                  <c:v>1st Qtr</c:v>
                </c:pt>
                <c:pt idx="1">
                  <c:v>2nd Qtr</c:v>
                </c:pt>
              </c:strCache>
            </c:strRef>
          </c:cat>
          <c:val>
            <c:numRef>
              <c:f>Sheet1!$B$2:$B$7</c:f>
              <c:numCache>
                <c:formatCode>0%</c:formatCode>
                <c:ptCount val="6"/>
                <c:pt idx="0">
                  <c:v>0.7</c:v>
                </c:pt>
                <c:pt idx="1">
                  <c:v>0.04</c:v>
                </c:pt>
                <c:pt idx="2">
                  <c:v>0.01</c:v>
                </c:pt>
                <c:pt idx="3">
                  <c:v>0.18</c:v>
                </c:pt>
                <c:pt idx="4">
                  <c:v>0.03</c:v>
                </c:pt>
                <c:pt idx="5">
                  <c:v>0.04</c:v>
                </c:pt>
              </c:numCache>
            </c:numRef>
          </c:val>
          <c:extLst>
            <c:ext xmlns:c16="http://schemas.microsoft.com/office/drawing/2014/chart" uri="{C3380CC4-5D6E-409C-BE32-E72D297353CC}">
              <c16:uniqueId val="{0000000C-F3A4-4421-9EFD-5E368D3BF6F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bg2"/>
              </a:solidFill>
              <a:ln w="19050">
                <a:noFill/>
              </a:ln>
              <a:effectLst/>
            </c:spPr>
            <c:extLst>
              <c:ext xmlns:c16="http://schemas.microsoft.com/office/drawing/2014/chart" uri="{C3380CC4-5D6E-409C-BE32-E72D297353CC}">
                <c16:uniqueId val="{00000001-C177-4295-9BBD-D09FD0431E4A}"/>
              </c:ext>
            </c:extLst>
          </c:dPt>
          <c:dPt>
            <c:idx val="1"/>
            <c:bubble3D val="0"/>
            <c:spPr>
              <a:solidFill>
                <a:schemeClr val="bg2"/>
              </a:solidFill>
              <a:ln w="19050">
                <a:noFill/>
              </a:ln>
              <a:effectLst/>
            </c:spPr>
            <c:extLst>
              <c:ext xmlns:c16="http://schemas.microsoft.com/office/drawing/2014/chart" uri="{C3380CC4-5D6E-409C-BE32-E72D297353CC}">
                <c16:uniqueId val="{00000003-C177-4295-9BBD-D09FD0431E4A}"/>
              </c:ext>
            </c:extLst>
          </c:dPt>
          <c:dPt>
            <c:idx val="2"/>
            <c:bubble3D val="0"/>
            <c:spPr>
              <a:solidFill>
                <a:schemeClr val="tx2"/>
              </a:solidFill>
              <a:ln w="19050">
                <a:noFill/>
              </a:ln>
              <a:effectLst/>
            </c:spPr>
            <c:extLst>
              <c:ext xmlns:c16="http://schemas.microsoft.com/office/drawing/2014/chart" uri="{C3380CC4-5D6E-409C-BE32-E72D297353CC}">
                <c16:uniqueId val="{00000005-C177-4295-9BBD-D09FD0431E4A}"/>
              </c:ext>
            </c:extLst>
          </c:dPt>
          <c:dPt>
            <c:idx val="3"/>
            <c:bubble3D val="0"/>
            <c:spPr>
              <a:solidFill>
                <a:schemeClr val="bg2"/>
              </a:solidFill>
              <a:ln w="19050">
                <a:noFill/>
              </a:ln>
              <a:effectLst/>
            </c:spPr>
            <c:extLst>
              <c:ext xmlns:c16="http://schemas.microsoft.com/office/drawing/2014/chart" uri="{C3380CC4-5D6E-409C-BE32-E72D297353CC}">
                <c16:uniqueId val="{00000007-C177-4295-9BBD-D09FD0431E4A}"/>
              </c:ext>
            </c:extLst>
          </c:dPt>
          <c:dPt>
            <c:idx val="4"/>
            <c:bubble3D val="0"/>
            <c:spPr>
              <a:solidFill>
                <a:schemeClr val="bg2"/>
              </a:solidFill>
              <a:ln w="19050">
                <a:noFill/>
              </a:ln>
              <a:effectLst/>
            </c:spPr>
            <c:extLst>
              <c:ext xmlns:c16="http://schemas.microsoft.com/office/drawing/2014/chart" uri="{C3380CC4-5D6E-409C-BE32-E72D297353CC}">
                <c16:uniqueId val="{00000009-C177-4295-9BBD-D09FD0431E4A}"/>
              </c:ext>
            </c:extLst>
          </c:dPt>
          <c:dPt>
            <c:idx val="5"/>
            <c:bubble3D val="0"/>
            <c:spPr>
              <a:solidFill>
                <a:schemeClr val="bg2"/>
              </a:solidFill>
              <a:ln w="19050">
                <a:noFill/>
              </a:ln>
              <a:effectLst/>
            </c:spPr>
            <c:extLst>
              <c:ext xmlns:c16="http://schemas.microsoft.com/office/drawing/2014/chart" uri="{C3380CC4-5D6E-409C-BE32-E72D297353CC}">
                <c16:uniqueId val="{0000000B-C177-4295-9BBD-D09FD0431E4A}"/>
              </c:ext>
            </c:extLst>
          </c:dPt>
          <c:cat>
            <c:strRef>
              <c:f>Sheet1!$A$2:$A$7</c:f>
              <c:strCache>
                <c:ptCount val="2"/>
                <c:pt idx="0">
                  <c:v>1st Qtr</c:v>
                </c:pt>
                <c:pt idx="1">
                  <c:v>2nd Qtr</c:v>
                </c:pt>
              </c:strCache>
            </c:strRef>
          </c:cat>
          <c:val>
            <c:numRef>
              <c:f>Sheet1!$B$2:$B$7</c:f>
              <c:numCache>
                <c:formatCode>0%</c:formatCode>
                <c:ptCount val="6"/>
                <c:pt idx="0">
                  <c:v>0.7</c:v>
                </c:pt>
                <c:pt idx="1">
                  <c:v>0.04</c:v>
                </c:pt>
                <c:pt idx="2">
                  <c:v>0.01</c:v>
                </c:pt>
                <c:pt idx="3">
                  <c:v>0.18</c:v>
                </c:pt>
                <c:pt idx="4">
                  <c:v>0.03</c:v>
                </c:pt>
                <c:pt idx="5">
                  <c:v>0.04</c:v>
                </c:pt>
              </c:numCache>
            </c:numRef>
          </c:val>
          <c:extLst>
            <c:ext xmlns:c16="http://schemas.microsoft.com/office/drawing/2014/chart" uri="{C3380CC4-5D6E-409C-BE32-E72D297353CC}">
              <c16:uniqueId val="{0000000C-C177-4295-9BBD-D09FD0431E4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c:spPr>
          <c:dPt>
            <c:idx val="0"/>
            <c:bubble3D val="0"/>
            <c:spPr>
              <a:solidFill>
                <a:schemeClr val="bg2"/>
              </a:solidFill>
              <a:ln w="19050">
                <a:noFill/>
              </a:ln>
              <a:effectLst/>
            </c:spPr>
            <c:extLst>
              <c:ext xmlns:c16="http://schemas.microsoft.com/office/drawing/2014/chart" uri="{C3380CC4-5D6E-409C-BE32-E72D297353CC}">
                <c16:uniqueId val="{00000001-663A-402D-84F9-8C46782CD8C8}"/>
              </c:ext>
            </c:extLst>
          </c:dPt>
          <c:dPt>
            <c:idx val="1"/>
            <c:bubble3D val="0"/>
            <c:spPr>
              <a:solidFill>
                <a:schemeClr val="bg2"/>
              </a:solidFill>
              <a:ln w="19050">
                <a:noFill/>
              </a:ln>
              <a:effectLst/>
            </c:spPr>
            <c:extLst>
              <c:ext xmlns:c16="http://schemas.microsoft.com/office/drawing/2014/chart" uri="{C3380CC4-5D6E-409C-BE32-E72D297353CC}">
                <c16:uniqueId val="{00000003-663A-402D-84F9-8C46782CD8C8}"/>
              </c:ext>
            </c:extLst>
          </c:dPt>
          <c:dPt>
            <c:idx val="2"/>
            <c:bubble3D val="0"/>
            <c:spPr>
              <a:solidFill>
                <a:schemeClr val="bg2"/>
              </a:solidFill>
              <a:ln w="19050">
                <a:noFill/>
              </a:ln>
              <a:effectLst/>
            </c:spPr>
            <c:extLst>
              <c:ext xmlns:c16="http://schemas.microsoft.com/office/drawing/2014/chart" uri="{C3380CC4-5D6E-409C-BE32-E72D297353CC}">
                <c16:uniqueId val="{00000005-663A-402D-84F9-8C46782CD8C8}"/>
              </c:ext>
            </c:extLst>
          </c:dPt>
          <c:dPt>
            <c:idx val="3"/>
            <c:bubble3D val="0"/>
            <c:spPr>
              <a:solidFill>
                <a:schemeClr val="accent2"/>
              </a:solidFill>
              <a:ln w="19050">
                <a:noFill/>
              </a:ln>
              <a:effectLst/>
            </c:spPr>
            <c:extLst>
              <c:ext xmlns:c16="http://schemas.microsoft.com/office/drawing/2014/chart" uri="{C3380CC4-5D6E-409C-BE32-E72D297353CC}">
                <c16:uniqueId val="{00000007-663A-402D-84F9-8C46782CD8C8}"/>
              </c:ext>
            </c:extLst>
          </c:dPt>
          <c:dPt>
            <c:idx val="4"/>
            <c:bubble3D val="0"/>
            <c:spPr>
              <a:solidFill>
                <a:schemeClr val="bg2"/>
              </a:solidFill>
              <a:ln w="19050">
                <a:noFill/>
              </a:ln>
              <a:effectLst/>
            </c:spPr>
            <c:extLst>
              <c:ext xmlns:c16="http://schemas.microsoft.com/office/drawing/2014/chart" uri="{C3380CC4-5D6E-409C-BE32-E72D297353CC}">
                <c16:uniqueId val="{00000009-663A-402D-84F9-8C46782CD8C8}"/>
              </c:ext>
            </c:extLst>
          </c:dPt>
          <c:dPt>
            <c:idx val="5"/>
            <c:bubble3D val="0"/>
            <c:spPr>
              <a:solidFill>
                <a:schemeClr val="bg2"/>
              </a:solidFill>
              <a:ln w="19050">
                <a:noFill/>
              </a:ln>
              <a:effectLst/>
            </c:spPr>
            <c:extLst>
              <c:ext xmlns:c16="http://schemas.microsoft.com/office/drawing/2014/chart" uri="{C3380CC4-5D6E-409C-BE32-E72D297353CC}">
                <c16:uniqueId val="{0000000B-663A-402D-84F9-8C46782CD8C8}"/>
              </c:ext>
            </c:extLst>
          </c:dPt>
          <c:cat>
            <c:strRef>
              <c:f>Sheet1!$A$2:$A$7</c:f>
              <c:strCache>
                <c:ptCount val="2"/>
                <c:pt idx="0">
                  <c:v>1st Qtr</c:v>
                </c:pt>
                <c:pt idx="1">
                  <c:v>2nd Qtr</c:v>
                </c:pt>
              </c:strCache>
            </c:strRef>
          </c:cat>
          <c:val>
            <c:numRef>
              <c:f>Sheet1!$B$2:$B$7</c:f>
              <c:numCache>
                <c:formatCode>0%</c:formatCode>
                <c:ptCount val="6"/>
                <c:pt idx="0">
                  <c:v>0.7</c:v>
                </c:pt>
                <c:pt idx="1">
                  <c:v>0.04</c:v>
                </c:pt>
                <c:pt idx="2">
                  <c:v>0.01</c:v>
                </c:pt>
                <c:pt idx="3">
                  <c:v>0.18</c:v>
                </c:pt>
                <c:pt idx="4">
                  <c:v>0.03</c:v>
                </c:pt>
                <c:pt idx="5">
                  <c:v>0.04</c:v>
                </c:pt>
              </c:numCache>
            </c:numRef>
          </c:val>
          <c:extLst>
            <c:ext xmlns:c16="http://schemas.microsoft.com/office/drawing/2014/chart" uri="{C3380CC4-5D6E-409C-BE32-E72D297353CC}">
              <c16:uniqueId val="{0000000C-663A-402D-84F9-8C46782CD8C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14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2"/>
    </p:custDataLst>
    <p:extLst>
      <p:ext uri="{BB962C8B-B14F-4D97-AF65-F5344CB8AC3E}">
        <p14:creationId xmlns:p14="http://schemas.microsoft.com/office/powerpoint/2010/main" val="3950282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477953"/>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3pPr>
    <a:lvl4pPr marL="13716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4pPr>
    <a:lvl5pPr marL="1828800" algn="l" defTabSz="914400" rtl="0" eaLnBrk="1" latinLnBrk="0" hangingPunct="1">
      <a:defRPr sz="11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PirFrDVRBo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62.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sg.org/resource/water_of_systems_chang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liberatingstructures.com/6-making-space-with-triz/"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thiagi.com/games/2017/9/12/flip-chart-carousel" TargetMode="External"/><Relationship Id="rId4" Type="http://schemas.openxmlformats.org/officeDocument/2006/relationships/hyperlink" Target="https://www.liberatingstructures.com/7-15-solution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altLang="en-US" sz="1100" b="1">
                <a:latin typeface="Segoe UI" panose="020B0502040204020203" pitchFamily="34" charset="0"/>
                <a:cs typeface="Segoe UI" panose="020B0502040204020203" pitchFamily="34" charset="0"/>
              </a:rPr>
              <a:t>Purpose</a:t>
            </a:r>
          </a:p>
          <a:p>
            <a:r>
              <a:rPr lang="en-US" altLang="en-US" sz="1100" b="0">
                <a:latin typeface="Segoe UI" panose="020B0502040204020203" pitchFamily="34" charset="0"/>
                <a:cs typeface="Segoe UI" panose="020B0502040204020203" pitchFamily="34" charset="0"/>
              </a:rPr>
              <a:t>To introduce the training.</a:t>
            </a:r>
          </a:p>
          <a:p>
            <a:endParaRPr lang="en-US" altLang="en-US" sz="1100" b="0">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Example</a:t>
            </a:r>
          </a:p>
          <a:p>
            <a:r>
              <a:rPr lang="en-US" altLang="en-US" sz="1100">
                <a:latin typeface="Segoe UI" panose="020B0502040204020203" pitchFamily="34" charset="0"/>
                <a:cs typeface="Segoe UI" panose="020B0502040204020203" pitchFamily="34" charset="0"/>
              </a:rPr>
              <a:t>Welcome to the Structured Decision Making® (SDM) assessments deep dive for supervisors training. We are going to spend the two days focused on </a:t>
            </a:r>
            <a:r>
              <a:rPr lang="en-US" sz="1100">
                <a:latin typeface="Segoe UI" panose="020B0502040204020203" pitchFamily="34" charset="0"/>
                <a:cs typeface="Segoe UI" panose="020B0502040204020203" pitchFamily="34" charset="0"/>
              </a:rPr>
              <a:t>learning the SDM® system on a deeper level, focusing on the segments most important to the participants in the room (hotline or safety, risk, reunification, risk reassessment) and strategies for supervisors. We will dive into the definitions, policies and procedures, and associated practice strategies to use with families.</a:t>
            </a:r>
          </a:p>
          <a:p>
            <a:endParaRPr lang="en-US" sz="1100">
              <a:latin typeface="Segoe UI" panose="020B0502040204020203" pitchFamily="34" charset="0"/>
              <a:cs typeface="Segoe UI" panose="020B0502040204020203" pitchFamily="34" charset="0"/>
            </a:endParaRPr>
          </a:p>
          <a:p>
            <a:r>
              <a:rPr lang="en-US" altLang="en-US" sz="1100" b="1">
                <a:latin typeface="Segoe UI" panose="020B0502040204020203" pitchFamily="34" charset="0"/>
                <a:cs typeface="Segoe UI" panose="020B0502040204020203" pitchFamily="34" charset="0"/>
              </a:rPr>
              <a:t>Trainer Note</a:t>
            </a:r>
          </a:p>
          <a:p>
            <a:r>
              <a:rPr lang="en-US" altLang="en-US" sz="1100">
                <a:latin typeface="Segoe UI" panose="020B0502040204020203" pitchFamily="34" charset="0"/>
                <a:cs typeface="Segoe UI" panose="020B0502040204020203" pitchFamily="34" charset="0"/>
              </a:rPr>
              <a:t>Have participants become acquainted with the training materials: SDM policy and procedures (P&amp;P) manual (available for bookmarking on their work phones at ca.sdmdata.org/definitions), participant guide, and (optional) handout with PowerPoint slides for taking notes. </a:t>
            </a:r>
          </a:p>
          <a:p>
            <a:endParaRPr lang="en-US" altLang="en-US" sz="1100">
              <a:latin typeface="Segoe UI" panose="020B0502040204020203" pitchFamily="34" charset="0"/>
              <a:cs typeface="Segoe UI" panose="020B0502040204020203" pitchFamily="34" charset="0"/>
            </a:endParaRPr>
          </a:p>
          <a:p>
            <a:endParaRPr lang="en-US" altLang="en-US" sz="1100">
              <a:latin typeface="Segoe UI" panose="020B0502040204020203" pitchFamily="34" charset="0"/>
              <a:cs typeface="Segoe UI" panose="020B0502040204020203" pitchFamily="34" charset="0"/>
            </a:endParaRPr>
          </a:p>
          <a:p>
            <a:endParaRPr lang="en-US" sz="1100">
              <a:latin typeface="Segoe UI" panose="020B0502040204020203" pitchFamily="34" charset="0"/>
              <a:cs typeface="Segoe UI" panose="020B0502040204020203" pitchFamily="34" charset="0"/>
            </a:endParaRPr>
          </a:p>
        </p:txBody>
      </p:sp>
      <p:sp>
        <p:nvSpPr>
          <p:cNvPr id="2" name="Slide Image Placeholder 1">
            <a:extLst>
              <a:ext uri="{FF2B5EF4-FFF2-40B4-BE49-F238E27FC236}">
                <a16:creationId xmlns:a16="http://schemas.microsoft.com/office/drawing/2014/main" id="{386DB8AA-F123-4B0F-9060-B317105E67EF}"/>
              </a:ext>
            </a:extLst>
          </p:cNvPr>
          <p:cNvSpPr>
            <a:spLocks noGrp="1" noRot="1" noChangeAspect="1"/>
          </p:cNvSpPr>
          <p:nvPr>
            <p:ph type="sldImg"/>
          </p:nvPr>
        </p:nvSpPr>
        <p:spPr>
          <a:xfrm>
            <a:off x="685800" y="835025"/>
            <a:ext cx="5486400" cy="3086100"/>
          </a:xfrm>
        </p:spPr>
        <p:txBody>
          <a:bodyPr/>
          <a:lstStyle/>
          <a:p>
            <a:endParaRPr lang="en-US"/>
          </a:p>
        </p:txBody>
      </p:sp>
    </p:spTree>
    <p:extLst>
      <p:ext uri="{BB962C8B-B14F-4D97-AF65-F5344CB8AC3E}">
        <p14:creationId xmlns:p14="http://schemas.microsoft.com/office/powerpoint/2010/main" val="223404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buClrTx/>
              <a:buSzTx/>
              <a:buFontTx/>
              <a:buNone/>
              <a:tabLst/>
              <a:defRPr/>
            </a:pPr>
            <a:r>
              <a:rPr lang="en-US" b="1"/>
              <a:t>Purpose</a:t>
            </a:r>
            <a:endParaRPr lang="en-US"/>
          </a:p>
          <a:p>
            <a:r>
              <a:rPr lang="en-US"/>
              <a:t>To be reintroduced to the principles that drive developing the SDM assessments.</a:t>
            </a:r>
          </a:p>
          <a:p>
            <a:endParaRPr lang="en-US"/>
          </a:p>
          <a:p>
            <a:r>
              <a:rPr lang="en-US" b="1"/>
              <a:t>Example</a:t>
            </a:r>
          </a:p>
          <a:p>
            <a:r>
              <a:rPr lang="en-US"/>
              <a:t>Each SDM assessment demonstrates these three qualities.</a:t>
            </a:r>
          </a:p>
          <a:p>
            <a:endParaRPr lang="en-US"/>
          </a:p>
          <a:p>
            <a:pPr marL="0" marR="0" lvl="0" indent="0" algn="l" defTabSz="457200" rtl="0" eaLnBrk="1" fontAlgn="auto" latinLnBrk="0" hangingPunct="1">
              <a:buClrTx/>
              <a:buSzTx/>
              <a:buFontTx/>
              <a:buNone/>
              <a:tabLst/>
              <a:defRPr/>
            </a:pPr>
            <a:r>
              <a:rPr lang="en-US" u="sng">
                <a:effectLst/>
              </a:rPr>
              <a:t>Validity:</a:t>
            </a:r>
            <a:r>
              <a:rPr lang="en-US" u="none">
                <a:effectLst/>
              </a:rPr>
              <a:t> Validity </a:t>
            </a:r>
            <a:r>
              <a:rPr lang="en-US">
                <a:effectLst/>
              </a:rPr>
              <a:t>is the idea that we are accurately measuring something—or, regarding decision making, that we get the decision right. Using a thermometer as an example, if my body temperature is 98.6 degrees, the thermometer should give me a reading of 98.6 degrees. Any other reading besides 98.6 degrees would not be accurate, or valid. If I have a fever, that is important information to have. It informs what kind of treatment may be necessary. We want to make sure that the decisions we reach using the SDM assessments are as accurate and consistent across races, ethnicities, regions, and offices as possible—or, in other words, that we get the decision right. Validity is one of the foundational pieces of the SDM model.</a:t>
            </a:r>
          </a:p>
          <a:p>
            <a:endParaRPr lang="en-US"/>
          </a:p>
          <a:p>
            <a:pPr algn="l" rtl="0"/>
            <a:r>
              <a:rPr lang="en-US" u="sng">
                <a:effectLst/>
              </a:rPr>
              <a:t>Equity</a:t>
            </a:r>
            <a:r>
              <a:rPr lang="en-US">
                <a:effectLst/>
              </a:rPr>
              <a:t>: Equity represents the notion that once individuals are contacted by the child protection system, they are treated in a manner to ensure fairness in outcomes and their constitutional rights are respected. A thermometer should be tested to ensure that such demographics as gender, race, and ethnicity do not result in a less accurate reading. The instrument should be designed to measure an individual’s temperature effectively regardless of whether the individual is White, Black, Latine, Asian, male, female, etc</a:t>
            </a:r>
            <a:r>
              <a:rPr lang="en-US"/>
              <a:t>. All clients are going through a similar process with child protection, and the hope is that the assessments will support more objective decision making, helping to remove some of the bias that can creep in or go unnoticed and focus only on the information that is needed for the decision at hand. For example, the hotline tools focus only on the information collected regarding the allegation. Remember that the assessments do not make decisions; people do. To pay attention to equity, we have to also pay attention to our own decisions, judgments, bias, and how those may be affecting the actions that we take as workers. We can create the most equitable assessment, but the assessment is only going to provide an outcome based on the information that you have gathered and applied, and the assessment does not take the action steps affecting children and families. The worker does. The hope is that the assessments support more equitable decision making. </a:t>
            </a:r>
            <a:r>
              <a:rPr lang="en-US" b="0" i="1"/>
              <a:t>Now, Evident Change is aware that societal patterns of over-surveillance of families of color will tend to bake in a bias toward higher risk scores; AND, because of the strength in correlation between past investigations and future system involvement, we cannot afford to ignore that data point in creating a risk assessment. As a result, we actually dial down the raw accuracy of the assessment in California and adjust the numerical cutoff points to create an equitable distribution across races. </a:t>
            </a:r>
            <a:r>
              <a:rPr lang="en-US" b="0" i="0"/>
              <a:t>[</a:t>
            </a:r>
            <a:r>
              <a:rPr lang="en-US" b="0"/>
              <a:t>Italicized to make sure you make this point.]</a:t>
            </a:r>
            <a:endParaRPr lang="en-US" b="0">
              <a:effectLst/>
            </a:endParaRPr>
          </a:p>
          <a:p>
            <a:pPr algn="l" rtl="0"/>
            <a:endParaRPr lang="en-US">
              <a:effectLst/>
            </a:endParaRPr>
          </a:p>
          <a:p>
            <a:pPr algn="l" rtl="0"/>
            <a:r>
              <a:rPr lang="en-US" u="sng">
                <a:effectLst/>
              </a:rPr>
              <a:t>Utility</a:t>
            </a:r>
            <a:r>
              <a:rPr lang="en-US">
                <a:effectLst/>
              </a:rPr>
              <a:t>: Finally, utility refers to the idea of usefulness and ease of use. Workers should find the SDM system easy to use and helpful in their practice, both in decision making and in their work with families. Imagine the thermometer once more. The thermometer could be valid, reliable, and equitable, but is it a useful assessment if you cannot figure out how to turn it on? What about if you cannot read the display that shows the temperature? This thermometer would not be useful, and no one would use it. SDM assessments are designed to provide the worker useful information and support when making decisions while being accessible and easy to use. The data, if entered with fidelity, are also useful for policy makers and leaders when looking for trends and needing to allocate resources to serve families. As supervisors, let’s help workers see the bigger picture that each individual answer on an assessment s to. </a:t>
            </a:r>
          </a:p>
          <a:p>
            <a:pPr algn="l" rtl="0"/>
            <a:endParaRPr lang="en-US">
              <a:effectLst/>
            </a:endParaRPr>
          </a:p>
          <a:p>
            <a:pPr algn="l" rtl="0"/>
            <a:r>
              <a:rPr lang="en-US">
                <a:effectLst/>
              </a:rPr>
              <a:t>Before leaving this slide, I am going to ask you all to repeat these principles after me: </a:t>
            </a:r>
          </a:p>
          <a:p>
            <a:pPr algn="l" rtl="0"/>
            <a:endParaRPr lang="en-US">
              <a:effectLst/>
            </a:endParaRPr>
          </a:p>
          <a:p>
            <a:pPr algn="l" rtl="0"/>
            <a:r>
              <a:rPr lang="en-US">
                <a:effectLst/>
              </a:rPr>
              <a:t>Validity</a:t>
            </a:r>
          </a:p>
          <a:p>
            <a:pPr algn="l" rtl="0"/>
            <a:r>
              <a:rPr lang="en-US">
                <a:effectLst/>
              </a:rPr>
              <a:t>Equity</a:t>
            </a:r>
          </a:p>
          <a:p>
            <a:pPr algn="l" rtl="0"/>
            <a:r>
              <a:rPr lang="en-US">
                <a:effectLst/>
              </a:rPr>
              <a:t>Utility</a:t>
            </a:r>
          </a:p>
          <a:p>
            <a:pPr algn="l" rtl="0"/>
            <a:br>
              <a:rPr lang="en-US">
                <a:effectLst/>
              </a:rPr>
            </a:br>
            <a:r>
              <a:rPr lang="en-US">
                <a:effectLst/>
              </a:rPr>
              <a:t>[Then, since the first time is usually lacking enthusiasm]</a:t>
            </a:r>
            <a:br>
              <a:rPr lang="en-US">
                <a:effectLst/>
              </a:rPr>
            </a:br>
            <a:br>
              <a:rPr lang="en-US">
                <a:effectLst/>
              </a:rPr>
            </a:br>
            <a:r>
              <a:rPr lang="en-US">
                <a:effectLst/>
              </a:rPr>
              <a:t>Okay, once more, with feeling:</a:t>
            </a:r>
          </a:p>
          <a:p>
            <a:pPr algn="l" rtl="0"/>
            <a:endParaRPr lang="en-US">
              <a:effectLst/>
            </a:endParaRPr>
          </a:p>
          <a:p>
            <a:pPr algn="l" rtl="0"/>
            <a:r>
              <a:rPr lang="en-US">
                <a:effectLst/>
              </a:rPr>
              <a:t>Validity</a:t>
            </a:r>
          </a:p>
          <a:p>
            <a:pPr algn="l" rtl="0"/>
            <a:r>
              <a:rPr lang="en-US">
                <a:effectLst/>
              </a:rPr>
              <a:t>Equity</a:t>
            </a:r>
          </a:p>
          <a:p>
            <a:pPr algn="l" rtl="0"/>
            <a:r>
              <a:rPr lang="en-US">
                <a:effectLst/>
              </a:rPr>
              <a:t>Utility</a:t>
            </a:r>
          </a:p>
        </p:txBody>
      </p:sp>
      <p:sp>
        <p:nvSpPr>
          <p:cNvPr id="2" name="Slide Image Placeholder 1">
            <a:extLst>
              <a:ext uri="{FF2B5EF4-FFF2-40B4-BE49-F238E27FC236}">
                <a16:creationId xmlns:a16="http://schemas.microsoft.com/office/drawing/2014/main" id="{CF8F5BB0-611B-4ECB-898B-E884E947DA65}"/>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5942363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b="1"/>
              <a:t>Purpose</a:t>
            </a:r>
          </a:p>
          <a:p>
            <a:r>
              <a:rPr lang="en-US"/>
              <a:t>To understand supervisory input for safety assessments. </a:t>
            </a:r>
          </a:p>
          <a:p>
            <a:endParaRPr lang="en-US" b="1"/>
          </a:p>
          <a:p>
            <a:r>
              <a:rPr lang="en-US" b="1"/>
              <a:t>Resource</a:t>
            </a:r>
          </a:p>
          <a:p>
            <a:r>
              <a:rPr lang="en-US"/>
              <a:t>SDM P&amp;P manual https://ca.sdmdata.org/definitions</a:t>
            </a:r>
            <a:br>
              <a:rPr lang="en-US"/>
            </a:br>
            <a:r>
              <a:rPr lang="en-US"/>
              <a:t>Other Safety Threats handout (participant guide)</a:t>
            </a:r>
          </a:p>
          <a:p>
            <a:endParaRPr lang="en-US"/>
          </a:p>
          <a:p>
            <a:r>
              <a:rPr lang="en-US" b="1"/>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 primary way that supervisors support workers is determining whether situations meet the threshold of imminent danger of serious harm, or if there is a plausible threat to cause serious harm. How do you think through and navigate that threshold question? </a:t>
            </a:r>
            <a:br>
              <a:rPr lang="en-US"/>
            </a:br>
            <a:br>
              <a:rPr lang="en-US"/>
            </a:br>
            <a:r>
              <a:rPr lang="en-US" b="1"/>
              <a:t>Trainer Note</a:t>
            </a:r>
            <a:br>
              <a:rPr lang="en-US" b="1"/>
            </a:br>
            <a:r>
              <a:rPr lang="en-US" b="0"/>
              <a:t>F</a:t>
            </a:r>
            <a:r>
              <a:rPr lang="en-US"/>
              <a:t>acilitate a discussion and highlight the need to help workers avoid false positives </a:t>
            </a:r>
            <a:r>
              <a:rPr lang="en-US" i="1"/>
              <a:t>and </a:t>
            </a:r>
            <a:r>
              <a:rPr lang="en-US"/>
              <a:t>false negatives.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b="1"/>
              <a:t>Example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import supportive role is considering if a safety plan will mitigate any identified </a:t>
            </a:r>
            <a:r>
              <a:rPr lang="en-US">
                <a:solidFill>
                  <a:schemeClr val="tx1"/>
                </a:solidFill>
              </a:rPr>
              <a:t>safety threat and offering ideas and suggestions to improve safety plans during consultation</a:t>
            </a:r>
            <a:r>
              <a:rPr lang="en-US"/>
              <a:t>. It is impossible to know with 100% certainty that a safety plan will succeed; but using the SDM assessment as a support, combined with professional judgment, we can have a better idea of the plan’s chance for success compared with using only one of those approaches. As a supervisor, you will have the opportunity to help your workers think through this decision as well.</a:t>
            </a:r>
          </a:p>
          <a:p>
            <a:endParaRPr lang="en-US"/>
          </a:p>
          <a:p>
            <a:r>
              <a:rPr lang="en-US"/>
              <a:t>On the safety assessment, under Safety Threats, you will notice safety threat 10, labeled “other.” This is included because the assessment cannot capture every possible imminent threat of serious harm to a child.</a:t>
            </a:r>
          </a:p>
          <a:p>
            <a:endParaRPr lang="en-US"/>
          </a:p>
          <a:p>
            <a:r>
              <a:rPr lang="en-US"/>
              <a:t>This is where professional judgment is vital. Once in a </a:t>
            </a:r>
            <a:r>
              <a:rPr lang="en-US" b="0" i="1"/>
              <a:t>very </a:t>
            </a:r>
            <a:r>
              <a:rPr lang="en-US"/>
              <a:t>great while, workers may come to you with unusual or unique circumstances that might not fit into one of the safety threats. By exploring those scenarios together, you can decide whether that scenario meets the threshold of imminent threat of serious harm. In a review of hundreds of entries for Other, they all fit under an existing threat (1–9); or they were a description of many risk issues that combined to make the worker really worried, but there was no description of imminent danger of serious harm. </a:t>
            </a:r>
          </a:p>
          <a:p>
            <a:endParaRPr lang="en-US"/>
          </a:p>
          <a:p>
            <a:r>
              <a:rPr lang="en-US"/>
              <a:t>So, if a worker selects “other,” it will be up to you, as a supervisor, to determine whether that selection meets the threshold of a safety threat. Remember that a safety threat is an imminent threat of serious harm and represents conditions that, when present, prevent the worker from being able to leave the home without either removing the child or putting a safety intervention in place to ensure the child’s safety.</a:t>
            </a:r>
          </a:p>
          <a:p>
            <a:endParaRPr lang="en-US"/>
          </a:p>
          <a:p>
            <a:r>
              <a:rPr lang="en-US"/>
              <a:t>If a worker selects “other,” the situation still needs to meet this high threshold. Your job as a supervisor is to make sure that when “other” is selected, there is a truly unique circumstance that is not captured in the other safety threats but does rise to the same threshold.</a:t>
            </a:r>
          </a:p>
          <a:p>
            <a:endParaRPr lang="en-US"/>
          </a:p>
          <a:p>
            <a:r>
              <a:rPr lang="en-US"/>
              <a:t>There may be scenarios in which a worker will indicate a concern that may not quite rise to the level of a </a:t>
            </a:r>
            <a:r>
              <a:rPr lang="en-US">
                <a:solidFill>
                  <a:schemeClr val="tx1"/>
                </a:solidFill>
              </a:rPr>
              <a:t>safety threat</a:t>
            </a:r>
            <a:r>
              <a:rPr lang="en-US"/>
              <a:t>. Those circumstances are great teaching moments where you have a chance to review what “safety threat” means, what threshold is necessary for its presence, and what the worker can do about the concern outside of needing to set up a safety intervention or facilitate a removal.</a:t>
            </a:r>
          </a:p>
          <a:p>
            <a:endParaRPr lang="en-US"/>
          </a:p>
          <a:p>
            <a:r>
              <a:rPr lang="en-US" b="0" i="1"/>
              <a:t>Selection of “other” should happen rarely. </a:t>
            </a:r>
            <a:r>
              <a:rPr lang="en-US" b="0"/>
              <a:t>Remember, the safety threats are based on statute, case law, and state policy. When supporting a worker’s selection of “other,” make sure that other safety threats are not applicable instead. You also want to avoid using this item as a bucket for other information that describes risk but is not a safety threat. </a:t>
            </a:r>
          </a:p>
          <a:p>
            <a:endParaRPr lang="en-US" b="0"/>
          </a:p>
          <a:p>
            <a:r>
              <a:rPr lang="en-US" b="1"/>
              <a:t>Trainer Note</a:t>
            </a:r>
          </a:p>
          <a:p>
            <a:br>
              <a:rPr lang="en-US" b="1"/>
            </a:br>
            <a:r>
              <a:rPr lang="en-US" b="0" u="sng"/>
              <a:t>Activity</a:t>
            </a:r>
            <a:endParaRPr lang="en-US" b="0"/>
          </a:p>
          <a:p>
            <a:r>
              <a:rPr lang="en-US" b="0"/>
              <a:t>Refer participants to the Other Safety Threats handout in the participant guide. Have them get into pairs and answer the questions in the participant guide. (The first three fit under other safety threats, and the last two do not meet the threshold.) </a:t>
            </a:r>
          </a:p>
          <a:p>
            <a:endParaRPr lang="en-US"/>
          </a:p>
          <a:p>
            <a:endParaRPr lang="en-US"/>
          </a:p>
        </p:txBody>
      </p:sp>
      <p:sp>
        <p:nvSpPr>
          <p:cNvPr id="2" name="Slide Image Placeholder 1">
            <a:extLst>
              <a:ext uri="{FF2B5EF4-FFF2-40B4-BE49-F238E27FC236}">
                <a16:creationId xmlns:a16="http://schemas.microsoft.com/office/drawing/2014/main" id="{AFA43913-EFE2-43F1-A707-3FB0E3FC0C87}"/>
              </a:ext>
            </a:extLst>
          </p:cNvPr>
          <p:cNvSpPr>
            <a:spLocks noGrp="1" noRot="1" noChangeAspect="1"/>
          </p:cNvSpPr>
          <p:nvPr>
            <p:ph type="sldImg"/>
          </p:nvPr>
        </p:nvSpPr>
        <p:spPr>
          <a:xfrm>
            <a:off x="685800" y="835025"/>
            <a:ext cx="5486400" cy="3086100"/>
          </a:xfrm>
        </p:spPr>
        <p:txBody>
          <a:bodyPr/>
          <a:lstStyle/>
          <a:p>
            <a:endParaRPr lang="en-US"/>
          </a:p>
        </p:txBody>
      </p:sp>
    </p:spTree>
    <p:extLst>
      <p:ext uri="{BB962C8B-B14F-4D97-AF65-F5344CB8AC3E}">
        <p14:creationId xmlns:p14="http://schemas.microsoft.com/office/powerpoint/2010/main" val="24345420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685800" y="593725"/>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5" name="Notes Placeholder 2"/>
          <p:cNvSpPr>
            <a:spLocks noGrp="1"/>
          </p:cNvSpPr>
          <p:nvPr>
            <p:ph type="body" idx="1"/>
          </p:nvPr>
        </p:nvSpPr>
        <p:spPr bwMode="auto">
          <a:xfrm>
            <a:off x="685800" y="4150895"/>
            <a:ext cx="5486400" cy="439938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Verdana" panose="020B0604030504040204" pitchFamily="34" charset="0"/>
              </a:rPr>
              <a:t>Purpose</a:t>
            </a:r>
          </a:p>
          <a:p>
            <a:r>
              <a:rPr lang="en-US" altLang="en-US" b="0">
                <a:ea typeface="Verdana" panose="020B0604030504040204" pitchFamily="34" charset="0"/>
              </a:rPr>
              <a:t>To understand the difference between safety threats and risk.</a:t>
            </a:r>
          </a:p>
          <a:p>
            <a:endParaRPr lang="en-US" altLang="en-US" b="1">
              <a:ea typeface="Verdana" panose="020B0604030504040204" pitchFamily="34" charset="0"/>
            </a:endParaRPr>
          </a:p>
          <a:p>
            <a:r>
              <a:rPr lang="en-US" altLang="en-US" b="1">
                <a:ea typeface="Verdana" panose="020B0604030504040204" pitchFamily="34" charset="0"/>
              </a:rPr>
              <a:t>Example</a:t>
            </a:r>
            <a:br>
              <a:rPr lang="en-US" altLang="en-US" b="1">
                <a:ea typeface="Verdana" panose="020B0604030504040204" pitchFamily="34" charset="0"/>
              </a:rPr>
            </a:br>
            <a:r>
              <a:rPr lang="en-US" altLang="en-US" b="0">
                <a:ea typeface="Verdana" panose="020B0604030504040204" pitchFamily="34" charset="0"/>
              </a:rPr>
              <a:t>Here is a reminder from the overview about the distinction between safety and risk and the low correlation that allegation conclusions have with future system involvement.</a:t>
            </a:r>
            <a:endParaRPr lang="en-CA">
              <a:ea typeface="Verdana" panose="020B0604030504040204" pitchFamily="34" charset="0"/>
            </a:endParaRPr>
          </a:p>
          <a:p>
            <a:endParaRPr lang="en-US">
              <a:ea typeface="Verdana" panose="020B0604030504040204" pitchFamily="34" charset="0"/>
            </a:endParaRPr>
          </a:p>
        </p:txBody>
      </p:sp>
    </p:spTree>
    <p:extLst>
      <p:ext uri="{BB962C8B-B14F-4D97-AF65-F5344CB8AC3E}">
        <p14:creationId xmlns:p14="http://schemas.microsoft.com/office/powerpoint/2010/main" val="4868379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a:xfrm>
            <a:off x="800100" y="4127500"/>
            <a:ext cx="5715000" cy="4762500"/>
          </a:xfrm>
        </p:spPr>
        <p:txBody>
          <a:bodyPr/>
          <a:lstStyle/>
          <a:p>
            <a:r>
              <a:rPr lang="en-US" b="1">
                <a:sym typeface="Calibri" charset="0"/>
              </a:rPr>
              <a:t>Purpose</a:t>
            </a:r>
          </a:p>
          <a:p>
            <a:r>
              <a:rPr lang="en-US">
                <a:sym typeface="Calibri" charset="0"/>
              </a:rPr>
              <a:t>To reflect on SOP concepts of caregiver, behavior, impact (C + B + I) and how they are addressed in the SDM safety assessment, in order to tee up content on the next section of the safety assessment: Safety Threats. </a:t>
            </a:r>
          </a:p>
          <a:p>
            <a:endParaRPr lang="en-US">
              <a:sym typeface="Calibri" charset="0"/>
            </a:endParaRPr>
          </a:p>
          <a:p>
            <a:r>
              <a:rPr lang="en-US" b="1">
                <a:sym typeface="Calibri" charset="0"/>
              </a:rPr>
              <a:t>Trainer Note</a:t>
            </a:r>
          </a:p>
          <a:p>
            <a:r>
              <a:rPr lang="en-US">
                <a:sym typeface="Calibri" charset="0"/>
              </a:rPr>
              <a:t>C + B + I has been trained as an SOP concept. This is a refresher and an opportunity to again connect the dots between SOP and the SDM system. </a:t>
            </a:r>
          </a:p>
          <a:p>
            <a:endParaRPr lang="en-US">
              <a:sym typeface="Calibri" charset="0"/>
            </a:endParaRPr>
          </a:p>
          <a:p>
            <a:r>
              <a:rPr lang="en-US" b="1">
                <a:sym typeface="Calibri" charset="0"/>
              </a:rPr>
              <a:t>Example</a:t>
            </a:r>
          </a:p>
          <a:p>
            <a:r>
              <a:rPr lang="en-US">
                <a:sym typeface="Calibri" charset="0"/>
              </a:rPr>
              <a:t>Remember the concept of C + B + I from the SOP skills you have been practicing. In addition to using the three-column map, focusing on the impact of a caregiver’s behavior (shaped by underlying need) on the child can be a helpful construct as we assess safety. You will notice that the safety threats—the next section of the safety assessment—and their corresponding definitions align with the C + B + I formula. They focus attention on the caregiver’s action or inaction that led to the impact on the child that meets CDSS imminent danger thresholds.</a:t>
            </a:r>
          </a:p>
          <a:p>
            <a:endParaRPr lang="en-US">
              <a:sym typeface="Calibri" charset="0"/>
            </a:endParaRPr>
          </a:p>
          <a:p>
            <a:r>
              <a:rPr lang="en-US" u="sng">
                <a:sym typeface="Calibri" charset="0"/>
              </a:rPr>
              <a:t>Activity</a:t>
            </a:r>
          </a:p>
          <a:p>
            <a:r>
              <a:rPr lang="en-US">
                <a:sym typeface="Calibri" charset="0"/>
              </a:rPr>
              <a:t>Have participants review the Other Safety Threats activity and discuss the answers as a class. </a:t>
            </a:r>
          </a:p>
        </p:txBody>
      </p:sp>
      <p:sp>
        <p:nvSpPr>
          <p:cNvPr id="2" name="Slide Image Placeholder 1">
            <a:extLst>
              <a:ext uri="{FF2B5EF4-FFF2-40B4-BE49-F238E27FC236}">
                <a16:creationId xmlns:a16="http://schemas.microsoft.com/office/drawing/2014/main" id="{E3BDF9A7-DDC7-440A-BA26-6B2870FD0266}"/>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16836106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Notes Placeholder 2"/>
          <p:cNvSpPr>
            <a:spLocks noGrp="1"/>
          </p:cNvSpPr>
          <p:nvPr>
            <p:ph type="body" idx="1"/>
          </p:nvPr>
        </p:nvSpPr>
        <p:spPr bwMode="auto">
          <a:xfrm>
            <a:off x="571500" y="4183057"/>
            <a:ext cx="5715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r>
              <a:rPr lang="en-US" altLang="en-US" b="1">
                <a:latin typeface="Segoe UI" panose="020B0502040204020203" pitchFamily="34" charset="0"/>
                <a:cs typeface="Segoe UI" panose="020B0502040204020203" pitchFamily="34" charset="0"/>
              </a:rPr>
              <a:t>Purpose</a:t>
            </a:r>
          </a:p>
          <a:p>
            <a:r>
              <a:rPr lang="en-US" altLang="en-US" b="0" u="none">
                <a:latin typeface="Segoe UI" panose="020B0502040204020203" pitchFamily="34" charset="0"/>
                <a:cs typeface="Segoe UI" panose="020B0502040204020203" pitchFamily="34" charset="0"/>
              </a:rPr>
              <a:t>To</a:t>
            </a:r>
            <a:r>
              <a:rPr lang="en-US" altLang="en-US" b="0" u="none" baseline="0">
                <a:latin typeface="Segoe UI" panose="020B0502040204020203" pitchFamily="34" charset="0"/>
                <a:cs typeface="Segoe UI" panose="020B0502040204020203" pitchFamily="34" charset="0"/>
              </a:rPr>
              <a:t> understand the difference between danger and risk. </a:t>
            </a:r>
            <a:br>
              <a:rPr lang="en-US" altLang="en-US" b="0" u="none" baseline="0">
                <a:latin typeface="Segoe UI" panose="020B0502040204020203" pitchFamily="34" charset="0"/>
                <a:cs typeface="Segoe UI" panose="020B0502040204020203" pitchFamily="34" charset="0"/>
              </a:rPr>
            </a:br>
            <a:br>
              <a:rPr lang="en-US" altLang="en-US" b="0" u="none" baseline="0">
                <a:latin typeface="Segoe UI" panose="020B0502040204020203" pitchFamily="34" charset="0"/>
                <a:cs typeface="Segoe UI" panose="020B0502040204020203" pitchFamily="34" charset="0"/>
              </a:rPr>
            </a:br>
            <a:r>
              <a:rPr lang="en-US" altLang="en-US" b="1" u="none" baseline="0">
                <a:latin typeface="Segoe UI" panose="020B0502040204020203" pitchFamily="34" charset="0"/>
                <a:cs typeface="Segoe UI" panose="020B0502040204020203" pitchFamily="34" charset="0"/>
              </a:rPr>
              <a:t>Trainer Note</a:t>
            </a:r>
            <a:br>
              <a:rPr lang="en-US" altLang="en-US" b="0" u="none" baseline="0">
                <a:latin typeface="Segoe UI" panose="020B0502040204020203" pitchFamily="34" charset="0"/>
                <a:cs typeface="Segoe UI" panose="020B0502040204020203" pitchFamily="34" charset="0"/>
              </a:rPr>
            </a:br>
            <a:r>
              <a:rPr lang="en-US" altLang="en-US" b="0" u="none" baseline="0">
                <a:latin typeface="Segoe UI" panose="020B0502040204020203" pitchFamily="34" charset="0"/>
                <a:cs typeface="Segoe UI" panose="020B0502040204020203" pitchFamily="34" charset="0"/>
              </a:rPr>
              <a:t>The “light” references relate to the graphic in the participant guide. </a:t>
            </a:r>
            <a:endParaRPr lang="en-US" altLang="en-US" b="1" u="none" baseline="0">
              <a:latin typeface="Segoe UI" panose="020B0502040204020203" pitchFamily="34" charset="0"/>
              <a:cs typeface="Segoe UI" panose="020B0502040204020203" pitchFamily="34" charset="0"/>
            </a:endParaRPr>
          </a:p>
          <a:p>
            <a:endParaRPr lang="en-US" altLang="en-US" b="1" u="none" baseline="0">
              <a:latin typeface="Segoe UI" panose="020B0502040204020203" pitchFamily="34" charset="0"/>
              <a:cs typeface="Segoe UI" panose="020B0502040204020203" pitchFamily="34" charset="0"/>
            </a:endParaRPr>
          </a:p>
          <a:p>
            <a:r>
              <a:rPr lang="en-US" altLang="en-US" b="1" u="none" baseline="0">
                <a:latin typeface="Segoe UI" panose="020B0502040204020203" pitchFamily="34" charset="0"/>
                <a:cs typeface="Segoe UI" panose="020B0502040204020203" pitchFamily="34" charset="0"/>
              </a:rPr>
              <a:t>Resource</a:t>
            </a:r>
            <a:endParaRPr lang="en-US" altLang="en-US" b="0" u="none" baseline="0">
              <a:latin typeface="Segoe UI" panose="020B0502040204020203" pitchFamily="34" charset="0"/>
              <a:cs typeface="Segoe UI" panose="020B0502040204020203" pitchFamily="34" charset="0"/>
            </a:endParaRPr>
          </a:p>
          <a:p>
            <a:r>
              <a:rPr lang="en-US" altLang="en-US" b="0" u="none" baseline="0">
                <a:latin typeface="Segoe UI" panose="020B0502040204020203" pitchFamily="34" charset="0"/>
                <a:cs typeface="Segoe UI" panose="020B0502040204020203" pitchFamily="34" charset="0"/>
              </a:rPr>
              <a:t>Distinguishing Between Danger, Risk, and Needs handout</a:t>
            </a:r>
            <a:endParaRPr lang="en-US" altLang="en-US" b="1">
              <a:latin typeface="Segoe UI" panose="020B0502040204020203" pitchFamily="34" charset="0"/>
              <a:ea typeface="Verdana" panose="020B0604030504040204" pitchFamily="34" charset="0"/>
              <a:cs typeface="Segoe UI" panose="020B0502040204020203" pitchFamily="34" charset="0"/>
            </a:endParaRPr>
          </a:p>
          <a:p>
            <a:endParaRPr lang="en-US" altLang="en-US" b="1">
              <a:latin typeface="Segoe UI" panose="020B0502040204020203" pitchFamily="34" charset="0"/>
              <a:ea typeface="Verdana" panose="020B0604030504040204" pitchFamily="34" charset="0"/>
              <a:cs typeface="Segoe UI" panose="020B0502040204020203" pitchFamily="34" charset="0"/>
            </a:endParaRPr>
          </a:p>
          <a:p>
            <a:r>
              <a:rPr lang="en-US" altLang="en-US" b="1">
                <a:latin typeface="Segoe UI" panose="020B0502040204020203" pitchFamily="34" charset="0"/>
                <a:ea typeface="Verdana" panose="020B0604030504040204" pitchFamily="34" charset="0"/>
                <a:cs typeface="Segoe UI" panose="020B0502040204020203" pitchFamily="34" charset="0"/>
              </a:rPr>
              <a:t>Example</a:t>
            </a:r>
          </a:p>
          <a:p>
            <a:r>
              <a:rPr lang="en-US" altLang="en-US">
                <a:latin typeface="Segoe UI" panose="020B0502040204020203" pitchFamily="34" charset="0"/>
                <a:ea typeface="Verdana" panose="020B0604030504040204" pitchFamily="34" charset="0"/>
                <a:cs typeface="Segoe UI" panose="020B0502040204020203" pitchFamily="34" charset="0"/>
              </a:rPr>
              <a:t>Before we start discussing the safety assessment in more detail, it is important to remind ourselves of the distinction between safety, risk, and needs. Here is another way to think about it. </a:t>
            </a:r>
          </a:p>
          <a:p>
            <a:endParaRPr lang="en-US" altLang="en-US">
              <a:latin typeface="Segoe UI" panose="020B0502040204020203" pitchFamily="34" charset="0"/>
              <a:ea typeface="Verdana" panose="020B0604030504040204" pitchFamily="34" charset="0"/>
              <a:cs typeface="Segoe UI" panose="020B0502040204020203" pitchFamily="34" charset="0"/>
            </a:endParaRPr>
          </a:p>
          <a:p>
            <a:r>
              <a:rPr lang="en-US" altLang="en-US">
                <a:latin typeface="Segoe UI" panose="020B0502040204020203" pitchFamily="34" charset="0"/>
                <a:ea typeface="Verdana" panose="020B0604030504040204" pitchFamily="34" charset="0"/>
                <a:cs typeface="Segoe UI" panose="020B0502040204020203" pitchFamily="34" charset="0"/>
              </a:rPr>
              <a:t>If you are experiencing the symptoms of a heart attack, it is a “red-light” moment requiring immediate action, like calling 911. </a:t>
            </a:r>
          </a:p>
          <a:p>
            <a:endParaRPr lang="en-US" altLang="en-US">
              <a:latin typeface="Segoe UI" panose="020B0502040204020203" pitchFamily="34" charset="0"/>
              <a:ea typeface="Verdana" panose="020B0604030504040204" pitchFamily="34" charset="0"/>
              <a:cs typeface="Segoe UI" panose="020B0502040204020203" pitchFamily="34" charset="0"/>
            </a:endParaRPr>
          </a:p>
          <a:p>
            <a:r>
              <a:rPr lang="en-US" altLang="en-US">
                <a:latin typeface="Segoe UI" panose="020B0502040204020203" pitchFamily="34" charset="0"/>
                <a:ea typeface="Verdana" panose="020B0604030504040204" pitchFamily="34" charset="0"/>
                <a:cs typeface="Segoe UI" panose="020B0502040204020203" pitchFamily="34" charset="0"/>
              </a:rPr>
              <a:t>Risk refers to the likelihood of a future event happening. For example, if you are said to be at risk for heart disease or a heart attack, it means that you have conditions and characteristics present that increase your likelihood of having a heart attack. It is a “yellow-light” moment because you should slow down and learn about those risk factors and how they affect you. Some things that increase your risk for a heart attack, like family history of heart disease, cannot be changed—they will always be present and contributing to your risk level. Other factors, such as diet and exercise, are things that you can modify to reduce your risk. </a:t>
            </a:r>
          </a:p>
          <a:p>
            <a:endParaRPr lang="en-US" altLang="en-US">
              <a:latin typeface="Segoe UI" panose="020B0502040204020203" pitchFamily="34" charset="0"/>
              <a:ea typeface="Verdan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Segoe UI" panose="020B0502040204020203" pitchFamily="34" charset="0"/>
                <a:ea typeface="Verdana" panose="020B0604030504040204" pitchFamily="34" charset="0"/>
                <a:cs typeface="Segoe UI" panose="020B0502040204020203" pitchFamily="34" charset="0"/>
              </a:rPr>
              <a:t>Which brings us to the “green-light” moments, which are when we need to get started with behavior changes that will mitigate the risk factors we can modify to reduce our risk. </a:t>
            </a:r>
          </a:p>
        </p:txBody>
      </p:sp>
      <p:sp>
        <p:nvSpPr>
          <p:cNvPr id="2" name="Slide Image Placeholder 1">
            <a:extLst>
              <a:ext uri="{FF2B5EF4-FFF2-40B4-BE49-F238E27FC236}">
                <a16:creationId xmlns:a16="http://schemas.microsoft.com/office/drawing/2014/main" id="{0697C724-E8FD-4232-8DAA-D7ED7193416B}"/>
              </a:ext>
            </a:extLst>
          </p:cNvPr>
          <p:cNvSpPr>
            <a:spLocks noGrp="1" noRot="1" noChangeAspect="1"/>
          </p:cNvSpPr>
          <p:nvPr>
            <p:ph type="sldImg"/>
          </p:nvPr>
        </p:nvSpPr>
        <p:spPr>
          <a:xfrm>
            <a:off x="822325" y="503238"/>
            <a:ext cx="5670550" cy="3189287"/>
          </a:xfrm>
        </p:spPr>
        <p:txBody>
          <a:bodyPr/>
          <a:lstStyle/>
          <a:p>
            <a:endParaRPr lang="en-US"/>
          </a:p>
        </p:txBody>
      </p:sp>
    </p:spTree>
    <p:extLst>
      <p:ext uri="{BB962C8B-B14F-4D97-AF65-F5344CB8AC3E}">
        <p14:creationId xmlns:p14="http://schemas.microsoft.com/office/powerpoint/2010/main" val="8216110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00100" y="4127500"/>
            <a:ext cx="5715000" cy="4762500"/>
          </a:xfrm>
        </p:spPr>
        <p:txBody>
          <a:bodyPr/>
          <a:lstStyle/>
          <a:p>
            <a:r>
              <a:rPr lang="en-US" b="1"/>
              <a:t>Purpose</a:t>
            </a:r>
          </a:p>
          <a:p>
            <a:r>
              <a:rPr lang="en-US"/>
              <a:t>To be reminded of the Three Questions and how to use them related to the safety assessment tool. </a:t>
            </a:r>
          </a:p>
          <a:p>
            <a:endParaRPr lang="en-US"/>
          </a:p>
          <a:p>
            <a:r>
              <a:rPr lang="en-US" b="1"/>
              <a:t>Example</a:t>
            </a:r>
          </a:p>
          <a:p>
            <a:r>
              <a:rPr lang="en-US"/>
              <a:t>In looking at the SDM safety assessment, you will notice that workgroup members worked hard to integrate the structure of the Three Questions and other key concepts into the framework of the assessment itself.</a:t>
            </a:r>
          </a:p>
          <a:p>
            <a:endParaRPr lang="en-US"/>
          </a:p>
          <a:p>
            <a:r>
              <a:rPr lang="en-US"/>
              <a:t>When gathering the information necessary to conduct the safety assessment, we recommend organizing your conversations with families around the Three Questions: What are we worried about? What is working well? What do you think needs to happen next to make this better? Workers can use these questions to start getting critical information about safety threats, complicating behaviors, strengths, and possible interventions; and they can then ask more detailed and pointed questions for further information and rigorous safety planning.</a:t>
            </a:r>
          </a:p>
        </p:txBody>
      </p:sp>
      <p:sp>
        <p:nvSpPr>
          <p:cNvPr id="2" name="Slide Image Placeholder 1">
            <a:extLst>
              <a:ext uri="{FF2B5EF4-FFF2-40B4-BE49-F238E27FC236}">
                <a16:creationId xmlns:a16="http://schemas.microsoft.com/office/drawing/2014/main" id="{DC2946ED-DC37-47EE-9263-435C883938C9}"/>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36599549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55010-F506-673B-0C13-4EC5693FB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1981F-C1FA-0B82-3DF2-600DB0FC91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C4FE8C-19D1-C238-7E5C-966ED9EFC256}"/>
              </a:ext>
            </a:extLst>
          </p:cNvPr>
          <p:cNvSpPr>
            <a:spLocks noGrp="1"/>
          </p:cNvSpPr>
          <p:nvPr>
            <p:ph type="body" idx="1"/>
          </p:nvPr>
        </p:nvSpPr>
        <p:spPr/>
        <p:txBody>
          <a:bodyPr/>
          <a:lstStyle/>
          <a:p>
            <a:r>
              <a:rPr lang="en-US" b="1"/>
              <a:t>Purpose</a:t>
            </a:r>
          </a:p>
          <a:p>
            <a:r>
              <a:rPr lang="en-US"/>
              <a:t>To be reminded of SafeMeasures reports to support learning about how your staff are using the assessments. </a:t>
            </a:r>
          </a:p>
          <a:p>
            <a:endParaRPr lang="en-US" b="1"/>
          </a:p>
          <a:p>
            <a:r>
              <a:rPr lang="en-US" b="1"/>
              <a:t>Example</a:t>
            </a:r>
          </a:p>
          <a:p>
            <a:r>
              <a:rPr lang="en-US"/>
              <a:t>This is just a reminder that you take a closer look at your SDM outcomes by unit and worker using SafeMeasures reports. </a:t>
            </a:r>
          </a:p>
        </p:txBody>
      </p:sp>
    </p:spTree>
    <p:extLst>
      <p:ext uri="{BB962C8B-B14F-4D97-AF65-F5344CB8AC3E}">
        <p14:creationId xmlns:p14="http://schemas.microsoft.com/office/powerpoint/2010/main" val="33132274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00100" y="4127500"/>
            <a:ext cx="5715000" cy="4762500"/>
          </a:xfrm>
        </p:spPr>
        <p:txBody>
          <a:bodyPr/>
          <a:lstStyle/>
          <a:p>
            <a:r>
              <a:rPr lang="en-US" b="1">
                <a:latin typeface="Segoe UI"/>
                <a:cs typeface="Segoe UI"/>
              </a:rPr>
              <a:t>Purpose </a:t>
            </a:r>
          </a:p>
          <a:p>
            <a:r>
              <a:rPr lang="en-US" b="0">
                <a:latin typeface="Segoe UI"/>
                <a:cs typeface="Segoe UI"/>
              </a:rPr>
              <a:t>To discuss what is unsafe. </a:t>
            </a:r>
          </a:p>
          <a:p>
            <a:endParaRPr lang="en-US" b="0">
              <a:latin typeface="Segoe UI"/>
              <a:cs typeface="Segoe UI"/>
            </a:endParaRPr>
          </a:p>
          <a:p>
            <a:r>
              <a:rPr lang="en-US" b="1">
                <a:latin typeface="Segoe UI"/>
                <a:cs typeface="Segoe UI"/>
              </a:rPr>
              <a:t>Trainer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Segoe UI"/>
                <a:cs typeface="Segoe UI"/>
              </a:rPr>
              <a:t>For this group activity, form two groups for danger and two groups for protective factors, or however many groups are needed.</a:t>
            </a:r>
          </a:p>
          <a:p>
            <a:br>
              <a:rPr lang="en-US">
                <a:latin typeface="Segoe UI"/>
                <a:cs typeface="Segoe UI"/>
              </a:rPr>
            </a:br>
            <a:r>
              <a:rPr lang="en-US">
                <a:latin typeface="Segoe UI"/>
                <a:cs typeface="Segoe UI"/>
              </a:rPr>
              <a:t>Set a timer for five minutes once participants start the activity.</a:t>
            </a:r>
          </a:p>
          <a:p>
            <a:endParaRPr lang="en-US"/>
          </a:p>
          <a:p>
            <a:r>
              <a:rPr lang="en-US">
                <a:latin typeface="Segoe UI"/>
                <a:cs typeface="Segoe UI"/>
              </a:rPr>
              <a:t>Refer participants to the same image (What Does Safety Look Like?) in their participant guides. </a:t>
            </a:r>
            <a:endParaRPr lang="en-US">
              <a:cs typeface="Segoe UI"/>
            </a:endParaRPr>
          </a:p>
          <a:p>
            <a:endParaRPr lang="en-US"/>
          </a:p>
          <a:p>
            <a:r>
              <a:rPr lang="en-US">
                <a:latin typeface="Segoe UI"/>
                <a:cs typeface="Segoe UI"/>
              </a:rPr>
              <a:t>Divide the group. Assign some groups to identify what they are worried about regarding child safety from the picture and the others to identify what makes them less worried. </a:t>
            </a:r>
            <a:endParaRPr lang="en-US">
              <a:cs typeface="Segoe UI"/>
            </a:endParaRPr>
          </a:p>
          <a:p>
            <a:endParaRPr lang="en-US"/>
          </a:p>
          <a:p>
            <a:r>
              <a:rPr lang="en-US">
                <a:latin typeface="Segoe UI"/>
                <a:cs typeface="Segoe UI"/>
              </a:rPr>
              <a:t>If the training is in person, write their responses in two columns on large flip-chart paper; label one column “Worries” and the other “Working Well.” If the training is via web meeting, use the chat. The groups may have fun with this, exaggerating what they see and competing with each other. </a:t>
            </a:r>
            <a:endParaRPr lang="en-US">
              <a:cs typeface="Segoe UI"/>
            </a:endParaRPr>
          </a:p>
          <a:p>
            <a:endParaRPr lang="en-US"/>
          </a:p>
          <a:p>
            <a:r>
              <a:rPr lang="en-US">
                <a:latin typeface="Segoe UI"/>
                <a:cs typeface="Segoe UI"/>
              </a:rPr>
              <a:t>Once the lists are filled, point out how perspectives vary and how it is evident that depending on perspective, we can see two very different pictures before us. Also note that while some things seemed far-fetched in the spirit of competition, what we see on the list is a lot of what we see in the field in terms of judgments workers are making, whether consciously or implicitly. </a:t>
            </a:r>
            <a:endParaRPr lang="en-US">
              <a:cs typeface="Segoe UI"/>
            </a:endParaRPr>
          </a:p>
          <a:p>
            <a:endParaRPr lang="en-US"/>
          </a:p>
          <a:p>
            <a:r>
              <a:rPr lang="en-US">
                <a:latin typeface="Segoe UI"/>
                <a:cs typeface="Segoe UI"/>
              </a:rPr>
              <a:t>Note that the view or lens we take matters. </a:t>
            </a:r>
            <a:endParaRPr lang="en-US">
              <a:cs typeface="Segoe UI"/>
            </a:endParaRPr>
          </a:p>
          <a:p>
            <a:endParaRPr lang="en-US"/>
          </a:p>
          <a:p>
            <a:r>
              <a:rPr lang="en-CA" b="1" i="0">
                <a:latin typeface="Segoe UI"/>
                <a:cs typeface="Segoe UI"/>
              </a:rPr>
              <a:t>Resource</a:t>
            </a:r>
          </a:p>
          <a:p>
            <a:r>
              <a:rPr lang="en-US">
                <a:latin typeface="Segoe UI"/>
                <a:cs typeface="Segoe UI"/>
              </a:rPr>
              <a:t>What Does Safety Look Like?</a:t>
            </a:r>
          </a:p>
          <a:p>
            <a:endParaRPr lang="en-US"/>
          </a:p>
        </p:txBody>
      </p:sp>
      <p:sp>
        <p:nvSpPr>
          <p:cNvPr id="2" name="Slide Image Placeholder 1">
            <a:extLst>
              <a:ext uri="{FF2B5EF4-FFF2-40B4-BE49-F238E27FC236}">
                <a16:creationId xmlns:a16="http://schemas.microsoft.com/office/drawing/2014/main" id="{00CED547-3A8E-4833-852D-CCFC6A335EF9}"/>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28885096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D6AFD-04B8-D496-4F44-013B72237E80}"/>
            </a:ext>
          </a:extLst>
        </p:cNvPr>
        <p:cNvGrpSpPr/>
        <p:nvPr/>
      </p:nvGrpSpPr>
      <p:grpSpPr>
        <a:xfrm>
          <a:off x="0" y="0"/>
          <a:ext cx="0" cy="0"/>
          <a:chOff x="0" y="0"/>
          <a:chExt cx="0" cy="0"/>
        </a:xfrm>
      </p:grpSpPr>
      <p:sp>
        <p:nvSpPr>
          <p:cNvPr id="55299" name="Rectangle 2">
            <a:extLst>
              <a:ext uri="{FF2B5EF4-FFF2-40B4-BE49-F238E27FC236}">
                <a16:creationId xmlns:a16="http://schemas.microsoft.com/office/drawing/2014/main" id="{B52C9E99-09DB-F482-8AD1-2B168C2E8E0D}"/>
              </a:ext>
            </a:extLst>
          </p:cNvPr>
          <p:cNvSpPr>
            <a:spLocks noGrp="1" noChangeArrowheads="1"/>
          </p:cNvSpPr>
          <p:nvPr>
            <p:ph type="body" idx="1"/>
          </p:nvPr>
        </p:nvSpPr>
        <p:spPr>
          <a:xfrm>
            <a:off x="853440" y="4800600"/>
            <a:ext cx="5683885" cy="4533900"/>
          </a:xfrm>
        </p:spPr>
        <p:txBody>
          <a:bodyPr/>
          <a:lstStyle/>
          <a:p>
            <a:r>
              <a:rPr lang="en-US" b="1">
                <a:sym typeface="Calibri" charset="0"/>
              </a:rPr>
              <a:t>Purpose</a:t>
            </a:r>
          </a:p>
          <a:p>
            <a:r>
              <a:rPr lang="en-US">
                <a:sym typeface="Calibri" charset="0"/>
              </a:rPr>
              <a:t>To see where a safety plan makes a difference.</a:t>
            </a:r>
          </a:p>
          <a:p>
            <a:endParaRPr lang="en-US">
              <a:sym typeface="Calibri" charset="0"/>
            </a:endParaRPr>
          </a:p>
          <a:p>
            <a:r>
              <a:rPr lang="en-US" b="1">
                <a:sym typeface="Calibri" charset="0"/>
              </a:rPr>
              <a:t>Trainer Note</a:t>
            </a:r>
          </a:p>
          <a:p>
            <a:r>
              <a:rPr lang="en-US">
                <a:sym typeface="Calibri" charset="0"/>
              </a:rPr>
              <a:t>These three slides work together to make the point about safety plans versus case plans.</a:t>
            </a:r>
          </a:p>
          <a:p>
            <a:endParaRPr lang="en-US">
              <a:sym typeface="Calibri" charset="0"/>
            </a:endParaRPr>
          </a:p>
          <a:p>
            <a:r>
              <a:rPr lang="en-US" b="1">
                <a:sym typeface="Calibri" charset="0"/>
              </a:rPr>
              <a:t>Example</a:t>
            </a:r>
          </a:p>
          <a:p>
            <a:r>
              <a:rPr lang="en-US">
                <a:sym typeface="Calibri" charset="0"/>
              </a:rPr>
              <a:t>Safety plans are designed to interrupt the impact on the child.</a:t>
            </a:r>
            <a:endParaRPr lang="en-US" b="1">
              <a:sym typeface="Calibri" charset="0"/>
            </a:endParaRPr>
          </a:p>
        </p:txBody>
      </p:sp>
      <p:sp>
        <p:nvSpPr>
          <p:cNvPr id="3" name="Slide Image Placeholder 2">
            <a:extLst>
              <a:ext uri="{FF2B5EF4-FFF2-40B4-BE49-F238E27FC236}">
                <a16:creationId xmlns:a16="http://schemas.microsoft.com/office/drawing/2014/main" id="{9386789D-23A5-73F9-F739-E9CF6AD45A42}"/>
              </a:ext>
            </a:extLst>
          </p:cNvPr>
          <p:cNvSpPr>
            <a:spLocks noGrp="1" noRot="1" noChangeAspect="1"/>
          </p:cNvSpPr>
          <p:nvPr>
            <p:ph type="sldImg"/>
          </p:nvPr>
        </p:nvSpPr>
        <p:spPr/>
        <p:txBody>
          <a:bodyPr/>
          <a:lstStyle/>
          <a:p>
            <a:endParaRPr lang="en-US"/>
          </a:p>
        </p:txBody>
      </p:sp>
    </p:spTree>
    <p:extLst>
      <p:ext uri="{BB962C8B-B14F-4D97-AF65-F5344CB8AC3E}">
        <p14:creationId xmlns:p14="http://schemas.microsoft.com/office/powerpoint/2010/main" val="33227019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7AED9-66EE-7DF9-0EBF-B07AEF2F1691}"/>
            </a:ext>
          </a:extLst>
        </p:cNvPr>
        <p:cNvGrpSpPr/>
        <p:nvPr/>
      </p:nvGrpSpPr>
      <p:grpSpPr>
        <a:xfrm>
          <a:off x="0" y="0"/>
          <a:ext cx="0" cy="0"/>
          <a:chOff x="0" y="0"/>
          <a:chExt cx="0" cy="0"/>
        </a:xfrm>
      </p:grpSpPr>
      <p:sp>
        <p:nvSpPr>
          <p:cNvPr id="55299" name="Rectangle 2">
            <a:extLst>
              <a:ext uri="{FF2B5EF4-FFF2-40B4-BE49-F238E27FC236}">
                <a16:creationId xmlns:a16="http://schemas.microsoft.com/office/drawing/2014/main" id="{B57FF2D3-0C26-CB29-D56A-142709A0D80F}"/>
              </a:ext>
            </a:extLst>
          </p:cNvPr>
          <p:cNvSpPr>
            <a:spLocks noGrp="1" noChangeArrowheads="1"/>
          </p:cNvSpPr>
          <p:nvPr>
            <p:ph type="body" idx="1"/>
          </p:nvPr>
        </p:nvSpPr>
        <p:spPr>
          <a:xfrm>
            <a:off x="685800" y="4313712"/>
            <a:ext cx="5683885" cy="4533900"/>
          </a:xfrm>
        </p:spPr>
        <p:txBody>
          <a:bodyPr/>
          <a:lstStyle/>
          <a:p>
            <a:r>
              <a:rPr lang="en-US" b="1">
                <a:sym typeface="Calibri" charset="0"/>
              </a:rPr>
              <a:t>Example</a:t>
            </a:r>
          </a:p>
          <a:p>
            <a:r>
              <a:rPr lang="en-US" b="0">
                <a:sym typeface="Calibri" charset="0"/>
              </a:rPr>
              <a:t>Keep in mind that caregiver behavior may still persist; but if they are willing to safety plan and have a safety network to do that with, “safe with plan” is an option.</a:t>
            </a:r>
          </a:p>
        </p:txBody>
      </p:sp>
      <p:sp>
        <p:nvSpPr>
          <p:cNvPr id="3" name="Slide Image Placeholder 2">
            <a:extLst>
              <a:ext uri="{FF2B5EF4-FFF2-40B4-BE49-F238E27FC236}">
                <a16:creationId xmlns:a16="http://schemas.microsoft.com/office/drawing/2014/main" id="{BC2E97FC-98AD-0091-6E59-2B86A5F03073}"/>
              </a:ext>
            </a:extLst>
          </p:cNvPr>
          <p:cNvSpPr>
            <a:spLocks noGrp="1" noRot="1" noChangeAspect="1"/>
          </p:cNvSpPr>
          <p:nvPr>
            <p:ph type="sldImg"/>
          </p:nvPr>
        </p:nvSpPr>
        <p:spPr>
          <a:xfrm>
            <a:off x="685800" y="549275"/>
            <a:ext cx="5486400" cy="3086100"/>
          </a:xfrm>
        </p:spPr>
        <p:txBody>
          <a:bodyPr/>
          <a:lstStyle/>
          <a:p>
            <a:endParaRPr lang="en-US"/>
          </a:p>
        </p:txBody>
      </p:sp>
    </p:spTree>
    <p:extLst>
      <p:ext uri="{BB962C8B-B14F-4D97-AF65-F5344CB8AC3E}">
        <p14:creationId xmlns:p14="http://schemas.microsoft.com/office/powerpoint/2010/main" val="21067355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22C50-B30B-0B22-69AC-6862643F9131}"/>
            </a:ext>
          </a:extLst>
        </p:cNvPr>
        <p:cNvGrpSpPr/>
        <p:nvPr/>
      </p:nvGrpSpPr>
      <p:grpSpPr>
        <a:xfrm>
          <a:off x="0" y="0"/>
          <a:ext cx="0" cy="0"/>
          <a:chOff x="0" y="0"/>
          <a:chExt cx="0" cy="0"/>
        </a:xfrm>
      </p:grpSpPr>
      <p:sp>
        <p:nvSpPr>
          <p:cNvPr id="55299" name="Rectangle 2">
            <a:extLst>
              <a:ext uri="{FF2B5EF4-FFF2-40B4-BE49-F238E27FC236}">
                <a16:creationId xmlns:a16="http://schemas.microsoft.com/office/drawing/2014/main" id="{FB863FD2-4931-EAA4-174D-E7DA601EBD79}"/>
              </a:ext>
            </a:extLst>
          </p:cNvPr>
          <p:cNvSpPr>
            <a:spLocks noGrp="1" noChangeArrowheads="1"/>
          </p:cNvSpPr>
          <p:nvPr>
            <p:ph type="body" idx="1"/>
          </p:nvPr>
        </p:nvSpPr>
        <p:spPr>
          <a:xfrm>
            <a:off x="853440" y="4800600"/>
            <a:ext cx="5683885" cy="3951514"/>
          </a:xfrm>
        </p:spPr>
        <p:txBody>
          <a:bodyPr/>
          <a:lstStyle/>
          <a:p>
            <a:r>
              <a:rPr lang="en-US" b="1">
                <a:sym typeface="Calibri" charset="0"/>
              </a:rPr>
              <a:t>Example</a:t>
            </a:r>
          </a:p>
          <a:p>
            <a:pPr defTabSz="966612">
              <a:defRPr/>
            </a:pPr>
            <a:r>
              <a:rPr lang="en-US" b="0">
                <a:sym typeface="Calibri" charset="0"/>
              </a:rPr>
              <a:t>Case plans are designed to help caregivers change their behavior. We need to encourage and support behavior change to promote long-term safety, and it should be aligned with the goal statement. </a:t>
            </a:r>
          </a:p>
          <a:p>
            <a:pPr defTabSz="966612">
              <a:defRPr/>
            </a:pPr>
            <a:endParaRPr lang="en-US" b="0">
              <a:sym typeface="Calibri" charset="0"/>
            </a:endParaRPr>
          </a:p>
          <a:p>
            <a:r>
              <a:rPr lang="en-US" b="0">
                <a:sym typeface="Calibri" charset="0"/>
              </a:rPr>
              <a:t>Which brings us to an important reminder . . .</a:t>
            </a:r>
          </a:p>
        </p:txBody>
      </p:sp>
      <p:sp>
        <p:nvSpPr>
          <p:cNvPr id="3" name="Slide Image Placeholder 2">
            <a:extLst>
              <a:ext uri="{FF2B5EF4-FFF2-40B4-BE49-F238E27FC236}">
                <a16:creationId xmlns:a16="http://schemas.microsoft.com/office/drawing/2014/main" id="{456BECDA-E25E-9ED9-5B9D-6A1932B9AD30}"/>
              </a:ext>
            </a:extLst>
          </p:cNvPr>
          <p:cNvSpPr>
            <a:spLocks noGrp="1" noRot="1" noChangeAspect="1"/>
          </p:cNvSpPr>
          <p:nvPr>
            <p:ph type="sldImg"/>
          </p:nvPr>
        </p:nvSpPr>
        <p:spPr/>
        <p:txBody>
          <a:bodyPr/>
          <a:lstStyle/>
          <a:p>
            <a:endParaRPr lang="en-US"/>
          </a:p>
        </p:txBody>
      </p:sp>
    </p:spTree>
    <p:extLst>
      <p:ext uri="{BB962C8B-B14F-4D97-AF65-F5344CB8AC3E}">
        <p14:creationId xmlns:p14="http://schemas.microsoft.com/office/powerpoint/2010/main" val="355285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latin typeface="Segoe UI"/>
                <a:cs typeface="Segoe UI"/>
              </a:rPr>
              <a:t>To help connect the design process of the SDM assessments with the decisions they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Example</a:t>
            </a:r>
          </a:p>
          <a:p>
            <a:r>
              <a:rPr lang="en-US" sz="1100">
                <a:latin typeface="Segoe UI"/>
                <a:ea typeface="Verdana"/>
                <a:cs typeface="Segoe UI"/>
              </a:rPr>
              <a:t>Sometimes the workforce is under the impression that Evident Change designs assessments and writes the definitions for them. Let’s look at how that process actually works. </a:t>
            </a:r>
          </a:p>
          <a:p>
            <a:endParaRPr lang="en-US" sz="1100">
              <a:latin typeface="Segoe UI"/>
              <a:ea typeface="Verdana"/>
              <a:cs typeface="Segoe UI"/>
            </a:endParaRPr>
          </a:p>
          <a:p>
            <a:r>
              <a:rPr lang="en-US" sz="1100">
                <a:latin typeface="Segoe UI"/>
                <a:ea typeface="Verdana"/>
                <a:cs typeface="Segoe UI"/>
              </a:rPr>
              <a:t>Evident Change’s roots are in the field of social science research, so when the assessment is related to risk, we bring everything we know to the table about actuarial risk categorizations. When the assessment is related to screening calls to the hotline or safety, we consult the statutes, case law, and policies of the jurisdiction we are working in. </a:t>
            </a:r>
          </a:p>
          <a:p>
            <a:endParaRPr lang="en-US" sz="1100">
              <a:latin typeface="Segoe UI"/>
              <a:ea typeface="Verdana"/>
              <a:cs typeface="Segoe UI"/>
            </a:endParaRPr>
          </a:p>
          <a:p>
            <a:r>
              <a:rPr lang="en-US" sz="1100">
                <a:latin typeface="Segoe UI"/>
                <a:ea typeface="Verdana"/>
                <a:cs typeface="Segoe UI"/>
              </a:rPr>
              <a:t>We bring all that, along with examples and choices from other jurisdictions, to the core team that has been recruited by the jurisdiction to recommend assessment structures, items, and definitions and the core team then selects items, structures, and definitions that they believe will work best in their jurisdiction. </a:t>
            </a:r>
          </a:p>
          <a:p>
            <a:endParaRPr lang="en-US" sz="1100">
              <a:latin typeface="Segoe UI"/>
              <a:ea typeface="Verdana"/>
              <a:cs typeface="Segoe UI"/>
            </a:endParaRPr>
          </a:p>
          <a:p>
            <a:r>
              <a:rPr lang="en-US" sz="1100">
                <a:latin typeface="Segoe UI"/>
                <a:cs typeface="Segoe UI"/>
              </a:rPr>
              <a:t>Finally, the draft assessments are submitted to the leadership and legal representation for the jurisdiction to review, amend, and approve. </a:t>
            </a:r>
          </a:p>
        </p:txBody>
      </p:sp>
      <p:sp>
        <p:nvSpPr>
          <p:cNvPr id="2" name="Slide Image Placeholder 1">
            <a:extLst>
              <a:ext uri="{FF2B5EF4-FFF2-40B4-BE49-F238E27FC236}">
                <a16:creationId xmlns:a16="http://schemas.microsoft.com/office/drawing/2014/main" id="{7173C8DB-B4D1-42AF-864D-D54A33CD0BB1}"/>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7365240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00100" y="4352192"/>
            <a:ext cx="5715000" cy="4601308"/>
          </a:xfrm>
        </p:spPr>
        <p:txBody>
          <a:bodyPr/>
          <a:lstStyle/>
          <a:p>
            <a:r>
              <a:rPr lang="en-US" b="1"/>
              <a:t>Purpose</a:t>
            </a:r>
            <a:endParaRPr lang="en-US"/>
          </a:p>
          <a:p>
            <a:r>
              <a:rPr lang="en-US"/>
              <a:t>To be reminded that service completion does not equal child safety—a safety plan could create safety before services get started, and services could happen and a household could still be unsafe.</a:t>
            </a:r>
          </a:p>
          <a:p>
            <a:endParaRPr lang="en-US">
              <a:sym typeface="Times New Roman" charset="0"/>
            </a:endParaRPr>
          </a:p>
          <a:p>
            <a:r>
              <a:rPr lang="en-US" b="1">
                <a:sym typeface="Times New Roman" charset="0"/>
              </a:rPr>
              <a:t>Example</a:t>
            </a:r>
            <a:endParaRPr lang="en-US" b="1"/>
          </a:p>
          <a:p>
            <a:r>
              <a:rPr lang="en-US">
                <a:sym typeface="Times New Roman" charset="0"/>
              </a:rPr>
              <a:t>Services may support ongoing safety if active participation leads to behavioral changes. For example, a caregiver has significant substance use issues that lead to the child being placed outside of their home. Perhaps the caregiver attends regular meetings and continues to use substances, but the negative impact of their use on their child’s safety and well-being continues. Even if they have attended every meeting as required, they have not demonstrated protective actions to ensure safety (even with a modified or new case plan objective). Alternatively, what if that caregiver not only attends the meetings but can also take steps to use what they have learned, access support members when needed, and work with you to develop a plan to ensure safety when the child returns? Services can be used to support or strengthen the bridge to safe, protective, and sustainable behaviors over time.</a:t>
            </a:r>
            <a:endParaRPr lang="en-US"/>
          </a:p>
          <a:p>
            <a:endParaRPr lang="en-US"/>
          </a:p>
          <a:p>
            <a:r>
              <a:rPr lang="en-US" b="1"/>
              <a:t>Trainer Note</a:t>
            </a:r>
          </a:p>
          <a:p>
            <a:r>
              <a:rPr lang="en-US"/>
              <a:t>Discuss with the group: What happens as a system when we understand that safety and services are not the same thing in regard to safety threats and planning for child safety?</a:t>
            </a:r>
            <a:endParaRPr lang="en-US">
              <a:cs typeface="Segoe UI"/>
            </a:endParaRPr>
          </a:p>
        </p:txBody>
      </p:sp>
      <p:sp>
        <p:nvSpPr>
          <p:cNvPr id="4" name="Slide Image Placeholder 3">
            <a:extLst>
              <a:ext uri="{FF2B5EF4-FFF2-40B4-BE49-F238E27FC236}">
                <a16:creationId xmlns:a16="http://schemas.microsoft.com/office/drawing/2014/main" id="{A95B6687-87ED-01B1-F6C5-6F1A6CE16762}"/>
              </a:ext>
            </a:extLst>
          </p:cNvPr>
          <p:cNvSpPr>
            <a:spLocks noGrp="1" noRot="1" noChangeAspect="1"/>
          </p:cNvSpPr>
          <p:nvPr>
            <p:ph type="sldImg"/>
          </p:nvPr>
        </p:nvSpPr>
        <p:spPr>
          <a:xfrm>
            <a:off x="777875" y="647700"/>
            <a:ext cx="5759450" cy="3240088"/>
          </a:xfrm>
        </p:spPr>
        <p:txBody>
          <a:bodyPr/>
          <a:lstStyle/>
          <a:p>
            <a:endParaRPr lang="en-US"/>
          </a:p>
        </p:txBody>
      </p:sp>
    </p:spTree>
    <p:extLst>
      <p:ext uri="{BB962C8B-B14F-4D97-AF65-F5344CB8AC3E}">
        <p14:creationId xmlns:p14="http://schemas.microsoft.com/office/powerpoint/2010/main" val="16757276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Notes Placeholder 2"/>
          <p:cNvSpPr>
            <a:spLocks noGrp="1"/>
          </p:cNvSpPr>
          <p:nvPr>
            <p:ph type="body" idx="1"/>
          </p:nvPr>
        </p:nvSpPr>
        <p:spPr>
          <a:xfrm>
            <a:off x="640080" y="4127500"/>
            <a:ext cx="5715000" cy="4762500"/>
          </a:xfrm>
        </p:spPr>
        <p:txBody>
          <a:bodyPr/>
          <a:lstStyle/>
          <a:p>
            <a:r>
              <a:rPr lang="en-US" b="1"/>
              <a:t>Purpose</a:t>
            </a:r>
          </a:p>
          <a:p>
            <a:r>
              <a:rPr lang="en-US"/>
              <a:t>To review the importance of documentation specific to the safety decision.</a:t>
            </a:r>
          </a:p>
          <a:p>
            <a:endParaRPr lang="en-US"/>
          </a:p>
          <a:p>
            <a:r>
              <a:rPr lang="en-US" b="1"/>
              <a:t>Example</a:t>
            </a:r>
          </a:p>
          <a:p>
            <a:r>
              <a:rPr lang="en-US"/>
              <a:t>Every agency has its own way of completing a narrative on the assessment. However, when you complete a narrative, it is vital to provide clear and concise statements of evidence that supports the selected safety threats.</a:t>
            </a:r>
          </a:p>
          <a:p>
            <a:r>
              <a:rPr lang="en-US"/>
              <a:t> </a:t>
            </a:r>
          </a:p>
          <a:p>
            <a:r>
              <a:rPr lang="en-US"/>
              <a:t>The most effective documentation allows the reader to understand the worker’s critical thinking that led to the decision. </a:t>
            </a:r>
          </a:p>
          <a:p>
            <a:endParaRPr lang="en-US"/>
          </a:p>
          <a:p>
            <a:pPr marL="0" indent="0">
              <a:buFont typeface="Arial" panose="020B0604020202020204" pitchFamily="34" charset="0"/>
              <a:buNone/>
            </a:pPr>
            <a:r>
              <a:rPr lang="en-US" b="1"/>
              <a:t>Trainer Note</a:t>
            </a:r>
          </a:p>
          <a:p>
            <a:pPr marL="0" indent="0">
              <a:buFont typeface="Arial" panose="020B0604020202020204" pitchFamily="34" charset="0"/>
              <a:buNone/>
            </a:pPr>
            <a:r>
              <a:rPr lang="en-US" b="0"/>
              <a:t>For additional references and information, refer to the P&amp;P manual.</a:t>
            </a:r>
          </a:p>
          <a:p>
            <a:endParaRPr lang="en-US"/>
          </a:p>
        </p:txBody>
      </p:sp>
      <p:sp>
        <p:nvSpPr>
          <p:cNvPr id="3" name="Slide Image Placeholder 2">
            <a:extLst>
              <a:ext uri="{FF2B5EF4-FFF2-40B4-BE49-F238E27FC236}">
                <a16:creationId xmlns:a16="http://schemas.microsoft.com/office/drawing/2014/main" id="{2180AD9A-992A-4300-AA8E-D843B1B45E0E}"/>
              </a:ext>
            </a:extLst>
          </p:cNvPr>
          <p:cNvSpPr>
            <a:spLocks noGrp="1" noRot="1" noChangeAspect="1"/>
          </p:cNvSpPr>
          <p:nvPr>
            <p:ph type="sldImg"/>
          </p:nvPr>
        </p:nvSpPr>
        <p:spPr>
          <a:xfrm>
            <a:off x="685800" y="835025"/>
            <a:ext cx="5486400" cy="3086100"/>
          </a:xfrm>
        </p:spPr>
        <p:txBody>
          <a:bodyPr/>
          <a:lstStyle/>
          <a:p>
            <a:endParaRPr lang="en-US"/>
          </a:p>
        </p:txBody>
      </p:sp>
    </p:spTree>
    <p:extLst>
      <p:ext uri="{BB962C8B-B14F-4D97-AF65-F5344CB8AC3E}">
        <p14:creationId xmlns:p14="http://schemas.microsoft.com/office/powerpoint/2010/main" val="28533889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endParaRPr lang="en-US"/>
          </a:p>
          <a:p>
            <a:r>
              <a:rPr lang="en-US"/>
              <a:t>To see how to start with the outcome of contact with a family in a way that focuses first on the critical decision point at hand, with supporting details following the “</a:t>
            </a:r>
            <a:r>
              <a:rPr lang="en-US" err="1"/>
              <a:t>lede</a:t>
            </a:r>
            <a:r>
              <a:rPr lang="en-US"/>
              <a:t>.” </a:t>
            </a:r>
          </a:p>
          <a:p>
            <a:endParaRPr lang="en-US"/>
          </a:p>
          <a:p>
            <a:r>
              <a:rPr lang="en-US" b="1"/>
              <a:t>Example</a:t>
            </a:r>
            <a:endParaRPr lang="en-US"/>
          </a:p>
          <a:p>
            <a:r>
              <a:rPr lang="en-US"/>
              <a:t>Consider the use of a “journalistic” style of documentation, where the “</a:t>
            </a:r>
            <a:r>
              <a:rPr lang="en-US" err="1"/>
              <a:t>lede</a:t>
            </a:r>
            <a:r>
              <a:rPr lang="en-US"/>
              <a:t>” is the first line in the note. An example might be, “A safety plan was developed to address the safety threat evidenced by [harm or danger statement]. Five network members came together and agreed to the actions on the safety plan.” This can help the worker focus on the critical thinking up front. Then, details can follow that first sentence to further explain the rationale for the main decision made. Among the details to record, be sure to include the following.</a:t>
            </a:r>
          </a:p>
          <a:p>
            <a:endParaRPr lang="en-US"/>
          </a:p>
          <a:p>
            <a:pPr marL="228600" indent="-228600">
              <a:buFont typeface="Arial" panose="020B0604020202020204" pitchFamily="34" charset="0"/>
              <a:buChar char="•"/>
            </a:pPr>
            <a:r>
              <a:rPr lang="en-US"/>
              <a:t>Describe the current factors influencing child vulnerability (i.e., conditions resulting in a child being more vulnerable to danger).</a:t>
            </a:r>
          </a:p>
          <a:p>
            <a:pPr marL="228600" indent="-228600">
              <a:buFont typeface="Arial" panose="020B0604020202020204" pitchFamily="34" charset="0"/>
              <a:buChar char="•"/>
            </a:pPr>
            <a:r>
              <a:rPr lang="en-US"/>
              <a:t>Describe any current safety threats you identified (i.e., behaviors or conditions that describe a child in imminent danger of serious harm). If no safety threats were identified, provide your rationale.</a:t>
            </a:r>
          </a:p>
          <a:p>
            <a:pPr marL="228600" indent="-228600">
              <a:buFont typeface="Arial" panose="020B0604020202020204" pitchFamily="34" charset="0"/>
              <a:buChar char="•"/>
            </a:pPr>
            <a:r>
              <a:rPr lang="en-US"/>
              <a:t>Describe the caregiver’s protective capacities and safety interventions that have been taken and how each one protected or protects the child from the identified safety threats. </a:t>
            </a:r>
          </a:p>
          <a:p>
            <a:endParaRPr lang="en-CA" b="1"/>
          </a:p>
          <a:p>
            <a:r>
              <a:rPr lang="en-CA" b="0" u="sng"/>
              <a:t>Supervisors</a:t>
            </a:r>
          </a:p>
          <a:p>
            <a:r>
              <a:rPr lang="en-US"/>
              <a:t>As a supervisor, you will find common errors when it comes to information gathering as part of any assessment. In some instances, not enough is known to accurately complete the assessment; or the information that is gathered is so general (e.g., lacking in behavioral details) that it does not provide enough information to make an accurate assessment.</a:t>
            </a:r>
          </a:p>
          <a:p>
            <a:endParaRPr lang="en-US"/>
          </a:p>
          <a:p>
            <a:r>
              <a:rPr lang="en-US"/>
              <a:t>Coach your workers to use the Three Questions, C + B+ I formula, and key questions from the safety assessment items and definitions to organize their initial contact with a family. It will take some time for them to become familiar with the assessment, and it is never expected or desired for workers to memorize it. The definitions should be consulted often; however, over time, workers will learn questions prompted by the assessment to ask when they are with the family.</a:t>
            </a:r>
          </a:p>
          <a:p>
            <a:endParaRPr lang="en-US"/>
          </a:p>
          <a:p>
            <a:r>
              <a:rPr lang="en-US"/>
              <a:t>Knowing the importance of information gathering and the common errors, what are some ways you can help workers develop these skills through supervision?</a:t>
            </a:r>
          </a:p>
        </p:txBody>
      </p:sp>
    </p:spTree>
    <p:extLst>
      <p:ext uri="{BB962C8B-B14F-4D97-AF65-F5344CB8AC3E}">
        <p14:creationId xmlns:p14="http://schemas.microsoft.com/office/powerpoint/2010/main" val="24626657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
        <p:nvSpPr>
          <p:cNvPr id="209923" name="Rectangle 3"/>
          <p:cNvSpPr>
            <a:spLocks noGrp="1" noChangeArrowheads="1"/>
          </p:cNvSpPr>
          <p:nvPr>
            <p:ph type="body" idx="1"/>
          </p:nvPr>
        </p:nvSpPr>
        <p:spPr bwMode="auto">
          <a:xfrm>
            <a:off x="685800" y="4404755"/>
            <a:ext cx="5486400" cy="4114800"/>
          </a:xfrm>
          <a:solidFill>
            <a:srgbClr val="FFFFFF"/>
          </a:solidFill>
        </p:spPr>
        <p:txBody>
          <a:bodyPr wrap="square" numCol="1" anchor="t" anchorCtr="0" compatLnSpc="1">
            <a:prstTxWarp prst="textNoShape">
              <a:avLst/>
            </a:prstTxWarp>
            <a:normAutofit lnSpcReduction="10000"/>
          </a:bodyPr>
          <a:lstStyle/>
          <a:p>
            <a:pPr eaLnBrk="1" hangingPunct="1">
              <a:spcBef>
                <a:spcPts val="0"/>
              </a:spcBef>
              <a:spcAft>
                <a:spcPts val="0"/>
              </a:spcAft>
              <a:defRPr/>
            </a:pPr>
            <a:r>
              <a:rPr lang="en-US" b="1">
                <a:ea typeface="ＭＳ Ｐゴシック" pitchFamily="-1" charset="-128"/>
              </a:rPr>
              <a:t>Purpose</a:t>
            </a:r>
          </a:p>
          <a:p>
            <a:pPr eaLnBrk="1" hangingPunct="1">
              <a:spcBef>
                <a:spcPts val="0"/>
              </a:spcBef>
              <a:spcAft>
                <a:spcPts val="0"/>
              </a:spcAft>
              <a:defRPr/>
            </a:pPr>
            <a:r>
              <a:rPr lang="en-US">
                <a:ea typeface="ＭＳ Ｐゴシック" pitchFamily="-1" charset="-128"/>
              </a:rPr>
              <a:t>To be introduced to three-column mapping.</a:t>
            </a:r>
          </a:p>
          <a:p>
            <a:pPr eaLnBrk="1" hangingPunct="1">
              <a:spcBef>
                <a:spcPts val="0"/>
              </a:spcBef>
              <a:spcAft>
                <a:spcPts val="0"/>
              </a:spcAft>
              <a:defRPr/>
            </a:pPr>
            <a:endParaRPr lang="en-US">
              <a:ea typeface="ＭＳ Ｐゴシック" pitchFamily="-1" charset="-128"/>
            </a:endParaRPr>
          </a:p>
          <a:p>
            <a:pPr eaLnBrk="1" hangingPunct="1">
              <a:spcBef>
                <a:spcPts val="0"/>
              </a:spcBef>
              <a:spcAft>
                <a:spcPts val="0"/>
              </a:spcAft>
              <a:defRPr/>
            </a:pPr>
            <a:r>
              <a:rPr lang="en-US" b="1">
                <a:ea typeface="ＭＳ Ｐゴシック" pitchFamily="-1" charset="-128"/>
              </a:rPr>
              <a:t>Resource</a:t>
            </a:r>
          </a:p>
          <a:p>
            <a:pPr eaLnBrk="1" hangingPunct="1">
              <a:spcBef>
                <a:spcPts val="0"/>
              </a:spcBef>
              <a:spcAft>
                <a:spcPts val="0"/>
              </a:spcAft>
              <a:defRPr/>
            </a:pPr>
            <a:r>
              <a:rPr lang="en-US">
                <a:ea typeface="ＭＳ Ｐゴシック" pitchFamily="-1" charset="-128"/>
              </a:rPr>
              <a:t>Three-Column Map handout and Linking the Three Questions and Solution-Focused Questions</a:t>
            </a:r>
            <a:br>
              <a:rPr lang="en-US">
                <a:ea typeface="ＭＳ Ｐゴシック" pitchFamily="-1" charset="-128"/>
              </a:rPr>
            </a:br>
            <a:br>
              <a:rPr lang="en-US">
                <a:ea typeface="ＭＳ Ｐゴシック" pitchFamily="-1" charset="-128"/>
              </a:rPr>
            </a:br>
            <a:r>
              <a:rPr lang="en-US" b="1">
                <a:ea typeface="ＭＳ Ｐゴシック" pitchFamily="-1" charset="-128"/>
              </a:rPr>
              <a:t>Example</a:t>
            </a:r>
            <a:endParaRPr lang="en-US">
              <a:ea typeface="ＭＳ Ｐゴシック" pitchFamily="-1" charset="-128"/>
            </a:endParaRPr>
          </a:p>
          <a:p>
            <a:pPr eaLnBrk="1" hangingPunct="1">
              <a:spcBef>
                <a:spcPts val="0"/>
              </a:spcBef>
              <a:spcAft>
                <a:spcPts val="0"/>
              </a:spcAft>
              <a:defRPr/>
            </a:pPr>
            <a:r>
              <a:rPr lang="en-US">
                <a:ea typeface="ＭＳ Ｐゴシック" pitchFamily="-1" charset="-128"/>
              </a:rPr>
              <a:t>If we combine the three questions with a scaling question, we get what is called a </a:t>
            </a:r>
            <a:r>
              <a:rPr lang="en-US" altLang="ja-JP">
                <a:ea typeface="Times New Roman" pitchFamily="-1" charset="0"/>
              </a:rPr>
              <a:t>three-column map. </a:t>
            </a:r>
          </a:p>
          <a:p>
            <a:pPr eaLnBrk="1" hangingPunct="1">
              <a:spcBef>
                <a:spcPts val="0"/>
              </a:spcBef>
              <a:spcAft>
                <a:spcPts val="0"/>
              </a:spcAft>
              <a:defRPr/>
            </a:pPr>
            <a:endParaRPr lang="en-US">
              <a:ea typeface="Times New Roman" pitchFamily="-1" charset="0"/>
            </a:endParaRPr>
          </a:p>
          <a:p>
            <a:pPr eaLnBrk="1" hangingPunct="1">
              <a:spcBef>
                <a:spcPts val="0"/>
              </a:spcBef>
              <a:spcAft>
                <a:spcPts val="0"/>
              </a:spcAft>
              <a:defRPr/>
            </a:pPr>
            <a:r>
              <a:rPr lang="en-US">
                <a:ea typeface="Times New Roman" pitchFamily="-1" charset="0"/>
              </a:rPr>
              <a:t>As you can see, it</a:t>
            </a:r>
            <a:r>
              <a:rPr lang="en-US" altLang="ja-JP">
                <a:ea typeface="Times New Roman" pitchFamily="-1" charset="0"/>
              </a:rPr>
              <a:t> starts with the three questions as the primary way of organizing the map. One mantra we often repeat at Evident Change is, “If we don’t know what is working well, we don’t actually know how worried to be.” </a:t>
            </a:r>
          </a:p>
          <a:p>
            <a:pPr eaLnBrk="1" hangingPunct="1">
              <a:spcBef>
                <a:spcPts val="0"/>
              </a:spcBef>
              <a:spcAft>
                <a:spcPts val="0"/>
              </a:spcAft>
              <a:defRPr/>
            </a:pPr>
            <a:endParaRPr lang="en-US">
              <a:ea typeface="Times New Roman" pitchFamily="-1" charset="0"/>
            </a:endParaRPr>
          </a:p>
          <a:p>
            <a:pPr eaLnBrk="1" hangingPunct="1">
              <a:spcBef>
                <a:spcPts val="0"/>
              </a:spcBef>
              <a:spcAft>
                <a:spcPts val="0"/>
              </a:spcAft>
              <a:defRPr/>
            </a:pPr>
            <a:r>
              <a:rPr lang="en-US">
                <a:ea typeface="Times New Roman" pitchFamily="-1" charset="0"/>
              </a:rPr>
              <a:t>While it may seem very simple, this can be a powerful way to begin organizing your thinking. But it would be even more powerful to do this with a family. Review the Linking the Three Questions and Solution-Focused Questions. (provide a few minutes for participants to read through the handout) Which of these questions have some you tried out and found useful? (elicit responses from participants) </a:t>
            </a:r>
          </a:p>
          <a:p>
            <a:pPr eaLnBrk="1" hangingPunct="1">
              <a:spcBef>
                <a:spcPts val="0"/>
              </a:spcBef>
              <a:spcAft>
                <a:spcPts val="0"/>
              </a:spcAft>
              <a:defRPr/>
            </a:pPr>
            <a:endParaRPr lang="en-US" b="1">
              <a:ea typeface="Times New Roman" pitchFamily="-1" charset="0"/>
            </a:endParaRPr>
          </a:p>
          <a:p>
            <a:pPr eaLnBrk="1" hangingPunct="1">
              <a:spcBef>
                <a:spcPts val="0"/>
              </a:spcBef>
              <a:spcAft>
                <a:spcPts val="0"/>
              </a:spcAft>
              <a:defRPr/>
            </a:pPr>
            <a:r>
              <a:rPr lang="en-US" b="1">
                <a:ea typeface="Times New Roman" pitchFamily="-1" charset="0"/>
              </a:rPr>
              <a:t>Activity</a:t>
            </a:r>
          </a:p>
          <a:p>
            <a:pPr eaLnBrk="1" hangingPunct="1">
              <a:spcBef>
                <a:spcPts val="0"/>
              </a:spcBef>
              <a:spcAft>
                <a:spcPts val="0"/>
              </a:spcAft>
              <a:defRPr/>
            </a:pPr>
            <a:r>
              <a:rPr lang="en-US">
                <a:ea typeface="Times New Roman" pitchFamily="-1" charset="0"/>
              </a:rPr>
              <a:t>In small groups (three to five), discuss a case or investigation one of you is familiar with. Select a scribe to record what information falls under each of the three questions; and near the end, have each person give their rating from 0 to 10 for the safety in the home.</a:t>
            </a:r>
          </a:p>
        </p:txBody>
      </p:sp>
    </p:spTree>
    <p:extLst>
      <p:ext uri="{BB962C8B-B14F-4D97-AF65-F5344CB8AC3E}">
        <p14:creationId xmlns:p14="http://schemas.microsoft.com/office/powerpoint/2010/main" val="37492725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499"/>
            <a:ext cx="5715000" cy="4762500"/>
          </a:xfrm>
        </p:spPr>
        <p:txBody>
          <a:bodyPr/>
          <a:lstStyle/>
          <a:p>
            <a:r>
              <a:rPr lang="en-US" b="1"/>
              <a:t>Purpose</a:t>
            </a:r>
          </a:p>
          <a:p>
            <a:r>
              <a:rPr lang="en-US"/>
              <a:t>To learn the solution-focused inquiry elicit, amplify, reflect, start over (EARS) cycle.</a:t>
            </a:r>
          </a:p>
          <a:p>
            <a:br>
              <a:rPr lang="en-US" b="1"/>
            </a:br>
            <a:r>
              <a:rPr lang="en-US" b="1"/>
              <a:t>Resource</a:t>
            </a:r>
            <a:br>
              <a:rPr lang="en-US" b="1"/>
            </a:br>
            <a:r>
              <a:rPr lang="en-US" b="0"/>
              <a:t>Possible Questions for an Appreciative Inquiry Interview handout</a:t>
            </a:r>
            <a:br>
              <a:rPr lang="en-US" b="1"/>
            </a:br>
            <a:endParaRPr lang="en-US" b="1"/>
          </a:p>
          <a:p>
            <a:r>
              <a:rPr lang="en-US" b="1"/>
              <a:t>Example</a:t>
            </a:r>
          </a:p>
          <a:p>
            <a:r>
              <a:rPr lang="en-US" b="0"/>
              <a:t>Let’s look at an alternative strategy for making a rigorous and balanced assessment.</a:t>
            </a:r>
          </a:p>
          <a:p>
            <a:endParaRPr lang="en-US" b="0"/>
          </a:p>
          <a:p>
            <a:r>
              <a:rPr lang="en-US" b="1"/>
              <a:t>Trainer Note</a:t>
            </a:r>
            <a:endParaRPr lang="en-US" b="1">
              <a:cs typeface="Calibri"/>
            </a:endParaRPr>
          </a:p>
          <a:p>
            <a:pPr marL="0" marR="0" lvl="0" indent="0" algn="l" defTabSz="914400" rtl="0" eaLnBrk="1" fontAlgn="auto" latinLnBrk="0" hangingPunct="1">
              <a:buClrTx/>
              <a:buSzTx/>
              <a:buFontTx/>
              <a:buNone/>
              <a:tabLst/>
              <a:defRPr/>
            </a:pPr>
            <a:r>
              <a:rPr lang="en-US"/>
              <a:t>Explain and demonstrate the EARS cycle </a:t>
            </a:r>
            <a:r>
              <a:rPr lang="en-US" i="0"/>
              <a:t>as a structure to frame the appreciative inquiry conversation.</a:t>
            </a:r>
          </a:p>
          <a:p>
            <a:pPr>
              <a:defRPr/>
            </a:pPr>
            <a:endParaRPr lang="en-US"/>
          </a:p>
          <a:p>
            <a:pPr>
              <a:defRPr/>
            </a:pPr>
            <a:r>
              <a:rPr lang="en-US" i="0"/>
              <a:t>Refer to </a:t>
            </a:r>
            <a:r>
              <a:rPr lang="en-US"/>
              <a:t>the </a:t>
            </a:r>
            <a:r>
              <a:rPr lang="en-US" i="0"/>
              <a:t>handout with exercise instructions.</a:t>
            </a:r>
            <a:r>
              <a:rPr lang="en-US"/>
              <a:t> Demonstrate with a volunteer and have participants do the exercise in pairs. </a:t>
            </a:r>
          </a:p>
          <a:p>
            <a:pPr marL="171450" indent="-171450">
              <a:buFont typeface="Arial"/>
              <a:buChar char="•"/>
              <a:defRPr/>
            </a:pPr>
            <a:endParaRPr lang="en-US" i="0"/>
          </a:p>
        </p:txBody>
      </p:sp>
      <p:sp>
        <p:nvSpPr>
          <p:cNvPr id="4" name="Slide Image Placeholder 3">
            <a:extLst>
              <a:ext uri="{FF2B5EF4-FFF2-40B4-BE49-F238E27FC236}">
                <a16:creationId xmlns:a16="http://schemas.microsoft.com/office/drawing/2014/main" id="{5108A4B5-B7DB-4304-9ED4-5092590173A5}"/>
              </a:ext>
            </a:extLst>
          </p:cNvPr>
          <p:cNvSpPr>
            <a:spLocks noGrp="1" noRot="1" noChangeAspect="1"/>
          </p:cNvSpPr>
          <p:nvPr>
            <p:ph type="sldImg"/>
          </p:nvPr>
        </p:nvSpPr>
        <p:spPr>
          <a:xfrm>
            <a:off x="685800" y="679450"/>
            <a:ext cx="5486400" cy="3086100"/>
          </a:xfrm>
        </p:spPr>
        <p:txBody>
          <a:bodyPr/>
          <a:lstStyle/>
          <a:p>
            <a:endParaRPr lang="en-US"/>
          </a:p>
        </p:txBody>
      </p:sp>
    </p:spTree>
    <p:extLst>
      <p:ext uri="{BB962C8B-B14F-4D97-AF65-F5344CB8AC3E}">
        <p14:creationId xmlns:p14="http://schemas.microsoft.com/office/powerpoint/2010/main" val="9676360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157913"/>
            <a:ext cx="5715000" cy="4762500"/>
          </a:xfrm>
        </p:spPr>
        <p:txBody>
          <a:bodyPr/>
          <a:lstStyle/>
          <a:p>
            <a:r>
              <a:rPr lang="en-US" b="1"/>
              <a:t>Purpose</a:t>
            </a:r>
          </a:p>
          <a:p>
            <a:r>
              <a:rPr lang="en-US"/>
              <a:t>To be refreshed on the SDM risk assessment.</a:t>
            </a:r>
          </a:p>
          <a:p>
            <a:endParaRPr lang="en-US"/>
          </a:p>
          <a:p>
            <a:r>
              <a:rPr lang="en-US" b="1"/>
              <a:t>Example</a:t>
            </a:r>
          </a:p>
          <a:p>
            <a:r>
              <a:rPr lang="en-US"/>
              <a:t>Risk is about the long term and prevention of future system involvement. Instead of imminent danger of serious harm, we are asking about the probability that a family will be involved in a subsequent investigation in the next one to two years. That may sound like we are trying to predict the future, but we are really trying to assess the odds using a research-based actuarial assessment.</a:t>
            </a:r>
          </a:p>
        </p:txBody>
      </p:sp>
      <p:sp>
        <p:nvSpPr>
          <p:cNvPr id="2" name="Slide Image Placeholder 1">
            <a:extLst>
              <a:ext uri="{FF2B5EF4-FFF2-40B4-BE49-F238E27FC236}">
                <a16:creationId xmlns:a16="http://schemas.microsoft.com/office/drawing/2014/main" id="{D0B61144-BF08-48DF-9B72-5B05BADFC012}"/>
              </a:ext>
            </a:extLst>
          </p:cNvPr>
          <p:cNvSpPr>
            <a:spLocks noGrp="1" noRot="1" noChangeAspect="1"/>
          </p:cNvSpPr>
          <p:nvPr>
            <p:ph type="sldImg"/>
          </p:nvPr>
        </p:nvSpPr>
        <p:spPr>
          <a:xfrm>
            <a:off x="500063" y="452438"/>
            <a:ext cx="5857875" cy="3295650"/>
          </a:xfrm>
        </p:spPr>
        <p:txBody>
          <a:bodyPr/>
          <a:lstStyle/>
          <a:p>
            <a:endParaRPr lang="en-US"/>
          </a:p>
        </p:txBody>
      </p:sp>
    </p:spTree>
    <p:extLst>
      <p:ext uri="{BB962C8B-B14F-4D97-AF65-F5344CB8AC3E}">
        <p14:creationId xmlns:p14="http://schemas.microsoft.com/office/powerpoint/2010/main" val="28990468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972F7-1069-8B27-1F2B-AE78A02CF6EC}"/>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3E27B52-665B-7FF1-FB6F-E999DD06A97D}"/>
              </a:ext>
            </a:extLst>
          </p:cNvPr>
          <p:cNvSpPr>
            <a:spLocks noGrp="1" noRot="1" noChangeAspect="1" noTextEdit="1"/>
          </p:cNvSpPr>
          <p:nvPr>
            <p:ph type="sldImg"/>
          </p:nvPr>
        </p:nvSpPr>
        <p:spPr>
          <a:xfrm>
            <a:off x="685800" y="733425"/>
            <a:ext cx="5486400" cy="3086100"/>
          </a:xfrm>
          <a:ln/>
        </p:spPr>
        <p:txBody>
          <a:bodyPr/>
          <a:lstStyle/>
          <a:p>
            <a:endParaRPr lang="en-US"/>
          </a:p>
        </p:txBody>
      </p:sp>
      <p:sp>
        <p:nvSpPr>
          <p:cNvPr id="37891" name="Notes Placeholder 2">
            <a:extLst>
              <a:ext uri="{FF2B5EF4-FFF2-40B4-BE49-F238E27FC236}">
                <a16:creationId xmlns:a16="http://schemas.microsoft.com/office/drawing/2014/main" id="{88034845-4754-18B5-8678-1280A4F9774A}"/>
              </a:ext>
            </a:extLst>
          </p:cNvPr>
          <p:cNvSpPr>
            <a:spLocks noGrp="1"/>
          </p:cNvSpPr>
          <p:nvPr>
            <p:ph type="body" idx="1"/>
          </p:nvPr>
        </p:nvSpPr>
        <p:spPr>
          <a:xfrm>
            <a:off x="685800" y="4626229"/>
            <a:ext cx="5486400" cy="37843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AU" b="1"/>
              <a:t>Purpose</a:t>
            </a:r>
          </a:p>
          <a:p>
            <a:r>
              <a:rPr lang="en-AU">
                <a:ea typeface="Calibri"/>
                <a:cs typeface="Calibri"/>
              </a:rPr>
              <a:t>To be oriented to which decision the risk assessment helps with.</a:t>
            </a:r>
          </a:p>
          <a:p>
            <a:endParaRPr lang="en-AU"/>
          </a:p>
          <a:p>
            <a:r>
              <a:rPr lang="en-AU" b="1"/>
              <a:t>Example</a:t>
            </a:r>
            <a:endParaRPr lang="en-AU"/>
          </a:p>
          <a:p>
            <a:r>
              <a:rPr lang="en-US"/>
              <a:t>Let’s look at the risk assessment. It helps us categorize the families we encounter into levels of risk of future system involvement. After assessing for safety, we need to turn our attention to this.</a:t>
            </a:r>
            <a:endParaRPr lang="en-US">
              <a:ea typeface="Calibri"/>
              <a:cs typeface="Calibri"/>
            </a:endParaRPr>
          </a:p>
        </p:txBody>
      </p:sp>
    </p:spTree>
    <p:extLst>
      <p:ext uri="{BB962C8B-B14F-4D97-AF65-F5344CB8AC3E}">
        <p14:creationId xmlns:p14="http://schemas.microsoft.com/office/powerpoint/2010/main" val="16160364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Notes Placeholder 2"/>
          <p:cNvSpPr>
            <a:spLocks noGrp="1"/>
          </p:cNvSpPr>
          <p:nvPr>
            <p:ph type="body" idx="1"/>
          </p:nvPr>
        </p:nvSpPr>
        <p:spPr>
          <a:xfrm>
            <a:off x="800100" y="4127500"/>
            <a:ext cx="5715000" cy="47625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Purpose</a:t>
            </a:r>
          </a:p>
          <a:p>
            <a:r>
              <a:rPr lang="en-US"/>
              <a:t>To understand that the SDM risk assessment is an actuarial assessment.</a:t>
            </a:r>
            <a:r>
              <a:rPr lang="en-CA"/>
              <a:t> </a:t>
            </a:r>
          </a:p>
          <a:p>
            <a:endParaRPr lang="en-CA"/>
          </a:p>
          <a:p>
            <a:r>
              <a:rPr lang="en-CA" b="1"/>
              <a:t>Example</a:t>
            </a:r>
          </a:p>
          <a:p>
            <a:r>
              <a:rPr lang="en-US" sz="1100">
                <a:effectLst/>
                <a:latin typeface="Segoe UI" panose="020B0502040204020203" pitchFamily="34" charset="0"/>
              </a:rPr>
              <a:t>So, what do we mean by an actuarial risk assessment? Actuarial science is the method that insurance companies use to analyze what </a:t>
            </a:r>
            <a:r>
              <a:rPr lang="en-US" sz="1100" i="1">
                <a:effectLst/>
                <a:latin typeface="Segoe UI" panose="020B0502040204020203" pitchFamily="34" charset="0"/>
              </a:rPr>
              <a:t>actually happens</a:t>
            </a:r>
            <a:r>
              <a:rPr lang="en-US" sz="1100">
                <a:effectLst/>
                <a:latin typeface="Segoe UI" panose="020B0502040204020203" pitchFamily="34" charset="0"/>
              </a:rPr>
              <a:t> to their customers in order to anticipate what they should charge for insurance policies. This strategy, highly successful in that industry, is what Evident Change also used in constructing the SDM risk assessment for California.</a:t>
            </a:r>
            <a:br>
              <a:rPr lang="en-US" sz="1100">
                <a:effectLst/>
                <a:latin typeface="Segoe UI" panose="020B0502040204020203" pitchFamily="34" charset="0"/>
              </a:rPr>
            </a:br>
            <a:r>
              <a:rPr lang="en-CA"/>
              <a:t> </a:t>
            </a:r>
            <a:endParaRPr lang="en-US"/>
          </a:p>
          <a:p>
            <a:r>
              <a:rPr lang="en-CA"/>
              <a:t>Actuarial research is statistical analysis that classifies people based on the likelihood of certain behaviors. </a:t>
            </a:r>
            <a:r>
              <a:rPr lang="en-US"/>
              <a:t>It is a simple statistical procedure for estimating the likelihood that a “critical” event will occur at some future time. </a:t>
            </a:r>
            <a:r>
              <a:rPr lang="en-CA"/>
              <a:t>The insurance industry uses this process to identify which drivers are more likely to have accidents and then bases their insurance premiums on this classification by factors such as driver’s age or model of the car. </a:t>
            </a:r>
            <a:endParaRPr lang="en-US"/>
          </a:p>
          <a:p>
            <a:endParaRPr lang="en-US"/>
          </a:p>
          <a:p>
            <a:r>
              <a:rPr lang="en-CA"/>
              <a:t>Teens and new drivers, for example, are identified as high risk regardless of any other characteristics because data show that they are involved in more accidents and are more likely to speed. Homes in areas of catastrophic natural disaster (flood, earthquake, fire) are considered high risk because those events are likely to recur and likely will damage homes if they do recur.</a:t>
            </a:r>
            <a:endParaRPr lang="en-US"/>
          </a:p>
          <a:p>
            <a:r>
              <a:rPr lang="en-CA"/>
              <a:t> </a:t>
            </a:r>
            <a:endParaRPr lang="en-US"/>
          </a:p>
          <a:p>
            <a:r>
              <a:rPr lang="en-CA"/>
              <a:t>Health care also uses actuarial research to identify individuals at high risk for disease. In the media, we frequently hear about those at risk for heart disease, diabetes, or high blood pressure. These characteristics, in turn, are risk factors, some of which can be addressed to increase our life span. </a:t>
            </a:r>
            <a:endParaRPr lang="en-US"/>
          </a:p>
          <a:p>
            <a:r>
              <a:rPr lang="en-CA"/>
              <a:t> </a:t>
            </a:r>
            <a:endParaRPr lang="en-US"/>
          </a:p>
          <a:p>
            <a:r>
              <a:rPr lang="en-CA"/>
              <a:t>In child protection, we seek to identify those individuals who are more likely to experience a recurrent investigation, so we can engage them in ongoing services to reduce the potential for subsequent harm.</a:t>
            </a:r>
          </a:p>
        </p:txBody>
      </p:sp>
      <p:sp>
        <p:nvSpPr>
          <p:cNvPr id="2" name="Slide Image Placeholder 1">
            <a:extLst>
              <a:ext uri="{FF2B5EF4-FFF2-40B4-BE49-F238E27FC236}">
                <a16:creationId xmlns:a16="http://schemas.microsoft.com/office/drawing/2014/main" id="{E9C50A77-22F6-4EAE-8B91-59C8E691D8AD}"/>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6338408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Notes Placeholder 2"/>
          <p:cNvSpPr>
            <a:spLocks noGrp="1"/>
          </p:cNvSpPr>
          <p:nvPr>
            <p:ph type="body" idx="1"/>
          </p:nvPr>
        </p:nvSpPr>
        <p:spPr>
          <a:xfrm>
            <a:off x="571500" y="4127500"/>
            <a:ext cx="5715000" cy="4762500"/>
          </a:xfrm>
        </p:spPr>
        <p:txBody>
          <a:bodyPr/>
          <a:lstStyle/>
          <a:p>
            <a:r>
              <a:rPr lang="en-US" b="1"/>
              <a:t>Purpose</a:t>
            </a:r>
          </a:p>
          <a:p>
            <a:r>
              <a:rPr lang="en-US"/>
              <a:t>To discuss how risk in the SDM system is the likelihood of a family returning for investigation within 18 months.</a:t>
            </a:r>
          </a:p>
          <a:p>
            <a:endParaRPr lang="en-US"/>
          </a:p>
          <a:p>
            <a:r>
              <a:rPr lang="en-US" b="1"/>
              <a:t>Example</a:t>
            </a:r>
          </a:p>
          <a:p>
            <a:r>
              <a:rPr lang="en-US"/>
              <a:t>Risk in the SDM system is different from how many in child welfare currently use the term. In pop culture and in legislation, risk is equated with dire consequences resulting from certain behaviors. Raise your hand if you remember Tom Cruise in the 1983 movie </a:t>
            </a:r>
            <a:r>
              <a:rPr lang="en-US" i="1"/>
              <a:t>Risky Business</a:t>
            </a:r>
            <a:r>
              <a:rPr lang="en-US"/>
              <a:t>. </a:t>
            </a:r>
          </a:p>
          <a:p>
            <a:endParaRPr lang="en-US"/>
          </a:p>
          <a:p>
            <a:r>
              <a:rPr lang="en-US"/>
              <a:t>When we talk about risk, we are talking about the likelihood of a future investigation for a family for child abuse or neglect. Families at high risk are more likely to come back into contact with the system by having a subsequent referral and investigation, and they are the ones we want to target with additional supports and ongoing protective intervention services.</a:t>
            </a:r>
          </a:p>
        </p:txBody>
      </p:sp>
      <p:sp>
        <p:nvSpPr>
          <p:cNvPr id="2" name="Slide Image Placeholder 1">
            <a:extLst>
              <a:ext uri="{FF2B5EF4-FFF2-40B4-BE49-F238E27FC236}">
                <a16:creationId xmlns:a16="http://schemas.microsoft.com/office/drawing/2014/main" id="{EED41A71-D8F8-4E09-BB0A-8C17589069F1}"/>
              </a:ext>
            </a:extLst>
          </p:cNvPr>
          <p:cNvSpPr>
            <a:spLocks noGrp="1" noRot="1" noChangeAspect="1"/>
          </p:cNvSpPr>
          <p:nvPr>
            <p:ph type="sldImg"/>
          </p:nvPr>
        </p:nvSpPr>
        <p:spPr>
          <a:xfrm>
            <a:off x="500063" y="476250"/>
            <a:ext cx="5857875" cy="3295650"/>
          </a:xfrm>
        </p:spPr>
        <p:txBody>
          <a:bodyPr/>
          <a:lstStyle/>
          <a:p>
            <a:endParaRPr lang="en-US"/>
          </a:p>
        </p:txBody>
      </p:sp>
    </p:spTree>
    <p:extLst>
      <p:ext uri="{BB962C8B-B14F-4D97-AF65-F5344CB8AC3E}">
        <p14:creationId xmlns:p14="http://schemas.microsoft.com/office/powerpoint/2010/main" val="28350012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Notes Placeholder 2"/>
          <p:cNvSpPr>
            <a:spLocks noGrp="1"/>
          </p:cNvSpPr>
          <p:nvPr>
            <p:ph type="body" idx="1"/>
          </p:nvPr>
        </p:nvSpPr>
        <p:spPr>
          <a:xfrm>
            <a:off x="800100" y="4127500"/>
            <a:ext cx="5715000" cy="4762500"/>
          </a:xfrm>
        </p:spPr>
        <p:txBody>
          <a:bodyPr/>
          <a:lstStyle/>
          <a:p>
            <a:r>
              <a:rPr lang="en-US" b="1">
                <a:latin typeface="Segoe UI"/>
                <a:cs typeface="Segoe UI"/>
              </a:rPr>
              <a:t>Purpose</a:t>
            </a:r>
            <a:endParaRPr lang="en-US">
              <a:latin typeface="Segoe UI"/>
              <a:cs typeface="Segoe UI"/>
            </a:endParaRPr>
          </a:p>
          <a:p>
            <a:r>
              <a:rPr lang="en-US">
                <a:latin typeface="Segoe UI"/>
                <a:cs typeface="Segoe UI"/>
              </a:rPr>
              <a:t>To differentiate the risk assessment as a classification system from a predictor. </a:t>
            </a:r>
          </a:p>
          <a:p>
            <a:endParaRPr lang="en-US">
              <a:cs typeface="Segoe UI" panose="020B0502040204020203" pitchFamily="34" charset="0"/>
            </a:endParaRPr>
          </a:p>
          <a:p>
            <a:r>
              <a:rPr lang="en-US" b="1">
                <a:latin typeface="Segoe UI"/>
                <a:cs typeface="Segoe UI"/>
              </a:rPr>
              <a:t>Example</a:t>
            </a:r>
          </a:p>
          <a:p>
            <a:r>
              <a:rPr lang="en-US">
                <a:latin typeface="Segoe UI"/>
                <a:cs typeface="Segoe UI"/>
              </a:rPr>
              <a:t>This is just another reminder that risk assessments cannot predict every future outcome. Instead, they help us get a better sense of which families are more likely to have another child protection investigation. They also help classify which families to consider for services in order to have the most significant impact on outcomes.</a:t>
            </a:r>
          </a:p>
          <a:p>
            <a:endParaRPr lang="en-US"/>
          </a:p>
          <a:p>
            <a:r>
              <a:rPr lang="en-US">
                <a:latin typeface="Segoe UI"/>
                <a:cs typeface="Segoe UI"/>
              </a:rPr>
              <a:t>It is important to distinguish prediction from classification. The SDM system cannot predict who will maltreat a child any more than we can predict where the next earthquake will happen. That would take a crystal ball. Even among the lowest-risk families, a small percentage do maltreat their child again; and some high-risk families will not end up with agency involvement ever again. And we know that there are child maltreatment situations where the families are never involved with the agency, and we never learn about them. What the risk tool can do is classify families according to their likelihood of future child welfare involvement and/or investigation, which then allows workers to target resources to families at the highest risk for subsequent referral and investigative contact. </a:t>
            </a:r>
            <a:endParaRPr lang="en-US">
              <a:cs typeface="Segoe UI"/>
            </a:endParaRPr>
          </a:p>
        </p:txBody>
      </p:sp>
      <p:sp>
        <p:nvSpPr>
          <p:cNvPr id="2" name="Slide Image Placeholder 1">
            <a:extLst>
              <a:ext uri="{FF2B5EF4-FFF2-40B4-BE49-F238E27FC236}">
                <a16:creationId xmlns:a16="http://schemas.microsoft.com/office/drawing/2014/main" id="{DFC9F128-2A59-464E-93A5-D49B0DFDD1BB}"/>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128087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685800" y="735013"/>
            <a:ext cx="5486400" cy="3086100"/>
          </a:xfrm>
          <a:ln/>
        </p:spPr>
        <p:txBody>
          <a:bodyPr/>
          <a:lstStyle/>
          <a:p>
            <a:endParaRPr lang="en-US"/>
          </a:p>
        </p:txBody>
      </p:sp>
      <p:sp>
        <p:nvSpPr>
          <p:cNvPr id="37891" name="Notes Placeholder 2"/>
          <p:cNvSpPr>
            <a:spLocks noGrp="1"/>
          </p:cNvSpPr>
          <p:nvPr>
            <p:ph type="body" idx="1"/>
          </p:nvPr>
        </p:nvSpPr>
        <p:spPr>
          <a:xfrm>
            <a:off x="685800" y="4233426"/>
            <a:ext cx="5486400" cy="37843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AU" b="1"/>
              <a:t>Purpose</a:t>
            </a:r>
            <a:endParaRPr lang="en-AU">
              <a:ea typeface="Calibri"/>
              <a:cs typeface="Calibri"/>
            </a:endParaRPr>
          </a:p>
          <a:p>
            <a:r>
              <a:rPr lang="en-AU"/>
              <a:t>To identify decision points addressed by SDM assessments and connect SDM assessments to System 2 thinking.</a:t>
            </a:r>
            <a:endParaRPr lang="en-AU">
              <a:ea typeface="Calibri"/>
              <a:cs typeface="Calibri"/>
            </a:endParaRPr>
          </a:p>
          <a:p>
            <a:endParaRPr lang="en-AU"/>
          </a:p>
          <a:p>
            <a:r>
              <a:rPr lang="en-AU" b="1"/>
              <a:t>Example</a:t>
            </a:r>
            <a:endParaRPr lang="en-AU" b="1">
              <a:ea typeface="Calibri"/>
              <a:cs typeface="Calibri"/>
            </a:endParaRPr>
          </a:p>
          <a:p>
            <a:r>
              <a:rPr lang="en-AU"/>
              <a:t>Each of these decision points and key questions is supported by a particular assessment. We attempt to make these assessments as small as possible while still being effective. The idea is to have a suite of assessments where each one helps workers and supervisors think about one key decision, being aware of System 1 thinking and bringing System 2 thinking to bear. </a:t>
            </a:r>
            <a:endParaRPr lang="en-AU">
              <a:ea typeface="Calibri"/>
              <a:cs typeface="Calibri"/>
            </a:endParaRPr>
          </a:p>
          <a:p>
            <a:endParaRPr lang="en-AU">
              <a:ea typeface="Calibri"/>
              <a:cs typeface="Calibri"/>
            </a:endParaRPr>
          </a:p>
          <a:p>
            <a:r>
              <a:rPr lang="en-AU"/>
              <a:t>We will not spend too much time covering the community response guide, as this is a community- and mandated reporter–facing assessment; but you should know that it exists and that important work is being done in this area to help reporters make better-informed decisions about when to report. This is a particularly important piece because we know that the disproportionality that we see in the child welfare system oftentimes starts at the decision to pick up the phone and make a report.</a:t>
            </a:r>
            <a:endParaRPr lang="en-AU">
              <a:ea typeface="Calibri"/>
              <a:cs typeface="Calibri"/>
            </a:endParaRPr>
          </a:p>
          <a:p>
            <a:endParaRPr lang="en-AU"/>
          </a:p>
          <a:p>
            <a:r>
              <a:rPr lang="en-US"/>
              <a:t>When a situation is reported, the SDM hotline tools are used to help the worker determine whether an in-person investigation is called for; and if so, how quickly to initiate it. If child welfare agencies had unlimited resources, we could respond immediately to every call that is screened in. Instead, we must decide which ones require an immediate response from child protective services. </a:t>
            </a:r>
            <a:endParaRPr lang="en-US">
              <a:ea typeface="Calibri"/>
              <a:cs typeface="Calibri"/>
            </a:endParaRPr>
          </a:p>
          <a:p>
            <a:endParaRPr lang="en-US"/>
          </a:p>
          <a:p>
            <a:r>
              <a:rPr lang="en-US"/>
              <a:t>Once face-to-face contact is initiated, a decision is made to either protectively place a child or allow that child to remain in the home, with or without a safety plan. The SDM safety assessment helps with this decision.</a:t>
            </a:r>
            <a:endParaRPr lang="en-US">
              <a:ea typeface="Calibri"/>
              <a:cs typeface="Calibri"/>
            </a:endParaRPr>
          </a:p>
          <a:p>
            <a:endParaRPr lang="en-US"/>
          </a:p>
          <a:p>
            <a:r>
              <a:rPr lang="en-US"/>
              <a:t>As the investigation proceeds, the SDM risk assessment identifies the likelihood of future system involvement for a child in the household. This likelihood, referred to as the family’s risk level, is used to guide decisions about which referrals to close after the investigation is concluded, and which referrals to open for ongoing services or refer to prevention services. </a:t>
            </a:r>
            <a:endParaRPr lang="en-US">
              <a:ea typeface="Calibri"/>
              <a:cs typeface="Calibri"/>
            </a:endParaRPr>
          </a:p>
          <a:p>
            <a:endParaRPr lang="en-US"/>
          </a:p>
          <a:p>
            <a:r>
              <a:rPr lang="en-US"/>
              <a:t>Open cases in California will have a CANS assessment. </a:t>
            </a:r>
            <a:r>
              <a:rPr lang="en-US" b="1"/>
              <a:t>Evident Change is starting to ask agencies to intentionally use the questions and definitions contained in the SDM reunification assessment and SDM risk reassessment to structure goals and objectives on case plans </a:t>
            </a:r>
            <a:r>
              <a:rPr lang="en-US" b="0"/>
              <a:t>in combination with the CANS results</a:t>
            </a:r>
            <a:r>
              <a:rPr lang="en-US" b="1"/>
              <a:t>.</a:t>
            </a:r>
            <a:r>
              <a:rPr lang="en-US"/>
              <a:t> More about this at the end of this slide.</a:t>
            </a:r>
            <a:endParaRPr lang="en-US">
              <a:ea typeface="Calibri"/>
              <a:cs typeface="Calibri"/>
            </a:endParaRPr>
          </a:p>
          <a:p>
            <a:endParaRPr lang="en-US"/>
          </a:p>
          <a:p>
            <a:r>
              <a:rPr lang="en-US"/>
              <a:t>Then, at least every six months in California (and more often if your county has progress on the federal P1 measure on its system improvement plan [SIP]), the reunification assessment guides decisions about whether to continue to provide services or close the case. For children in out-of-home care, the reunification assessment guides decisions about whether to pursue reunification, continue reunification services, or change the permanency plan goal.</a:t>
            </a:r>
          </a:p>
          <a:p>
            <a:endParaRPr lang="en-US">
              <a:ea typeface="Calibri"/>
              <a:cs typeface="Calibri"/>
            </a:endParaRPr>
          </a:p>
          <a:p>
            <a:r>
              <a:rPr lang="en-US">
                <a:ea typeface="Calibri"/>
                <a:cs typeface="Calibri"/>
              </a:rPr>
              <a:t>When children are in their home, the risk reassessment helps us determine if the risk level has come down enough that we can potentially end our work with a family. </a:t>
            </a:r>
          </a:p>
          <a:p>
            <a:r>
              <a:rPr lang="en-US"/>
              <a:t> </a:t>
            </a:r>
          </a:p>
          <a:p>
            <a:r>
              <a:rPr lang="en-US">
                <a:ea typeface="Calibri"/>
                <a:cs typeface="Calibri"/>
              </a:rPr>
              <a:t>These blue arrows remind us that when we do open a services case for a family, </a:t>
            </a:r>
            <a:r>
              <a:rPr lang="en-US" b="1">
                <a:ea typeface="Calibri"/>
                <a:cs typeface="Calibri"/>
              </a:rPr>
              <a:t>the worker co-creating the initial case plan with the family needs to know what is on the reunification assessment and risk reassessment because the questions and criteria in them are going to inform when to start a trial home visit or close an in-home case.</a:t>
            </a:r>
            <a:r>
              <a:rPr lang="en-US">
                <a:ea typeface="Calibri"/>
                <a:cs typeface="Calibri"/>
              </a:rPr>
              <a:t> The CANS will help provide a comprehensive assessment of needs, but it is not like a “final exam.” And, we have one more reminder that we must assess for safety before we decide to close our work with a family. </a:t>
            </a:r>
          </a:p>
        </p:txBody>
      </p:sp>
    </p:spTree>
    <p:extLst>
      <p:ext uri="{BB962C8B-B14F-4D97-AF65-F5344CB8AC3E}">
        <p14:creationId xmlns:p14="http://schemas.microsoft.com/office/powerpoint/2010/main" val="39906793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5025"/>
            <a:ext cx="5486400" cy="3086100"/>
          </a:xfrm>
        </p:spPr>
        <p:txBody>
          <a:bodyPr/>
          <a:lstStyle/>
          <a:p>
            <a:endParaRPr lang="en-US"/>
          </a:p>
        </p:txBody>
      </p:sp>
      <p:sp>
        <p:nvSpPr>
          <p:cNvPr id="3" name="Notes Placeholder 2"/>
          <p:cNvSpPr>
            <a:spLocks noGrp="1"/>
          </p:cNvSpPr>
          <p:nvPr>
            <p:ph type="body" idx="1"/>
          </p:nvPr>
        </p:nvSpPr>
        <p:spPr>
          <a:xfrm>
            <a:off x="685800" y="4400550"/>
            <a:ext cx="5486400" cy="4297680"/>
          </a:xfrm>
        </p:spPr>
        <p:txBody>
          <a:bodyPr/>
          <a:lstStyle/>
          <a:p>
            <a:pPr marL="0" marR="0" lvl="0" indent="0" algn="l" defTabSz="914400" rtl="0" eaLnBrk="1" fontAlgn="auto" latinLnBrk="0" hangingPunct="1">
              <a:buClrTx/>
              <a:buSzTx/>
              <a:buFontTx/>
              <a:buNone/>
              <a:tabLst/>
              <a:defRPr/>
            </a:pPr>
            <a:r>
              <a:rPr lang="en-US" b="1">
                <a:effectLst/>
                <a:latin typeface="Segoe UI"/>
                <a:ea typeface="Calibri"/>
                <a:cs typeface="Segoe UI"/>
              </a:rPr>
              <a:t>Purpose</a:t>
            </a:r>
            <a:br>
              <a:rPr lang="en-US">
                <a:effectLst/>
                <a:latin typeface="Segoe UI" panose="020B0502040204020203" pitchFamily="34" charset="0"/>
                <a:ea typeface="Calibri" panose="020F0502020204030204" pitchFamily="34" charset="0"/>
                <a:cs typeface="Segoe UI"/>
              </a:rPr>
            </a:br>
            <a:r>
              <a:rPr lang="en-AU"/>
              <a:t>To see how the risk assessment guides decision making on </a:t>
            </a:r>
            <a:r>
              <a:rPr lang="en-US">
                <a:latin typeface="Segoe UI"/>
                <a:cs typeface="Segoe UI"/>
              </a:rPr>
              <a:t>whether a family should receive service intervention or whether to consider case closure.</a:t>
            </a:r>
            <a:r>
              <a:rPr lang="en-AU"/>
              <a:t> </a:t>
            </a:r>
          </a:p>
          <a:p>
            <a:pPr marL="0" marR="0"/>
            <a:br>
              <a:rPr lang="en-US">
                <a:effectLst/>
                <a:latin typeface="Segoe UI" panose="020B0502040204020203" pitchFamily="34" charset="0"/>
                <a:ea typeface="Calibri" panose="020F0502020204030204" pitchFamily="34" charset="0"/>
                <a:cs typeface="Segoe UI"/>
              </a:rPr>
            </a:br>
            <a:r>
              <a:rPr lang="en-US" b="1">
                <a:effectLst/>
                <a:latin typeface="Segoe UI"/>
                <a:ea typeface="Calibri"/>
                <a:cs typeface="Segoe UI"/>
              </a:rPr>
              <a:t>Example</a:t>
            </a:r>
            <a:br>
              <a:rPr lang="en-US">
                <a:effectLst/>
                <a:latin typeface="Segoe UI" panose="020B0502040204020203" pitchFamily="34" charset="0"/>
                <a:ea typeface="Calibri" panose="020F0502020204030204" pitchFamily="34" charset="0"/>
                <a:cs typeface="Segoe UI"/>
              </a:rPr>
            </a:br>
            <a:r>
              <a:rPr lang="en-US">
                <a:effectLst/>
                <a:latin typeface="Segoe UI"/>
                <a:ea typeface="Calibri"/>
                <a:cs typeface="Segoe UI"/>
              </a:rPr>
              <a:t>The risk assessment identifies families with very high, high, moderate, or low probabilities of becoming involved with child welfare in the future. By completing the risk assessment, the worker gets an objective assessment of the likelihood that a family will return to child protection in the next 12 to 18 months.</a:t>
            </a:r>
          </a:p>
          <a:p>
            <a:pPr marL="0" marR="0"/>
            <a:endParaRPr lang="en-US">
              <a:effectLst/>
              <a:latin typeface="Segoe UI" panose="020B0502040204020203" pitchFamily="34" charset="0"/>
              <a:ea typeface="Calibri" panose="020F0502020204030204" pitchFamily="34" charset="0"/>
            </a:endParaRPr>
          </a:p>
          <a:p>
            <a:pPr marL="0" marR="0"/>
            <a:r>
              <a:rPr lang="en-US">
                <a:effectLst/>
                <a:latin typeface="Segoe UI"/>
                <a:ea typeface="Calibri"/>
                <a:cs typeface="Segoe UI"/>
              </a:rPr>
              <a:t>Differences between the risk levels are substantial. High-risk families have significantly higher rates of subsequent referrals, investigations, and substantiations, and removals than low-risk families do.</a:t>
            </a:r>
          </a:p>
          <a:p>
            <a:pPr marL="0" marR="0"/>
            <a:endParaRPr lang="en-US">
              <a:effectLst/>
              <a:latin typeface="Segoe UI"/>
              <a:ea typeface="Calibri"/>
              <a:cs typeface="Segoe UI"/>
            </a:endParaRPr>
          </a:p>
          <a:p>
            <a:pPr marL="0" marR="0"/>
            <a:r>
              <a:rPr lang="en-US">
                <a:effectLst/>
                <a:latin typeface="Segoe UI"/>
                <a:ea typeface="Calibri"/>
                <a:cs typeface="Segoe UI"/>
              </a:rPr>
              <a:t>The risk assessment is based on research examining the relationships between family characteristics and the outcomes of subsequent system involvement related to abuse or neglect. The assessment does not predict recurrence; it simply assesses whether a family is more or less likely to have future involvement with child protection. T</a:t>
            </a:r>
            <a:r>
              <a:rPr lang="en-US">
                <a:latin typeface="Segoe UI"/>
                <a:cs typeface="Segoe UI"/>
              </a:rPr>
              <a:t>he results of the risk assessment help guide the decision of whether the family should receive intervention services or we should consider closing the investigation. </a:t>
            </a:r>
            <a:endParaRPr lang="en-US"/>
          </a:p>
          <a:p>
            <a:endParaRPr lang="en-US"/>
          </a:p>
          <a:p>
            <a:pPr>
              <a:defRPr/>
            </a:pPr>
            <a:r>
              <a:rPr lang="en-US">
                <a:effectLst/>
                <a:latin typeface="Segoe UI"/>
                <a:ea typeface="Calibri"/>
                <a:cs typeface="Segoe UI"/>
              </a:rPr>
              <a:t>Between the final safety result and risk level, </a:t>
            </a:r>
            <a:r>
              <a:rPr lang="en-US">
                <a:latin typeface="Segoe UI"/>
                <a:ea typeface="Calibri"/>
                <a:cs typeface="Segoe UI"/>
              </a:rPr>
              <a:t>the agency </a:t>
            </a:r>
            <a:r>
              <a:rPr lang="en-US">
                <a:effectLst/>
                <a:latin typeface="Segoe UI"/>
                <a:ea typeface="Calibri"/>
                <a:cs typeface="Segoe UI"/>
              </a:rPr>
              <a:t>has well-reasoned and researched information to inform its recommended action. The worker will discuss this recommendation with their supervisor before making a final decision.</a:t>
            </a:r>
          </a:p>
        </p:txBody>
      </p:sp>
    </p:spTree>
    <p:extLst>
      <p:ext uri="{BB962C8B-B14F-4D97-AF65-F5344CB8AC3E}">
        <p14:creationId xmlns:p14="http://schemas.microsoft.com/office/powerpoint/2010/main" val="399526516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39D97-42FD-2C96-3A1D-690A70CC13D4}"/>
            </a:ext>
          </a:extLst>
        </p:cNvPr>
        <p:cNvGrpSpPr/>
        <p:nvPr/>
      </p:nvGrpSpPr>
      <p:grpSpPr>
        <a:xfrm>
          <a:off x="0" y="0"/>
          <a:ext cx="0" cy="0"/>
          <a:chOff x="0" y="0"/>
          <a:chExt cx="0" cy="0"/>
        </a:xfrm>
      </p:grpSpPr>
      <p:sp>
        <p:nvSpPr>
          <p:cNvPr id="79875" name="Rectangle 2">
            <a:extLst>
              <a:ext uri="{FF2B5EF4-FFF2-40B4-BE49-F238E27FC236}">
                <a16:creationId xmlns:a16="http://schemas.microsoft.com/office/drawing/2014/main" id="{A45BDC4C-8473-D6BC-B749-509BDE630A34}"/>
              </a:ext>
            </a:extLst>
          </p:cNvPr>
          <p:cNvSpPr>
            <a:spLocks noGrp="1" noRot="1" noChangeAspect="1" noChangeArrowheads="1" noTextEdit="1"/>
          </p:cNvSpPr>
          <p:nvPr>
            <p:ph type="sldImg"/>
          </p:nvPr>
        </p:nvSpPr>
        <p:spPr>
          <a:xfrm>
            <a:off x="776288" y="536575"/>
            <a:ext cx="5761037" cy="3241675"/>
          </a:xfrm>
          <a:ln/>
        </p:spPr>
        <p:txBody>
          <a:bodyPr/>
          <a:lstStyle/>
          <a:p>
            <a:endParaRPr lang="en-US"/>
          </a:p>
        </p:txBody>
      </p:sp>
      <p:sp>
        <p:nvSpPr>
          <p:cNvPr id="79876" name="Notes Placeholder 4">
            <a:extLst>
              <a:ext uri="{FF2B5EF4-FFF2-40B4-BE49-F238E27FC236}">
                <a16:creationId xmlns:a16="http://schemas.microsoft.com/office/drawing/2014/main" id="{B3E8276A-D8F3-93FC-40EE-E681B1EE8DE9}"/>
              </a:ext>
            </a:extLst>
          </p:cNvPr>
          <p:cNvSpPr>
            <a:spLocks noGrp="1"/>
          </p:cNvSpPr>
          <p:nvPr>
            <p:ph type="body" sz="quarter" idx="10"/>
          </p:nvPr>
        </p:nvSpPr>
        <p:spPr>
          <a:xfrm>
            <a:off x="853440" y="4251469"/>
            <a:ext cx="5608320" cy="4571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17">
              <a:defRPr/>
            </a:pPr>
            <a:r>
              <a:rPr lang="en-CA" sz="1100" b="1">
                <a:latin typeface="Segoe UI"/>
                <a:cs typeface="Segoe UI"/>
              </a:rPr>
              <a:t>Trainer Note</a:t>
            </a: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CA" sz="1100">
                <a:latin typeface="Segoe UI"/>
                <a:cs typeface="Segoe UI"/>
              </a:rPr>
              <a:t>This slide will repeat in each assessment section. It offers a chance to underscore the importance of consulting the definitions. </a:t>
            </a:r>
          </a:p>
          <a:p>
            <a:endParaRPr lang="en-US" sz="1100" b="1">
              <a:latin typeface="Segoe UI" panose="020B0502040204020203" pitchFamily="34" charset="0"/>
              <a:cs typeface="Segoe UI" panose="020B0502040204020203" pitchFamily="34" charset="0"/>
            </a:endParaRPr>
          </a:p>
          <a:p>
            <a:r>
              <a:rPr lang="en-US" sz="1100" b="1">
                <a:latin typeface="Segoe UI"/>
                <a:cs typeface="Segoe UI"/>
              </a:rPr>
              <a:t>Example</a:t>
            </a:r>
          </a:p>
          <a:p>
            <a:r>
              <a:rPr lang="en-CA" sz="1100">
                <a:latin typeface="Segoe UI"/>
                <a:cs typeface="Segoe UI"/>
              </a:rPr>
              <a:t>If you hear nothing else that is said during this training, hear this part. You need to use the definitions. Definitions are the most important part of the SDM system. You need to </a:t>
            </a:r>
            <a:r>
              <a:rPr lang="en-CA" sz="1100" i="1">
                <a:latin typeface="Segoe UI"/>
                <a:cs typeface="Segoe UI"/>
              </a:rPr>
              <a:t>refer to</a:t>
            </a:r>
            <a:r>
              <a:rPr lang="en-CA" sz="1100">
                <a:latin typeface="Segoe UI"/>
                <a:cs typeface="Segoe UI"/>
              </a:rPr>
              <a:t> the definitions and </a:t>
            </a:r>
            <a:r>
              <a:rPr lang="en-CA" sz="1100" i="1">
                <a:latin typeface="Segoe UI"/>
                <a:cs typeface="Segoe UI"/>
              </a:rPr>
              <a:t>use </a:t>
            </a:r>
            <a:r>
              <a:rPr lang="en-CA" sz="1100">
                <a:latin typeface="Segoe UI"/>
                <a:cs typeface="Segoe UI"/>
              </a:rPr>
              <a:t>them when applying the SDM assessments. </a:t>
            </a:r>
          </a:p>
          <a:p>
            <a:endParaRPr lang="en-CA" sz="1100">
              <a:latin typeface="Segoe UI" panose="020B0502040204020203" pitchFamily="34" charset="0"/>
              <a:cs typeface="Segoe UI" panose="020B0502040204020203" pitchFamily="34" charset="0"/>
            </a:endParaRPr>
          </a:p>
          <a:p>
            <a:pPr defTabSz="931717">
              <a:defRPr/>
            </a:pPr>
            <a:r>
              <a:rPr lang="en-CA" sz="1100">
                <a:latin typeface="Segoe UI"/>
                <a:cs typeface="Segoe UI"/>
              </a:rPr>
              <a:t>Remind yourself and your staff about this critical habit in using the SDM system.</a:t>
            </a:r>
          </a:p>
        </p:txBody>
      </p:sp>
    </p:spTree>
    <p:extLst>
      <p:ext uri="{BB962C8B-B14F-4D97-AF65-F5344CB8AC3E}">
        <p14:creationId xmlns:p14="http://schemas.microsoft.com/office/powerpoint/2010/main" val="39439916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3369-63A8-84B6-33AC-D7F6B680A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BD579-6149-AD01-F91F-C2F890A087F7}"/>
              </a:ext>
            </a:extLst>
          </p:cNvPr>
          <p:cNvSpPr>
            <a:spLocks noGrp="1" noRot="1" noChangeAspect="1"/>
          </p:cNvSpPr>
          <p:nvPr>
            <p:ph type="sldImg"/>
          </p:nvPr>
        </p:nvSpPr>
        <p:spPr>
          <a:xfrm>
            <a:off x="685800" y="434975"/>
            <a:ext cx="5486400" cy="3086100"/>
          </a:xfrm>
        </p:spPr>
        <p:txBody>
          <a:bodyPr/>
          <a:lstStyle/>
          <a:p>
            <a:endParaRPr lang="en-US"/>
          </a:p>
        </p:txBody>
      </p:sp>
      <p:sp>
        <p:nvSpPr>
          <p:cNvPr id="3" name="Notes Placeholder 2">
            <a:extLst>
              <a:ext uri="{FF2B5EF4-FFF2-40B4-BE49-F238E27FC236}">
                <a16:creationId xmlns:a16="http://schemas.microsoft.com/office/drawing/2014/main" id="{C50EEB34-50E2-11F2-A535-A1D08F2399A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100" b="1" noProof="0">
                <a:latin typeface="Segoe UI"/>
                <a:cs typeface="Segoe UI"/>
              </a:rPr>
              <a:t>Purpose</a:t>
            </a:r>
            <a:endParaRPr lang="en-US"/>
          </a:p>
          <a:p>
            <a:r>
              <a:rPr lang="en-AU" sz="1100" noProof="0">
                <a:latin typeface="Segoe UI" panose="020B0502040204020203" pitchFamily="34" charset="0"/>
              </a:rPr>
              <a:t>To be reminded of the importance of understanding and using the item definitions in the P&amp;P manual.</a:t>
            </a:r>
          </a:p>
          <a:p>
            <a:endParaRPr lang="en-AU" sz="1100" noProof="0">
              <a:latin typeface="Segoe UI" panose="020B0502040204020203" pitchFamily="34" charset="0"/>
            </a:endParaRPr>
          </a:p>
          <a:p>
            <a:r>
              <a:rPr lang="en-AU" sz="1100" b="1" noProof="0">
                <a:latin typeface="Segoe UI" panose="020B0502040204020203" pitchFamily="34" charset="0"/>
              </a:rPr>
              <a:t>Trainer Note</a:t>
            </a:r>
          </a:p>
          <a:p>
            <a:r>
              <a:rPr lang="en-AU" sz="1100" noProof="0">
                <a:latin typeface="Segoe UI" panose="020B0502040204020203" pitchFamily="34" charset="0"/>
              </a:rPr>
              <a:t>Review this information again with participants.</a:t>
            </a:r>
          </a:p>
          <a:p>
            <a:endParaRPr lang="en-US" sz="1100">
              <a:latin typeface="Segoe UI" panose="020B0502040204020203" pitchFamily="34" charset="0"/>
            </a:endParaRPr>
          </a:p>
        </p:txBody>
      </p:sp>
    </p:spTree>
    <p:extLst>
      <p:ext uri="{BB962C8B-B14F-4D97-AF65-F5344CB8AC3E}">
        <p14:creationId xmlns:p14="http://schemas.microsoft.com/office/powerpoint/2010/main" val="12572270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Notes Placeholder 2"/>
          <p:cNvSpPr>
            <a:spLocks noGrp="1"/>
          </p:cNvSpPr>
          <p:nvPr>
            <p:ph type="body" idx="1"/>
          </p:nvPr>
        </p:nvSpPr>
        <p:spPr>
          <a:xfrm>
            <a:off x="800100" y="4127500"/>
            <a:ext cx="5715000" cy="4762500"/>
          </a:xfrm>
        </p:spPr>
        <p:txBody>
          <a:bodyPr/>
          <a:lstStyle/>
          <a:p>
            <a:r>
              <a:rPr lang="en-US" b="1"/>
              <a:t>Purpose</a:t>
            </a:r>
            <a:r>
              <a:rPr lang="en-US"/>
              <a:t> </a:t>
            </a:r>
          </a:p>
          <a:p>
            <a:r>
              <a:rPr lang="en-US"/>
              <a:t>To walk through the sections of the risk assessment tool. </a:t>
            </a:r>
          </a:p>
          <a:p>
            <a:r>
              <a:rPr lang="en-US"/>
              <a:t> </a:t>
            </a:r>
          </a:p>
          <a:p>
            <a:r>
              <a:rPr lang="en-US" b="1"/>
              <a:t>Trainer Note </a:t>
            </a:r>
          </a:p>
          <a:p>
            <a:r>
              <a:rPr lang="en-US"/>
              <a:t>Direct participants to the risk assessment and supporting sections in the P&amp;P manual available via the QR code (note that the pdf version at this link has the scores for each item, while the Definitions site used earlier in the training does not). Inform participants that the WebSDM application version looks different from the paper-based version of the risk assessment tool. In the automated version, workers select the answer to a risk item, and the SDM application automatically tallies and totals the neglect and abuse scores.</a:t>
            </a:r>
          </a:p>
          <a:p>
            <a:r>
              <a:rPr lang="en-US"/>
              <a:t>  </a:t>
            </a:r>
          </a:p>
          <a:p>
            <a:r>
              <a:rPr lang="en-US" b="1"/>
              <a:t>Example</a:t>
            </a:r>
            <a:r>
              <a:rPr lang="en-US"/>
              <a:t> </a:t>
            </a:r>
          </a:p>
          <a:p>
            <a:r>
              <a:rPr lang="en-US"/>
              <a:t>One thing to know about our risk assessment is that hundreds of items were tested, and the 16 on the assessment were the “varsity team” among all of them. The risk assessment tool has two sections. The main section of the tool consists of the abuse and neglect indices, which are scored separately. </a:t>
            </a:r>
          </a:p>
          <a:p>
            <a:r>
              <a:rPr lang="en-US"/>
              <a:t> </a:t>
            </a:r>
          </a:p>
          <a:p>
            <a:r>
              <a:rPr lang="en-US"/>
              <a:t>The first column on the paper-based version includes questions that relate to the likelihood of future involvement with the child protection system related to neglect, while the second column relates to the likelihood of future involvement related to abuse. You can see that several of the questions add to one score but not the other. This is because conditions correlated to an increase in the future chances of an investigation for neglect are slightly different from those that increase the chance of investigation for abuse. </a:t>
            </a:r>
          </a:p>
          <a:p>
            <a:r>
              <a:rPr lang="en-US"/>
              <a:t> </a:t>
            </a:r>
          </a:p>
          <a:p>
            <a:r>
              <a:rPr lang="en-US"/>
              <a:t>In answering each item, include anything that would have been present on the date of the reported incident or that has become present since then. Think of a risk factor like an “on” switch: Once it is turned on, it stays on for the purpose of this initial risk assessment tool.</a:t>
            </a:r>
          </a:p>
          <a:p>
            <a:endParaRPr lang="en-US"/>
          </a:p>
          <a:p>
            <a:r>
              <a:rPr lang="en-US"/>
              <a:t>If you lack the information necessary to answer a particular item, answer it as “no.” However, supervisors should recognize that this degrades the assessment’s utility and every effort should be made to gather the needed information. </a:t>
            </a:r>
          </a:p>
          <a:p>
            <a:r>
              <a:rPr lang="en-US"/>
              <a:t> </a:t>
            </a:r>
          </a:p>
          <a:p>
            <a:r>
              <a:rPr lang="en-US"/>
              <a:t>The supplemental questions are designed to determine if revisions are needed to improve the tool’s performance by potentially including additional, different questions that later show a stronger correlation to risk of future investigation than other items currently on the tool. The supplemental items will not affect the overall risk score; they are for aggregate data collection and later examination only.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answering all items, you will have total scores for risk related to neglect and risk related to abuse. The SDM application will total the neglect and abuse scores automatically. The higher of the two classifications determines the family’s scored risk level—you would not add them together. (For example, a family with 1 on the abuse index and 3 on the neglect index would be classified as moderate, as the neglect score is the higher of the two scores, and a 3 on the neglect index indicates a moderate risk level.) </a:t>
            </a:r>
          </a:p>
          <a:p>
            <a:endParaRPr lang="en-US"/>
          </a:p>
          <a:p>
            <a:r>
              <a:rPr lang="en-US" b="1"/>
              <a:t>Trainer Note</a:t>
            </a:r>
          </a:p>
          <a:p>
            <a:br>
              <a:rPr lang="en-US" b="1"/>
            </a:br>
            <a:r>
              <a:rPr lang="en-US" b="0" u="sng"/>
              <a:t>Activity</a:t>
            </a:r>
            <a:endParaRPr lang="en-US" b="0"/>
          </a:p>
          <a:p>
            <a:r>
              <a:rPr lang="en-US"/>
              <a:t>Assign small groups one to three risk items to review, discuss with one another, and plan for how to teach to the rest of the group during report-out. Ask them how they would determine or find the information. </a:t>
            </a:r>
          </a:p>
          <a:p>
            <a:endParaRPr lang="en-US"/>
          </a:p>
          <a:p>
            <a:r>
              <a:rPr lang="en-US"/>
              <a:t>Allow small groups some time to review the items and definitions together. Regroup and ask groups to report out and teach the whole group about each item as they were assigned. </a:t>
            </a:r>
          </a:p>
          <a:p>
            <a:endParaRPr lang="en-US"/>
          </a:p>
        </p:txBody>
      </p:sp>
      <p:sp>
        <p:nvSpPr>
          <p:cNvPr id="2" name="Slide Image Placeholder 1">
            <a:extLst>
              <a:ext uri="{FF2B5EF4-FFF2-40B4-BE49-F238E27FC236}">
                <a16:creationId xmlns:a16="http://schemas.microsoft.com/office/drawing/2014/main" id="{B99AAAC2-9360-4C0E-847E-D97D677ADA46}"/>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23999306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910263"/>
            <a:ext cx="5486400" cy="4814637"/>
          </a:xfrm>
        </p:spPr>
        <p:txBody>
          <a:bodyPr/>
          <a:lstStyle/>
          <a:p>
            <a:r>
              <a:rPr lang="en-US" b="1"/>
              <a:t>Purpose</a:t>
            </a:r>
          </a:p>
          <a:p>
            <a:r>
              <a:rPr lang="en-US"/>
              <a:t>To understand supervisory input for risk assessments. </a:t>
            </a:r>
          </a:p>
          <a:p>
            <a:endParaRPr lang="en-US" b="1"/>
          </a:p>
          <a:p>
            <a:r>
              <a:rPr lang="en-US" b="1"/>
              <a:t>Resource</a:t>
            </a:r>
          </a:p>
          <a:p>
            <a:r>
              <a:rPr lang="en-US"/>
              <a:t>P&amp;P manual, risk assessment</a:t>
            </a:r>
          </a:p>
          <a:p>
            <a:endParaRPr lang="en-US"/>
          </a:p>
          <a:p>
            <a:r>
              <a:rPr lang="en-US" b="1"/>
              <a:t>Example</a:t>
            </a:r>
          </a:p>
          <a:p>
            <a:r>
              <a:rPr lang="en-US"/>
              <a:t>Other than supporting accurate selection of items based on definitions, the primary supervisory task for the risk assessment is to approve overrides. Overrides are included on the risk assessment and the risk reassessment because no assessment can account for all possible situations. Even though overrides should be used only about 5–10% of the time, it is important to use them when appropriate. </a:t>
            </a:r>
          </a:p>
          <a:p>
            <a:endParaRPr lang="en-US"/>
          </a:p>
          <a:p>
            <a:r>
              <a:rPr lang="en-US"/>
              <a:t>As a supervisor, your responsibility is to approve or reject overrides your workers are considering. If a worker selected any of the case conditions that create very high risk, the process for approval or rejection should be straightforward: Is there evidence to support the specific condition that was selected? If yes, then it is appropriate. If not, ask for the worker‘s rationale for selecting it. Maybe it does not quite meet the definition, or maybe it should be a discretionary override. </a:t>
            </a:r>
          </a:p>
          <a:p>
            <a:endParaRPr lang="en-US"/>
          </a:p>
          <a:p>
            <a:r>
              <a:rPr lang="en-US"/>
              <a:t>Discretionary overrides require additional critical thought, as there are no options from which to select. One example of a discretionary override may be a case where, even though the family was assessed as low risk, you know the caregiver (1) recently had a parent or close family member pass away; (2) is experiencing severe situational depression (not diagnosed or recommended for treatment but is self-reporting symptoms); and (3) does not have support network members around for help. The case specifics would need to be considered, but this is one example of when a discretionary override may be appropriate. Another example would be a former foster parent who injured a foster child in the past (so item 4 was selected), but no case was opened because the foster youth was moved from the home. However, a case </a:t>
            </a:r>
            <a:r>
              <a:rPr lang="en-US" i="1"/>
              <a:t>would have been opened </a:t>
            </a:r>
            <a:r>
              <a:rPr lang="en-US"/>
              <a:t>if it had been a biological child of the foster parent; and when a subsequent investigation found a safety threat for the biological children, the worker reasoned that item 3 would apply and considered adding a point to both risk scores. </a:t>
            </a:r>
          </a:p>
          <a:p>
            <a:endParaRPr lang="en-US"/>
          </a:p>
          <a:p>
            <a:r>
              <a:rPr lang="en-US"/>
              <a:t>On the other hand, just because a worker has a “worry” about a family does not mean that an override should be applied. The actuarial risk assessment is very good at what it does: classifying families based on the likelihood of future child protection involvement. As a supervisor, it will be vital to work through what is truly a unique circumstance and what might be worrying but not worthy of an override.</a:t>
            </a:r>
          </a:p>
          <a:p>
            <a:endParaRPr lang="en-US"/>
          </a:p>
          <a:p>
            <a:r>
              <a:rPr lang="en-US"/>
              <a:t>Supervisors should also be on alert for cases that do </a:t>
            </a:r>
            <a:r>
              <a:rPr lang="en-US" i="1"/>
              <a:t>not</a:t>
            </a:r>
            <a:r>
              <a:rPr lang="en-US"/>
              <a:t> have an override selected when their knowledge about the household raises concerns for them. Should the worker have selected one?</a:t>
            </a:r>
          </a:p>
          <a:p>
            <a:endParaRPr lang="en-US"/>
          </a:p>
          <a:p>
            <a:r>
              <a:rPr lang="en-US"/>
              <a:t>Finally, if risk is low or moderate and there is some other reason to open a case or refer to prevention services, do not feel pressured to override the risk score. Simply document the rationale for taking a different action than the score recommended. This will prevent households from being included in the wrong category during future revalidation studies.</a:t>
            </a:r>
          </a:p>
        </p:txBody>
      </p:sp>
      <p:sp>
        <p:nvSpPr>
          <p:cNvPr id="5" name="Slide Image Placeholder 4">
            <a:extLst>
              <a:ext uri="{FF2B5EF4-FFF2-40B4-BE49-F238E27FC236}">
                <a16:creationId xmlns:a16="http://schemas.microsoft.com/office/drawing/2014/main" id="{7AE0ED10-B22C-4EB8-9416-B3B974E8B813}"/>
              </a:ext>
            </a:extLst>
          </p:cNvPr>
          <p:cNvSpPr>
            <a:spLocks noGrp="1" noRot="1" noChangeAspect="1"/>
          </p:cNvSpPr>
          <p:nvPr>
            <p:ph type="sldImg"/>
          </p:nvPr>
        </p:nvSpPr>
        <p:spPr>
          <a:xfrm>
            <a:off x="685800" y="419100"/>
            <a:ext cx="5486400" cy="3086100"/>
          </a:xfrm>
        </p:spPr>
        <p:txBody>
          <a:bodyPr/>
          <a:lstStyle/>
          <a:p>
            <a:endParaRPr lang="en-US"/>
          </a:p>
        </p:txBody>
      </p:sp>
    </p:spTree>
    <p:extLst>
      <p:ext uri="{BB962C8B-B14F-4D97-AF65-F5344CB8AC3E}">
        <p14:creationId xmlns:p14="http://schemas.microsoft.com/office/powerpoint/2010/main" val="23183977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94360" y="4042610"/>
            <a:ext cx="5669280" cy="4969042"/>
          </a:xfrm>
        </p:spPr>
        <p:txBody>
          <a:bodyPr/>
          <a:lstStyle/>
          <a:p>
            <a:r>
              <a:rPr lang="en-US" b="1"/>
              <a:t>Purpose</a:t>
            </a:r>
          </a:p>
          <a:p>
            <a:r>
              <a:rPr lang="en-US"/>
              <a:t>To understand that selecting a different action than recommended is okay; it just needs to be explained. </a:t>
            </a:r>
          </a:p>
          <a:p>
            <a:endParaRPr lang="en-US"/>
          </a:p>
          <a:p>
            <a:r>
              <a:rPr lang="en-US" b="1"/>
              <a:t>Resource</a:t>
            </a:r>
          </a:p>
          <a:p>
            <a:r>
              <a:rPr lang="en-US"/>
              <a:t>P&amp;P manual</a:t>
            </a:r>
          </a:p>
          <a:p>
            <a:endParaRPr lang="en-US"/>
          </a:p>
          <a:p>
            <a:r>
              <a:rPr lang="en-US" b="1"/>
              <a:t>Example</a:t>
            </a:r>
          </a:p>
          <a:p>
            <a:r>
              <a:rPr lang="en-US"/>
              <a:t>The last section of the risk assessment asks about the planned action. There will be some cases where the risk level is high and you agree that it is appropriate (i.e., no override is present); but for some other reason, working with that family may not be feasible.</a:t>
            </a:r>
          </a:p>
          <a:p>
            <a:endParaRPr lang="en-US"/>
          </a:p>
          <a:p>
            <a:r>
              <a:rPr lang="en-US"/>
              <a:t>In these cases, you would not want to use an override because initial risk scores cannot be lowered. Instead, you would indicate in the Planned Action section why you are taking an action that differs from the tool’s recommendation. </a:t>
            </a:r>
          </a:p>
          <a:p>
            <a:endParaRPr lang="en-US"/>
          </a:p>
          <a:p>
            <a:r>
              <a:rPr lang="en-US"/>
              <a:t>For example, let’s say a family was assessed as safe on the safety assessment and high risk on the risk assessment. You offered the family services, but they declined, and you had no legal basis to compel the family to engage in permanency services. You may need to close that case despite the high risk level. In this circumstance, you would want to thoroughly document the rationale for closing the case (the family did not agree to services, and you had no court order compelling them to work with you) as well as any efforts made to engage the family outside of a court order.</a:t>
            </a:r>
          </a:p>
          <a:p>
            <a:endParaRPr lang="en-US"/>
          </a:p>
          <a:p>
            <a:r>
              <a:rPr lang="en-US"/>
              <a:t>On the other hand, for a family assessed as safe on the safety assessment and high risk on the risk assessment, your planned action may be to close the case because the family already has a strong and large support network that will serve them in the same fashion that child protection would. If the family is already doing what you would be doing with them with a broad and dedicated support network, you may decide to close the case even though you agree that the risk level is high.</a:t>
            </a:r>
          </a:p>
          <a:p>
            <a:endParaRPr lang="en-US"/>
          </a:p>
        </p:txBody>
      </p:sp>
      <p:sp>
        <p:nvSpPr>
          <p:cNvPr id="5" name="Slide Image Placeholder 4">
            <a:extLst>
              <a:ext uri="{FF2B5EF4-FFF2-40B4-BE49-F238E27FC236}">
                <a16:creationId xmlns:a16="http://schemas.microsoft.com/office/drawing/2014/main" id="{EFC64BFE-9EE5-4B75-982B-7F3EA6A4430E}"/>
              </a:ext>
            </a:extLst>
          </p:cNvPr>
          <p:cNvSpPr>
            <a:spLocks noGrp="1" noRot="1" noChangeAspect="1"/>
          </p:cNvSpPr>
          <p:nvPr>
            <p:ph type="sldImg"/>
          </p:nvPr>
        </p:nvSpPr>
        <p:spPr>
          <a:xfrm>
            <a:off x="593725" y="611188"/>
            <a:ext cx="5670550" cy="3189287"/>
          </a:xfrm>
        </p:spPr>
        <p:txBody>
          <a:bodyPr/>
          <a:lstStyle/>
          <a:p>
            <a:endParaRPr lang="en-US"/>
          </a:p>
        </p:txBody>
      </p:sp>
    </p:spTree>
    <p:extLst>
      <p:ext uri="{BB962C8B-B14F-4D97-AF65-F5344CB8AC3E}">
        <p14:creationId xmlns:p14="http://schemas.microsoft.com/office/powerpoint/2010/main" val="31774423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4" name="Notes Placeholder 4"/>
          <p:cNvSpPr>
            <a:spLocks noGrp="1"/>
          </p:cNvSpPr>
          <p:nvPr>
            <p:ph type="body" sz="quarter" idx="11"/>
          </p:nvPr>
        </p:nvSpPr>
        <p:spPr>
          <a:xfrm>
            <a:off x="800100" y="4127500"/>
            <a:ext cx="5715000" cy="4762500"/>
          </a:xfrm>
        </p:spPr>
        <p:txBody>
          <a:bodyPr/>
          <a:lstStyle/>
          <a:p>
            <a:r>
              <a:rPr lang="en-CA" b="1"/>
              <a:t>Purpose</a:t>
            </a:r>
          </a:p>
          <a:p>
            <a:r>
              <a:rPr lang="en-CA"/>
              <a:t>To </a:t>
            </a:r>
            <a:r>
              <a:rPr lang="en-US"/>
              <a:t>be introduced to</a:t>
            </a:r>
            <a:r>
              <a:rPr lang="en-CA"/>
              <a:t> the risk assessment tool policy and procedures.</a:t>
            </a:r>
          </a:p>
          <a:p>
            <a:endParaRPr lang="en-CA"/>
          </a:p>
          <a:p>
            <a:r>
              <a:rPr lang="en-CA" b="1"/>
              <a:t>Example</a:t>
            </a:r>
          </a:p>
          <a:p>
            <a:r>
              <a:rPr lang="en-CA"/>
              <a:t>Now that you have an idea of how to complete the assessment tool, it is important to know a few details about when to use it and what to do with the results. </a:t>
            </a:r>
          </a:p>
          <a:p>
            <a:endParaRPr lang="en-CA"/>
          </a:p>
          <a:p>
            <a:r>
              <a:rPr lang="en-CA" b="1"/>
              <a:t>Trainer Note</a:t>
            </a:r>
          </a:p>
          <a:p>
            <a:r>
              <a:rPr lang="en-CA"/>
              <a:t>Ask participants to look at the risk assessment tool’s policy and procedures section in the P&amp;P manual.</a:t>
            </a:r>
          </a:p>
          <a:p>
            <a:endParaRPr lang="en-CA"/>
          </a:p>
          <a:p>
            <a:r>
              <a:rPr lang="en-CA"/>
              <a:t>Walk through each section with participants.</a:t>
            </a:r>
            <a:endParaRPr lang="en-US"/>
          </a:p>
          <a:p>
            <a:endParaRPr lang="en-CA"/>
          </a:p>
          <a:p>
            <a:r>
              <a:rPr lang="en-CA"/>
              <a:t>Review policy and procedures for “which cases,” ”who,” “when,” and “decision” for which the risk assessment should be completed. Notice the change from January 2024 excluding investigations on already open cases. </a:t>
            </a:r>
            <a:endParaRPr lang="en-US"/>
          </a:p>
          <a:p>
            <a:br>
              <a:rPr lang="en-US"/>
            </a:br>
            <a:r>
              <a:rPr lang="en-US" b="1"/>
              <a:t>Example</a:t>
            </a:r>
            <a:endParaRPr lang="en-US"/>
          </a:p>
          <a:p>
            <a:r>
              <a:rPr lang="en-CA"/>
              <a:t>Raise your hand if you think lower caseloads for Emergency Response would be a good thing. [Most everyone in the room should raise their hand.] What could you do with an investigation where the household was safe and the risk was low or moderate sooner rather than later? [The answer that should come up is “close it.”] In these investigations, the risk assessment tool can be completed shortly after the safety assessment tool is completed (when there are no safety threats and there is no evidence of abuse or neglect, for example). Other times, the worker and family will engage in mitigating safety threats, and risk assessment will come later in the process. And at other times, all information will not be available to complete the risk assessment while the worker contacts collaterals, other professionals, and so on. As a rule, complete the safety assessment tool and then begin to probe for answers to risk items—do not leave the risk assessment tool to the end of the investigation process.</a:t>
            </a:r>
            <a:endParaRPr lang="en-US"/>
          </a:p>
        </p:txBody>
      </p:sp>
      <p:sp>
        <p:nvSpPr>
          <p:cNvPr id="2" name="Slide Image Placeholder 1">
            <a:extLst>
              <a:ext uri="{FF2B5EF4-FFF2-40B4-BE49-F238E27FC236}">
                <a16:creationId xmlns:a16="http://schemas.microsoft.com/office/drawing/2014/main" id="{B737A482-385A-48DA-A666-5C464EAA3F54}"/>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37773416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C9812-5C7F-FD87-32AA-59C49B4C0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3E860-031F-242B-4536-2C2E42095C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519592-8FAC-E7B3-2E88-4807D612D78F}"/>
              </a:ext>
            </a:extLst>
          </p:cNvPr>
          <p:cNvSpPr>
            <a:spLocks noGrp="1"/>
          </p:cNvSpPr>
          <p:nvPr>
            <p:ph type="body" idx="1"/>
          </p:nvPr>
        </p:nvSpPr>
        <p:spPr/>
        <p:txBody>
          <a:bodyPr/>
          <a:lstStyle/>
          <a:p>
            <a:r>
              <a:rPr lang="en-US" b="1"/>
              <a:t>Purpose</a:t>
            </a:r>
          </a:p>
          <a:p>
            <a:r>
              <a:rPr lang="en-US"/>
              <a:t>To be reminded of SafeMeasures reports to support learning about how staff are using the assessments. </a:t>
            </a:r>
          </a:p>
          <a:p>
            <a:endParaRPr lang="en-US" b="1"/>
          </a:p>
          <a:p>
            <a:r>
              <a:rPr lang="en-US" b="1"/>
              <a:t>Example</a:t>
            </a:r>
          </a:p>
          <a:p>
            <a:r>
              <a:rPr lang="en-US"/>
              <a:t>This is just a reminder to take a closer look at your SDM outcomes by unit and worker using SafeMeasures reports. </a:t>
            </a:r>
          </a:p>
        </p:txBody>
      </p:sp>
    </p:spTree>
    <p:extLst>
      <p:ext uri="{BB962C8B-B14F-4D97-AF65-F5344CB8AC3E}">
        <p14:creationId xmlns:p14="http://schemas.microsoft.com/office/powerpoint/2010/main" val="34449570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9AB55-4C3C-5E76-2D8B-45DD27FB12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36F0B-3228-C9C3-AEF5-6ECF91CF38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B5FF6C-6E46-64D0-62B0-315C7557055D}"/>
              </a:ext>
            </a:extLst>
          </p:cNvPr>
          <p:cNvSpPr>
            <a:spLocks noGrp="1"/>
          </p:cNvSpPr>
          <p:nvPr>
            <p:ph type="body" idx="1"/>
          </p:nvPr>
        </p:nvSpPr>
        <p:spPr/>
        <p:txBody>
          <a:bodyPr/>
          <a:lstStyle/>
          <a:p>
            <a:r>
              <a:rPr lang="en-US" b="1"/>
              <a:t>Purpose</a:t>
            </a:r>
          </a:p>
          <a:p>
            <a:r>
              <a:rPr lang="en-US"/>
              <a:t>To be reminded of SafeMeasures reports to support learning about how staff are using the assessments. </a:t>
            </a:r>
          </a:p>
          <a:p>
            <a:endParaRPr lang="en-US" b="1"/>
          </a:p>
          <a:p>
            <a:r>
              <a:rPr lang="en-US" b="1"/>
              <a:t>Example</a:t>
            </a:r>
          </a:p>
          <a:p>
            <a:r>
              <a:rPr lang="en-US"/>
              <a:t>In Continuing Services, you can look for cases that might be ready to close sooner rather than later by checking the risk level for the families in your unit.</a:t>
            </a:r>
          </a:p>
        </p:txBody>
      </p:sp>
    </p:spTree>
    <p:extLst>
      <p:ext uri="{BB962C8B-B14F-4D97-AF65-F5344CB8AC3E}">
        <p14:creationId xmlns:p14="http://schemas.microsoft.com/office/powerpoint/2010/main" val="41887339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19138"/>
            <a:ext cx="5486400" cy="3086100"/>
          </a:xfrm>
        </p:spPr>
        <p:txBody>
          <a:bodyPr/>
          <a:lstStyle/>
          <a:p>
            <a:endParaRPr lang="en-US"/>
          </a:p>
        </p:txBody>
      </p:sp>
      <p:sp>
        <p:nvSpPr>
          <p:cNvPr id="3" name="Notes Placeholder 2"/>
          <p:cNvSpPr>
            <a:spLocks noGrp="1"/>
          </p:cNvSpPr>
          <p:nvPr>
            <p:ph type="body" idx="1"/>
          </p:nvPr>
        </p:nvSpPr>
        <p:spPr>
          <a:xfrm>
            <a:off x="914401" y="4302085"/>
            <a:ext cx="5486400" cy="4685503"/>
          </a:xfrm>
        </p:spPr>
        <p:txBody>
          <a:bodyPr/>
          <a:lstStyle/>
          <a:p>
            <a:r>
              <a:rPr lang="en-US" sz="1100" b="1">
                <a:latin typeface="Segoe UI"/>
                <a:cs typeface="Segoe UI"/>
              </a:rPr>
              <a:t>Purpose</a:t>
            </a:r>
          </a:p>
          <a:p>
            <a:r>
              <a:rPr lang="en-US" sz="1100" b="0" baseline="0">
                <a:latin typeface="Segoe UI"/>
                <a:cs typeface="Segoe UI"/>
              </a:rPr>
              <a:t>To practice the risk assessment.</a:t>
            </a:r>
          </a:p>
          <a:p>
            <a:endParaRPr lang="en-US" sz="1100" b="0" baseline="0">
              <a:latin typeface="Segoe UI" panose="020B0502040204020203" pitchFamily="34" charset="0"/>
              <a:cs typeface="Segoe UI" panose="020B0502040204020203" pitchFamily="34" charset="0"/>
            </a:endParaRPr>
          </a:p>
          <a:p>
            <a:r>
              <a:rPr lang="en-US" sz="1100" b="1" baseline="0">
                <a:latin typeface="Segoe UI"/>
                <a:cs typeface="Segoe UI"/>
              </a:rPr>
              <a:t>Resource</a:t>
            </a:r>
          </a:p>
          <a:p>
            <a:r>
              <a:rPr lang="en-US" sz="1100" b="0" baseline="0">
                <a:latin typeface="Segoe UI"/>
                <a:cs typeface="Segoe UI"/>
              </a:rPr>
              <a:t>Risk Activity handout</a:t>
            </a:r>
          </a:p>
          <a:p>
            <a:endParaRPr lang="en-US" sz="1100" b="0" baseline="0">
              <a:latin typeface="Segoe UI" panose="020B0502040204020203" pitchFamily="34" charset="0"/>
              <a:cs typeface="Segoe UI" panose="020B0502040204020203" pitchFamily="34" charset="0"/>
            </a:endParaRPr>
          </a:p>
          <a:p>
            <a:r>
              <a:rPr lang="en-US" b="1">
                <a:latin typeface="Segoe UI"/>
                <a:cs typeface="Segoe UI"/>
              </a:rPr>
              <a:t>Trainer Note</a:t>
            </a:r>
            <a:endParaRPr lang="en-US" sz="1100" b="1" baseline="0">
              <a:latin typeface="Segoe UI"/>
              <a:cs typeface="Segoe UI"/>
            </a:endParaRPr>
          </a:p>
          <a:p>
            <a:r>
              <a:rPr lang="en-US" sz="1100" b="0" baseline="0">
                <a:latin typeface="Segoe UI"/>
                <a:cs typeface="Segoe UI"/>
              </a:rPr>
              <a:t>Break participants into groups of two to three. Have them read each of the items listed in the risk activity and determine how they would be scored on the risk assessment. Lead a report-out when the whole group reconvenes. </a:t>
            </a:r>
            <a:endParaRPr lang="en-US" sz="1100" b="1"/>
          </a:p>
        </p:txBody>
      </p:sp>
    </p:spTree>
    <p:extLst>
      <p:ext uri="{BB962C8B-B14F-4D97-AF65-F5344CB8AC3E}">
        <p14:creationId xmlns:p14="http://schemas.microsoft.com/office/powerpoint/2010/main" val="4014015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latin typeface="Segoe UI"/>
                <a:cs typeface="Segoe UI"/>
              </a:rPr>
              <a:t>To highlight that the SDM assessments are part of a more comprehensive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Example</a:t>
            </a:r>
          </a:p>
          <a:p>
            <a:r>
              <a:rPr lang="en-US" sz="1100">
                <a:latin typeface="Segoe UI"/>
                <a:cs typeface="Segoe UI"/>
              </a:rPr>
              <a:t>The SDM model is a </a:t>
            </a:r>
            <a:r>
              <a:rPr lang="en-US" sz="1100" b="0" i="1">
                <a:latin typeface="Segoe UI"/>
                <a:cs typeface="Segoe UI"/>
              </a:rPr>
              <a:t>component</a:t>
            </a:r>
            <a:r>
              <a:rPr lang="en-US" sz="1100">
                <a:latin typeface="Segoe UI"/>
                <a:cs typeface="Segoe UI"/>
              </a:rPr>
              <a:t> of a comprehensive case management framework that uses a series of assessments to help child welfare workers assess situations and collaborate on critical decisions throughout our work with families.</a:t>
            </a:r>
          </a:p>
          <a:p>
            <a:endParaRPr lang="en-US" sz="1100">
              <a:latin typeface="Segoe UI" panose="020B0502040204020203" pitchFamily="34" charset="0"/>
            </a:endParaRPr>
          </a:p>
          <a:p>
            <a:r>
              <a:rPr lang="en-US" sz="1100">
                <a:latin typeface="Segoe UI"/>
                <a:cs typeface="Segoe UI"/>
              </a:rPr>
              <a:t>The SDM model uses research and statutes to provide structure (it is right there in the name, right?) to practice strategies, offering caseworkers a framework for consistent decision making and giving agencies a way to target in-demand resources toward families who can benefit most.</a:t>
            </a:r>
            <a:r>
              <a:rPr lang="en-US" sz="1100" baseline="0">
                <a:latin typeface="Segoe UI"/>
                <a:cs typeface="Segoe UI"/>
              </a:rPr>
              <a:t> </a:t>
            </a:r>
          </a:p>
          <a:p>
            <a:endParaRPr lang="en-US" sz="1100" baseline="0">
              <a:latin typeface="Segoe UI" panose="020B0502040204020203" pitchFamily="34" charset="0"/>
            </a:endParaRPr>
          </a:p>
          <a:p>
            <a:r>
              <a:rPr lang="en-US" sz="1100" baseline="0">
                <a:latin typeface="Segoe UI"/>
                <a:cs typeface="Segoe UI"/>
              </a:rPr>
              <a:t>The assessments are just one component of the decision-making “ecosystem” that we work in. By integrating engagement strategies, research, assessments, and professional judgment, the SDM model s to a full-system approach to help caseworkers best serve their clients.</a:t>
            </a:r>
          </a:p>
          <a:p>
            <a:endParaRPr lang="en-US" sz="1100" baseline="0">
              <a:latin typeface="Segoe UI"/>
              <a:cs typeface="Segoe UI"/>
            </a:endParaRPr>
          </a:p>
          <a:p>
            <a:r>
              <a:rPr lang="en-US" sz="1100" baseline="0">
                <a:latin typeface="Segoe UI"/>
                <a:cs typeface="Segoe UI"/>
              </a:rPr>
              <a:t>AND, workers and supervisors have other parts of the work they need support with, like interviewing and engagement skills, education that s to professional judgment, cultural responsiveness to the diverse families we work with, etc. </a:t>
            </a:r>
          </a:p>
          <a:p>
            <a:endParaRPr lang="en-US" sz="1100" baseline="0">
              <a:latin typeface="Segoe UI" panose="020B0502040204020203" pitchFamily="34" charset="0"/>
            </a:endParaRPr>
          </a:p>
          <a:p>
            <a:r>
              <a:rPr lang="en-US" sz="1100" b="0" baseline="0">
                <a:latin typeface="Segoe UI" panose="020B0502040204020203" pitchFamily="34" charset="0"/>
              </a:rPr>
              <a:t>The SDM assessments integrate and blend together effectively with </a:t>
            </a:r>
            <a:r>
              <a:rPr lang="en-US" sz="1100">
                <a:latin typeface="Segoe UI" panose="020B0502040204020203" pitchFamily="34" charset="0"/>
              </a:rPr>
              <a:t>good social work practice </a:t>
            </a:r>
            <a:r>
              <a:rPr lang="en-US" sz="1100" b="0" baseline="0">
                <a:latin typeface="Segoe UI" panose="020B0502040204020203" pitchFamily="34" charset="0"/>
              </a:rPr>
              <a:t>to allow assessment and decision-making processes to occur in partnership with families. </a:t>
            </a:r>
          </a:p>
        </p:txBody>
      </p:sp>
      <p:sp>
        <p:nvSpPr>
          <p:cNvPr id="2" name="Slide Image Placeholder 1">
            <a:extLst>
              <a:ext uri="{FF2B5EF4-FFF2-40B4-BE49-F238E27FC236}">
                <a16:creationId xmlns:a16="http://schemas.microsoft.com/office/drawing/2014/main" id="{FCD0F7C8-2D1D-4176-A330-5C1AF344B4D1}"/>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3968265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685800" y="658813"/>
            <a:ext cx="5486400" cy="3086100"/>
          </a:xfrm>
          <a:ln/>
        </p:spPr>
        <p:txBody>
          <a:bodyPr/>
          <a:lstStyle/>
          <a:p>
            <a:endParaRPr lang="en-US"/>
          </a:p>
        </p:txBody>
      </p:sp>
      <p:sp>
        <p:nvSpPr>
          <p:cNvPr id="156675" name="Notes Placeholder 2"/>
          <p:cNvSpPr>
            <a:spLocks noGrp="1"/>
          </p:cNvSpPr>
          <p:nvPr>
            <p:ph type="body" idx="1"/>
          </p:nvPr>
        </p:nvSpPr>
        <p:spPr>
          <a:xfrm>
            <a:off x="685800" y="4302086"/>
            <a:ext cx="548640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a:latin typeface="Segoe UI"/>
                <a:cs typeface="Segoe UI"/>
              </a:rPr>
              <a:t>Purpose</a:t>
            </a:r>
            <a:br>
              <a:rPr lang="en-US" sz="1100" b="1">
                <a:latin typeface="Segoe UI" panose="020B0502040204020203" pitchFamily="34" charset="0"/>
                <a:cs typeface="Segoe UI" panose="020B0502040204020203" pitchFamily="34" charset="0"/>
              </a:rPr>
            </a:br>
            <a:r>
              <a:rPr lang="en-US" sz="1100" b="0">
                <a:latin typeface="Segoe UI"/>
                <a:cs typeface="Segoe UI"/>
              </a:rPr>
              <a:t>To discuss the importance of documentation.</a:t>
            </a:r>
          </a:p>
          <a:p>
            <a:br>
              <a:rPr lang="en-US" sz="1100" b="1">
                <a:latin typeface="Segoe UI" panose="020B0502040204020203" pitchFamily="34" charset="0"/>
                <a:cs typeface="Segoe UI" panose="020B0502040204020203" pitchFamily="34" charset="0"/>
              </a:rPr>
            </a:br>
            <a:r>
              <a:rPr lang="en-US" sz="1100" b="1">
                <a:latin typeface="Segoe UI"/>
                <a:cs typeface="Segoe UI"/>
              </a:rPr>
              <a:t>Example</a:t>
            </a:r>
          </a:p>
          <a:p>
            <a:r>
              <a:rPr lang="en-US" sz="1100" b="0">
                <a:latin typeface="Segoe UI"/>
                <a:cs typeface="Segoe UI"/>
              </a:rPr>
              <a:t>As with a</a:t>
            </a:r>
            <a:r>
              <a:rPr lang="en-US" sz="1100">
                <a:latin typeface="Segoe UI"/>
                <a:cs typeface="Segoe UI"/>
              </a:rPr>
              <a:t>ll SDM tools, the case narrative should include evidence of specific observations that support the items selected for the risk assessment. All items</a:t>
            </a:r>
            <a:r>
              <a:rPr lang="en-US" sz="1100" baseline="0">
                <a:latin typeface="Segoe UI"/>
                <a:cs typeface="Segoe UI"/>
              </a:rPr>
              <a:t> selected should be supported with documentation. </a:t>
            </a:r>
            <a:r>
              <a:rPr lang="en-US" sz="1100">
                <a:latin typeface="Segoe UI"/>
                <a:cs typeface="Segoe UI"/>
              </a:rPr>
              <a:t>For example, an answer that the primary caregiver has a past or current substance use problem should accompany narrative describing the evidence that meets the definition’s threshold for this. This may include self-report, specific witnessed events, treatment records, worker's observations, police records, etc.</a:t>
            </a:r>
          </a:p>
          <a:p>
            <a:r>
              <a:rPr lang="en-US" sz="1100">
                <a:latin typeface="Segoe UI"/>
                <a:cs typeface="Segoe UI"/>
              </a:rPr>
              <a:t> </a:t>
            </a:r>
          </a:p>
          <a:p>
            <a:r>
              <a:rPr lang="en-US" sz="1100">
                <a:latin typeface="Segoe UI"/>
                <a:cs typeface="Segoe UI"/>
              </a:rPr>
              <a:t>In addition to including documentation that supports specific items, workers must also document the planned action decision if it differs from the recommended response.</a:t>
            </a:r>
          </a:p>
        </p:txBody>
      </p:sp>
    </p:spTree>
    <p:extLst>
      <p:ext uri="{BB962C8B-B14F-4D97-AF65-F5344CB8AC3E}">
        <p14:creationId xmlns:p14="http://schemas.microsoft.com/office/powerpoint/2010/main" val="21934982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733C6FC6-584A-4DD6-9395-D3F54DE2EAE0}"/>
              </a:ext>
            </a:extLst>
          </p:cNvPr>
          <p:cNvSpPr>
            <a:spLocks noGrp="1"/>
          </p:cNvSpPr>
          <p:nvPr>
            <p:ph type="body" sz="quarter" idx="3"/>
          </p:nvPr>
        </p:nvSpPr>
        <p:spPr>
          <a:xfrm>
            <a:off x="685800" y="4159917"/>
            <a:ext cx="5486400" cy="4683293"/>
          </a:xfrm>
        </p:spPr>
        <p:txBody>
          <a:bodyPr/>
          <a:lstStyle/>
          <a:p>
            <a:r>
              <a:rPr lang="en-US" b="1"/>
              <a:t>Purpose</a:t>
            </a:r>
          </a:p>
          <a:p>
            <a:r>
              <a:rPr lang="en-US"/>
              <a:t>To practice working with overrides (knowing when to override the risk level versus approve alternative action, and when to do neither).</a:t>
            </a:r>
          </a:p>
          <a:p>
            <a:endParaRPr lang="en-US"/>
          </a:p>
          <a:p>
            <a:r>
              <a:rPr lang="en-AU" b="1"/>
              <a:t>Resource</a:t>
            </a:r>
            <a:br>
              <a:rPr lang="en-AU"/>
            </a:br>
            <a:r>
              <a:rPr lang="en-AU"/>
              <a:t>Override Worksheet handout</a:t>
            </a:r>
          </a:p>
          <a:p>
            <a:endParaRPr lang="en-AU"/>
          </a:p>
          <a:p>
            <a:r>
              <a:rPr lang="en-US" b="1"/>
              <a:t>Activity</a:t>
            </a:r>
          </a:p>
          <a:p>
            <a:r>
              <a:rPr lang="en-US"/>
              <a:t>In groups of two to five, turn to the override worksheet where you will see several examples of workers’ rationale to override a risk level or take alternative action. Discuss and come to consensus if you would approve the override as described or the alternative action to the assessment recommendation. </a:t>
            </a:r>
          </a:p>
          <a:p>
            <a:endParaRPr lang="en-US" b="1"/>
          </a:p>
        </p:txBody>
      </p:sp>
      <p:sp>
        <p:nvSpPr>
          <p:cNvPr id="4" name="Slide Image Placeholder 3">
            <a:extLst>
              <a:ext uri="{FF2B5EF4-FFF2-40B4-BE49-F238E27FC236}">
                <a16:creationId xmlns:a16="http://schemas.microsoft.com/office/drawing/2014/main" id="{DAA08BC4-7350-4BAB-BD94-DCA6D8A8C081}"/>
              </a:ext>
            </a:extLst>
          </p:cNvPr>
          <p:cNvSpPr>
            <a:spLocks noGrp="1" noRot="1" noChangeAspect="1"/>
          </p:cNvSpPr>
          <p:nvPr>
            <p:ph type="sldImg"/>
          </p:nvPr>
        </p:nvSpPr>
        <p:spPr>
          <a:xfrm>
            <a:off x="593725" y="574675"/>
            <a:ext cx="5670550" cy="3189288"/>
          </a:xfrm>
        </p:spPr>
        <p:txBody>
          <a:bodyPr/>
          <a:lstStyle/>
          <a:p>
            <a:endParaRPr lang="en-US"/>
          </a:p>
        </p:txBody>
      </p:sp>
    </p:spTree>
    <p:extLst>
      <p:ext uri="{BB962C8B-B14F-4D97-AF65-F5344CB8AC3E}">
        <p14:creationId xmlns:p14="http://schemas.microsoft.com/office/powerpoint/2010/main" val="32191773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952875"/>
            <a:ext cx="5486400" cy="4762500"/>
          </a:xfrm>
        </p:spPr>
        <p:txBody>
          <a:bodyPr/>
          <a:lstStyle/>
          <a:p>
            <a:r>
              <a:rPr lang="en-US" b="1"/>
              <a:t>Purpose</a:t>
            </a:r>
          </a:p>
          <a:p>
            <a:r>
              <a:rPr lang="en-US"/>
              <a:t>To be introduced to talking about risk with families.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CA"/>
            </a:br>
            <a:r>
              <a:rPr lang="en-CA" b="1"/>
              <a:t>Resource</a:t>
            </a:r>
            <a:br>
              <a:rPr lang="en-CA"/>
            </a:br>
            <a:r>
              <a:rPr lang="en-CA"/>
              <a:t>Talking With Families About Risk handout</a:t>
            </a:r>
            <a:endParaRPr lang="en-US"/>
          </a:p>
          <a:p>
            <a:endParaRPr lang="en-US"/>
          </a:p>
          <a:p>
            <a:r>
              <a:rPr lang="en-US" b="1"/>
              <a:t>Example</a:t>
            </a:r>
          </a:p>
          <a:p>
            <a:r>
              <a:rPr lang="en-CA"/>
              <a:t>It may be useful to prepare for your interviews with families by looking at the risk assessment items and sequencing them logically. Before you even leave the office, look at the questions related to review of historical information. You can most likely answer these before you go out, but verify them with the family for accuracy.</a:t>
            </a:r>
            <a:endParaRPr lang="en-US"/>
          </a:p>
          <a:p>
            <a:r>
              <a:rPr lang="en-CA"/>
              <a:t> </a:t>
            </a:r>
            <a:endParaRPr lang="en-US"/>
          </a:p>
          <a:p>
            <a:r>
              <a:rPr lang="en-CA"/>
              <a:t>Next, a number of questions pertain to children. It is often easy to begin an interview by asking about the children. </a:t>
            </a:r>
            <a:endParaRPr lang="en-US"/>
          </a:p>
          <a:p>
            <a:r>
              <a:rPr lang="en-CA"/>
              <a:t> </a:t>
            </a:r>
            <a:endParaRPr lang="en-US"/>
          </a:p>
          <a:p>
            <a:r>
              <a:rPr lang="en-CA"/>
              <a:t>One question relates to housing. You are likely either in the house or aware that the family is unhoused. You can take a moment to confirm that you and the caregiver see this information in the same way. If not, what is different? Be sure you have enough information to answer the question.</a:t>
            </a:r>
            <a:endParaRPr lang="en-US"/>
          </a:p>
          <a:p>
            <a:r>
              <a:rPr lang="en-CA"/>
              <a:t> </a:t>
            </a:r>
            <a:endParaRPr lang="en-US"/>
          </a:p>
          <a:p>
            <a:r>
              <a:rPr lang="en-CA"/>
              <a:t>Some questions ask the caregivers about how they parent and their style or beliefs about parenting. You can introduce this conversation and keep track of what is said if you organize your interview notes in this way. </a:t>
            </a:r>
            <a:endParaRPr lang="en-US"/>
          </a:p>
          <a:p>
            <a:r>
              <a:rPr lang="en-CA"/>
              <a:t> </a:t>
            </a:r>
            <a:endParaRPr lang="en-US"/>
          </a:p>
          <a:p>
            <a:r>
              <a:rPr lang="en-CA"/>
              <a:t>Finally, the most sensitive questions are about a caregiver’s personal history. If you have done well in establishing a trusting relationship, you are more likely to get honest answers at this point. </a:t>
            </a:r>
            <a:endParaRPr lang="en-US"/>
          </a:p>
          <a:p>
            <a:r>
              <a:rPr lang="en-CA"/>
              <a:t> </a:t>
            </a:r>
            <a:endParaRPr lang="en-US"/>
          </a:p>
          <a:p>
            <a:r>
              <a:rPr lang="en-CA"/>
              <a:t>The nice thing about keeping notes this way is that if you learn an important detail about a child while a caregiver is describing their journey, you can quickly get that piece of information to where you will be able to find it later.</a:t>
            </a:r>
          </a:p>
        </p:txBody>
      </p:sp>
      <p:sp>
        <p:nvSpPr>
          <p:cNvPr id="2" name="Slide Image Placeholder 1">
            <a:extLst>
              <a:ext uri="{FF2B5EF4-FFF2-40B4-BE49-F238E27FC236}">
                <a16:creationId xmlns:a16="http://schemas.microsoft.com/office/drawing/2014/main" id="{E7721F2E-8F8B-4D6D-B7E7-DE9825850678}"/>
              </a:ext>
            </a:extLst>
          </p:cNvPr>
          <p:cNvSpPr>
            <a:spLocks noGrp="1" noRot="1" noChangeAspect="1"/>
          </p:cNvSpPr>
          <p:nvPr>
            <p:ph type="sldImg"/>
          </p:nvPr>
        </p:nvSpPr>
        <p:spPr>
          <a:xfrm>
            <a:off x="685800" y="428625"/>
            <a:ext cx="5486400" cy="3086100"/>
          </a:xfrm>
        </p:spPr>
        <p:txBody>
          <a:bodyPr/>
          <a:lstStyle/>
          <a:p>
            <a:endParaRPr lang="en-US"/>
          </a:p>
        </p:txBody>
      </p:sp>
    </p:spTree>
    <p:extLst>
      <p:ext uri="{BB962C8B-B14F-4D97-AF65-F5344CB8AC3E}">
        <p14:creationId xmlns:p14="http://schemas.microsoft.com/office/powerpoint/2010/main" val="16527737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19138"/>
            <a:ext cx="5486400" cy="3086100"/>
          </a:xfrm>
        </p:spPr>
        <p:txBody>
          <a:bodyPr/>
          <a:lstStyle/>
          <a:p>
            <a:endParaRPr lang="en-US"/>
          </a:p>
        </p:txBody>
      </p:sp>
      <p:sp>
        <p:nvSpPr>
          <p:cNvPr id="3" name="Notes Placeholder 2"/>
          <p:cNvSpPr>
            <a:spLocks noGrp="1"/>
          </p:cNvSpPr>
          <p:nvPr>
            <p:ph type="body" idx="1"/>
          </p:nvPr>
        </p:nvSpPr>
        <p:spPr>
          <a:xfrm>
            <a:off x="914401" y="4302086"/>
            <a:ext cx="5486400" cy="4320540"/>
          </a:xfrm>
        </p:spPr>
        <p:txBody>
          <a:bodyPr/>
          <a:lstStyle/>
          <a:p>
            <a:r>
              <a:rPr lang="en-US" altLang="en-US" b="1">
                <a:latin typeface="Segoe UI" panose="020B0502040204020203" pitchFamily="34" charset="0"/>
                <a:cs typeface="Segoe UI" panose="020B0502040204020203" pitchFamily="34" charset="0"/>
              </a:rPr>
              <a:t>Purpose</a:t>
            </a:r>
          </a:p>
          <a:p>
            <a:r>
              <a:rPr lang="en-US" altLang="en-US" b="0">
                <a:latin typeface="Segoe UI" panose="020B0502040204020203" pitchFamily="34" charset="0"/>
                <a:cs typeface="Segoe UI" panose="020B0502040204020203" pitchFamily="34" charset="0"/>
              </a:rPr>
              <a:t>To highlight</a:t>
            </a:r>
            <a:r>
              <a:rPr lang="en-US" altLang="en-US" b="0" baseline="0">
                <a:latin typeface="Segoe UI" panose="020B0502040204020203" pitchFamily="34" charset="0"/>
                <a:cs typeface="Segoe UI" panose="020B0502040204020203" pitchFamily="34" charset="0"/>
              </a:rPr>
              <a:t> widespread lack of resources available and the use of the risk tool in targeting resources.</a:t>
            </a:r>
          </a:p>
          <a:p>
            <a:endParaRPr lang="en-US" altLang="en-US" b="0" baseline="0">
              <a:latin typeface="Segoe UI" panose="020B0502040204020203" pitchFamily="34" charset="0"/>
              <a:cs typeface="Segoe UI" panose="020B0502040204020203" pitchFamily="34" charset="0"/>
            </a:endParaRPr>
          </a:p>
          <a:p>
            <a:r>
              <a:rPr lang="en-US" altLang="en-US" b="1" baseline="0">
                <a:latin typeface="Segoe UI" panose="020B0502040204020203" pitchFamily="34" charset="0"/>
                <a:cs typeface="Segoe UI" panose="020B0502040204020203" pitchFamily="34" charset="0"/>
              </a:rPr>
              <a:t>Example</a:t>
            </a:r>
          </a:p>
          <a:p>
            <a:r>
              <a:rPr lang="en-US" altLang="en-US">
                <a:latin typeface="Segoe UI" panose="020B0502040204020203" pitchFamily="34" charset="0"/>
                <a:cs typeface="Segoe UI" panose="020B0502040204020203" pitchFamily="34" charset="0"/>
              </a:rPr>
              <a:t>Raise your hand if your county has unlimited resources to offer prevention services to every family involved in an investigation. [No one will raise their hand.] Because nearly every jurisdiction has more families referred to the hotline than they can serve, decisions about where to focus the limited resources available should be structured, consistent, and accurate. And we also want to make sure that these decisions have the greatest impact on reducing future system involvement for children. This is done by ensuring that our limited resources are being used to help the families who are at greatest risk of reentering the system and could benefit from the services we have available.</a:t>
            </a:r>
          </a:p>
          <a:p>
            <a:endParaRPr lang="en-US" altLang="en-US">
              <a:latin typeface="Segoe UI" panose="020B0502040204020203" pitchFamily="34" charset="0"/>
              <a:cs typeface="Segoe UI" panose="020B0502040204020203" pitchFamily="34" charset="0"/>
            </a:endParaRPr>
          </a:p>
          <a:p>
            <a:endParaRPr lang="en-US" alt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1089598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E103-5D28-526D-56A2-ED927649F896}"/>
            </a:ext>
          </a:extLst>
        </p:cNvPr>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BEEBFAD6-A722-ED6F-4645-CACFA96D7067}"/>
              </a:ext>
            </a:extLst>
          </p:cNvPr>
          <p:cNvSpPr>
            <a:spLocks noGrp="1" noRot="1" noChangeAspect="1"/>
          </p:cNvSpPr>
          <p:nvPr>
            <p:ph type="sldImg"/>
          </p:nvPr>
        </p:nvSpPr>
        <p:spPr>
          <a:xfrm>
            <a:off x="685800" y="582613"/>
            <a:ext cx="5486400" cy="3086100"/>
          </a:xfrm>
          <a:ln/>
        </p:spPr>
        <p:txBody>
          <a:bodyPr/>
          <a:lstStyle/>
          <a:p>
            <a:endParaRPr lang="en-US"/>
          </a:p>
        </p:txBody>
      </p:sp>
      <p:sp>
        <p:nvSpPr>
          <p:cNvPr id="66562" name="Notes Placeholder 2">
            <a:extLst>
              <a:ext uri="{FF2B5EF4-FFF2-40B4-BE49-F238E27FC236}">
                <a16:creationId xmlns:a16="http://schemas.microsoft.com/office/drawing/2014/main" id="{57147342-ED63-2D5C-E67B-D0D347789524}"/>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ea typeface="ＭＳ Ｐゴシック"/>
              </a:rPr>
              <a:t>Purpose</a:t>
            </a:r>
          </a:p>
          <a:p>
            <a:r>
              <a:rPr lang="en-US">
                <a:ea typeface="ＭＳ Ｐゴシック"/>
              </a:rPr>
              <a:t>To have the idea of investigation resolution support from the SDM assessments reinforced.</a:t>
            </a:r>
          </a:p>
          <a:p>
            <a:endParaRPr lang="en-US">
              <a:ea typeface="ＭＳ Ｐゴシック" charset="0"/>
            </a:endParaRPr>
          </a:p>
          <a:p>
            <a:r>
              <a:rPr lang="en-US" b="1">
                <a:ea typeface="ＭＳ Ｐゴシック"/>
              </a:rPr>
              <a:t>Example</a:t>
            </a:r>
          </a:p>
          <a:p>
            <a:r>
              <a:rPr lang="en-US">
                <a:ea typeface="ＭＳ Ｐゴシック"/>
              </a:rPr>
              <a:t>On a prior slide in Day 1, we made a point to separate safety and risk. We do that in part so we can look at the intersection of the two and what we can consider for families based on the results. </a:t>
            </a:r>
          </a:p>
          <a:p>
            <a:endParaRPr lang="en-US">
              <a:ea typeface="ＭＳ Ｐゴシック"/>
            </a:endParaRPr>
          </a:p>
          <a:p>
            <a:r>
              <a:rPr lang="en-US">
                <a:ea typeface="ＭＳ Ｐゴシック"/>
              </a:rPr>
              <a:t>This decision </a:t>
            </a:r>
            <a:r>
              <a:rPr lang="en-US" altLang="ja-JP">
                <a:ea typeface="ＭＳ Ｐゴシック"/>
              </a:rPr>
              <a:t>matrix can help us think about our work with the families through some decision support. For the families that are “safe” on the safety assessment and low/moderate risk, we can ask ourselves: Should we be involved with them at all? </a:t>
            </a:r>
          </a:p>
          <a:p>
            <a:endParaRPr lang="en-US" altLang="ja-JP">
              <a:ea typeface="ＭＳ Ｐゴシック"/>
            </a:endParaRPr>
          </a:p>
          <a:p>
            <a:r>
              <a:rPr lang="en-US" altLang="ja-JP">
                <a:ea typeface="ＭＳ Ｐゴシック"/>
              </a:rPr>
              <a:t>For the families who were “safe with plan” on the safety assessment and low/moderate risk, we can create a safety plan and keep the child in the home. These families had a temporary crisis; but because of being low/moderate risk, once this crisis is resolved, it</a:t>
            </a:r>
            <a:r>
              <a:rPr lang="ja-JP" altLang="en-US">
                <a:ea typeface="ＭＳ Ｐゴシック"/>
              </a:rPr>
              <a:t> </a:t>
            </a:r>
            <a:r>
              <a:rPr lang="en-US" altLang="ja-JP">
                <a:ea typeface="ＭＳ Ｐゴシック"/>
              </a:rPr>
              <a:t>is unlikely to recur. Very early (meaning even within the first 30 days), we should ask, </a:t>
            </a:r>
            <a:r>
              <a:rPr lang="ja-JP" altLang="en-US">
                <a:ea typeface="ＭＳ Ｐゴシック"/>
              </a:rPr>
              <a:t>“</a:t>
            </a:r>
            <a:r>
              <a:rPr lang="en-US" altLang="ja-JP">
                <a:ea typeface="ＭＳ Ｐゴシック"/>
              </a:rPr>
              <a:t>Is the plan working?</a:t>
            </a:r>
            <a:r>
              <a:rPr lang="ja-JP" altLang="en-US">
                <a:ea typeface="ＭＳ Ｐゴシック"/>
              </a:rPr>
              <a:t>”</a:t>
            </a:r>
            <a:r>
              <a:rPr lang="en-US" altLang="ja-JP">
                <a:ea typeface="ＭＳ Ｐゴシック"/>
              </a:rPr>
              <a:t> and </a:t>
            </a:r>
            <a:r>
              <a:rPr lang="ja-JP" altLang="en-US">
                <a:ea typeface="ＭＳ Ｐゴシック"/>
              </a:rPr>
              <a:t>“</a:t>
            </a:r>
            <a:r>
              <a:rPr lang="en-US" altLang="ja-JP">
                <a:ea typeface="ＭＳ Ｐゴシック"/>
              </a:rPr>
              <a:t>Has the caregiver demonstrated actions of protection?</a:t>
            </a:r>
            <a:r>
              <a:rPr lang="ja-JP" altLang="en-US">
                <a:ea typeface="ＭＳ Ｐゴシック"/>
              </a:rPr>
              <a:t>”</a:t>
            </a:r>
            <a:r>
              <a:rPr lang="en-US" altLang="ja-JP">
                <a:ea typeface="ＭＳ Ｐゴシック"/>
              </a:rPr>
              <a:t> If so, we may be able to step out of that family</a:t>
            </a:r>
            <a:r>
              <a:rPr lang="ja-JP" altLang="en-US">
                <a:ea typeface="ＭＳ Ｐゴシック"/>
              </a:rPr>
              <a:t>’</a:t>
            </a:r>
            <a:r>
              <a:rPr lang="en-US" altLang="ja-JP">
                <a:ea typeface="ＭＳ Ｐゴシック"/>
              </a:rPr>
              <a:t>s life relatively quickly. (You should be sure the safety threat is resolved and that risk is still low or moderate.)</a:t>
            </a:r>
          </a:p>
          <a:p>
            <a:endParaRPr lang="en-US">
              <a:ea typeface="ＭＳ Ｐゴシック" charset="0"/>
            </a:endParaRPr>
          </a:p>
          <a:p>
            <a:r>
              <a:rPr lang="en-US">
                <a:ea typeface="ＭＳ Ｐゴシック"/>
              </a:rPr>
              <a:t>For the families who have a safety decision of </a:t>
            </a:r>
            <a:r>
              <a:rPr lang="ja-JP" altLang="en-US">
                <a:ea typeface="ＭＳ Ｐゴシック"/>
              </a:rPr>
              <a:t>“</a:t>
            </a:r>
            <a:r>
              <a:rPr lang="en-US" altLang="ja-JP">
                <a:ea typeface="ＭＳ Ｐゴシック"/>
              </a:rPr>
              <a:t>unsafe</a:t>
            </a:r>
            <a:r>
              <a:rPr lang="ja-JP" altLang="en-US">
                <a:ea typeface="ＭＳ Ｐゴシック"/>
              </a:rPr>
              <a:t>”</a:t>
            </a:r>
            <a:r>
              <a:rPr lang="en-US" altLang="ja-JP">
                <a:ea typeface="ＭＳ Ｐゴシック"/>
              </a:rPr>
              <a:t> and are low/moderate risk, we can ask, </a:t>
            </a:r>
            <a:r>
              <a:rPr lang="ja-JP" altLang="en-US">
                <a:ea typeface="ＭＳ Ｐゴシック"/>
              </a:rPr>
              <a:t>“</a:t>
            </a:r>
            <a:r>
              <a:rPr lang="en-US" altLang="ja-JP">
                <a:ea typeface="ＭＳ Ｐゴシック"/>
              </a:rPr>
              <a:t>Is a quick return home possible for these children?</a:t>
            </a:r>
            <a:r>
              <a:rPr lang="ja-JP" altLang="en-US">
                <a:ea typeface="ＭＳ Ｐゴシック"/>
              </a:rPr>
              <a:t>”</a:t>
            </a:r>
            <a:r>
              <a:rPr lang="en-US" altLang="ja-JP">
                <a:ea typeface="ＭＳ Ｐゴシック"/>
              </a:rPr>
              <a:t> A</a:t>
            </a:r>
            <a:r>
              <a:rPr lang="en-US">
                <a:effectLst/>
              </a:rPr>
              <a:t> family with a one-time unfortunate event might fit this category if they do not have many other risk factors</a:t>
            </a:r>
            <a:r>
              <a:rPr lang="en-US" altLang="ja-JP">
                <a:ea typeface="ＭＳ Ｐゴシック"/>
              </a:rPr>
              <a:t>. The safety assessment finding will likely be </a:t>
            </a:r>
            <a:r>
              <a:rPr lang="ja-JP" altLang="en-US">
                <a:ea typeface="ＭＳ Ｐゴシック"/>
              </a:rPr>
              <a:t>“</a:t>
            </a:r>
            <a:r>
              <a:rPr lang="en-US" altLang="ja-JP">
                <a:ea typeface="ＭＳ Ｐゴシック"/>
              </a:rPr>
              <a:t>unsafe</a:t>
            </a:r>
            <a:r>
              <a:rPr lang="ja-JP" altLang="en-US">
                <a:ea typeface="ＭＳ Ｐゴシック"/>
              </a:rPr>
              <a:t>”</a:t>
            </a:r>
            <a:r>
              <a:rPr lang="en-US" altLang="ja-JP">
                <a:ea typeface="ＭＳ Ｐゴシック"/>
              </a:rPr>
              <a:t> based on a single unfortunate event, but the risk level may be low as there were not lots of risk factors in the caregiver’s life. Even if a removal was temporarily needed, a “low” risk level suggests that we may be able to return the child home quickly once the danger is resolved. With brief post-reunification support, we can verify that the child is safe and risk is still low or moderate and close the case. </a:t>
            </a:r>
          </a:p>
          <a:p>
            <a:endParaRPr lang="en-US">
              <a:ea typeface="ＭＳ Ｐゴシック" charset="0"/>
            </a:endParaRPr>
          </a:p>
          <a:p>
            <a:r>
              <a:rPr lang="en-US">
                <a:ea typeface="ＭＳ Ｐゴシック"/>
              </a:rPr>
              <a:t>On the bottom row, for families with a finding of “</a:t>
            </a:r>
            <a:r>
              <a:rPr lang="en-US" altLang="ja-JP">
                <a:ea typeface="ＭＳ Ｐゴシック"/>
              </a:rPr>
              <a:t>safe” on the safety assessment who are also high or very high risk, we might ask, </a:t>
            </a:r>
            <a:r>
              <a:rPr lang="ja-JP" altLang="en-US">
                <a:ea typeface="ＭＳ Ｐゴシック"/>
              </a:rPr>
              <a:t>“</a:t>
            </a:r>
            <a:r>
              <a:rPr lang="en-US" altLang="ja-JP">
                <a:ea typeface="ＭＳ Ｐゴシック"/>
              </a:rPr>
              <a:t>What preventive actions can be taken to address the elevated risk factors?</a:t>
            </a:r>
            <a:r>
              <a:rPr lang="ja-JP" altLang="en-US">
                <a:ea typeface="ＭＳ Ｐゴシック"/>
              </a:rPr>
              <a:t>”</a:t>
            </a:r>
            <a:r>
              <a:rPr lang="en-US" altLang="ja-JP">
                <a:ea typeface="ＭＳ Ｐゴシック"/>
              </a:rPr>
              <a:t> These families may look stable in the moment, and we often are tempted to conclude that everything is okay and we can close the case after the referral. But nearly 18% of high-risk families and nearly 23% very high–risk families will be re-substantiated for abuse or neglect within two years. It would be better to engage the family in working toward sustainable safety now.</a:t>
            </a:r>
          </a:p>
          <a:p>
            <a:endParaRPr lang="en-US">
              <a:ea typeface="ＭＳ Ｐゴシック" charset="0"/>
            </a:endParaRPr>
          </a:p>
          <a:p>
            <a:r>
              <a:rPr lang="en-US">
                <a:ea typeface="ＭＳ Ｐゴシック"/>
              </a:rPr>
              <a:t>For families found to be </a:t>
            </a:r>
            <a:r>
              <a:rPr lang="ja-JP" altLang="en-US">
                <a:ea typeface="ＭＳ Ｐゴシック"/>
              </a:rPr>
              <a:t>“</a:t>
            </a:r>
            <a:r>
              <a:rPr lang="en-US" altLang="ja-JP">
                <a:ea typeface="ＭＳ Ｐゴシック"/>
              </a:rPr>
              <a:t>safe with plan</a:t>
            </a:r>
            <a:r>
              <a:rPr lang="ja-JP" altLang="en-US">
                <a:ea typeface="ＭＳ Ｐゴシック"/>
              </a:rPr>
              <a:t>”</a:t>
            </a:r>
            <a:r>
              <a:rPr lang="en-US" altLang="ja-JP">
                <a:ea typeface="ＭＳ Ｐゴシック"/>
              </a:rPr>
              <a:t> and high/very high risk, we might say, </a:t>
            </a:r>
            <a:r>
              <a:rPr lang="ja-JP" altLang="en-US">
                <a:ea typeface="ＭＳ Ｐゴシック"/>
              </a:rPr>
              <a:t>“</a:t>
            </a:r>
            <a:r>
              <a:rPr lang="en-US" altLang="ja-JP">
                <a:ea typeface="ＭＳ Ｐゴシック"/>
              </a:rPr>
              <a:t>We need to see the plan working a little longer to have comfort that it will stick.</a:t>
            </a:r>
            <a:r>
              <a:rPr lang="ja-JP" altLang="en-US">
                <a:ea typeface="ＭＳ Ｐゴシック"/>
              </a:rPr>
              <a:t>”</a:t>
            </a:r>
            <a:r>
              <a:rPr lang="en-US" altLang="ja-JP">
                <a:ea typeface="ＭＳ Ｐゴシック"/>
              </a:rPr>
              <a:t> The families who are </a:t>
            </a:r>
            <a:r>
              <a:rPr lang="ja-JP" altLang="en-US">
                <a:ea typeface="ＭＳ Ｐゴシック"/>
              </a:rPr>
              <a:t>“</a:t>
            </a:r>
            <a:r>
              <a:rPr lang="en-US" altLang="ja-JP">
                <a:ea typeface="ＭＳ Ｐゴシック"/>
              </a:rPr>
              <a:t>unsafe</a:t>
            </a:r>
            <a:r>
              <a:rPr lang="ja-JP" altLang="en-US">
                <a:ea typeface="ＭＳ Ｐゴシック"/>
              </a:rPr>
              <a:t>”</a:t>
            </a:r>
            <a:r>
              <a:rPr lang="en-US" altLang="ja-JP">
                <a:ea typeface="ＭＳ Ｐゴシック"/>
              </a:rPr>
              <a:t> on the safety assessment and have a high/very high risk level are those for whom we have the most concern. For these families, we need to see sustainable safety demonstrated for some time before feeling comfortable that the children can go home. Sustainable safety is reflected in the SDM reunification assessment, where we look at progress toward case plan goals, visitation (including the extent to which the caregiver demonstrates actions of protection during visits), and safety (including whether the original safety threat was resolved).</a:t>
            </a:r>
            <a:endParaRPr lang="en-US">
              <a:ea typeface="ＭＳ Ｐゴシック" charset="0"/>
            </a:endParaRPr>
          </a:p>
          <a:p>
            <a:endParaRPr lang="en-US">
              <a:ea typeface="ＭＳ Ｐゴシック"/>
            </a:endParaRPr>
          </a:p>
        </p:txBody>
      </p:sp>
    </p:spTree>
    <p:extLst>
      <p:ext uri="{BB962C8B-B14F-4D97-AF65-F5344CB8AC3E}">
        <p14:creationId xmlns:p14="http://schemas.microsoft.com/office/powerpoint/2010/main" val="40570774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latin typeface="Segoe UI" panose="020B0502040204020203" pitchFamily="34" charset="0"/>
                <a:ea typeface="Calibri" panose="020F0502020204030204" pitchFamily="34" charset="0"/>
                <a:cs typeface="Arial" panose="020B0604020202020204"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Segoe UI" panose="020B0502040204020203" pitchFamily="34" charset="0"/>
                <a:ea typeface="Calibri" panose="020F0502020204030204" pitchFamily="34" charset="0"/>
                <a:cs typeface="Arial" panose="020B0604020202020204" pitchFamily="34" charset="0"/>
              </a:rPr>
              <a:t>To see the percentage of safe and low-/moderate-risk families in California in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effectLst/>
              <a:latin typeface="Segoe UI"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latin typeface="Segoe UI" panose="020B0502040204020203" pitchFamily="34" charset="0"/>
                <a:ea typeface="Calibri" panose="020F0502020204030204" pitchFamily="34" charset="0"/>
                <a:cs typeface="Arial" panose="020B060402020202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i="0">
                <a:ea typeface="ＭＳ Ｐゴシック"/>
              </a:rPr>
              <a:t>Remember in the policy section when we asked if lower caseloads for ER workers would be a good thing? This 70% of families is where we can make a difference for the workforce. If we knew within 5–10 days that a family was safe and low or moderate risk and we closed those investigations quickly, what impact would that have on caseloads?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318244379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understand the nuance in risk scores between two households and consider the implications for service provision. </a:t>
            </a:r>
          </a:p>
          <a:p>
            <a:br>
              <a:rPr lang="en-US"/>
            </a:br>
            <a:r>
              <a:rPr lang="en-US" b="1"/>
              <a:t>Trainer Note</a:t>
            </a:r>
          </a:p>
          <a:p>
            <a:r>
              <a:rPr lang="en-US" b="0"/>
              <a:t>Divide participants into teams of three to five.</a:t>
            </a:r>
            <a:br>
              <a:rPr lang="en-US"/>
            </a:br>
            <a:endParaRPr lang="en-US"/>
          </a:p>
          <a:p>
            <a:r>
              <a:rPr lang="en-US" b="1"/>
              <a:t>Example</a:t>
            </a:r>
          </a:p>
          <a:p>
            <a:r>
              <a:rPr lang="en-US"/>
              <a:t>Open your participant guide to this activity. As a small group, follow the directions in the activity, assign a scribe to record your answers, and come up with answers to these questions. </a:t>
            </a:r>
          </a:p>
          <a:p>
            <a:endParaRPr lang="en-US"/>
          </a:p>
          <a:p>
            <a:r>
              <a:rPr lang="en-US" b="1"/>
              <a:t>Trainer Note</a:t>
            </a:r>
          </a:p>
          <a:p>
            <a:r>
              <a:rPr lang="en-US"/>
              <a:t>If participants ask, the numbers in the table are the numeric weight assigned in the assessment to the answers selected for each household. In the debrief, the three-teens household has many more “static” items selected. The three-under-5 household has several items that could be mitigated with services if the family would participate in them, so we might consider investing more time in helping the second household see the value in prevention services than the first one. Also, what would they want to know from the worker before closing the first household despite the risk score? </a:t>
            </a:r>
          </a:p>
        </p:txBody>
      </p:sp>
    </p:spTree>
    <p:extLst>
      <p:ext uri="{BB962C8B-B14F-4D97-AF65-F5344CB8AC3E}">
        <p14:creationId xmlns:p14="http://schemas.microsoft.com/office/powerpoint/2010/main" val="39468334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969963"/>
            <a:ext cx="5854700" cy="3294062"/>
          </a:xfrm>
        </p:spPr>
        <p:txBody>
          <a:bodyPr/>
          <a:lstStyle/>
          <a:p>
            <a:endParaRPr lang="en-US"/>
          </a:p>
        </p:txBody>
      </p:sp>
      <p:sp>
        <p:nvSpPr>
          <p:cNvPr id="3" name="Notes Placeholder 2"/>
          <p:cNvSpPr>
            <a:spLocks noGrp="1"/>
          </p:cNvSpPr>
          <p:nvPr>
            <p:ph type="body" idx="1"/>
          </p:nvPr>
        </p:nvSpPr>
        <p:spPr/>
        <p:txBody>
          <a:bodyPr/>
          <a:lstStyle/>
          <a:p>
            <a:pPr defTabSz="984918">
              <a:defRPr/>
            </a:pPr>
            <a:r>
              <a:rPr lang="en-CA" b="1"/>
              <a:t>Purpose</a:t>
            </a:r>
            <a:endParaRPr lang="en-US"/>
          </a:p>
          <a:p>
            <a:pPr defTabSz="984918">
              <a:defRPr/>
            </a:pPr>
            <a:r>
              <a:rPr lang="en-CA"/>
              <a:t>To segue into the reunification assessment. </a:t>
            </a:r>
          </a:p>
          <a:p>
            <a:pPr defTabSz="984918">
              <a:defRPr/>
            </a:pPr>
            <a:endParaRPr lang="en-CA"/>
          </a:p>
          <a:p>
            <a:pPr defTabSz="984918">
              <a:defRPr/>
            </a:pPr>
            <a:endParaRPr lang="en-CA"/>
          </a:p>
          <a:p>
            <a:pPr defTabSz="984918">
              <a:defRPr/>
            </a:pPr>
            <a:endParaRPr lang="en-CA"/>
          </a:p>
          <a:p>
            <a:endParaRPr lang="en-US"/>
          </a:p>
        </p:txBody>
      </p:sp>
    </p:spTree>
    <p:extLst>
      <p:ext uri="{BB962C8B-B14F-4D97-AF65-F5344CB8AC3E}">
        <p14:creationId xmlns:p14="http://schemas.microsoft.com/office/powerpoint/2010/main" val="29286996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E72D-4C30-D248-01F4-5C7A63A99C04}"/>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E8ED230-17CF-0E38-F8D0-E4ACBBC8A38E}"/>
              </a:ext>
            </a:extLst>
          </p:cNvPr>
          <p:cNvSpPr>
            <a:spLocks noGrp="1" noRot="1" noChangeAspect="1" noTextEdit="1"/>
          </p:cNvSpPr>
          <p:nvPr>
            <p:ph type="sldImg"/>
          </p:nvPr>
        </p:nvSpPr>
        <p:spPr>
          <a:xfrm>
            <a:off x="685800" y="735013"/>
            <a:ext cx="5486400" cy="3086100"/>
          </a:xfrm>
          <a:ln/>
        </p:spPr>
        <p:txBody>
          <a:bodyPr/>
          <a:lstStyle/>
          <a:p>
            <a:endParaRPr lang="en-US"/>
          </a:p>
        </p:txBody>
      </p:sp>
      <p:sp>
        <p:nvSpPr>
          <p:cNvPr id="37891" name="Notes Placeholder 2">
            <a:extLst>
              <a:ext uri="{FF2B5EF4-FFF2-40B4-BE49-F238E27FC236}">
                <a16:creationId xmlns:a16="http://schemas.microsoft.com/office/drawing/2014/main" id="{BC10DAA5-1BDE-FA64-B5DA-03DFF02935A8}"/>
              </a:ext>
            </a:extLst>
          </p:cNvPr>
          <p:cNvSpPr>
            <a:spLocks noGrp="1"/>
          </p:cNvSpPr>
          <p:nvPr>
            <p:ph type="body" idx="1"/>
          </p:nvPr>
        </p:nvSpPr>
        <p:spPr>
          <a:xfrm>
            <a:off x="685800" y="4624641"/>
            <a:ext cx="5486400" cy="37843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AU" b="1"/>
              <a:t>Purpose</a:t>
            </a:r>
          </a:p>
          <a:p>
            <a:r>
              <a:rPr lang="en-AU">
                <a:ea typeface="Calibri"/>
                <a:cs typeface="Calibri"/>
              </a:rPr>
              <a:t>To be oriented to which decision the reunification assessment helps with.</a:t>
            </a:r>
          </a:p>
          <a:p>
            <a:endParaRPr lang="en-AU"/>
          </a:p>
          <a:p>
            <a:r>
              <a:rPr lang="en-AU" b="1"/>
              <a:t>Example</a:t>
            </a:r>
            <a:endParaRPr lang="en-AU" b="1">
              <a:ea typeface="Calibri"/>
              <a:cs typeface="Calibri"/>
            </a:endParaRPr>
          </a:p>
          <a:p>
            <a:r>
              <a:rPr lang="en-US"/>
              <a:t>Let’s look at the reunification assessment. It can help with two important issues. One is what should be on the case plan. Now, we can see on this slide that the CANS is the statewide mandated assessment related to this question; </a:t>
            </a:r>
            <a:r>
              <a:rPr lang="en-US" i="1"/>
              <a:t>but</a:t>
            </a:r>
            <a:r>
              <a:rPr lang="en-US"/>
              <a:t>, the reunification assessment can tell us what the </a:t>
            </a:r>
            <a:r>
              <a:rPr lang="en-US" i="1"/>
              <a:t>core </a:t>
            </a:r>
            <a:r>
              <a:rPr lang="en-US"/>
              <a:t>issues are to address for a successful case plan. Consider the difference between an X-ray image and an MRI. The X-ray will tell us if there are fractured or dislocated bones, fluid in lungs, or some tumors present in soft tissue. They are quick and readily available for emergencies. An MRI, on the other hand, can give a detailed picture of all the soft tissue, neurological structures like our brains and spinal cords, and organs and joints in greater detail. But they are more complex to set up, schedule, and administer so they take more time and effort than X-rays. Both are useful and in combination can assist with determining a best course of action for regaining health. </a:t>
            </a:r>
            <a:endParaRPr lang="en-US">
              <a:ea typeface="Calibri"/>
              <a:cs typeface="Calibri"/>
            </a:endParaRPr>
          </a:p>
        </p:txBody>
      </p:sp>
    </p:spTree>
    <p:extLst>
      <p:ext uri="{BB962C8B-B14F-4D97-AF65-F5344CB8AC3E}">
        <p14:creationId xmlns:p14="http://schemas.microsoft.com/office/powerpoint/2010/main" val="37750090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501650" y="1143000"/>
            <a:ext cx="5854700" cy="3292475"/>
          </a:xfrm>
          <a:ln/>
        </p:spPr>
        <p:txBody>
          <a:bodyPr/>
          <a:lstStyle/>
          <a:p>
            <a:endParaRPr lang="en-US"/>
          </a:p>
        </p:txBody>
      </p:sp>
      <p:sp>
        <p:nvSpPr>
          <p:cNvPr id="295940" name="Notes Placeholder 4"/>
          <p:cNvSpPr>
            <a:spLocks noGrp="1"/>
          </p:cNvSpPr>
          <p:nvPr>
            <p:ph type="body" sz="quarter" idx="11"/>
          </p:nvPr>
        </p:nvSpPr>
        <p:spPr>
          <a:xfrm>
            <a:off x="685800" y="4708524"/>
            <a:ext cx="5486400" cy="32924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CA" b="1"/>
              <a:t>Purpose</a:t>
            </a:r>
            <a:endParaRPr lang="en-US"/>
          </a:p>
          <a:p>
            <a:pPr>
              <a:defRPr/>
            </a:pPr>
            <a:r>
              <a:rPr lang="en-CA"/>
              <a:t>To be oriented to the reunification assessment’s purpose.</a:t>
            </a:r>
          </a:p>
          <a:p>
            <a:pPr>
              <a:defRPr/>
            </a:pPr>
            <a:endParaRPr lang="en-CA"/>
          </a:p>
          <a:p>
            <a:pPr>
              <a:defRPr/>
            </a:pPr>
            <a:r>
              <a:rPr lang="en-CA" b="1"/>
              <a:t>Example</a:t>
            </a:r>
          </a:p>
          <a:p>
            <a:pPr>
              <a:defRPr/>
            </a:pPr>
            <a:r>
              <a:rPr lang="en-CA"/>
              <a:t>For families with a child in out-of-home care and a goal of reunification, the SDM reunification assessment will help the worker determine when a child can safely return to the home or when a change in permanency goal should be considered. </a:t>
            </a:r>
          </a:p>
        </p:txBody>
      </p:sp>
    </p:spTree>
    <p:extLst>
      <p:ext uri="{BB962C8B-B14F-4D97-AF65-F5344CB8AC3E}">
        <p14:creationId xmlns:p14="http://schemas.microsoft.com/office/powerpoint/2010/main" val="267065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00100" y="4127500"/>
            <a:ext cx="5715000" cy="4762500"/>
          </a:xfrm>
        </p:spPr>
        <p:txBody>
          <a:bodyPr/>
          <a:lstStyle/>
          <a:p>
            <a:r>
              <a:rPr lang="en-AU" b="1"/>
              <a:t>Purpose</a:t>
            </a:r>
          </a:p>
          <a:p>
            <a:r>
              <a:rPr lang="en-AU"/>
              <a:t>To reflect on the biological and psychological reasons that these decisions involving children and families in child welfare are so hard.</a:t>
            </a:r>
          </a:p>
          <a:p>
            <a:endParaRPr lang="en-AU"/>
          </a:p>
          <a:p>
            <a:r>
              <a:rPr lang="en-AU" b="1"/>
              <a:t>Example</a:t>
            </a:r>
            <a:r>
              <a:rPr lang="en-AU"/>
              <a:t> </a:t>
            </a:r>
          </a:p>
          <a:p>
            <a:r>
              <a:rPr lang="en-US"/>
              <a:t>Raise your hand if you have heard the term “cognitive bias.” In addition to the audio clip we listened to on “noise,” what are some other cognitive biases you have heard of? [Let four to five people describe a bias they have heard about.] Do we think our profession is immune to cognitive biases? [most will agree with “no”] Raise your hand if you believe families deserve the best thinking we can bring to our work with them. </a:t>
            </a:r>
            <a:endParaRPr lang="en-AU"/>
          </a:p>
          <a:p>
            <a:endParaRPr lang="en-AU"/>
          </a:p>
          <a:p>
            <a:r>
              <a:rPr lang="en-AU" b="1"/>
              <a:t>Trainer Note</a:t>
            </a:r>
          </a:p>
          <a:p>
            <a:endParaRPr lang="en-AU" b="0"/>
          </a:p>
          <a:p>
            <a:r>
              <a:rPr lang="en-AU" b="0" u="sng"/>
              <a:t>Source:</a:t>
            </a:r>
            <a:r>
              <a:rPr lang="en-AU" b="0" u="none"/>
              <a:t> </a:t>
            </a:r>
            <a:r>
              <a:rPr lang="en-US" b="0" u="none"/>
              <a:t>Kahneman, D. (2011). </a:t>
            </a:r>
            <a:r>
              <a:rPr lang="en-US" b="0" i="1" u="none"/>
              <a:t>Thinking, fast and slow</a:t>
            </a:r>
            <a:r>
              <a:rPr lang="en-US" b="0" u="none"/>
              <a:t>. Macmillan.</a:t>
            </a:r>
          </a:p>
          <a:p>
            <a:endParaRPr lang="en-US" b="0" u="none"/>
          </a:p>
          <a:p>
            <a:r>
              <a:rPr lang="en-US"/>
              <a:t>For your own greater understanding, watch </a:t>
            </a:r>
          </a:p>
          <a:p>
            <a:r>
              <a:rPr lang="en-US">
                <a:hlinkClick r:id="rId3"/>
              </a:rPr>
              <a:t>https://youtu.be/PirFrDVRBo4</a:t>
            </a:r>
          </a:p>
          <a:p>
            <a:endParaRPr lang="en-US"/>
          </a:p>
        </p:txBody>
      </p:sp>
      <p:sp>
        <p:nvSpPr>
          <p:cNvPr id="2" name="Slide Image Placeholder 1">
            <a:extLst>
              <a:ext uri="{FF2B5EF4-FFF2-40B4-BE49-F238E27FC236}">
                <a16:creationId xmlns:a16="http://schemas.microsoft.com/office/drawing/2014/main" id="{892E81F0-E0C2-4866-A959-E1E37C703272}"/>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39713144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776288" y="603250"/>
            <a:ext cx="5762625" cy="3241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51" name="Notes Placeholder 2"/>
          <p:cNvSpPr>
            <a:spLocks noGrp="1"/>
          </p:cNvSpPr>
          <p:nvPr>
            <p:ph type="body" idx="1"/>
          </p:nvPr>
        </p:nvSpPr>
        <p:spPr bwMode="auto">
          <a:xfrm>
            <a:off x="615157" y="4133088"/>
            <a:ext cx="6084887" cy="48642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ea typeface="Verdana"/>
              </a:rPr>
              <a:t>Purpose</a:t>
            </a:r>
            <a:endParaRPr lang="en-US"/>
          </a:p>
          <a:p>
            <a:r>
              <a:rPr lang="en-US" altLang="en-US">
                <a:ea typeface="Verdana"/>
              </a:rPr>
              <a:t>To have a high-level overview of the reunification assessment components.</a:t>
            </a:r>
          </a:p>
          <a:p>
            <a:endParaRPr lang="en-US" altLang="en-US">
              <a:ea typeface="Verdana" panose="020B0604030504040204" pitchFamily="34" charset="0"/>
            </a:endParaRPr>
          </a:p>
          <a:p>
            <a:r>
              <a:rPr lang="en-US" altLang="en-US" b="1">
                <a:ea typeface="Verdana"/>
              </a:rPr>
              <a:t>Example</a:t>
            </a:r>
          </a:p>
          <a:p>
            <a:r>
              <a:rPr lang="en-US" altLang="en-US">
                <a:ea typeface="Verdana"/>
              </a:rPr>
              <a:t>The SDM reunification assessment includes a case plan progress assessment of the caregiver’s behavior change, an assessment of visitation, and an assessment of safety. These result in a recommendation to reunify, maintain reunification services, or change the permanency goal. When developing the reunification assessment, workgroup members identified three main components of their decision making: safety, risk mitigation in terms of behavioral changes as indicated by progress toward achieving case plan goals, and visitation assessment. Workgroup members weighted the most important components in order as: (1) safety, (2) case plan progress when thinking about sustainability, and (3) demonstration of behavioral change through an assessment of visitation. When we look more closely at the assessment, you will see how each of these components factors into the reunification recommendation. </a:t>
            </a:r>
          </a:p>
          <a:p>
            <a:endParaRPr lang="en-US">
              <a:ea typeface="Verdana"/>
            </a:endParaRPr>
          </a:p>
        </p:txBody>
      </p:sp>
    </p:spTree>
    <p:extLst>
      <p:ext uri="{BB962C8B-B14F-4D97-AF65-F5344CB8AC3E}">
        <p14:creationId xmlns:p14="http://schemas.microsoft.com/office/powerpoint/2010/main" val="2778728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03217-DAB1-039B-2D46-ED28DF5FAE83}"/>
            </a:ext>
          </a:extLst>
        </p:cNvPr>
        <p:cNvGrpSpPr/>
        <p:nvPr/>
      </p:nvGrpSpPr>
      <p:grpSpPr>
        <a:xfrm>
          <a:off x="0" y="0"/>
          <a:ext cx="0" cy="0"/>
          <a:chOff x="0" y="0"/>
          <a:chExt cx="0" cy="0"/>
        </a:xfrm>
      </p:grpSpPr>
      <p:sp>
        <p:nvSpPr>
          <p:cNvPr id="79875" name="Rectangle 2">
            <a:extLst>
              <a:ext uri="{FF2B5EF4-FFF2-40B4-BE49-F238E27FC236}">
                <a16:creationId xmlns:a16="http://schemas.microsoft.com/office/drawing/2014/main" id="{8D68E3AC-3C4A-03A9-D23C-084FBC88A5BE}"/>
              </a:ext>
            </a:extLst>
          </p:cNvPr>
          <p:cNvSpPr>
            <a:spLocks noGrp="1" noRot="1" noChangeAspect="1" noChangeArrowheads="1" noTextEdit="1"/>
          </p:cNvSpPr>
          <p:nvPr>
            <p:ph type="sldImg"/>
          </p:nvPr>
        </p:nvSpPr>
        <p:spPr>
          <a:xfrm>
            <a:off x="776288" y="536575"/>
            <a:ext cx="5761037" cy="3241675"/>
          </a:xfrm>
          <a:ln/>
        </p:spPr>
        <p:txBody>
          <a:bodyPr/>
          <a:lstStyle/>
          <a:p>
            <a:endParaRPr lang="en-US"/>
          </a:p>
        </p:txBody>
      </p:sp>
      <p:sp>
        <p:nvSpPr>
          <p:cNvPr id="79876" name="Notes Placeholder 4">
            <a:extLst>
              <a:ext uri="{FF2B5EF4-FFF2-40B4-BE49-F238E27FC236}">
                <a16:creationId xmlns:a16="http://schemas.microsoft.com/office/drawing/2014/main" id="{0BE20DB3-1351-C8E5-6AAB-73E0EBC7554C}"/>
              </a:ext>
            </a:extLst>
          </p:cNvPr>
          <p:cNvSpPr>
            <a:spLocks noGrp="1"/>
          </p:cNvSpPr>
          <p:nvPr>
            <p:ph type="body" sz="quarter" idx="10"/>
          </p:nvPr>
        </p:nvSpPr>
        <p:spPr>
          <a:xfrm>
            <a:off x="853440" y="4251469"/>
            <a:ext cx="5608320" cy="4571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17">
              <a:defRPr/>
            </a:pPr>
            <a:r>
              <a:rPr lang="en-CA" sz="1100" b="1">
                <a:latin typeface="Segoe UI"/>
                <a:cs typeface="Segoe UI"/>
              </a:rPr>
              <a:t>Trainer Note</a:t>
            </a: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CA" sz="1100">
                <a:latin typeface="Segoe UI"/>
                <a:cs typeface="Segoe UI"/>
              </a:rPr>
              <a:t>This slide will repeat in each assessment section. It offers a chance to underscore the importance of consulting the definitions. </a:t>
            </a:r>
          </a:p>
          <a:p>
            <a:endParaRPr lang="en-US" sz="1100" b="1">
              <a:latin typeface="Segoe UI" panose="020B0502040204020203" pitchFamily="34" charset="0"/>
              <a:cs typeface="Segoe UI" panose="020B0502040204020203" pitchFamily="34" charset="0"/>
            </a:endParaRPr>
          </a:p>
          <a:p>
            <a:r>
              <a:rPr lang="en-US" sz="1100" b="1">
                <a:latin typeface="Segoe UI"/>
                <a:cs typeface="Segoe UI"/>
              </a:rPr>
              <a:t>Example</a:t>
            </a:r>
          </a:p>
          <a:p>
            <a:r>
              <a:rPr lang="en-CA" sz="1100">
                <a:latin typeface="Segoe UI"/>
                <a:cs typeface="Segoe UI"/>
              </a:rPr>
              <a:t>If you hear nothing else that is said during this training, hear this part. You need to use the definitions. Definitions are the most important part of the SDM system. You need to </a:t>
            </a:r>
            <a:r>
              <a:rPr lang="en-CA" sz="1100" i="1">
                <a:latin typeface="Segoe UI"/>
                <a:cs typeface="Segoe UI"/>
              </a:rPr>
              <a:t>refer to</a:t>
            </a:r>
            <a:r>
              <a:rPr lang="en-CA" sz="1100">
                <a:latin typeface="Segoe UI"/>
                <a:cs typeface="Segoe UI"/>
              </a:rPr>
              <a:t> the definitions and </a:t>
            </a:r>
            <a:r>
              <a:rPr lang="en-CA" sz="1100" i="1">
                <a:latin typeface="Segoe UI"/>
                <a:cs typeface="Segoe UI"/>
              </a:rPr>
              <a:t>use </a:t>
            </a:r>
            <a:r>
              <a:rPr lang="en-CA" sz="1100">
                <a:latin typeface="Segoe UI"/>
                <a:cs typeface="Segoe UI"/>
              </a:rPr>
              <a:t>them when applying the SDM assessments. </a:t>
            </a:r>
          </a:p>
          <a:p>
            <a:endParaRPr lang="en-CA" sz="1100">
              <a:latin typeface="Segoe UI" panose="020B0502040204020203" pitchFamily="34" charset="0"/>
              <a:cs typeface="Segoe UI" panose="020B0502040204020203" pitchFamily="34" charset="0"/>
            </a:endParaRPr>
          </a:p>
          <a:p>
            <a:pPr defTabSz="931717">
              <a:defRPr/>
            </a:pPr>
            <a:r>
              <a:rPr lang="en-CA" sz="1100">
                <a:latin typeface="Segoe UI"/>
                <a:cs typeface="Segoe UI"/>
              </a:rPr>
              <a:t>Remind yourself and your staff about this critical habit in using the SDM system.</a:t>
            </a:r>
          </a:p>
        </p:txBody>
      </p:sp>
    </p:spTree>
    <p:extLst>
      <p:ext uri="{BB962C8B-B14F-4D97-AF65-F5344CB8AC3E}">
        <p14:creationId xmlns:p14="http://schemas.microsoft.com/office/powerpoint/2010/main" val="8076554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124E-5403-093D-1618-F6869AA54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E6791-ECDB-61DB-44B6-8787C89A5C5D}"/>
              </a:ext>
            </a:extLst>
          </p:cNvPr>
          <p:cNvSpPr>
            <a:spLocks noGrp="1" noRot="1" noChangeAspect="1"/>
          </p:cNvSpPr>
          <p:nvPr>
            <p:ph type="sldImg"/>
          </p:nvPr>
        </p:nvSpPr>
        <p:spPr>
          <a:xfrm>
            <a:off x="685800" y="434975"/>
            <a:ext cx="5486400" cy="3086100"/>
          </a:xfrm>
        </p:spPr>
        <p:txBody>
          <a:bodyPr/>
          <a:lstStyle/>
          <a:p>
            <a:endParaRPr lang="en-US"/>
          </a:p>
        </p:txBody>
      </p:sp>
      <p:sp>
        <p:nvSpPr>
          <p:cNvPr id="3" name="Notes Placeholder 2">
            <a:extLst>
              <a:ext uri="{FF2B5EF4-FFF2-40B4-BE49-F238E27FC236}">
                <a16:creationId xmlns:a16="http://schemas.microsoft.com/office/drawing/2014/main" id="{21AE8DBB-9FA1-88E1-E5A8-CABCBA7EDEF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100" b="1" noProof="0">
                <a:latin typeface="Segoe UI"/>
                <a:cs typeface="Segoe UI"/>
              </a:rPr>
              <a:t>Purpose</a:t>
            </a:r>
            <a:endParaRPr lang="en-US"/>
          </a:p>
          <a:p>
            <a:r>
              <a:rPr lang="en-AU" sz="1100" noProof="0">
                <a:latin typeface="Segoe UI" panose="020B0502040204020203" pitchFamily="34" charset="0"/>
              </a:rPr>
              <a:t>To be reminded of the importance of understanding and using the item definitions in the P&amp;P manual.</a:t>
            </a:r>
          </a:p>
          <a:p>
            <a:endParaRPr lang="en-AU" sz="1100" noProof="0">
              <a:latin typeface="Segoe UI" panose="020B0502040204020203" pitchFamily="34" charset="0"/>
            </a:endParaRPr>
          </a:p>
          <a:p>
            <a:r>
              <a:rPr lang="en-AU" sz="1100" b="1" noProof="0">
                <a:latin typeface="Segoe UI" panose="020B0502040204020203" pitchFamily="34" charset="0"/>
              </a:rPr>
              <a:t>Trainer Note</a:t>
            </a:r>
          </a:p>
          <a:p>
            <a:r>
              <a:rPr lang="en-AU" sz="1100" noProof="0">
                <a:latin typeface="Segoe UI" panose="020B0502040204020203" pitchFamily="34" charset="0"/>
              </a:rPr>
              <a:t>Review this information again with participants.</a:t>
            </a:r>
          </a:p>
          <a:p>
            <a:endParaRPr lang="en-US" sz="1100">
              <a:latin typeface="Segoe UI" panose="020B0502040204020203" pitchFamily="34" charset="0"/>
            </a:endParaRPr>
          </a:p>
        </p:txBody>
      </p:sp>
    </p:spTree>
    <p:extLst>
      <p:ext uri="{BB962C8B-B14F-4D97-AF65-F5344CB8AC3E}">
        <p14:creationId xmlns:p14="http://schemas.microsoft.com/office/powerpoint/2010/main" val="26358181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31520" y="4620577"/>
            <a:ext cx="5852160" cy="4362785"/>
          </a:xfrm>
        </p:spPr>
        <p:txBody>
          <a:bodyPr/>
          <a:lstStyle/>
          <a:p>
            <a:r>
              <a:rPr lang="en-US" b="1"/>
              <a:t>Purpose</a:t>
            </a:r>
            <a:endParaRPr lang="en-US"/>
          </a:p>
          <a:p>
            <a:r>
              <a:rPr lang="en-US" b="0"/>
              <a:t>To dive deeper into Section A: Reunification </a:t>
            </a:r>
            <a:r>
              <a:rPr lang="en-US"/>
              <a:t>Risk Reassessment.</a:t>
            </a:r>
            <a:br>
              <a:rPr lang="en-US"/>
            </a:br>
            <a:br>
              <a:rPr lang="en-US"/>
            </a:br>
            <a:r>
              <a:rPr lang="en-US" b="1"/>
              <a:t>Trainer Note</a:t>
            </a:r>
            <a:br>
              <a:rPr lang="en-US" b="1"/>
            </a:br>
            <a:r>
              <a:rPr lang="en-US" b="0"/>
              <a:t>T</a:t>
            </a:r>
            <a:r>
              <a:rPr lang="en-US"/>
              <a:t>his is the title of the section, but </a:t>
            </a:r>
            <a:r>
              <a:rPr lang="en-US" b="0" i="1"/>
              <a:t>emphasize</a:t>
            </a:r>
            <a:r>
              <a:rPr lang="en-US"/>
              <a:t> that the focus is on the caregiver’s behavior change.</a:t>
            </a:r>
            <a:endParaRPr lang="en-US" b="0"/>
          </a:p>
          <a:p>
            <a:endParaRPr lang="en-US" b="0"/>
          </a:p>
          <a:p>
            <a:r>
              <a:rPr lang="en-US" b="1"/>
              <a:t>Example</a:t>
            </a:r>
          </a:p>
          <a:p>
            <a:r>
              <a:rPr lang="en-US">
                <a:latin typeface="Segoe UI"/>
                <a:cs typeface="Segoe UI"/>
              </a:rPr>
              <a:t>The</a:t>
            </a:r>
            <a:r>
              <a:rPr lang="en-US" b="0">
                <a:latin typeface="Segoe UI"/>
                <a:cs typeface="Segoe UI"/>
              </a:rPr>
              <a:t> reunification assessment begins with an </a:t>
            </a:r>
            <a:r>
              <a:rPr lang="en-US">
                <a:latin typeface="Segoe UI"/>
                <a:cs typeface="Segoe UI"/>
              </a:rPr>
              <a:t>assessment</a:t>
            </a:r>
            <a:r>
              <a:rPr lang="en-US" b="0">
                <a:latin typeface="Segoe UI"/>
                <a:cs typeface="Segoe UI"/>
              </a:rPr>
              <a:t> of behavior change by the caregivers in the household to which the child may be returned. The </a:t>
            </a:r>
            <a:r>
              <a:rPr lang="en-CA"/>
              <a:t>worker</a:t>
            </a:r>
            <a:r>
              <a:rPr lang="en-US" b="0">
                <a:latin typeface="Segoe UI"/>
                <a:cs typeface="Segoe UI"/>
              </a:rPr>
              <a:t> must assess behavior change described in the case plan and how the initial </a:t>
            </a:r>
            <a:r>
              <a:rPr lang="en-US">
                <a:latin typeface="Segoe UI"/>
                <a:cs typeface="Segoe UI"/>
              </a:rPr>
              <a:t>risk </a:t>
            </a:r>
            <a:r>
              <a:rPr lang="en-US" b="0">
                <a:latin typeface="Segoe UI"/>
                <a:cs typeface="Segoe UI"/>
              </a:rPr>
              <a:t>concerns were </a:t>
            </a:r>
            <a:r>
              <a:rPr lang="en-US">
                <a:latin typeface="Segoe UI"/>
                <a:cs typeface="Segoe UI"/>
              </a:rPr>
              <a:t>reduced or determine if more progress needs to be seen (and if the caregivers need more support), paying attention to static versus dynamic factors</a:t>
            </a:r>
            <a:r>
              <a:rPr lang="en-US" b="0">
                <a:latin typeface="Segoe UI"/>
                <a:cs typeface="Segoe UI"/>
              </a:rPr>
              <a:t>. If the case plan is not addressing behavior change, the worker must make changes so that it does and submit the revisions to court. </a:t>
            </a:r>
          </a:p>
          <a:p>
            <a:endParaRPr lang="en-US" b="1"/>
          </a:p>
        </p:txBody>
      </p:sp>
    </p:spTree>
    <p:extLst>
      <p:ext uri="{BB962C8B-B14F-4D97-AF65-F5344CB8AC3E}">
        <p14:creationId xmlns:p14="http://schemas.microsoft.com/office/powerpoint/2010/main" val="26246042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endParaRPr lang="en-US"/>
          </a:p>
          <a:p>
            <a:r>
              <a:rPr lang="en-US" b="0"/>
              <a:t>To look at Section </a:t>
            </a:r>
            <a:r>
              <a:rPr lang="en-US"/>
              <a:t>B</a:t>
            </a:r>
            <a:r>
              <a:rPr lang="en-US" b="0"/>
              <a:t>, Visitation Plan Evaluation.</a:t>
            </a:r>
          </a:p>
          <a:p>
            <a:endParaRPr lang="en-US" b="0"/>
          </a:p>
          <a:p>
            <a:r>
              <a:rPr lang="en-US" b="1"/>
              <a:t>Example</a:t>
            </a:r>
          </a:p>
          <a:p>
            <a:pPr defTabSz="966612">
              <a:defRPr/>
            </a:pPr>
            <a:r>
              <a:rPr lang="en-US" b="0"/>
              <a:t>This section looks at caregivers’ actions to maintain engagement with each child in out-of-home care, as well as their behavior with and around each child during these visits. When completing this section, focus on interactions during the period under review, either since placement or since the last reunification assessment. </a:t>
            </a:r>
          </a:p>
          <a:p>
            <a:pPr defTabSz="966612">
              <a:defRPr/>
            </a:pPr>
            <a:endParaRPr lang="en-US" b="0"/>
          </a:p>
          <a:p>
            <a:pPr defTabSz="966612">
              <a:defRPr/>
            </a:pPr>
            <a:r>
              <a:rPr lang="en-US" b="0"/>
              <a:t>The first item looks at the visitation attendance and how the caregiver is following the visitation agreement. Assess whether the caregiver consistently follows the visitation agreement schedule, inconsistently follows the visitation agreement, or does not follow the visitation agreement. </a:t>
            </a:r>
          </a:p>
          <a:p>
            <a:pPr defTabSz="966612">
              <a:defRPr/>
            </a:pPr>
            <a:endParaRPr lang="en-US" b="0"/>
          </a:p>
          <a:p>
            <a:pPr defTabSz="966612">
              <a:defRPr/>
            </a:pPr>
            <a:r>
              <a:rPr lang="en-US" b="0"/>
              <a:t>The second item looks at the caregiver’s behavior during contact with the child. When answering this item and evaluating appropriate limit setting and discipline, consider the setting; the child’s energy, development, and emotions; and the limited time the caregiver and each child have together.</a:t>
            </a:r>
          </a:p>
          <a:p>
            <a:pPr defTabSz="966612">
              <a:defRPr/>
            </a:pPr>
            <a:endParaRPr lang="en-US" b="0"/>
          </a:p>
          <a:p>
            <a:pPr defTabSz="966612">
              <a:defRPr/>
            </a:pPr>
            <a:r>
              <a:rPr lang="en-US" b="0"/>
              <a:t>If the caregiver’s behavior is within the range of healthy parenting responses and demonstrates a good understanding of child development and their child’s personality, likes, and dislikes, answer this item “strong” or “adequate.” A caregiver’s expression or display of normal parental exhaustion or frustration should not alone disqualify a caregiver from these answers.</a:t>
            </a:r>
          </a:p>
          <a:p>
            <a:pPr defTabSz="966612">
              <a:defRPr/>
            </a:pPr>
            <a:endParaRPr lang="en-US" b="0"/>
          </a:p>
          <a:p>
            <a:pPr defTabSz="966612">
              <a:defRPr/>
            </a:pPr>
            <a:r>
              <a:rPr lang="en-US" b="0"/>
              <a:t>If the caregiver does not demonstrate behavior within the range of healthy parenting responses, demonstrating little to no understanding of child development and limited interest in displaying positive parenting </a:t>
            </a:r>
            <a:r>
              <a:rPr lang="en-US"/>
              <a:t>techniques or</a:t>
            </a:r>
            <a:r>
              <a:rPr lang="en-US" b="0"/>
              <a:t> limited ability to do so, answer this item “limited” or “destructive.” </a:t>
            </a:r>
          </a:p>
          <a:p>
            <a:pPr defTabSz="966612">
              <a:defRPr/>
            </a:pPr>
            <a:endParaRPr lang="en-US" b="0"/>
          </a:p>
          <a:p>
            <a:pPr defTabSz="966612">
              <a:defRPr/>
            </a:pPr>
            <a:r>
              <a:rPr lang="en-US" b="0"/>
              <a:t>If there are two caregivers, answer each of these items individually for each caregiver. If there is a difference between the caregiver’s actions and engagement, be sure to describe the discrepancy with behavior-specific detail.</a:t>
            </a:r>
            <a:endParaRPr lang="en-US" b="1"/>
          </a:p>
        </p:txBody>
      </p:sp>
    </p:spTree>
    <p:extLst>
      <p:ext uri="{BB962C8B-B14F-4D97-AF65-F5344CB8AC3E}">
        <p14:creationId xmlns:p14="http://schemas.microsoft.com/office/powerpoint/2010/main" val="30463381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38188"/>
            <a:ext cx="5759450" cy="3240087"/>
          </a:xfrm>
        </p:spPr>
        <p:txBody>
          <a:bodyPr/>
          <a:lstStyle/>
          <a:p>
            <a:endParaRPr lang="en-US"/>
          </a:p>
        </p:txBody>
      </p:sp>
      <p:sp>
        <p:nvSpPr>
          <p:cNvPr id="3" name="Notes Placeholder 2"/>
          <p:cNvSpPr>
            <a:spLocks noGrp="1"/>
          </p:cNvSpPr>
          <p:nvPr>
            <p:ph type="body" idx="1"/>
          </p:nvPr>
        </p:nvSpPr>
        <p:spPr>
          <a:xfrm>
            <a:off x="731520" y="4620577"/>
            <a:ext cx="5852160" cy="4242196"/>
          </a:xfrm>
        </p:spPr>
        <p:txBody>
          <a:bodyPr/>
          <a:lstStyle/>
          <a:p>
            <a:r>
              <a:rPr lang="en-US" b="1"/>
              <a:t>Purpose</a:t>
            </a:r>
            <a:endParaRPr lang="en-US"/>
          </a:p>
          <a:p>
            <a:r>
              <a:rPr lang="en-US" b="0"/>
              <a:t>To look at Section C: </a:t>
            </a:r>
            <a:r>
              <a:rPr lang="en-US"/>
              <a:t>Reunification Safety Assessment.</a:t>
            </a:r>
            <a:endParaRPr lang="en-US" b="0"/>
          </a:p>
          <a:p>
            <a:endParaRPr lang="en-US" b="0"/>
          </a:p>
          <a:p>
            <a:r>
              <a:rPr lang="en-US" b="1"/>
              <a:t>Trainer Note</a:t>
            </a:r>
            <a:br>
              <a:rPr lang="en-US" b="0"/>
            </a:br>
            <a:r>
              <a:rPr lang="en-US" b="0"/>
              <a:t>As of 2026, the safety section does not appear unless the other two sections are “acceptable” in California, but that will change when it is revised; so be aware of this change in future deliveries.</a:t>
            </a:r>
            <a:br>
              <a:rPr lang="en-US" b="0"/>
            </a:br>
            <a:endParaRPr lang="en-US" b="1"/>
          </a:p>
          <a:p>
            <a:r>
              <a:rPr lang="en-US" b="1"/>
              <a:t>Example</a:t>
            </a:r>
            <a:endParaRPr lang="en-US"/>
          </a:p>
          <a:p>
            <a:r>
              <a:rPr lang="en-US"/>
              <a:t>The reunification assessment also includes the reunification safety assessment </a:t>
            </a:r>
            <a:r>
              <a:rPr lang="en-US" b="0"/>
              <a:t>on the </a:t>
            </a:r>
            <a:r>
              <a:rPr lang="en-US"/>
              <a:t>household to which the child may be returned</a:t>
            </a:r>
            <a:r>
              <a:rPr lang="en-US" b="0"/>
              <a:t>. </a:t>
            </a:r>
            <a:br>
              <a:rPr lang="en-US" b="0"/>
            </a:br>
            <a:br>
              <a:rPr lang="en-US" b="0"/>
            </a:br>
            <a:r>
              <a:rPr lang="en-US"/>
              <a:t>The </a:t>
            </a:r>
            <a:r>
              <a:rPr lang="en-CA"/>
              <a:t>worker</a:t>
            </a:r>
            <a:r>
              <a:rPr lang="en-US"/>
              <a:t> must address the safety threats identified at removal and any new or emerging safety threats</a:t>
            </a:r>
            <a:r>
              <a:rPr lang="en-US" b="0"/>
              <a:t>.</a:t>
            </a:r>
            <a:r>
              <a:rPr lang="en-US"/>
              <a:t> Documentation </a:t>
            </a:r>
            <a:r>
              <a:rPr lang="en-US" b="0"/>
              <a:t>of </a:t>
            </a:r>
            <a:r>
              <a:rPr lang="en-US"/>
              <a:t>how the initial safety threats were resolved is required</a:t>
            </a:r>
            <a:r>
              <a:rPr lang="en-US" b="0"/>
              <a:t>.</a:t>
            </a:r>
            <a:r>
              <a:rPr lang="en-US"/>
              <a:t> A child may be reunified if a safety threat exists as long </a:t>
            </a:r>
            <a:r>
              <a:rPr lang="en-US" b="0"/>
              <a:t>as </a:t>
            </a:r>
            <a:r>
              <a:rPr lang="en-US"/>
              <a:t>a protective intervention is in place (and documented</a:t>
            </a:r>
            <a:r>
              <a:rPr lang="en-US" b="0"/>
              <a:t>)</a:t>
            </a:r>
            <a:r>
              <a:rPr lang="en-US"/>
              <a:t> to ensure the child’s safety.</a:t>
            </a:r>
            <a:endParaRPr lang="en-US" b="0"/>
          </a:p>
          <a:p>
            <a:endParaRPr lang="en-US" b="0"/>
          </a:p>
          <a:p>
            <a:r>
              <a:rPr lang="en-US"/>
              <a:t>When completing this section, you should </a:t>
            </a:r>
            <a:r>
              <a:rPr lang="en-US" b="0"/>
              <a:t>first </a:t>
            </a:r>
            <a:r>
              <a:rPr lang="en-US"/>
              <a:t>review </a:t>
            </a:r>
            <a:r>
              <a:rPr lang="en-US" b="0"/>
              <a:t>the </a:t>
            </a:r>
            <a:r>
              <a:rPr lang="en-US"/>
              <a:t>safety assessment that led to </a:t>
            </a:r>
            <a:r>
              <a:rPr lang="en-US" b="0"/>
              <a:t>the </a:t>
            </a:r>
            <a:r>
              <a:rPr lang="en-US"/>
              <a:t>child’s removal </a:t>
            </a:r>
            <a:r>
              <a:rPr lang="en-US" b="0"/>
              <a:t>and </a:t>
            </a:r>
            <a:r>
              <a:rPr lang="en-US"/>
              <a:t>determine whether any </a:t>
            </a:r>
            <a:r>
              <a:rPr lang="en-US" b="0"/>
              <a:t>of </a:t>
            </a:r>
            <a:r>
              <a:rPr lang="en-US"/>
              <a:t>the identified safety threats are still present. If the answer </a:t>
            </a:r>
            <a:r>
              <a:rPr lang="en-US" b="0"/>
              <a:t>is </a:t>
            </a:r>
            <a:r>
              <a:rPr lang="en-US"/>
              <a:t>yes, consider whether any interventions can be implemented </a:t>
            </a:r>
            <a:r>
              <a:rPr lang="en-US" b="0"/>
              <a:t>to </a:t>
            </a:r>
            <a:r>
              <a:rPr lang="en-US"/>
              <a:t>mitigate these concerns</a:t>
            </a:r>
            <a:r>
              <a:rPr lang="en-US" b="0"/>
              <a:t>.</a:t>
            </a:r>
            <a:r>
              <a:rPr lang="en-US"/>
              <a:t> </a:t>
            </a:r>
            <a:endParaRPr lang="en-US" b="0"/>
          </a:p>
          <a:p>
            <a:endParaRPr lang="en-US" b="0"/>
          </a:p>
          <a:p>
            <a:r>
              <a:rPr lang="en-US" b="0"/>
              <a:t>If </a:t>
            </a:r>
            <a:r>
              <a:rPr lang="en-US"/>
              <a:t>none of the original safety threats </a:t>
            </a:r>
            <a:r>
              <a:rPr lang="en-US" b="0"/>
              <a:t>are </a:t>
            </a:r>
            <a:r>
              <a:rPr lang="en-US"/>
              <a:t>present</a:t>
            </a:r>
            <a:r>
              <a:rPr lang="en-US" b="0"/>
              <a:t>, </a:t>
            </a:r>
            <a:r>
              <a:rPr lang="en-US"/>
              <a:t>assess </a:t>
            </a:r>
            <a:r>
              <a:rPr lang="en-US" b="0"/>
              <a:t>the </a:t>
            </a:r>
            <a:r>
              <a:rPr lang="en-US"/>
              <a:t>home </a:t>
            </a:r>
            <a:r>
              <a:rPr lang="en-US" b="0"/>
              <a:t>for </a:t>
            </a:r>
            <a:r>
              <a:rPr lang="en-US"/>
              <a:t>all other safety threats on the safety assessment to determine whether any are present</a:t>
            </a:r>
            <a:r>
              <a:rPr lang="en-US" b="0"/>
              <a:t>. </a:t>
            </a:r>
            <a:r>
              <a:rPr lang="en-US"/>
              <a:t>If so</a:t>
            </a:r>
            <a:r>
              <a:rPr lang="en-US" b="0"/>
              <a:t>, </a:t>
            </a:r>
            <a:r>
              <a:rPr lang="en-US"/>
              <a:t>determine if any interventions can be implemented </a:t>
            </a:r>
            <a:r>
              <a:rPr lang="en-US" b="0"/>
              <a:t>to </a:t>
            </a:r>
            <a:r>
              <a:rPr lang="en-US"/>
              <a:t>mitigate them</a:t>
            </a:r>
            <a:r>
              <a:rPr lang="en-US" b="0"/>
              <a:t>.</a:t>
            </a:r>
          </a:p>
          <a:p>
            <a:endParaRPr lang="en-US" b="0"/>
          </a:p>
          <a:p>
            <a:r>
              <a:rPr lang="en-US"/>
              <a:t>Your answers </a:t>
            </a:r>
            <a:r>
              <a:rPr lang="en-US" b="0"/>
              <a:t>to </a:t>
            </a:r>
            <a:r>
              <a:rPr lang="en-US"/>
              <a:t>the questions in this section will lead </a:t>
            </a:r>
            <a:r>
              <a:rPr lang="en-US" b="0"/>
              <a:t>to </a:t>
            </a:r>
            <a:r>
              <a:rPr lang="en-US"/>
              <a:t>one of the following safety decisions. </a:t>
            </a:r>
          </a:p>
          <a:p>
            <a:endParaRPr lang="en-US"/>
          </a:p>
          <a:p>
            <a:r>
              <a:rPr lang="en-US" i="1"/>
              <a:t>Safe</a:t>
            </a:r>
            <a:endParaRPr lang="en-US"/>
          </a:p>
          <a:p>
            <a:r>
              <a:rPr lang="en-US"/>
              <a:t>No current safety threats have been </a:t>
            </a:r>
            <a:r>
              <a:rPr lang="en-US" b="0"/>
              <a:t>identified </a:t>
            </a:r>
            <a:r>
              <a:rPr lang="en-US"/>
              <a:t>at this time</a:t>
            </a:r>
            <a:r>
              <a:rPr lang="en-US" b="0"/>
              <a:t>. </a:t>
            </a:r>
            <a:r>
              <a:rPr lang="en-US"/>
              <a:t>If a child were to return home today</a:t>
            </a:r>
            <a:r>
              <a:rPr lang="en-US" b="0"/>
              <a:t>, </a:t>
            </a:r>
            <a:r>
              <a:rPr lang="en-US"/>
              <a:t>there would be no current safety threats; and</a:t>
            </a:r>
            <a:r>
              <a:rPr lang="en-US" b="0"/>
              <a:t> </a:t>
            </a:r>
            <a:r>
              <a:rPr lang="en-US"/>
              <a:t>any safety threats that were previously identified have been addressed through caregivers demonstrating protective actions</a:t>
            </a:r>
            <a:r>
              <a:rPr lang="en-US" b="0"/>
              <a:t>. </a:t>
            </a:r>
            <a:endParaRPr lang="en-US"/>
          </a:p>
          <a:p>
            <a:endParaRPr lang="en-US"/>
          </a:p>
          <a:p>
            <a:r>
              <a:rPr lang="en-US" i="1"/>
              <a:t>Safe with plan</a:t>
            </a:r>
            <a:endParaRPr lang="en-US"/>
          </a:p>
          <a:p>
            <a:r>
              <a:rPr lang="en-US"/>
              <a:t>If a child were </a:t>
            </a:r>
            <a:r>
              <a:rPr lang="en-US" b="0"/>
              <a:t>to </a:t>
            </a:r>
            <a:r>
              <a:rPr lang="en-US"/>
              <a:t>return home today</a:t>
            </a:r>
            <a:r>
              <a:rPr lang="en-US" b="0"/>
              <a:t>, </a:t>
            </a:r>
            <a:r>
              <a:rPr lang="en-US"/>
              <a:t>one or more current safety threats would be present; however</a:t>
            </a:r>
            <a:r>
              <a:rPr lang="en-US" b="0"/>
              <a:t>, </a:t>
            </a:r>
            <a:r>
              <a:rPr lang="en-US"/>
              <a:t>caregivers are working with a safety network and demonstrating protective actions or interventions that address safety threats. The </a:t>
            </a:r>
            <a:r>
              <a:rPr lang="en-US" b="0"/>
              <a:t>family </a:t>
            </a:r>
            <a:r>
              <a:rPr lang="en-US"/>
              <a:t>is progressing toward safety</a:t>
            </a:r>
            <a:r>
              <a:rPr lang="en-US" b="0"/>
              <a:t>, and </a:t>
            </a:r>
            <a:r>
              <a:rPr lang="en-US"/>
              <a:t>case plan modifications must include interventions </a:t>
            </a:r>
            <a:r>
              <a:rPr lang="en-US" b="0"/>
              <a:t>to </a:t>
            </a:r>
            <a:r>
              <a:rPr lang="en-US"/>
              <a:t>address safety threats</a:t>
            </a:r>
            <a:r>
              <a:rPr lang="en-US" b="0"/>
              <a:t>.</a:t>
            </a:r>
          </a:p>
          <a:p>
            <a:endParaRPr lang="en-US" b="0"/>
          </a:p>
          <a:p>
            <a:r>
              <a:rPr lang="en-US" i="1"/>
              <a:t>Unsafe</a:t>
            </a:r>
            <a:endParaRPr lang="en-US"/>
          </a:p>
          <a:p>
            <a:r>
              <a:rPr lang="en-US"/>
              <a:t>One or more safety threats </a:t>
            </a:r>
            <a:r>
              <a:rPr lang="en-US" b="0"/>
              <a:t>are </a:t>
            </a:r>
            <a:r>
              <a:rPr lang="en-US"/>
              <a:t>present</a:t>
            </a:r>
            <a:r>
              <a:rPr lang="en-US" b="0"/>
              <a:t>, </a:t>
            </a:r>
            <a:r>
              <a:rPr lang="en-US"/>
              <a:t>and continued placement is </a:t>
            </a:r>
            <a:r>
              <a:rPr lang="en-US" b="0"/>
              <a:t>the </a:t>
            </a:r>
            <a:r>
              <a:rPr lang="en-US"/>
              <a:t>only protective intervention because no caregiver is demonstrating protective actions. Without continued placement</a:t>
            </a:r>
            <a:r>
              <a:rPr lang="en-US" b="0"/>
              <a:t>, </a:t>
            </a:r>
            <a:r>
              <a:rPr lang="en-US"/>
              <a:t>one </a:t>
            </a:r>
            <a:r>
              <a:rPr lang="en-US" b="0"/>
              <a:t>or </a:t>
            </a:r>
            <a:r>
              <a:rPr lang="en-US"/>
              <a:t>more children will likely be in danger </a:t>
            </a:r>
            <a:r>
              <a:rPr lang="en-US" b="0"/>
              <a:t>of </a:t>
            </a:r>
            <a:r>
              <a:rPr lang="en-US"/>
              <a:t>immediate harm.</a:t>
            </a:r>
            <a:endParaRPr lang="en-US" b="0"/>
          </a:p>
          <a:p>
            <a:endParaRPr lang="en-US" b="0"/>
          </a:p>
        </p:txBody>
      </p:sp>
    </p:spTree>
    <p:extLst>
      <p:ext uri="{BB962C8B-B14F-4D97-AF65-F5344CB8AC3E}">
        <p14:creationId xmlns:p14="http://schemas.microsoft.com/office/powerpoint/2010/main" val="19265364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31520" y="4620577"/>
            <a:ext cx="5852160" cy="4182600"/>
          </a:xfrm>
        </p:spPr>
        <p:txBody>
          <a:bodyPr/>
          <a:lstStyle/>
          <a:p>
            <a:r>
              <a:rPr lang="en-US" b="1"/>
              <a:t>Purpose</a:t>
            </a:r>
            <a:endParaRPr lang="en-US"/>
          </a:p>
          <a:p>
            <a:r>
              <a:rPr lang="en-US"/>
              <a:t>To review the outcomes, recommendations, and next steps from the reunification assessment. </a:t>
            </a:r>
          </a:p>
          <a:p>
            <a:endParaRPr lang="en-US"/>
          </a:p>
          <a:p>
            <a:r>
              <a:rPr lang="en-US" b="1"/>
              <a:t>Example</a:t>
            </a:r>
            <a:endParaRPr lang="en-US" b="0"/>
          </a:p>
          <a:p>
            <a:pPr defTabSz="966612">
              <a:defRPr/>
            </a:pPr>
            <a:r>
              <a:rPr lang="en-US" b="0"/>
              <a:t>The recommendations are designed to consider progress on all three sections. The expectation is that if the safety threats have been resolved or can be resolved through safety planning, and caregivers are making at least a little progress in behavior change and visits, then reunification should be the recommendation. Before we look at the final recommendations, let’s look at Section D: Placement/Permanency Plan Guidelines.</a:t>
            </a:r>
          </a:p>
          <a:p>
            <a:pPr defTabSz="966612">
              <a:defRPr/>
            </a:pPr>
            <a:endParaRPr lang="en-US" b="0"/>
          </a:p>
          <a:p>
            <a:pPr defTabSz="966612">
              <a:defRPr/>
            </a:pPr>
            <a:r>
              <a:rPr lang="en-US"/>
              <a:t>Complete one of the decision trees for each child receiving family reunification (FR) services, depending on whether they were over or under age 3 upon entry to foster care, and enter the results in Section E. Complete for each child. Consult with supervisor and appropriate statutes and regulations.</a:t>
            </a:r>
          </a:p>
          <a:p>
            <a:pPr defTabSz="966612">
              <a:defRPr/>
            </a:pPr>
            <a:endParaRPr lang="en-US"/>
          </a:p>
        </p:txBody>
      </p:sp>
    </p:spTree>
    <p:extLst>
      <p:ext uri="{BB962C8B-B14F-4D97-AF65-F5344CB8AC3E}">
        <p14:creationId xmlns:p14="http://schemas.microsoft.com/office/powerpoint/2010/main" val="37851514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endParaRPr lang="en-US"/>
          </a:p>
          <a:p>
            <a:r>
              <a:rPr lang="en-US"/>
              <a:t>To review the use of the Recommendation Summary and Sibling Group sections.</a:t>
            </a:r>
          </a:p>
          <a:p>
            <a:endParaRPr lang="en-US"/>
          </a:p>
          <a:p>
            <a:r>
              <a:rPr lang="en-US" b="1"/>
              <a:t>Trainer Note</a:t>
            </a:r>
          </a:p>
          <a:p>
            <a:r>
              <a:rPr lang="en-US"/>
              <a:t>These sections are labeled as Sections E and F in the P&amp;P manual, but they do not display the same way in WebSDM. Review slide and point out where to find the related content in the P&amp;P manual. Ask if there are any questions.</a:t>
            </a:r>
          </a:p>
          <a:p>
            <a:endParaRPr lang="en-US"/>
          </a:p>
          <a:p>
            <a:r>
              <a:rPr lang="en-US"/>
              <a:t>Hold a short discussion about “How do counties decide the sibling question?” because Evident Change is neutral on the question. </a:t>
            </a:r>
          </a:p>
        </p:txBody>
      </p:sp>
    </p:spTree>
    <p:extLst>
      <p:ext uri="{BB962C8B-B14F-4D97-AF65-F5344CB8AC3E}">
        <p14:creationId xmlns:p14="http://schemas.microsoft.com/office/powerpoint/2010/main" val="202476628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31520" y="4620577"/>
            <a:ext cx="5852160" cy="4008034"/>
          </a:xfrm>
        </p:spPr>
        <p:txBody>
          <a:bodyPr/>
          <a:lstStyle/>
          <a:p>
            <a:r>
              <a:rPr lang="en-US" b="1">
                <a:latin typeface="Segoe UI"/>
                <a:cs typeface="Segoe UI"/>
              </a:rPr>
              <a:t>Purpose</a:t>
            </a:r>
            <a:endParaRPr lang="en-US"/>
          </a:p>
          <a:p>
            <a:r>
              <a:rPr lang="en-US" b="0">
                <a:latin typeface="Segoe UI"/>
                <a:cs typeface="Segoe UI"/>
              </a:rPr>
              <a:t>To practice gathering </a:t>
            </a:r>
            <a:r>
              <a:rPr lang="en-US">
                <a:latin typeface="Segoe UI"/>
                <a:cs typeface="Segoe UI"/>
              </a:rPr>
              <a:t>and reviewing </a:t>
            </a:r>
            <a:r>
              <a:rPr lang="en-US" b="0">
                <a:latin typeface="Segoe UI"/>
                <a:cs typeface="Segoe UI"/>
              </a:rPr>
              <a:t>information</a:t>
            </a:r>
            <a:r>
              <a:rPr lang="en-US">
                <a:latin typeface="Segoe UI"/>
                <a:cs typeface="Segoe UI"/>
              </a:rPr>
              <a:t> to help inform reunification decisions.</a:t>
            </a:r>
            <a:endParaRPr lang="en-US" b="1">
              <a:latin typeface="Segoe UI"/>
              <a:cs typeface="Segoe UI"/>
            </a:endParaRPr>
          </a:p>
          <a:p>
            <a:endParaRPr lang="en-US">
              <a:latin typeface="Segoe UI"/>
              <a:cs typeface="Segoe UI"/>
            </a:endParaRPr>
          </a:p>
          <a:p>
            <a:r>
              <a:rPr lang="en-US" b="1">
                <a:latin typeface="Segoe UI"/>
                <a:cs typeface="Segoe UI"/>
              </a:rPr>
              <a:t>Resource</a:t>
            </a:r>
          </a:p>
          <a:p>
            <a:r>
              <a:rPr lang="en-US">
                <a:latin typeface="Segoe UI"/>
                <a:cs typeface="Segoe UI"/>
              </a:rPr>
              <a:t>Reunification Assessment Treasure Hunt handout</a:t>
            </a:r>
          </a:p>
          <a:p>
            <a:endParaRPr lang="en-US" b="1">
              <a:latin typeface="Segoe UI"/>
              <a:cs typeface="Segoe UI"/>
            </a:endParaRPr>
          </a:p>
          <a:p>
            <a:r>
              <a:rPr lang="en-US" b="1">
                <a:latin typeface="Segoe UI"/>
                <a:cs typeface="Segoe UI"/>
              </a:rPr>
              <a:t>Example</a:t>
            </a:r>
          </a:p>
          <a:p>
            <a:r>
              <a:rPr lang="en-US">
                <a:latin typeface="Segoe UI"/>
                <a:cs typeface="Segoe UI"/>
              </a:rPr>
              <a:t>T</a:t>
            </a:r>
            <a:r>
              <a:rPr lang="en-US" b="0">
                <a:latin typeface="Segoe UI"/>
                <a:cs typeface="Segoe UI"/>
              </a:rPr>
              <a:t>urn to the Reunification Assessment Treasure Hunt handout in the participant guide. Work on your own to fill in the blanks. [Give participants five to 10 minutes.]</a:t>
            </a:r>
            <a:br>
              <a:rPr lang="en-US" b="0">
                <a:latin typeface="Segoe UI"/>
                <a:cs typeface="Segoe UI"/>
              </a:rPr>
            </a:br>
            <a:br>
              <a:rPr lang="en-US" b="0">
                <a:latin typeface="Segoe UI"/>
                <a:cs typeface="Segoe UI"/>
              </a:rPr>
            </a:br>
            <a:r>
              <a:rPr lang="en-US" b="0">
                <a:latin typeface="Segoe UI"/>
                <a:cs typeface="Segoe UI"/>
              </a:rPr>
              <a:t>Now that you have made some progress, work as a small group to compare notes and help your peers fill in any blanks they need help with. </a:t>
            </a:r>
          </a:p>
          <a:p>
            <a:endParaRPr lang="en-US" b="0">
              <a:latin typeface="Segoe UI"/>
              <a:cs typeface="Segoe UI"/>
            </a:endParaRPr>
          </a:p>
        </p:txBody>
      </p:sp>
    </p:spTree>
    <p:extLst>
      <p:ext uri="{BB962C8B-B14F-4D97-AF65-F5344CB8AC3E}">
        <p14:creationId xmlns:p14="http://schemas.microsoft.com/office/powerpoint/2010/main" val="29747317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65609-D71B-425B-CBA7-3CD529EF7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03A37-FE3E-7280-C26E-F8AC266816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33985F-13FB-9BFC-2B0D-B8C66FABC88E}"/>
              </a:ext>
            </a:extLst>
          </p:cNvPr>
          <p:cNvSpPr>
            <a:spLocks noGrp="1"/>
          </p:cNvSpPr>
          <p:nvPr>
            <p:ph type="body" idx="1"/>
          </p:nvPr>
        </p:nvSpPr>
        <p:spPr/>
        <p:txBody>
          <a:bodyPr/>
          <a:lstStyle/>
          <a:p>
            <a:r>
              <a:rPr lang="en-US" b="1"/>
              <a:t>Purpose</a:t>
            </a:r>
          </a:p>
          <a:p>
            <a:r>
              <a:rPr lang="en-US"/>
              <a:t>To remind supervisors that they have SafeMeasures reports to support learning about how their staff are using the assessments. </a:t>
            </a:r>
          </a:p>
          <a:p>
            <a:endParaRPr lang="en-US" b="1"/>
          </a:p>
          <a:p>
            <a:r>
              <a:rPr lang="en-US" b="1"/>
              <a:t>Example</a:t>
            </a:r>
          </a:p>
          <a:p>
            <a:r>
              <a:rPr lang="en-US"/>
              <a:t>This is just a reminder that you take a closer look at your SDM outcomes by unit and worker using SafeMeasures reports. </a:t>
            </a:r>
          </a:p>
        </p:txBody>
      </p:sp>
    </p:spTree>
    <p:extLst>
      <p:ext uri="{BB962C8B-B14F-4D97-AF65-F5344CB8AC3E}">
        <p14:creationId xmlns:p14="http://schemas.microsoft.com/office/powerpoint/2010/main" val="2154930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E2FDD-0399-A8DE-05AA-1BBB514C5D22}"/>
            </a:ext>
          </a:extLst>
        </p:cNvPr>
        <p:cNvGrpSpPr/>
        <p:nvPr/>
      </p:nvGrpSpPr>
      <p:grpSpPr>
        <a:xfrm>
          <a:off x="0" y="0"/>
          <a:ext cx="0" cy="0"/>
          <a:chOff x="0" y="0"/>
          <a:chExt cx="0" cy="0"/>
        </a:xfrm>
      </p:grpSpPr>
      <p:sp>
        <p:nvSpPr>
          <p:cNvPr id="79875" name="Rectangle 2">
            <a:extLst>
              <a:ext uri="{FF2B5EF4-FFF2-40B4-BE49-F238E27FC236}">
                <a16:creationId xmlns:a16="http://schemas.microsoft.com/office/drawing/2014/main" id="{9DACB09B-76B6-D9B2-5DA4-2CB0DDA36694}"/>
              </a:ext>
            </a:extLst>
          </p:cNvPr>
          <p:cNvSpPr>
            <a:spLocks noGrp="1" noRot="1" noChangeAspect="1" noChangeArrowheads="1" noTextEdit="1"/>
          </p:cNvSpPr>
          <p:nvPr>
            <p:ph type="sldImg"/>
          </p:nvPr>
        </p:nvSpPr>
        <p:spPr>
          <a:xfrm>
            <a:off x="776288" y="536575"/>
            <a:ext cx="5761037" cy="3241675"/>
          </a:xfrm>
          <a:ln/>
        </p:spPr>
        <p:txBody>
          <a:bodyPr/>
          <a:lstStyle/>
          <a:p>
            <a:endParaRPr lang="en-US"/>
          </a:p>
        </p:txBody>
      </p:sp>
      <p:sp>
        <p:nvSpPr>
          <p:cNvPr id="79876" name="Notes Placeholder 4">
            <a:extLst>
              <a:ext uri="{FF2B5EF4-FFF2-40B4-BE49-F238E27FC236}">
                <a16:creationId xmlns:a16="http://schemas.microsoft.com/office/drawing/2014/main" id="{14450C50-749A-8368-0E71-4814E4D59941}"/>
              </a:ext>
            </a:extLst>
          </p:cNvPr>
          <p:cNvSpPr>
            <a:spLocks noGrp="1"/>
          </p:cNvSpPr>
          <p:nvPr>
            <p:ph type="body" sz="quarter" idx="10"/>
          </p:nvPr>
        </p:nvSpPr>
        <p:spPr>
          <a:xfrm>
            <a:off x="853440" y="4251469"/>
            <a:ext cx="5608320" cy="4571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17">
              <a:defRPr/>
            </a:pPr>
            <a:r>
              <a:rPr lang="en-CA" sz="1100" b="1">
                <a:latin typeface="Segoe UI"/>
                <a:cs typeface="Segoe UI"/>
              </a:rPr>
              <a:t>Trainer Note</a:t>
            </a: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CA" sz="1100">
                <a:latin typeface="Segoe UI"/>
                <a:cs typeface="Segoe UI"/>
              </a:rPr>
              <a:t>Ask participants how they define a relaxing activity. Elicit a few responses and point out that while some definitions are similar, for others there is a different threshold. Highlight the importance of consistent and clear definitions in developing thresholds. Generally defined, a relaxing activity is something that helps to reduce stress, promote calmness, and provide a sense of leisure or comfort. The issue is that it varies from person to person and may “look” very different for each. While some may identify activities like reading or meditating as relaxing, others may identify listening to music or working out. Ask participants to give a few examples of an activity that is scary. Does everyone share the same definition? Have participants think about the impact of varying definitions when mandated interventions may be required. </a:t>
            </a:r>
          </a:p>
          <a:p>
            <a:endParaRPr lang="en-US" sz="1100" b="1">
              <a:latin typeface="Segoe UI" panose="020B0502040204020203" pitchFamily="34" charset="0"/>
              <a:cs typeface="Segoe UI" panose="020B0502040204020203" pitchFamily="34" charset="0"/>
            </a:endParaRPr>
          </a:p>
          <a:p>
            <a:r>
              <a:rPr lang="en-US" sz="1100" b="1">
                <a:latin typeface="Segoe UI"/>
                <a:cs typeface="Segoe UI"/>
              </a:rPr>
              <a:t>Example</a:t>
            </a:r>
          </a:p>
          <a:p>
            <a:r>
              <a:rPr lang="en-CA" sz="1100">
                <a:latin typeface="Segoe UI"/>
                <a:cs typeface="Segoe UI"/>
              </a:rPr>
              <a:t>If you hear nothing else that is said during this training, hear this part. You need to use the definitions. Definitions are the most important part of the SDM system. You need to </a:t>
            </a:r>
            <a:r>
              <a:rPr lang="en-CA" sz="1100" i="1">
                <a:latin typeface="Segoe UI"/>
                <a:cs typeface="Segoe UI"/>
              </a:rPr>
              <a:t>refer to</a:t>
            </a:r>
            <a:r>
              <a:rPr lang="en-CA" sz="1100">
                <a:latin typeface="Segoe UI"/>
                <a:cs typeface="Segoe UI"/>
              </a:rPr>
              <a:t> the definitions and </a:t>
            </a:r>
            <a:r>
              <a:rPr lang="en-CA" sz="1100" i="1">
                <a:latin typeface="Segoe UI"/>
                <a:cs typeface="Segoe UI"/>
              </a:rPr>
              <a:t>use </a:t>
            </a:r>
            <a:r>
              <a:rPr lang="en-CA" sz="1100">
                <a:latin typeface="Segoe UI"/>
                <a:cs typeface="Segoe UI"/>
              </a:rPr>
              <a:t>them when applying the SDM assessments. </a:t>
            </a:r>
          </a:p>
          <a:p>
            <a:endParaRPr lang="en-CA" sz="1100">
              <a:latin typeface="Segoe UI" panose="020B0502040204020203" pitchFamily="34" charset="0"/>
              <a:cs typeface="Segoe UI" panose="020B0502040204020203" pitchFamily="34" charset="0"/>
            </a:endParaRPr>
          </a:p>
          <a:p>
            <a:pPr defTabSz="931717">
              <a:defRPr/>
            </a:pPr>
            <a:r>
              <a:rPr lang="en-CA" sz="1100">
                <a:latin typeface="Segoe UI"/>
                <a:cs typeface="Segoe UI"/>
              </a:rPr>
              <a:t>The SDM item definitions and thresholds</a:t>
            </a:r>
            <a:r>
              <a:rPr lang="en-CA" sz="1100" baseline="0">
                <a:latin typeface="Segoe UI"/>
                <a:cs typeface="Segoe UI"/>
              </a:rPr>
              <a:t> </a:t>
            </a:r>
            <a:r>
              <a:rPr lang="en-CA" sz="1100">
                <a:latin typeface="Segoe UI"/>
                <a:cs typeface="Segoe UI"/>
              </a:rPr>
              <a:t>were carefully developed to build greater consistency and accuracy in use of the assessments, as supported by either research or consensus. </a:t>
            </a:r>
          </a:p>
          <a:p>
            <a:pPr defTabSz="931717">
              <a:defRPr/>
            </a:pPr>
            <a:endParaRPr lang="en-CA" sz="1100">
              <a:latin typeface="Segoe UI" panose="020B0502040204020203" pitchFamily="34" charset="0"/>
              <a:cs typeface="Segoe UI" panose="020B0502040204020203" pitchFamily="34" charset="0"/>
            </a:endParaRPr>
          </a:p>
          <a:p>
            <a:pPr defTabSz="931717">
              <a:defRPr/>
            </a:pPr>
            <a:r>
              <a:rPr lang="en-CA" sz="1100">
                <a:latin typeface="Segoe UI"/>
                <a:cs typeface="Segoe UI"/>
              </a:rPr>
              <a:t>Definitions play a large role in creating equity in the SDM system. Families should be assessed using the same criteria. Our criteria, standards of care, and expectations for a person should not change based on their gender, their race or ethnicity, their sexuality, or what part of town they live in. We all interpret information differently. Outside of our conscious awareness, we fill in the blanks of what may not be known with our imaginations and biases. What you think of as dangerous and what I think of as dangerous may be different based on our life experiences. The SDM definitions give everyone the same starting place. They tell us what “dangerous” is so that different </a:t>
            </a:r>
            <a:r>
              <a:rPr lang="en-CA">
                <a:latin typeface="Segoe UI"/>
                <a:cs typeface="Segoe UI"/>
              </a:rPr>
              <a:t>workers</a:t>
            </a:r>
            <a:r>
              <a:rPr lang="en-CA" sz="1100">
                <a:latin typeface="Segoe UI"/>
                <a:cs typeface="Segoe UI"/>
              </a:rPr>
              <a:t> do not have different interpretations of what this word means in the context of child safety. This helps to prevent our imaginations from running away with us.</a:t>
            </a:r>
          </a:p>
          <a:p>
            <a:pPr defTabSz="931717">
              <a:defRPr/>
            </a:pPr>
            <a:endParaRPr lang="en-CA" sz="1100">
              <a:latin typeface="Segoe UI"/>
              <a:cs typeface="Segoe UI"/>
            </a:endParaRPr>
          </a:p>
          <a:p>
            <a:pPr defTabSz="931717">
              <a:defRPr/>
            </a:pPr>
            <a:r>
              <a:rPr lang="en-CA" sz="1100">
                <a:latin typeface="Segoe UI"/>
                <a:cs typeface="Segoe UI"/>
              </a:rPr>
              <a:t>At the same time, they are not perfect. When testing for inter-rater reliability, the best we tend to get to is 75%. So that means that up to 25% of the time we will need to discuss with peers and use professional judgment for “wobblers.”</a:t>
            </a:r>
          </a:p>
        </p:txBody>
      </p:sp>
    </p:spTree>
    <p:extLst>
      <p:ext uri="{BB962C8B-B14F-4D97-AF65-F5344CB8AC3E}">
        <p14:creationId xmlns:p14="http://schemas.microsoft.com/office/powerpoint/2010/main" val="29129296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31520" y="4620576"/>
            <a:ext cx="5852160" cy="4263932"/>
          </a:xfrm>
        </p:spPr>
        <p:txBody>
          <a:bodyPr/>
          <a:lstStyle/>
          <a:p>
            <a:r>
              <a:rPr lang="en-US" b="1">
                <a:latin typeface="Segoe UI"/>
                <a:cs typeface="Segoe UI"/>
              </a:rPr>
              <a:t>Purpose</a:t>
            </a:r>
            <a:endParaRPr lang="en-US"/>
          </a:p>
          <a:p>
            <a:r>
              <a:rPr lang="en-US">
                <a:latin typeface="Segoe UI"/>
                <a:cs typeface="Segoe UI"/>
              </a:rPr>
              <a:t>To understand the role of supervision in monitoring and adapting our work with families well in advance of doing this assessment. </a:t>
            </a:r>
          </a:p>
          <a:p>
            <a:endParaRPr lang="en-US"/>
          </a:p>
          <a:p>
            <a:r>
              <a:rPr lang="en-US" b="1">
                <a:latin typeface="Segoe UI"/>
                <a:cs typeface="Segoe UI"/>
              </a:rPr>
              <a:t>Resource</a:t>
            </a:r>
          </a:p>
          <a:p>
            <a:r>
              <a:rPr lang="en-US">
                <a:latin typeface="Segoe UI"/>
                <a:cs typeface="Segoe UI"/>
              </a:rPr>
              <a:t>Reunification Discussion Guide handout</a:t>
            </a:r>
          </a:p>
          <a:p>
            <a:endParaRPr lang="en-US" b="1">
              <a:latin typeface="Segoe UI"/>
              <a:cs typeface="Segoe UI"/>
            </a:endParaRPr>
          </a:p>
          <a:p>
            <a:r>
              <a:rPr lang="en-US" b="1">
                <a:latin typeface="Segoe UI"/>
                <a:cs typeface="Segoe UI"/>
              </a:rPr>
              <a:t>Example</a:t>
            </a:r>
          </a:p>
          <a:p>
            <a:pPr algn="l" rtl="0" fontAlgn="base"/>
            <a:r>
              <a:rPr lang="en-US" b="0" i="0" u="none" strike="noStrike">
                <a:solidFill>
                  <a:srgbClr val="000000"/>
                </a:solidFill>
                <a:effectLst/>
                <a:latin typeface="Segoe UI"/>
                <a:cs typeface="Segoe UI"/>
              </a:rPr>
              <a:t>When a teacher or professor provides a study guide for the final exam in a class, what is helpful about that? [Discussion should bring up that it helps students prepare for the exam.] If we wait until the night before the exam to pull the study guide out, will we get the best benefit from having the guide in the first place? If not, what is the better use for the study guide? [Discussion should bring up that using the study guide early and often throughout the semester would help students track their progress to being prepared for the exam.] </a:t>
            </a:r>
          </a:p>
          <a:p>
            <a:pPr algn="l" rtl="0" fontAlgn="base"/>
            <a:endParaRPr lang="en-US" b="0" i="0" u="none" strike="noStrike">
              <a:solidFill>
                <a:srgbClr val="000000"/>
              </a:solidFill>
              <a:effectLst/>
              <a:latin typeface="Segoe UI"/>
              <a:cs typeface="Segoe UI"/>
            </a:endParaRPr>
          </a:p>
          <a:p>
            <a:pPr algn="l" rtl="0" fontAlgn="base"/>
            <a:r>
              <a:rPr lang="en-US" b="0" i="0" u="none" strike="noStrike">
                <a:solidFill>
                  <a:srgbClr val="000000"/>
                </a:solidFill>
                <a:effectLst/>
                <a:latin typeface="Segoe UI"/>
                <a:cs typeface="Segoe UI"/>
              </a:rPr>
              <a:t>This is how supervisors need to support their workers and families towards reunification </a:t>
            </a:r>
            <a:r>
              <a:rPr lang="en-US" b="0" i="1" u="none" strike="noStrike">
                <a:solidFill>
                  <a:srgbClr val="000000"/>
                </a:solidFill>
                <a:effectLst/>
                <a:latin typeface="Segoe UI"/>
                <a:cs typeface="Segoe UI"/>
              </a:rPr>
              <a:t>from Day 1</a:t>
            </a:r>
            <a:r>
              <a:rPr lang="en-US" b="0" i="0" u="none" strike="noStrike">
                <a:solidFill>
                  <a:srgbClr val="000000"/>
                </a:solidFill>
                <a:effectLst/>
                <a:latin typeface="Segoe UI"/>
                <a:cs typeface="Segoe UI"/>
              </a:rPr>
              <a:t>. </a:t>
            </a:r>
          </a:p>
          <a:p>
            <a:pPr algn="l" rtl="0" fontAlgn="base"/>
            <a:endParaRPr lang="en-US" b="0" i="0" u="none" strike="noStrike">
              <a:solidFill>
                <a:srgbClr val="000000"/>
              </a:solidFill>
              <a:effectLst/>
              <a:latin typeface="Segoe UI"/>
              <a:cs typeface="Segoe UI"/>
            </a:endParaRPr>
          </a:p>
          <a:p>
            <a:pPr algn="l" rtl="0" fontAlgn="base"/>
            <a:r>
              <a:rPr lang="en-US" b="0" i="0" u="none" strike="noStrike">
                <a:solidFill>
                  <a:srgbClr val="000000"/>
                </a:solidFill>
                <a:effectLst/>
                <a:latin typeface="Segoe UI"/>
                <a:cs typeface="Segoe UI"/>
              </a:rPr>
              <a:t>[Refer participants to the Reunification Discussion Guide handout and provide time to read it alone.]</a:t>
            </a:r>
            <a:br>
              <a:rPr lang="en-US" b="0" i="0" u="none" strike="noStrike">
                <a:solidFill>
                  <a:srgbClr val="000000"/>
                </a:solidFill>
                <a:effectLst/>
                <a:latin typeface="Segoe UI"/>
                <a:cs typeface="Segoe UI"/>
              </a:rPr>
            </a:br>
            <a:br>
              <a:rPr lang="en-US" b="0" i="0" u="none" strike="noStrike">
                <a:solidFill>
                  <a:srgbClr val="000000"/>
                </a:solidFill>
                <a:effectLst/>
                <a:latin typeface="Segoe UI"/>
                <a:cs typeface="Segoe UI"/>
              </a:rPr>
            </a:br>
            <a:r>
              <a:rPr lang="en-US" b="0" i="0" u="sng" strike="noStrike">
                <a:solidFill>
                  <a:srgbClr val="000000"/>
                </a:solidFill>
                <a:effectLst/>
                <a:latin typeface="Segoe UI"/>
                <a:cs typeface="Segoe UI"/>
              </a:rPr>
              <a:t>Activity</a:t>
            </a:r>
          </a:p>
          <a:p>
            <a:pPr algn="l" rtl="0" fontAlgn="base"/>
            <a:r>
              <a:rPr lang="en-US" b="0" i="0" u="none" strike="noStrike">
                <a:solidFill>
                  <a:srgbClr val="000000"/>
                </a:solidFill>
                <a:effectLst/>
                <a:latin typeface="Segoe UI"/>
                <a:cs typeface="Segoe UI"/>
              </a:rPr>
              <a:t>Turn to a neighbor. Discuss what the impact would be of having this conversation with caregivers every month. Discuss what the impact would be on preparedness to complete the reunification assessment if covering these topics in every case consultation or individual supervision on FR cases.</a:t>
            </a:r>
          </a:p>
          <a:p>
            <a:pPr algn="l" rtl="0" fontAlgn="base"/>
            <a:endParaRPr lang="en-US" b="0" i="0" u="none" strike="noStrike">
              <a:solidFill>
                <a:srgbClr val="000000"/>
              </a:solidFill>
              <a:effectLst/>
              <a:latin typeface="Segoe UI"/>
              <a:cs typeface="Segoe UI"/>
            </a:endParaRPr>
          </a:p>
          <a:p>
            <a:pPr algn="l" rtl="0" fontAlgn="base"/>
            <a:r>
              <a:rPr lang="en-US" b="0" i="0" u="none" strike="noStrike">
                <a:solidFill>
                  <a:srgbClr val="000000"/>
                </a:solidFill>
                <a:effectLst/>
                <a:latin typeface="Segoe UI"/>
                <a:cs typeface="Segoe UI"/>
              </a:rPr>
              <a:t>Supervisors play a central role in setting workplace culture and tone, modeling practice, and ensuring technical pieces of practice are addressed. So, in addition to modeling healthy working relationships and shared decision making with workers and families, they are checking that assessments are completed according to policy, accurately completed based on narrative support in case records, and used to support decision making to advance the best outcomes for children and families. </a:t>
            </a:r>
            <a:endParaRPr lang="en-US" b="0" i="0">
              <a:solidFill>
                <a:srgbClr val="444444"/>
              </a:solidFill>
              <a:effectLst/>
              <a:latin typeface="Segoe UI"/>
              <a:cs typeface="Segoe UI"/>
            </a:endParaRPr>
          </a:p>
        </p:txBody>
      </p:sp>
    </p:spTree>
    <p:extLst>
      <p:ext uri="{BB962C8B-B14F-4D97-AF65-F5344CB8AC3E}">
        <p14:creationId xmlns:p14="http://schemas.microsoft.com/office/powerpoint/2010/main" val="24971917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674688"/>
            <a:ext cx="5854700" cy="3292475"/>
          </a:xfrm>
        </p:spPr>
        <p:txBody>
          <a:bodyPr/>
          <a:lstStyle/>
          <a:p>
            <a:endParaRPr lang="en-US"/>
          </a:p>
        </p:txBody>
      </p:sp>
      <p:sp>
        <p:nvSpPr>
          <p:cNvPr id="3" name="Notes Placeholder 2"/>
          <p:cNvSpPr>
            <a:spLocks noGrp="1"/>
          </p:cNvSpPr>
          <p:nvPr>
            <p:ph type="body" idx="1"/>
          </p:nvPr>
        </p:nvSpPr>
        <p:spPr/>
        <p:txBody>
          <a:bodyPr/>
          <a:lstStyle/>
          <a:p>
            <a:r>
              <a:rPr lang="en-CA" b="1"/>
              <a:t>Purpose</a:t>
            </a:r>
            <a:endParaRPr lang="en-US"/>
          </a:p>
          <a:p>
            <a:r>
              <a:rPr lang="en-CA"/>
              <a:t>To know about a few areas to focus on when meeting with families during ongoing services.</a:t>
            </a:r>
          </a:p>
          <a:p>
            <a:endParaRPr lang="en-CA"/>
          </a:p>
          <a:p>
            <a:r>
              <a:rPr lang="en-CA" b="1"/>
              <a:t>Example</a:t>
            </a:r>
          </a:p>
          <a:p>
            <a:r>
              <a:rPr lang="en-US">
                <a:ea typeface="Verdana"/>
              </a:rPr>
              <a:t>While the SDM model does not dictate what workers do on contacts, the SDM framework provides a way of thinking about key functions of a contact. These include the following.</a:t>
            </a:r>
          </a:p>
          <a:p>
            <a:r>
              <a:rPr lang="en-US">
                <a:ea typeface="Verdana"/>
              </a:rPr>
              <a:t> </a:t>
            </a:r>
          </a:p>
          <a:p>
            <a:pPr marL="238125" indent="-238125">
              <a:buFont typeface="Arial" panose="020B0604020202020204" pitchFamily="34" charset="0"/>
              <a:buChar char="•"/>
            </a:pPr>
            <a:r>
              <a:rPr lang="en-US">
                <a:ea typeface="Verdana"/>
              </a:rPr>
              <a:t>Always assess and inquire about safety. What protective actions are the caregivers demonstrating? Is the network working? Is there growth in the size of the safety network? Are safety interventions working? </a:t>
            </a:r>
          </a:p>
          <a:p>
            <a:pPr marL="238125" indent="-238125">
              <a:buFont typeface="Arial" panose="020B0604020202020204" pitchFamily="34" charset="0"/>
              <a:buChar char="•"/>
            </a:pPr>
            <a:r>
              <a:rPr lang="en-US">
                <a:ea typeface="Verdana" panose="020B0604030504040204" pitchFamily="34" charset="0"/>
              </a:rPr>
              <a:t>What is the quality and quantity of visitation? What supports do the caregivers need to be successful in visits? </a:t>
            </a:r>
          </a:p>
          <a:p>
            <a:pPr marL="238125" indent="-238125">
              <a:buFont typeface="Arial" panose="020B0604020202020204" pitchFamily="34" charset="0"/>
              <a:buChar char="•"/>
            </a:pPr>
            <a:r>
              <a:rPr lang="en-US">
                <a:ea typeface="Verdana"/>
              </a:rPr>
              <a:t>What progress is being made toward case plan objectives? Are family members participating in services </a:t>
            </a:r>
            <a:r>
              <a:rPr lang="en-US" i="1">
                <a:ea typeface="Verdana"/>
              </a:rPr>
              <a:t>and </a:t>
            </a:r>
            <a:r>
              <a:rPr lang="en-US">
                <a:ea typeface="Verdana"/>
              </a:rPr>
              <a:t>demonstrating </a:t>
            </a:r>
            <a:r>
              <a:rPr lang="en-US" b="0" i="1">
                <a:ea typeface="Verdana"/>
              </a:rPr>
              <a:t>behavioral </a:t>
            </a:r>
            <a:r>
              <a:rPr lang="en-US">
                <a:ea typeface="Verdana"/>
              </a:rPr>
              <a:t>change? If not, why? Are new needs or strengths emerging? Do case plan goals need to be updated or revised?</a:t>
            </a:r>
          </a:p>
          <a:p>
            <a:endParaRPr lang="en-US">
              <a:ea typeface="Verdana"/>
            </a:endParaRPr>
          </a:p>
          <a:p>
            <a:pPr marL="0" indent="0">
              <a:buFont typeface="Arial" panose="020B0604020202020204" pitchFamily="34" charset="0"/>
              <a:buNone/>
            </a:pPr>
            <a:r>
              <a:rPr lang="en-US">
                <a:ea typeface="Verdana"/>
              </a:rPr>
              <a:t>Refer back to the Five Step Consultation Model; consider how it might be useful in maintaining focus in supervision.</a:t>
            </a:r>
          </a:p>
          <a:p>
            <a:pPr algn="l" rtl="0" fontAlgn="base"/>
            <a:endParaRPr lang="en-US" b="0" i="0">
              <a:effectLst/>
              <a:latin typeface="Segoe UI"/>
              <a:cs typeface="Segoe UI"/>
            </a:endParaRPr>
          </a:p>
          <a:p>
            <a:r>
              <a:rPr lang="en-US" b="0" i="0" u="sng">
                <a:effectLst/>
                <a:latin typeface="Segoe UI"/>
                <a:cs typeface="Segoe UI"/>
              </a:rPr>
              <a:t>Activity</a:t>
            </a:r>
          </a:p>
          <a:p>
            <a:r>
              <a:rPr lang="en-US" b="0" i="0">
                <a:effectLst/>
                <a:latin typeface="Segoe UI"/>
                <a:cs typeface="Segoe UI"/>
              </a:rPr>
              <a:t>Turn to a neighbor. In pairs, discuss: “How can I promote recording the progress families make </a:t>
            </a:r>
            <a:r>
              <a:rPr lang="en-US" b="0" i="1">
                <a:effectLst/>
                <a:latin typeface="Segoe UI"/>
                <a:cs typeface="Segoe UI"/>
              </a:rPr>
              <a:t>throughout</a:t>
            </a:r>
            <a:r>
              <a:rPr lang="en-US" b="0" i="0">
                <a:effectLst/>
                <a:latin typeface="Segoe UI"/>
                <a:cs typeface="Segoe UI"/>
              </a:rPr>
              <a:t> the time we work toward reunification rather than relying on a last-minute review of case notes?”</a:t>
            </a:r>
            <a:endParaRPr lang="en-US" b="1"/>
          </a:p>
        </p:txBody>
      </p:sp>
    </p:spTree>
    <p:extLst>
      <p:ext uri="{BB962C8B-B14F-4D97-AF65-F5344CB8AC3E}">
        <p14:creationId xmlns:p14="http://schemas.microsoft.com/office/powerpoint/2010/main" val="1030786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body" idx="1"/>
          </p:nvPr>
        </p:nvSpPr>
        <p:spPr>
          <a:xfrm>
            <a:off x="640080" y="4127500"/>
            <a:ext cx="5715000" cy="47625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endParaRPr lang="en-US"/>
          </a:p>
          <a:p>
            <a:r>
              <a:rPr lang="en-US" b="0"/>
              <a:t>To be reminded that these are important questions throughout our work with families. </a:t>
            </a:r>
          </a:p>
          <a:p>
            <a:endParaRPr lang="en-US" b="0"/>
          </a:p>
          <a:p>
            <a:r>
              <a:rPr lang="en-US" b="1">
                <a:sym typeface="Tahoma" charset="0"/>
              </a:rPr>
              <a:t>Example</a:t>
            </a:r>
          </a:p>
          <a:p>
            <a:r>
              <a:rPr lang="en-US">
                <a:sym typeface="Tahoma" charset="0"/>
              </a:rPr>
              <a:t>These three questions serve as the framework for</a:t>
            </a:r>
            <a:r>
              <a:rPr lang="en-US" baseline="0">
                <a:sym typeface="Tahoma" charset="0"/>
              </a:rPr>
              <a:t> our work </a:t>
            </a:r>
            <a:r>
              <a:rPr lang="en-US">
                <a:sym typeface="Tahoma" charset="0"/>
              </a:rPr>
              <a:t>with supports and families. These may seem</a:t>
            </a:r>
            <a:r>
              <a:rPr lang="en-US" baseline="0">
                <a:sym typeface="Tahoma" charset="0"/>
              </a:rPr>
              <a:t> simple, but they are key to ensuring that our assessment practice stays rigorous and balanced. What are some “working well” questions we might want to have handy in FR consultations? [Elicit ideas from participants; you can record them on easel pad paper if available.] </a:t>
            </a:r>
          </a:p>
          <a:p>
            <a:endParaRPr lang="en-US" baseline="0">
              <a:sym typeface="Tahoma" charset="0"/>
            </a:endParaRPr>
          </a:p>
          <a:p>
            <a:r>
              <a:rPr lang="en-US" b="1" i="0" baseline="0">
                <a:sym typeface="Tahoma" charset="0"/>
              </a:rPr>
              <a:t>Trainer Note</a:t>
            </a:r>
          </a:p>
          <a:p>
            <a:r>
              <a:rPr lang="en-US" b="0" i="0" baseline="0">
                <a:sym typeface="Tahoma" charset="0"/>
              </a:rPr>
              <a:t>Some ideas to mention if they do not come up include the following. </a:t>
            </a:r>
          </a:p>
          <a:p>
            <a:pPr lvl="0"/>
            <a:endParaRPr lang="en-AU" kern="1200">
              <a:effectLst/>
            </a:endParaRPr>
          </a:p>
          <a:p>
            <a:pPr marL="225425" lvl="0" indent="-225425">
              <a:buFont typeface="Arial" panose="020B0604020202020204" pitchFamily="34" charset="0"/>
              <a:buChar char="•"/>
            </a:pPr>
            <a:r>
              <a:rPr lang="en-AU" kern="1200">
                <a:effectLst/>
              </a:rPr>
              <a:t>What protective actions and behavioral changes are being demonstrated?</a:t>
            </a:r>
            <a:endParaRPr lang="en-US" kern="1200">
              <a:effectLst/>
            </a:endParaRPr>
          </a:p>
          <a:p>
            <a:pPr marL="225425" lvl="0" indent="-225425">
              <a:buFont typeface="Arial" panose="020B0604020202020204" pitchFamily="34" charset="0"/>
              <a:buChar char="•"/>
            </a:pPr>
            <a:r>
              <a:rPr lang="en-AU" kern="1200">
                <a:effectLst/>
              </a:rPr>
              <a:t>What behavioral changes is the caregiver demonstrating? </a:t>
            </a:r>
            <a:endParaRPr lang="en-US" kern="1200">
              <a:effectLst/>
            </a:endParaRPr>
          </a:p>
          <a:p>
            <a:pPr marL="225425" lvl="0" indent="-225425">
              <a:buFont typeface="Arial" panose="020B0604020202020204" pitchFamily="34" charset="0"/>
              <a:buChar char="•"/>
            </a:pPr>
            <a:r>
              <a:rPr lang="en-AU" kern="1200">
                <a:effectLst/>
              </a:rPr>
              <a:t>What has changed about their support network or use of supports?</a:t>
            </a:r>
            <a:endParaRPr lang="en-US" kern="1200">
              <a:effectLst/>
            </a:endParaRPr>
          </a:p>
          <a:p>
            <a:pPr marL="225425" lvl="0" indent="-225425">
              <a:buFont typeface="Arial" panose="020B0604020202020204" pitchFamily="34" charset="0"/>
              <a:buChar char="•"/>
            </a:pPr>
            <a:r>
              <a:rPr lang="en-AU" kern="1200">
                <a:effectLst/>
              </a:rPr>
              <a:t>What has been observed during caregiver–child interactions? </a:t>
            </a:r>
            <a:endParaRPr lang="en-US" kern="1200">
              <a:effectLst/>
            </a:endParaRPr>
          </a:p>
          <a:p>
            <a:pPr marL="225425" lvl="0" indent="-225425">
              <a:buFont typeface="Arial" panose="020B0604020202020204" pitchFamily="34" charset="0"/>
              <a:buChar char="•"/>
            </a:pPr>
            <a:r>
              <a:rPr lang="en-AU" kern="1200">
                <a:effectLst/>
              </a:rPr>
              <a:t>How does the caregiver think caregiver–child time has gone? What about the child?</a:t>
            </a:r>
            <a:endParaRPr lang="en-US" kern="1200">
              <a:effectLst/>
            </a:endParaRPr>
          </a:p>
          <a:p>
            <a:pPr marL="225425" lvl="0" indent="-225425">
              <a:buFont typeface="Arial" panose="020B0604020202020204" pitchFamily="34" charset="0"/>
              <a:buChar char="•"/>
            </a:pPr>
            <a:r>
              <a:rPr lang="en-AU" kern="1200">
                <a:effectLst/>
              </a:rPr>
              <a:t>What follow-up actions may be needed if reunification efforts are to continue?</a:t>
            </a:r>
            <a:endParaRPr lang="en-US" kern="1200">
              <a:effectLst/>
            </a:endParaRPr>
          </a:p>
          <a:p>
            <a:pPr marL="225425" lvl="0" indent="-225425">
              <a:buFont typeface="Arial" panose="020B0604020202020204" pitchFamily="34" charset="0"/>
              <a:buChar char="•"/>
            </a:pPr>
            <a:r>
              <a:rPr lang="en-AU" kern="1200">
                <a:effectLst/>
              </a:rPr>
              <a:t>What follow-up actions are needed if a change in permanency plan is recommended?</a:t>
            </a:r>
            <a:endParaRPr lang="en-US" kern="1200">
              <a:effectLst/>
            </a:endParaRPr>
          </a:p>
          <a:p>
            <a:pPr marL="225425" indent="-225425">
              <a:buFont typeface="Arial" panose="020B0604020202020204" pitchFamily="34" charset="0"/>
              <a:buChar char="•"/>
            </a:pPr>
            <a:r>
              <a:rPr lang="en-AU" kern="1200">
                <a:effectLst/>
              </a:rPr>
              <a:t>What follow-up actions will support a smooth and successful transition and reunification?</a:t>
            </a:r>
            <a:endParaRPr lang="en-US" b="0" i="0" baseline="0">
              <a:sym typeface="Tahoma" charset="0"/>
            </a:endParaRPr>
          </a:p>
        </p:txBody>
      </p:sp>
      <p:sp>
        <p:nvSpPr>
          <p:cNvPr id="2" name="Slide Image Placeholder 1">
            <a:extLst>
              <a:ext uri="{FF2B5EF4-FFF2-40B4-BE49-F238E27FC236}">
                <a16:creationId xmlns:a16="http://schemas.microsoft.com/office/drawing/2014/main" id="{04BE530B-A54A-4E9E-A9C7-E0741324C2F5}"/>
              </a:ext>
            </a:extLst>
          </p:cNvPr>
          <p:cNvSpPr>
            <a:spLocks noGrp="1" noRot="1" noChangeAspect="1"/>
          </p:cNvSpPr>
          <p:nvPr>
            <p:ph type="sldImg"/>
          </p:nvPr>
        </p:nvSpPr>
        <p:spPr>
          <a:xfrm>
            <a:off x="685800" y="835025"/>
            <a:ext cx="5486400" cy="3086100"/>
          </a:xfrm>
        </p:spPr>
        <p:txBody>
          <a:bodyPr/>
          <a:lstStyle/>
          <a:p>
            <a:endParaRPr lang="en-US"/>
          </a:p>
        </p:txBody>
      </p:sp>
    </p:spTree>
    <p:extLst>
      <p:ext uri="{BB962C8B-B14F-4D97-AF65-F5344CB8AC3E}">
        <p14:creationId xmlns:p14="http://schemas.microsoft.com/office/powerpoint/2010/main" val="39166640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be introduced to the risk reassessment.</a:t>
            </a:r>
          </a:p>
          <a:p>
            <a:endParaRPr lang="en-US"/>
          </a:p>
          <a:p>
            <a:r>
              <a:rPr lang="en-US" b="1"/>
              <a:t>Example</a:t>
            </a:r>
          </a:p>
          <a:p>
            <a:r>
              <a:rPr lang="en-US"/>
              <a:t>We will now learn about the risk reassessment for in-home cases. This assessment applies to cases where the child is still in the home or has been reunified. If one child remains in the home while another one was protectively placed, the reunification assessment is used to support decision making related to reunification. The review of the family's case plan progress, safety, and caregiver–child interactions can also be used to assess progress and support the family and the child who is in the home. </a:t>
            </a:r>
          </a:p>
          <a:p>
            <a:endParaRPr lang="en-US"/>
          </a:p>
          <a:p>
            <a:r>
              <a:rPr lang="en-US"/>
              <a:t>Most workers are concerned about their caseload size. The size of your caseload depends on partly on how many new cases are being opened and partly on how many cases are being closed. The decision to close a case is not easy. There are competing pressures. On one hand, you want to get your caseloads down. You may have time limits for how many months of service you can provide for a family. These considerations make us lean toward closing cases. On the other hand, we can be fearful of closing a case because we do not want to see headlines that say a child was harmed after we close the case. We also see unmet needs that may remain with a family. Do you ever feel confident that everything will be okay after we leave?</a:t>
            </a:r>
          </a:p>
          <a:p>
            <a:endParaRPr lang="en-US"/>
          </a:p>
          <a:p>
            <a:r>
              <a:rPr lang="en-US"/>
              <a:t>The risk reassessment helps balance these competing forces by having us focus on the most important information related to case closure: likelihood of future involvement and the household's current safety.</a:t>
            </a:r>
          </a:p>
        </p:txBody>
      </p:sp>
    </p:spTree>
    <p:extLst>
      <p:ext uri="{BB962C8B-B14F-4D97-AF65-F5344CB8AC3E}">
        <p14:creationId xmlns:p14="http://schemas.microsoft.com/office/powerpoint/2010/main" val="199694382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EB232-37BD-C5D4-41BC-DBF604722091}"/>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B6E5784-B8E2-3134-670B-C11271116ABC}"/>
              </a:ext>
            </a:extLst>
          </p:cNvPr>
          <p:cNvSpPr>
            <a:spLocks noGrp="1" noRot="1" noChangeAspect="1" noTextEdit="1"/>
          </p:cNvSpPr>
          <p:nvPr>
            <p:ph type="sldImg"/>
          </p:nvPr>
        </p:nvSpPr>
        <p:spPr>
          <a:xfrm>
            <a:off x="685800" y="735013"/>
            <a:ext cx="5486400" cy="3086100"/>
          </a:xfrm>
          <a:ln/>
        </p:spPr>
        <p:txBody>
          <a:bodyPr/>
          <a:lstStyle/>
          <a:p>
            <a:endParaRPr lang="en-US"/>
          </a:p>
        </p:txBody>
      </p:sp>
      <p:sp>
        <p:nvSpPr>
          <p:cNvPr id="37891" name="Notes Placeholder 2">
            <a:extLst>
              <a:ext uri="{FF2B5EF4-FFF2-40B4-BE49-F238E27FC236}">
                <a16:creationId xmlns:a16="http://schemas.microsoft.com/office/drawing/2014/main" id="{F3B9E754-2B4D-B2DD-E8A5-0D8B69A6F621}"/>
              </a:ext>
            </a:extLst>
          </p:cNvPr>
          <p:cNvSpPr>
            <a:spLocks noGrp="1"/>
          </p:cNvSpPr>
          <p:nvPr>
            <p:ph type="body" idx="1"/>
          </p:nvPr>
        </p:nvSpPr>
        <p:spPr>
          <a:xfrm>
            <a:off x="685800" y="4624641"/>
            <a:ext cx="5486400" cy="37843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AU" b="1"/>
              <a:t>Purpose</a:t>
            </a:r>
          </a:p>
          <a:p>
            <a:r>
              <a:rPr lang="en-AU">
                <a:ea typeface="Calibri"/>
                <a:cs typeface="Calibri"/>
              </a:rPr>
              <a:t>To be oriented to which decision the risk reassessment helps with.</a:t>
            </a:r>
          </a:p>
          <a:p>
            <a:endParaRPr lang="en-AU"/>
          </a:p>
          <a:p>
            <a:r>
              <a:rPr lang="en-AU" b="1"/>
              <a:t>Example</a:t>
            </a:r>
            <a:endParaRPr lang="en-AU" b="1">
              <a:ea typeface="Calibri"/>
              <a:cs typeface="Calibri"/>
            </a:endParaRPr>
          </a:p>
          <a:p>
            <a:r>
              <a:rPr lang="en-AU"/>
              <a:t>The SDM system identifies several key decision points throughout the life of a child protection case. Each decision point and key question has a corresponding assessment that is designed to help guide the worker in making that decision. </a:t>
            </a:r>
          </a:p>
          <a:p>
            <a:endParaRPr lang="en-AU"/>
          </a:p>
          <a:p>
            <a:r>
              <a:rPr lang="en-AU"/>
              <a:t>We just have gone through the reunification assessment and are at a new decision point, which is whether to close or continue ongoing services. The risk reassessment is used at a review point with families who have received ongoing services after a child protection investigation. It is used whether a child has stayed in the home or been reunified. The risk reassessment is similar to the initial risk assessment in that it provides a classification of the likelihood of future involvement with child protection based on the presence of certain factors.</a:t>
            </a:r>
          </a:p>
          <a:p>
            <a:endParaRPr lang="en-AU"/>
          </a:p>
          <a:p>
            <a:r>
              <a:rPr lang="en-AU"/>
              <a:t>There are also mitigating factors on the assessment to consider. Remember that for a family to get to this point with child protection, it has been determined that there were concerns that met the threshold of requiring an in-person response (hotline tools), safety has been assessed (maybe multiple times), and there was a consideration of risk factors that contribute to the likelihood of future involvement (risk assessment). </a:t>
            </a:r>
          </a:p>
          <a:p>
            <a:endParaRPr lang="en-AU"/>
          </a:p>
          <a:p>
            <a:r>
              <a:rPr lang="en-AU"/>
              <a:t>Are there questions about any of the decision points leading to this? </a:t>
            </a:r>
            <a:endParaRPr lang="en-US"/>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a:t>Walk participants through the questions and decision points.</a:t>
            </a:r>
            <a:endParaRPr lang="en-AU"/>
          </a:p>
        </p:txBody>
      </p:sp>
    </p:spTree>
    <p:extLst>
      <p:ext uri="{BB962C8B-B14F-4D97-AF65-F5344CB8AC3E}">
        <p14:creationId xmlns:p14="http://schemas.microsoft.com/office/powerpoint/2010/main" val="341020376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b="1">
                <a:latin typeface="Segoe UI"/>
                <a:cs typeface="Segoe UI"/>
              </a:rPr>
              <a:t>Purpose</a:t>
            </a:r>
            <a:endParaRPr lang="en-US"/>
          </a:p>
          <a:p>
            <a:pPr>
              <a:defRPr/>
            </a:pPr>
            <a:r>
              <a:rPr lang="en-US" b="0" i="0">
                <a:latin typeface="Segoe UI"/>
                <a:cs typeface="Segoe UI"/>
              </a:rPr>
              <a:t>To review the risk reassessment’s purpose.</a:t>
            </a:r>
          </a:p>
          <a:p>
            <a:pPr>
              <a:defRPr/>
            </a:pPr>
            <a:endParaRPr lang="en-US" b="1" i="0">
              <a:latin typeface="Segoe UI" panose="020B0502040204020203" pitchFamily="34" charset="0"/>
              <a:cs typeface="Segoe UI" panose="020B0502040204020203" pitchFamily="34" charset="0"/>
            </a:endParaRPr>
          </a:p>
          <a:p>
            <a:pPr>
              <a:defRPr/>
            </a:pPr>
            <a:r>
              <a:rPr lang="en-US" b="1" i="0">
                <a:latin typeface="Segoe UI"/>
                <a:cs typeface="Segoe UI"/>
              </a:rPr>
              <a:t>Example</a:t>
            </a:r>
          </a:p>
          <a:p>
            <a:pPr>
              <a:defRPr/>
            </a:pPr>
            <a:r>
              <a:rPr lang="en-US" altLang="en-US">
                <a:latin typeface="Segoe UI"/>
                <a:ea typeface="Verdana"/>
                <a:cs typeface="Segoe UI"/>
              </a:rPr>
              <a:t>The family risk reassessment is completed at regular periods in the case review process, and it is used for in-home cases.</a:t>
            </a:r>
          </a:p>
          <a:p>
            <a:endParaRPr lang="en-US" altLang="en-US">
              <a:latin typeface="Segoe UI" panose="020B0502040204020203" pitchFamily="34" charset="0"/>
              <a:ea typeface="Verdana" panose="020B0604030504040204" pitchFamily="34" charset="0"/>
              <a:cs typeface="Segoe UI" panose="020B0502040204020203" pitchFamily="34" charset="0"/>
            </a:endParaRPr>
          </a:p>
          <a:p>
            <a:pPr defTabSz="932904">
              <a:defRPr/>
            </a:pPr>
            <a:r>
              <a:rPr lang="en-US">
                <a:latin typeface="Segoe UI"/>
                <a:ea typeface="Verdana"/>
                <a:cs typeface="Segoe UI"/>
              </a:rPr>
              <a:t>Reassessments provide an opportunity to measure progress and decide whether to close a case or continue to provide services. If the case will remain open, the updated risk level and safety outcome can be prompts to review the case plan objectives and service intensity. </a:t>
            </a:r>
          </a:p>
          <a:p>
            <a:endParaRPr lang="en-US">
              <a:latin typeface="Segoe UI" panose="020B0502040204020203" pitchFamily="34" charset="0"/>
              <a:ea typeface="Verdana" panose="020B0604030504040204" pitchFamily="34" charset="0"/>
              <a:cs typeface="Segoe UI" panose="020B0502040204020203" pitchFamily="34" charset="0"/>
            </a:endParaRPr>
          </a:p>
          <a:p>
            <a:r>
              <a:rPr lang="en-CA">
                <a:latin typeface="Segoe UI"/>
                <a:cs typeface="Segoe UI"/>
              </a:rPr>
              <a:t>First, we will look at the tool itself; and then, we talk about policies and procedures.</a:t>
            </a:r>
            <a:endParaRPr lang="en-US">
              <a:latin typeface="Segoe UI"/>
              <a:cs typeface="Segoe UI"/>
            </a:endParaRPr>
          </a:p>
        </p:txBody>
      </p:sp>
    </p:spTree>
    <p:extLst>
      <p:ext uri="{BB962C8B-B14F-4D97-AF65-F5344CB8AC3E}">
        <p14:creationId xmlns:p14="http://schemas.microsoft.com/office/powerpoint/2010/main" val="11991468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00100" y="4431323"/>
            <a:ext cx="5715000" cy="4522176"/>
          </a:xfrm>
        </p:spPr>
        <p:txBody>
          <a:bodyPr/>
          <a:lstStyle/>
          <a:p>
            <a:r>
              <a:rPr lang="en-US" b="1">
                <a:latin typeface="Segoe UI"/>
                <a:cs typeface="Segoe UI"/>
              </a:rPr>
              <a:t>Purpose</a:t>
            </a:r>
            <a:r>
              <a:rPr lang="en-US">
                <a:latin typeface="Segoe UI"/>
                <a:cs typeface="Segoe UI"/>
              </a:rPr>
              <a:t> </a:t>
            </a:r>
            <a:endParaRPr lang="en-US"/>
          </a:p>
          <a:p>
            <a:r>
              <a:rPr lang="en-US">
                <a:latin typeface="Segoe UI"/>
                <a:cs typeface="Segoe UI"/>
              </a:rPr>
              <a:t>To be reminded about risk. </a:t>
            </a:r>
            <a:endParaRPr lang="en-US"/>
          </a:p>
          <a:p>
            <a:r>
              <a:rPr lang="en-US">
                <a:latin typeface="Segoe UI"/>
                <a:cs typeface="Segoe UI"/>
              </a:rPr>
              <a:t> </a:t>
            </a:r>
            <a:endParaRPr lang="en-US"/>
          </a:p>
          <a:p>
            <a:r>
              <a:rPr lang="en-US" b="1">
                <a:latin typeface="Segoe UI"/>
                <a:cs typeface="Segoe UI"/>
              </a:rPr>
              <a:t>Example</a:t>
            </a:r>
            <a:r>
              <a:rPr lang="en-US">
                <a:latin typeface="Segoe UI"/>
                <a:cs typeface="Segoe UI"/>
              </a:rPr>
              <a:t> </a:t>
            </a:r>
            <a:endParaRPr lang="en-US"/>
          </a:p>
          <a:p>
            <a:r>
              <a:rPr lang="en-US">
                <a:latin typeface="Segoe UI"/>
                <a:cs typeface="Segoe UI"/>
              </a:rPr>
              <a:t>There are a few important things to remember about risk as we dive into the risk reassessment. At the end of the child protection response, the final risk level, a review of safety, and professional judgment are used to determine whether families should continue to receive ongoing protective intervention services or if the case can close. The risk reassessment items show a relationship or correlation to the likelihood of future involvement with child protection. </a:t>
            </a:r>
          </a:p>
          <a:p>
            <a:endParaRPr lang="en-US">
              <a:latin typeface="Segoe UI"/>
              <a:cs typeface="Segoe UI"/>
            </a:endParaRPr>
          </a:p>
        </p:txBody>
      </p:sp>
      <p:sp>
        <p:nvSpPr>
          <p:cNvPr id="2" name="Slide Image Placeholder 1">
            <a:extLst>
              <a:ext uri="{FF2B5EF4-FFF2-40B4-BE49-F238E27FC236}">
                <a16:creationId xmlns:a16="http://schemas.microsoft.com/office/drawing/2014/main" id="{15C756DC-8C2A-600F-AF9C-BD34F7EA4DD2}"/>
              </a:ext>
            </a:extLst>
          </p:cNvPr>
          <p:cNvSpPr>
            <a:spLocks noGrp="1" noRot="1" noChangeAspect="1"/>
          </p:cNvSpPr>
          <p:nvPr>
            <p:ph type="sldImg"/>
          </p:nvPr>
        </p:nvSpPr>
        <p:spPr>
          <a:xfrm>
            <a:off x="777875" y="647700"/>
            <a:ext cx="5759450" cy="3240088"/>
          </a:xfrm>
        </p:spPr>
        <p:txBody>
          <a:bodyPr/>
          <a:lstStyle/>
          <a:p>
            <a:endParaRPr lang="en-US"/>
          </a:p>
        </p:txBody>
      </p:sp>
    </p:spTree>
    <p:extLst>
      <p:ext uri="{BB962C8B-B14F-4D97-AF65-F5344CB8AC3E}">
        <p14:creationId xmlns:p14="http://schemas.microsoft.com/office/powerpoint/2010/main" val="18159847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Notes Placeholder 2"/>
          <p:cNvSpPr>
            <a:spLocks noGrp="1"/>
          </p:cNvSpPr>
          <p:nvPr>
            <p:ph type="body" idx="1"/>
          </p:nvPr>
        </p:nvSpPr>
        <p:spPr>
          <a:xfrm>
            <a:off x="800100" y="4352192"/>
            <a:ext cx="5715000" cy="4601307"/>
          </a:xfrm>
        </p:spPr>
        <p:txBody>
          <a:bodyPr/>
          <a:lstStyle/>
          <a:p>
            <a:r>
              <a:rPr lang="en-US" b="1">
                <a:latin typeface="Segoe UI"/>
                <a:cs typeface="Segoe UI"/>
              </a:rPr>
              <a:t>Purpose</a:t>
            </a:r>
            <a:endParaRPr lang="en-US"/>
          </a:p>
          <a:p>
            <a:r>
              <a:rPr lang="en-US">
                <a:latin typeface="Segoe UI"/>
                <a:cs typeface="Segoe UI"/>
              </a:rPr>
              <a:t>To discuss how risk is the likelihood of a family having future involvement with child protection.</a:t>
            </a:r>
          </a:p>
          <a:p>
            <a:endParaRPr lang="en-US"/>
          </a:p>
          <a:p>
            <a:r>
              <a:rPr lang="en-US" b="1">
                <a:latin typeface="Segoe UI"/>
                <a:cs typeface="Segoe UI"/>
              </a:rPr>
              <a:t>Example</a:t>
            </a:r>
          </a:p>
          <a:p>
            <a:r>
              <a:rPr lang="en-US">
                <a:latin typeface="Segoe UI"/>
                <a:cs typeface="Segoe UI"/>
              </a:rPr>
              <a:t>Risk in the SDM system is different from how you may currently use the term. When we talk about risk, we are talking about the likelihood of future involvement. Families at high or very high risk are more likely to come back into contact with the agency by having a subsequent referral and investigation. At this point of involvement with a family, there is some opportunity to mitigate risk and address any safety threats that may have been present; and, combined with other observations and professional judgment, we need to consider if our work with the family should end or continue. Risk is not a predictor. High and very high risk classifications do not mean that a family will absolutely return to the attention of child protection, just as low and moderate risk classifications do not mean they absolutely will not. </a:t>
            </a:r>
          </a:p>
          <a:p>
            <a:endParaRPr lang="en-US"/>
          </a:p>
          <a:p>
            <a:pPr defTabSz="966612">
              <a:defRPr/>
            </a:pPr>
            <a:r>
              <a:rPr lang="en-US" b="0">
                <a:latin typeface="Segoe UI"/>
                <a:cs typeface="Segoe UI"/>
              </a:rPr>
              <a:t>Like we just talked about, risk in the SDM system is actuarial risk, similar to what is used for determinations of car insurance and health outcomes. You may know from experience that certain factors, if present, make it more likely for you to have a heart attack or medical condition. With car insurance, certain factors, if present, have been found to make it more likely that an accident will occur; and therefore, coverage costs more. You may also know that certain factors in your overall risk classification you have some control over, and other factors you may have very little or no control over. We will talk more about these two types of risk factors and how that information may be helpful in supporting a decision or recommendation.</a:t>
            </a:r>
          </a:p>
          <a:p>
            <a:endParaRPr lang="en-US" b="1"/>
          </a:p>
          <a:p>
            <a:r>
              <a:rPr lang="en-US" b="1">
                <a:latin typeface="Segoe UI"/>
                <a:cs typeface="Segoe UI"/>
              </a:rPr>
              <a:t>Trainer Note</a:t>
            </a:r>
          </a:p>
          <a:p>
            <a:r>
              <a:rPr lang="en-US">
                <a:latin typeface="Segoe UI"/>
                <a:cs typeface="Segoe UI"/>
              </a:rPr>
              <a:t>If you would like to demonstrate the probabilities listed on the slide, consider acquiring the following props to show as you explain. </a:t>
            </a:r>
          </a:p>
          <a:p>
            <a:endParaRPr lang="en-US"/>
          </a:p>
          <a:p>
            <a:pPr marL="241300" indent="-241300">
              <a:buFont typeface="Arial" panose="020B0604020202020204" pitchFamily="34" charset="0"/>
              <a:buChar char="•"/>
            </a:pPr>
            <a:r>
              <a:rPr lang="en-US">
                <a:latin typeface="Segoe UI"/>
                <a:cs typeface="Segoe UI"/>
              </a:rPr>
              <a:t>A coin (1:2 chance)</a:t>
            </a:r>
          </a:p>
          <a:p>
            <a:pPr marL="241300" indent="-241300">
              <a:buFont typeface="Arial" panose="020B0604020202020204" pitchFamily="34" charset="0"/>
              <a:buChar char="•"/>
            </a:pPr>
            <a:r>
              <a:rPr lang="en-US">
                <a:latin typeface="Segoe UI"/>
                <a:cs typeface="Segoe UI"/>
              </a:rPr>
              <a:t>A six-sided die (1:6 chance)</a:t>
            </a:r>
          </a:p>
          <a:p>
            <a:pPr marL="241300" indent="-241300">
              <a:buFont typeface="Arial" panose="020B0604020202020204" pitchFamily="34" charset="0"/>
              <a:buChar char="•"/>
            </a:pPr>
            <a:r>
              <a:rPr lang="en-US">
                <a:latin typeface="Segoe UI"/>
                <a:cs typeface="Segoe UI"/>
              </a:rPr>
              <a:t>A 12-sided die (1:12 chance)</a:t>
            </a:r>
          </a:p>
          <a:p>
            <a:endParaRPr lang="en-US"/>
          </a:p>
        </p:txBody>
      </p:sp>
      <p:sp>
        <p:nvSpPr>
          <p:cNvPr id="2" name="Slide Image Placeholder 1">
            <a:extLst>
              <a:ext uri="{FF2B5EF4-FFF2-40B4-BE49-F238E27FC236}">
                <a16:creationId xmlns:a16="http://schemas.microsoft.com/office/drawing/2014/main" id="{EE4C76FC-19F0-30AD-3904-A8EA3681D5B1}"/>
              </a:ext>
            </a:extLst>
          </p:cNvPr>
          <p:cNvSpPr>
            <a:spLocks noGrp="1" noRot="1" noChangeAspect="1"/>
          </p:cNvSpPr>
          <p:nvPr>
            <p:ph type="sldImg"/>
          </p:nvPr>
        </p:nvSpPr>
        <p:spPr>
          <a:xfrm>
            <a:off x="777875" y="647700"/>
            <a:ext cx="5759450" cy="3240088"/>
          </a:xfrm>
        </p:spPr>
        <p:txBody>
          <a:bodyPr/>
          <a:lstStyle/>
          <a:p>
            <a:endParaRPr lang="en-US"/>
          </a:p>
        </p:txBody>
      </p:sp>
    </p:spTree>
    <p:extLst>
      <p:ext uri="{BB962C8B-B14F-4D97-AF65-F5344CB8AC3E}">
        <p14:creationId xmlns:p14="http://schemas.microsoft.com/office/powerpoint/2010/main" val="27545237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endParaRPr lang="en-US"/>
          </a:p>
          <a:p>
            <a:r>
              <a:rPr lang="en-US"/>
              <a:t>To review the types of risk factors on the risk reassessment.</a:t>
            </a:r>
          </a:p>
          <a:p>
            <a:endParaRPr lang="en-US"/>
          </a:p>
          <a:p>
            <a:r>
              <a:rPr lang="en-US" b="1"/>
              <a:t>Example</a:t>
            </a:r>
          </a:p>
          <a:p>
            <a:pPr marL="0" marR="0"/>
            <a:r>
              <a:rPr lang="en-US">
                <a:effectLst/>
                <a:latin typeface="Segoe UI"/>
                <a:ea typeface="Calibri"/>
                <a:cs typeface="Segoe UI"/>
              </a:rPr>
              <a:t>All risk reassessment items have a correlation to the likelihood of future involvement with child protection. The scored risk level is the cumulative score for all items. While all items have a strong correlation to the likelihood of future CPS involvement, there is a slight distinction between static and dynamic risk factors. </a:t>
            </a:r>
          </a:p>
          <a:p>
            <a:pPr marL="0" marR="0"/>
            <a:endParaRPr lang="en-US">
              <a:effectLst/>
              <a:latin typeface="Segoe UI" panose="020B0502040204020203" pitchFamily="34" charset="0"/>
              <a:ea typeface="Calibri" panose="020F0502020204030204" pitchFamily="34" charset="0"/>
            </a:endParaRPr>
          </a:p>
          <a:p>
            <a:pPr marL="0" marR="0"/>
            <a:r>
              <a:rPr lang="en-US">
                <a:effectLst/>
                <a:latin typeface="Segoe UI"/>
                <a:ea typeface="Calibri"/>
                <a:cs typeface="Segoe UI"/>
              </a:rPr>
              <a:t>As we just discussed, items 1–4 are </a:t>
            </a:r>
            <a:r>
              <a:rPr lang="en-US" b="0" i="1">
                <a:effectLst/>
                <a:latin typeface="Segoe UI"/>
                <a:ea typeface="Calibri"/>
                <a:cs typeface="Segoe UI"/>
              </a:rPr>
              <a:t>static risk factors</a:t>
            </a:r>
            <a:r>
              <a:rPr lang="en-US">
                <a:effectLst/>
                <a:latin typeface="Segoe UI"/>
                <a:ea typeface="Calibri"/>
                <a:cs typeface="Segoe UI"/>
              </a:rPr>
              <a:t> that reflect conditions or circumstances present in the household when the investigation was accepted. Static risk factors do not change over time, with interventions, or with caregiver behavioral change (though our knowledge of what happened may change). </a:t>
            </a:r>
          </a:p>
          <a:p>
            <a:pPr marL="0" marR="0"/>
            <a:endParaRPr lang="en-US">
              <a:effectLst/>
              <a:latin typeface="Segoe UI" panose="020B0502040204020203" pitchFamily="34" charset="0"/>
              <a:ea typeface="Calibri" panose="020F0502020204030204" pitchFamily="34" charset="0"/>
            </a:endParaRPr>
          </a:p>
          <a:p>
            <a:pPr marL="0" marR="0"/>
            <a:r>
              <a:rPr lang="en-US">
                <a:effectLst/>
                <a:latin typeface="Segoe UI"/>
                <a:ea typeface="Calibri"/>
                <a:cs typeface="Segoe UI"/>
              </a:rPr>
              <a:t>Items </a:t>
            </a:r>
            <a:r>
              <a:rPr lang="en-US">
                <a:latin typeface="Segoe UI"/>
                <a:ea typeface="Calibri"/>
                <a:cs typeface="Segoe UI"/>
              </a:rPr>
              <a:t>5–10</a:t>
            </a:r>
            <a:r>
              <a:rPr lang="en-US">
                <a:effectLst/>
                <a:latin typeface="Segoe UI"/>
                <a:ea typeface="Calibri"/>
                <a:cs typeface="Segoe UI"/>
              </a:rPr>
              <a:t> are </a:t>
            </a:r>
            <a:r>
              <a:rPr lang="en-US" b="0" i="1">
                <a:effectLst/>
                <a:latin typeface="Segoe UI"/>
                <a:ea typeface="Calibri"/>
                <a:cs typeface="Segoe UI"/>
              </a:rPr>
              <a:t>dynamic risk factors</a:t>
            </a:r>
            <a:r>
              <a:rPr lang="en-US">
                <a:effectLst/>
                <a:latin typeface="Segoe UI"/>
                <a:ea typeface="Calibri"/>
                <a:cs typeface="Segoe UI"/>
              </a:rPr>
              <a:t> that reflect conditions or circumstances learned about or observed since the last assessment or reassessment. Dynamic risk factors also correlate to the likelihood of future involvement with child protection but may change or be influenced by interventions or caregiver behavioral changes.</a:t>
            </a:r>
          </a:p>
          <a:p>
            <a:pPr marL="0" marR="0"/>
            <a:endParaRPr lang="en-US">
              <a:effectLst/>
              <a:latin typeface="Segoe UI" panose="020B0502040204020203" pitchFamily="34" charset="0"/>
              <a:ea typeface="Calibri" panose="020F0502020204030204" pitchFamily="34" charset="0"/>
            </a:endParaRPr>
          </a:p>
          <a:p>
            <a:pPr marL="0" marR="0"/>
            <a:r>
              <a:rPr lang="en-US">
                <a:effectLst/>
                <a:latin typeface="Segoe UI"/>
                <a:ea typeface="Calibri"/>
                <a:cs typeface="Segoe UI"/>
              </a:rPr>
              <a:t>When considering next actions or recommendations, it is important to identify opportunities to support families in mitigating risk by considering the overall risk classification and distinguishing static from dynamic risk factors. If safety threats are no longer present but there is still a high or very high risk classification, consider reviewing which factors are contributing to the score. Are there opportunities to support the family in addressing the dynamic risk factors? If you are recommending to close interventions with the family, can you provide rationale as to why even through there is risk, the caregiver’s behavior changes or family functioning are supporting safety and risk mitigation?</a:t>
            </a:r>
          </a:p>
          <a:p>
            <a:pPr marL="0" marR="0"/>
            <a:r>
              <a:rPr lang="en-US" b="1">
                <a:effectLst/>
                <a:latin typeface="Segoe UI"/>
                <a:ea typeface="Calibri"/>
                <a:cs typeface="Segoe UI"/>
              </a:rPr>
              <a:t> </a:t>
            </a:r>
          </a:p>
          <a:p>
            <a:pPr marL="0" marR="0"/>
            <a:r>
              <a:rPr lang="en-US" b="0">
                <a:effectLst/>
                <a:latin typeface="Segoe UI"/>
                <a:ea typeface="Calibri"/>
                <a:cs typeface="Segoe UI"/>
              </a:rPr>
              <a:t>If a worker is seeking consultation and having trouble with making a recommendation, consider reviewing the risk reassessment outcome. What of the risk score is generated from static versus dynamic factors? How has the worker supported their assessment and recommendation? Are behavior changes and observations noted? Differentiating risk that is generated by static from risk generated by dynamic factors in the overall classification can help to support rationale. </a:t>
            </a:r>
          </a:p>
        </p:txBody>
      </p:sp>
    </p:spTree>
    <p:extLst>
      <p:ext uri="{BB962C8B-B14F-4D97-AF65-F5344CB8AC3E}">
        <p14:creationId xmlns:p14="http://schemas.microsoft.com/office/powerpoint/2010/main" val="302211143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3EA01-B5C5-3F99-08E6-213AE08B5C42}"/>
            </a:ext>
          </a:extLst>
        </p:cNvPr>
        <p:cNvGrpSpPr/>
        <p:nvPr/>
      </p:nvGrpSpPr>
      <p:grpSpPr>
        <a:xfrm>
          <a:off x="0" y="0"/>
          <a:ext cx="0" cy="0"/>
          <a:chOff x="0" y="0"/>
          <a:chExt cx="0" cy="0"/>
        </a:xfrm>
      </p:grpSpPr>
      <p:sp>
        <p:nvSpPr>
          <p:cNvPr id="79875" name="Rectangle 2">
            <a:extLst>
              <a:ext uri="{FF2B5EF4-FFF2-40B4-BE49-F238E27FC236}">
                <a16:creationId xmlns:a16="http://schemas.microsoft.com/office/drawing/2014/main" id="{B46F484A-854A-B03E-C8BE-911D35C75D27}"/>
              </a:ext>
            </a:extLst>
          </p:cNvPr>
          <p:cNvSpPr>
            <a:spLocks noGrp="1" noRot="1" noChangeAspect="1" noChangeArrowheads="1" noTextEdit="1"/>
          </p:cNvSpPr>
          <p:nvPr>
            <p:ph type="sldImg"/>
          </p:nvPr>
        </p:nvSpPr>
        <p:spPr>
          <a:xfrm>
            <a:off x="776288" y="536575"/>
            <a:ext cx="5761037" cy="3241675"/>
          </a:xfrm>
          <a:ln/>
        </p:spPr>
        <p:txBody>
          <a:bodyPr/>
          <a:lstStyle/>
          <a:p>
            <a:endParaRPr lang="en-US"/>
          </a:p>
        </p:txBody>
      </p:sp>
      <p:sp>
        <p:nvSpPr>
          <p:cNvPr id="79876" name="Notes Placeholder 4">
            <a:extLst>
              <a:ext uri="{FF2B5EF4-FFF2-40B4-BE49-F238E27FC236}">
                <a16:creationId xmlns:a16="http://schemas.microsoft.com/office/drawing/2014/main" id="{A3D4ACED-300F-940F-7EE1-1869F0D79D6E}"/>
              </a:ext>
            </a:extLst>
          </p:cNvPr>
          <p:cNvSpPr>
            <a:spLocks noGrp="1"/>
          </p:cNvSpPr>
          <p:nvPr>
            <p:ph type="body" sz="quarter" idx="10"/>
          </p:nvPr>
        </p:nvSpPr>
        <p:spPr>
          <a:xfrm>
            <a:off x="853440" y="4251469"/>
            <a:ext cx="5608320" cy="4571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17">
              <a:defRPr/>
            </a:pPr>
            <a:r>
              <a:rPr lang="en-CA" sz="1100" b="1">
                <a:latin typeface="Segoe UI"/>
                <a:cs typeface="Segoe UI"/>
              </a:rPr>
              <a:t>Trainer Note</a:t>
            </a: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CA" sz="1100">
                <a:latin typeface="Segoe UI"/>
                <a:cs typeface="Segoe UI"/>
              </a:rPr>
              <a:t>This slide will repeat in each assessment section. It offers a chance to underscore the importance of consulting the definitions. </a:t>
            </a:r>
          </a:p>
          <a:p>
            <a:endParaRPr lang="en-US" sz="1100" b="1">
              <a:latin typeface="Segoe UI" panose="020B0502040204020203" pitchFamily="34" charset="0"/>
              <a:cs typeface="Segoe UI" panose="020B0502040204020203" pitchFamily="34" charset="0"/>
            </a:endParaRPr>
          </a:p>
          <a:p>
            <a:r>
              <a:rPr lang="en-US" sz="1100" b="1">
                <a:latin typeface="Segoe UI"/>
                <a:cs typeface="Segoe UI"/>
              </a:rPr>
              <a:t>Example</a:t>
            </a:r>
          </a:p>
          <a:p>
            <a:r>
              <a:rPr lang="en-CA" sz="1100">
                <a:latin typeface="Segoe UI"/>
                <a:cs typeface="Segoe UI"/>
              </a:rPr>
              <a:t>If you hear nothing else that is said during this training, hear this part. You need to use the definitions. Definitions are the most important part of the SDM system. You need to </a:t>
            </a:r>
            <a:r>
              <a:rPr lang="en-CA" sz="1100" i="1">
                <a:latin typeface="Segoe UI"/>
                <a:cs typeface="Segoe UI"/>
              </a:rPr>
              <a:t>refer to</a:t>
            </a:r>
            <a:r>
              <a:rPr lang="en-CA" sz="1100">
                <a:latin typeface="Segoe UI"/>
                <a:cs typeface="Segoe UI"/>
              </a:rPr>
              <a:t> the definitions and </a:t>
            </a:r>
            <a:r>
              <a:rPr lang="en-CA" sz="1100" i="1">
                <a:latin typeface="Segoe UI"/>
                <a:cs typeface="Segoe UI"/>
              </a:rPr>
              <a:t>use </a:t>
            </a:r>
            <a:r>
              <a:rPr lang="en-CA" sz="1100">
                <a:latin typeface="Segoe UI"/>
                <a:cs typeface="Segoe UI"/>
              </a:rPr>
              <a:t>them when applying the SDM assessments. </a:t>
            </a:r>
          </a:p>
          <a:p>
            <a:endParaRPr lang="en-CA" sz="1100">
              <a:latin typeface="Segoe UI" panose="020B0502040204020203" pitchFamily="34" charset="0"/>
              <a:cs typeface="Segoe UI" panose="020B0502040204020203" pitchFamily="34" charset="0"/>
            </a:endParaRPr>
          </a:p>
          <a:p>
            <a:pPr defTabSz="931717">
              <a:defRPr/>
            </a:pPr>
            <a:r>
              <a:rPr lang="en-CA" sz="1100">
                <a:latin typeface="Segoe UI"/>
                <a:cs typeface="Segoe UI"/>
              </a:rPr>
              <a:t>Remind yourself and your staff about this critical habit in using the SDM system.</a:t>
            </a:r>
          </a:p>
        </p:txBody>
      </p:sp>
    </p:spTree>
    <p:extLst>
      <p:ext uri="{BB962C8B-B14F-4D97-AF65-F5344CB8AC3E}">
        <p14:creationId xmlns:p14="http://schemas.microsoft.com/office/powerpoint/2010/main" val="2157000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BF0E9-8638-3AE4-6075-20E7D5EE1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4E07C-11A2-6ED7-D447-005C063EA750}"/>
              </a:ext>
            </a:extLst>
          </p:cNvPr>
          <p:cNvSpPr>
            <a:spLocks noGrp="1" noRot="1" noChangeAspect="1"/>
          </p:cNvSpPr>
          <p:nvPr>
            <p:ph type="sldImg"/>
          </p:nvPr>
        </p:nvSpPr>
        <p:spPr>
          <a:xfrm>
            <a:off x="685800" y="434975"/>
            <a:ext cx="5486400" cy="3086100"/>
          </a:xfrm>
        </p:spPr>
        <p:txBody>
          <a:bodyPr/>
          <a:lstStyle/>
          <a:p>
            <a:endParaRPr lang="en-US"/>
          </a:p>
        </p:txBody>
      </p:sp>
      <p:sp>
        <p:nvSpPr>
          <p:cNvPr id="3" name="Notes Placeholder 2">
            <a:extLst>
              <a:ext uri="{FF2B5EF4-FFF2-40B4-BE49-F238E27FC236}">
                <a16:creationId xmlns:a16="http://schemas.microsoft.com/office/drawing/2014/main" id="{4937DB59-F877-EC56-7F2F-741D553490F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100" b="1" noProof="0">
                <a:latin typeface="Segoe UI"/>
                <a:cs typeface="Segoe UI"/>
              </a:rPr>
              <a:t>Purpose</a:t>
            </a:r>
            <a:endParaRPr lang="en-US"/>
          </a:p>
          <a:p>
            <a:r>
              <a:rPr lang="en-AU" sz="1100" noProof="0">
                <a:latin typeface="Segoe UI" panose="020B0502040204020203" pitchFamily="34" charset="0"/>
              </a:rPr>
              <a:t>To learn the importance of understanding and using the item definitions in the P&amp;P manual.</a:t>
            </a:r>
          </a:p>
          <a:p>
            <a:endParaRPr lang="en-AU" sz="1100" noProof="0">
              <a:latin typeface="Segoe UI" panose="020B0502040204020203" pitchFamily="34" charset="0"/>
            </a:endParaRPr>
          </a:p>
          <a:p>
            <a:r>
              <a:rPr lang="en-AU" sz="1100" b="1" noProof="0">
                <a:latin typeface="Segoe UI" panose="020B0502040204020203" pitchFamily="34" charset="0"/>
              </a:rPr>
              <a:t>Example</a:t>
            </a:r>
          </a:p>
          <a:p>
            <a:r>
              <a:rPr lang="en-AU" sz="1100" noProof="0">
                <a:latin typeface="Segoe UI" panose="020B0502040204020203" pitchFamily="34" charset="0"/>
              </a:rPr>
              <a:t>As we said before, the tool does not make the decision; people do. The tool’s outcome is only as good as the information used to complete it and the application of that information to the various item definitions.</a:t>
            </a:r>
          </a:p>
          <a:p>
            <a:endParaRPr lang="en-AU" sz="1100" noProof="0">
              <a:latin typeface="Segoe UI" panose="020B0502040204020203" pitchFamily="34" charset="0"/>
            </a:endParaRPr>
          </a:p>
          <a:p>
            <a:r>
              <a:rPr lang="en-AU" sz="1100" noProof="0">
                <a:latin typeface="Segoe UI" panose="020B0502040204020203" pitchFamily="34" charset="0"/>
              </a:rPr>
              <a:t>Before we get into strategies for gathering that information, let’s talk about the importance and structure of item definitions. As you will see in our practice activities and review of the manual, each item on the tools has a corresponding definition.</a:t>
            </a:r>
          </a:p>
          <a:p>
            <a:endParaRPr lang="en-AU" sz="1100" noProof="0">
              <a:latin typeface="Segoe UI" panose="020B0502040204020203" pitchFamily="34" charset="0"/>
            </a:endParaRPr>
          </a:p>
          <a:p>
            <a:r>
              <a:rPr lang="en-AU" sz="1100" b="0" noProof="0">
                <a:latin typeface="Segoe UI" panose="020B0502040204020203" pitchFamily="34" charset="0"/>
              </a:rPr>
              <a:t>While</a:t>
            </a:r>
            <a:r>
              <a:rPr lang="en-AU" sz="1100" noProof="0">
                <a:latin typeface="Segoe UI" panose="020B0502040204020203" pitchFamily="34" charset="0"/>
              </a:rPr>
              <a:t> you are interviewing reporters, be mindful of the assessment items and definitions, and make sure you gather information that allows you to answer each question. We will practice how to do that throughout this training.</a:t>
            </a:r>
          </a:p>
          <a:p>
            <a:endParaRPr lang="en-AU" sz="1100" noProof="0">
              <a:latin typeface="Segoe UI" panose="020B0502040204020203" pitchFamily="34" charset="0"/>
            </a:endParaRPr>
          </a:p>
          <a:p>
            <a:r>
              <a:rPr lang="en-AU" sz="1100" noProof="0">
                <a:latin typeface="Segoe UI"/>
                <a:cs typeface="Segoe UI"/>
              </a:rPr>
              <a:t>Definitions establish threshold regardless of how the reporter labels the concern (e.g., “I’m calling to report neglect”). The screener listens for and documents specific facts that describe the child, the circumstances, the caregiver’s behavior, and the impact of that behavior on the child.</a:t>
            </a:r>
          </a:p>
          <a:p>
            <a:endParaRPr lang="en-AU" sz="1100" noProof="0">
              <a:latin typeface="Segoe UI" panose="020B0502040204020203" pitchFamily="34" charset="0"/>
            </a:endParaRPr>
          </a:p>
          <a:p>
            <a:r>
              <a:rPr lang="en-AU" sz="1100" noProof="0">
                <a:latin typeface="Segoe UI" panose="020B0502040204020203" pitchFamily="34" charset="0"/>
              </a:rPr>
              <a:t>Definitions for each allegation type establish the threshold. Information gathered from the reporter must meet the threshold for the allegation to be selected. If the information does not reach the threshold for any allegation, the call is screened out.</a:t>
            </a:r>
          </a:p>
          <a:p>
            <a:endParaRPr lang="en-AU" sz="1100" noProof="0">
              <a:latin typeface="Segoe UI" panose="020B0502040204020203" pitchFamily="34" charset="0"/>
            </a:endParaRPr>
          </a:p>
          <a:p>
            <a:r>
              <a:rPr lang="en-AU" sz="1100" b="1" noProof="0">
                <a:latin typeface="Segoe UI" panose="020B0502040204020203" pitchFamily="34" charset="0"/>
              </a:rPr>
              <a:t>Trainer Note</a:t>
            </a:r>
          </a:p>
          <a:p>
            <a:r>
              <a:rPr lang="en-AU" sz="1100" noProof="0">
                <a:latin typeface="Segoe UI" panose="020B0502040204020203" pitchFamily="34" charset="0"/>
              </a:rPr>
              <a:t>Ask participants if this is how they currently practice and what, if any, shifts in thinking or approach may be necessary to approach calls this way.</a:t>
            </a:r>
          </a:p>
          <a:p>
            <a:endParaRPr lang="en-US" sz="1100">
              <a:latin typeface="Segoe UI" panose="020B0502040204020203" pitchFamily="34" charset="0"/>
            </a:endParaRPr>
          </a:p>
        </p:txBody>
      </p:sp>
    </p:spTree>
    <p:extLst>
      <p:ext uri="{BB962C8B-B14F-4D97-AF65-F5344CB8AC3E}">
        <p14:creationId xmlns:p14="http://schemas.microsoft.com/office/powerpoint/2010/main" val="58113258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D8A92-0E81-D66F-FA7F-CB3AFB401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BBF47-D20A-0B4B-4C43-3DEF8A44B29E}"/>
              </a:ext>
            </a:extLst>
          </p:cNvPr>
          <p:cNvSpPr>
            <a:spLocks noGrp="1" noRot="1" noChangeAspect="1"/>
          </p:cNvSpPr>
          <p:nvPr>
            <p:ph type="sldImg"/>
          </p:nvPr>
        </p:nvSpPr>
        <p:spPr>
          <a:xfrm>
            <a:off x="685800" y="434975"/>
            <a:ext cx="5486400" cy="3086100"/>
          </a:xfrm>
        </p:spPr>
        <p:txBody>
          <a:bodyPr/>
          <a:lstStyle/>
          <a:p>
            <a:endParaRPr lang="en-US"/>
          </a:p>
        </p:txBody>
      </p:sp>
      <p:sp>
        <p:nvSpPr>
          <p:cNvPr id="3" name="Notes Placeholder 2">
            <a:extLst>
              <a:ext uri="{FF2B5EF4-FFF2-40B4-BE49-F238E27FC236}">
                <a16:creationId xmlns:a16="http://schemas.microsoft.com/office/drawing/2014/main" id="{4EAFEDFF-96D0-B40F-37F5-ABB2C9CAC3B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100" b="1" noProof="0">
                <a:latin typeface="Segoe UI"/>
                <a:cs typeface="Segoe UI"/>
              </a:rPr>
              <a:t>Purpose</a:t>
            </a:r>
            <a:endParaRPr lang="en-US"/>
          </a:p>
          <a:p>
            <a:r>
              <a:rPr lang="en-AU" sz="1100" noProof="0">
                <a:latin typeface="Segoe UI" panose="020B0502040204020203" pitchFamily="34" charset="0"/>
              </a:rPr>
              <a:t>To be reminded of the importance of understanding and using the item definitions in the P&amp;P manual.</a:t>
            </a:r>
          </a:p>
          <a:p>
            <a:endParaRPr lang="en-AU" sz="1100" noProof="0">
              <a:latin typeface="Segoe UI" panose="020B0502040204020203" pitchFamily="34" charset="0"/>
            </a:endParaRPr>
          </a:p>
          <a:p>
            <a:r>
              <a:rPr lang="en-AU" sz="1100" b="1" noProof="0">
                <a:latin typeface="Segoe UI" panose="020B0502040204020203" pitchFamily="34" charset="0"/>
              </a:rPr>
              <a:t>Trainer Note</a:t>
            </a:r>
          </a:p>
          <a:p>
            <a:r>
              <a:rPr lang="en-AU" sz="1100" noProof="0">
                <a:latin typeface="Segoe UI" panose="020B0502040204020203" pitchFamily="34" charset="0"/>
              </a:rPr>
              <a:t>Review this information again with participants.</a:t>
            </a:r>
          </a:p>
          <a:p>
            <a:endParaRPr lang="en-US" sz="1100">
              <a:latin typeface="Segoe UI" panose="020B0502040204020203" pitchFamily="34" charset="0"/>
            </a:endParaRPr>
          </a:p>
        </p:txBody>
      </p:sp>
    </p:spTree>
    <p:extLst>
      <p:ext uri="{BB962C8B-B14F-4D97-AF65-F5344CB8AC3E}">
        <p14:creationId xmlns:p14="http://schemas.microsoft.com/office/powerpoint/2010/main" val="98968448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see the findings from the last revalidation study, which included the risk reassessment. </a:t>
            </a:r>
          </a:p>
          <a:p>
            <a:endParaRPr lang="en-US"/>
          </a:p>
          <a:p>
            <a:r>
              <a:rPr lang="en-US" b="1"/>
              <a:t>Example</a:t>
            </a:r>
          </a:p>
          <a:p>
            <a:r>
              <a:rPr lang="en-US"/>
              <a:t>In the same 2013 study mentioned in the SDM system overview, the risk reassessment was found to categorize families accurately for their rates of being assigned for a subsequent investigation after case closure. </a:t>
            </a:r>
          </a:p>
          <a:p>
            <a:endParaRPr lang="en-US"/>
          </a:p>
        </p:txBody>
      </p:sp>
    </p:spTree>
    <p:extLst>
      <p:ext uri="{BB962C8B-B14F-4D97-AF65-F5344CB8AC3E}">
        <p14:creationId xmlns:p14="http://schemas.microsoft.com/office/powerpoint/2010/main" val="315509974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a:xfrm>
            <a:off x="1247775" y="673100"/>
            <a:ext cx="4983163" cy="2803525"/>
          </a:xfrm>
          <a:ln/>
        </p:spPr>
        <p:txBody>
          <a:bodyPr/>
          <a:lstStyle/>
          <a:p>
            <a:endParaRPr lang="en-US"/>
          </a:p>
        </p:txBody>
      </p:sp>
      <p:sp>
        <p:nvSpPr>
          <p:cNvPr id="430084" name="Notes Placeholder 4"/>
          <p:cNvSpPr>
            <a:spLocks noGrp="1"/>
          </p:cNvSpPr>
          <p:nvPr>
            <p:ph type="body" sz="quarter" idx="10"/>
          </p:nvPr>
        </p:nvSpPr>
        <p:spPr>
          <a:xfrm>
            <a:off x="747775" y="3975210"/>
            <a:ext cx="5982208" cy="4952573"/>
          </a:xfrm>
          <a:noFill/>
          <a:ln/>
        </p:spPr>
        <p:txBody>
          <a:bodyPr/>
          <a:lstStyle/>
          <a:p>
            <a:r>
              <a:rPr lang="en-CA" b="1">
                <a:latin typeface="Segoe UI"/>
                <a:cs typeface="Segoe UI"/>
              </a:rPr>
              <a:t>Purpose</a:t>
            </a:r>
            <a:endParaRPr lang="en-US"/>
          </a:p>
          <a:p>
            <a:r>
              <a:rPr lang="en-CA">
                <a:latin typeface="Segoe UI"/>
                <a:cs typeface="Segoe UI"/>
              </a:rPr>
              <a:t>To be encouraged to consider talking with families early about reassessment and reviews.</a:t>
            </a:r>
          </a:p>
          <a:p>
            <a:endParaRPr lang="en-CA"/>
          </a:p>
          <a:p>
            <a:r>
              <a:rPr lang="en-CA" b="1">
                <a:latin typeface="Segoe UI"/>
                <a:cs typeface="Segoe UI"/>
              </a:rPr>
              <a:t>Example</a:t>
            </a:r>
          </a:p>
          <a:p>
            <a:r>
              <a:rPr lang="en-CA">
                <a:latin typeface="Segoe UI"/>
                <a:cs typeface="Segoe UI"/>
              </a:rPr>
              <a:t>Let’s say that you have a job evaluation six months into your new employment that determines whether you get to keep your job. What would be helpful to know about the evaluation when you start the job? </a:t>
            </a:r>
          </a:p>
          <a:p>
            <a:endParaRPr lang="en-CA"/>
          </a:p>
          <a:p>
            <a:r>
              <a:rPr lang="en-CA">
                <a:latin typeface="Segoe UI"/>
                <a:cs typeface="Segoe UI"/>
              </a:rPr>
              <a:t>You might want to know what is included in the evaluation, what you are being evaluated on, or what you need to do to get a good score and the steps to get there.</a:t>
            </a:r>
          </a:p>
          <a:p>
            <a:endParaRPr lang="en-CA"/>
          </a:p>
          <a:p>
            <a:r>
              <a:rPr lang="en-CA">
                <a:latin typeface="Segoe UI"/>
                <a:cs typeface="Segoe UI"/>
              </a:rPr>
              <a:t>Families want to know the same thing about how they can be successful in ending their child protection involvement. Reassessment starts on Day 1 of the plan. During the review period, we talk to the family at each visit about how they are doing, what progress are they making, what they need to continue doing to make progress, and what may be making things challenging if progress is not happening. That is why it is important to talk about reassessment, reviews, and decision making early: to make sure families understand the process, see the goals, have a chance to discuss expectations of each other, etc.</a:t>
            </a:r>
          </a:p>
          <a:p>
            <a:endParaRPr lang="en-CA"/>
          </a:p>
          <a:p>
            <a:r>
              <a:rPr lang="en-CA">
                <a:latin typeface="Segoe UI"/>
                <a:cs typeface="Segoe UI"/>
              </a:rPr>
              <a:t>Reassessment components can be useful if shared with the family at the beginning of the case so that everyone is on the same page. The intention is to have the conversation about working toward supporting safety and addressing needs. Have a conversation about what both the agency and family can do or will do to increase the chance of getting the case closed (progress toward case plan objectives, meeting child needs, having healthy adult relationships, and addressing need areas). </a:t>
            </a:r>
          </a:p>
          <a:p>
            <a:endParaRPr lang="en-US"/>
          </a:p>
          <a:p>
            <a:r>
              <a:rPr lang="en-CA">
                <a:latin typeface="Segoe UI"/>
                <a:cs typeface="Segoe UI"/>
              </a:rPr>
              <a:t>When it is time to conduct a formal reassessment, it should not be a surprise but rather a moment to pause and take a “snapshot” of where we are and decide where we should go from here. The partnership with the family is about making real change that the family wants in order to increase safety and reduce risk. </a:t>
            </a:r>
            <a:r>
              <a:rPr lang="en-US">
                <a:latin typeface="Segoe UI"/>
                <a:cs typeface="Segoe UI"/>
              </a:rPr>
              <a:t>It is not about service compliance but about behavioral change. </a:t>
            </a:r>
          </a:p>
          <a:p>
            <a:endParaRPr lang="en-US"/>
          </a:p>
          <a:p>
            <a:r>
              <a:rPr lang="en-US" b="1">
                <a:latin typeface="Segoe UI"/>
                <a:cs typeface="Segoe UI"/>
              </a:rPr>
              <a:t>Trainer Note</a:t>
            </a:r>
          </a:p>
          <a:p>
            <a:r>
              <a:rPr lang="en-US">
                <a:latin typeface="Segoe UI"/>
                <a:cs typeface="Segoe UI"/>
              </a:rPr>
              <a:t>Consider asking questions to facilitate discussion.</a:t>
            </a:r>
            <a:endParaRPr lang="en-US" b="1">
              <a:latin typeface="Segoe UI"/>
              <a:cs typeface="Segoe UI"/>
            </a:endParaRPr>
          </a:p>
          <a:p>
            <a:endParaRPr lang="en-US"/>
          </a:p>
          <a:p>
            <a:pPr marL="234950" lvl="1" indent="-234950">
              <a:buFont typeface="Arial" panose="020B0604020202020204" pitchFamily="34" charset="0"/>
              <a:buChar char="•"/>
            </a:pPr>
            <a:r>
              <a:rPr lang="en-US">
                <a:latin typeface="Segoe UI"/>
                <a:cs typeface="Segoe UI"/>
              </a:rPr>
              <a:t>Why is it important to discuss reassessment with families from the start? What are the benefits?</a:t>
            </a:r>
          </a:p>
          <a:p>
            <a:pPr marL="234950" lvl="1" indent="-234950">
              <a:buFont typeface="Arial" panose="020B0604020202020204" pitchFamily="34" charset="0"/>
              <a:buChar char="•"/>
            </a:pPr>
            <a:r>
              <a:rPr lang="en-US">
                <a:latin typeface="Segoe UI"/>
                <a:cs typeface="Segoe UI"/>
              </a:rPr>
              <a:t>How can we help families understand the reassessment process and feel supported in achieving their goals?</a:t>
            </a:r>
          </a:p>
          <a:p>
            <a:pPr marL="234950" lvl="1" indent="-234950">
              <a:buFont typeface="Arial" panose="020B0604020202020204" pitchFamily="34" charset="0"/>
              <a:buChar char="•"/>
            </a:pPr>
            <a:r>
              <a:rPr lang="en-US">
                <a:latin typeface="Segoe UI"/>
                <a:cs typeface="Segoe UI"/>
              </a:rPr>
              <a:t>How does this compare with and integrate with the CANS results? What would we do if all the objectives that reduced risk to “moderate” were accomplished, but there were still needs identified on the CANS? (Note that Evident Change is neutral on this answer, and counties need to establish how to navigate this situation and support families into the future.)</a:t>
            </a:r>
          </a:p>
        </p:txBody>
      </p:sp>
    </p:spTree>
    <p:extLst>
      <p:ext uri="{BB962C8B-B14F-4D97-AF65-F5344CB8AC3E}">
        <p14:creationId xmlns:p14="http://schemas.microsoft.com/office/powerpoint/2010/main" val="381767897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latin typeface="Segoe UI"/>
                <a:cs typeface="Segoe UI"/>
              </a:rPr>
              <a:t>Purpose</a:t>
            </a:r>
            <a:endParaRPr lang="en-US"/>
          </a:p>
          <a:p>
            <a:r>
              <a:rPr lang="en-US">
                <a:latin typeface="Segoe UI"/>
                <a:cs typeface="Segoe UI"/>
              </a:rPr>
              <a:t>To discuss risk in small groups.</a:t>
            </a:r>
          </a:p>
          <a:p>
            <a:endParaRPr lang="en-US"/>
          </a:p>
          <a:p>
            <a:r>
              <a:rPr lang="en-US" b="1">
                <a:latin typeface="Segoe UI"/>
                <a:cs typeface="Segoe UI"/>
              </a:rPr>
              <a:t>Resource</a:t>
            </a:r>
          </a:p>
          <a:p>
            <a:r>
              <a:rPr lang="en-US">
                <a:latin typeface="Segoe UI"/>
                <a:cs typeface="Segoe UI"/>
              </a:rPr>
              <a:t>Small-Group Discussion on Risk section of Risk Reassessment Practice handout</a:t>
            </a:r>
            <a:endParaRPr lang="en-US"/>
          </a:p>
          <a:p>
            <a:endParaRPr lang="en-US" b="1">
              <a:latin typeface="Segoe UI"/>
              <a:cs typeface="Segoe UI"/>
            </a:endParaRPr>
          </a:p>
          <a:p>
            <a:r>
              <a:rPr lang="en-US" b="1">
                <a:latin typeface="Segoe UI"/>
                <a:cs typeface="Segoe UI"/>
              </a:rPr>
              <a:t>Trainer Note</a:t>
            </a:r>
          </a:p>
          <a:p>
            <a:r>
              <a:rPr lang="en-US">
                <a:latin typeface="Segoe UI"/>
                <a:cs typeface="Segoe UI"/>
              </a:rPr>
              <a:t>Have participants form small groups to discuss talking with the family about risk. Post the questions on the next slide. </a:t>
            </a:r>
          </a:p>
        </p:txBody>
      </p:sp>
    </p:spTree>
    <p:extLst>
      <p:ext uri="{BB962C8B-B14F-4D97-AF65-F5344CB8AC3E}">
        <p14:creationId xmlns:p14="http://schemas.microsoft.com/office/powerpoint/2010/main" val="19617158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b="0"/>
              <a:t>To reflect on current practice and ways to improve discussing risk with families. </a:t>
            </a:r>
          </a:p>
          <a:p>
            <a:endParaRPr lang="en-US" b="0"/>
          </a:p>
          <a:p>
            <a:r>
              <a:rPr lang="en-US" b="1"/>
              <a:t>Trainer Note</a:t>
            </a:r>
            <a:br>
              <a:rPr lang="en-US"/>
            </a:br>
            <a:r>
              <a:rPr lang="en-US"/>
              <a:t>Provide five to 10 minutes for participants to share; then take five minutes to discuss as a large group.</a:t>
            </a:r>
          </a:p>
        </p:txBody>
      </p:sp>
    </p:spTree>
    <p:extLst>
      <p:ext uri="{BB962C8B-B14F-4D97-AF65-F5344CB8AC3E}">
        <p14:creationId xmlns:p14="http://schemas.microsoft.com/office/powerpoint/2010/main" val="180930176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a:xfrm>
            <a:off x="1247775" y="719138"/>
            <a:ext cx="4983163" cy="2803525"/>
          </a:xfrm>
          <a:ln/>
        </p:spPr>
        <p:txBody>
          <a:bodyPr/>
          <a:lstStyle/>
          <a:p>
            <a:endParaRPr lang="en-US"/>
          </a:p>
        </p:txBody>
      </p:sp>
      <p:sp>
        <p:nvSpPr>
          <p:cNvPr id="432132" name="Notes Placeholder 4"/>
          <p:cNvSpPr>
            <a:spLocks noGrp="1"/>
          </p:cNvSpPr>
          <p:nvPr>
            <p:ph type="body" sz="quarter" idx="11"/>
          </p:nvPr>
        </p:nvSpPr>
        <p:spPr>
          <a:xfrm>
            <a:off x="747775" y="3865482"/>
            <a:ext cx="5982208" cy="5017294"/>
          </a:xfrm>
          <a:noFill/>
          <a:ln/>
        </p:spPr>
        <p:txBody>
          <a:bodyPr/>
          <a:lstStyle/>
          <a:p>
            <a:r>
              <a:rPr lang="en-CA" b="1"/>
              <a:t>Purpose</a:t>
            </a:r>
            <a:endParaRPr lang="en-US"/>
          </a:p>
          <a:p>
            <a:r>
              <a:rPr lang="en-CA"/>
              <a:t>To review the policy and procedures for the risk reassessment. </a:t>
            </a:r>
          </a:p>
          <a:p>
            <a:endParaRPr lang="en-CA" b="1"/>
          </a:p>
          <a:p>
            <a:r>
              <a:rPr lang="en-CA" b="1"/>
              <a:t>Trainer Note</a:t>
            </a:r>
          </a:p>
          <a:p>
            <a:r>
              <a:rPr lang="en-CA"/>
              <a:t>If participants do not already have a copy of the P&amp;P manual, they can scan the QR code with their phone or go to ca.sdmdata.org/definitions on a laptop. </a:t>
            </a:r>
          </a:p>
          <a:p>
            <a:endParaRPr lang="en-CA"/>
          </a:p>
          <a:p>
            <a:r>
              <a:rPr lang="en-CA"/>
              <a:t>Ask participants to turn to the risk reassessment’s policy and procedures for “which cases,” “who,” and “when.” Then, review the policies with them, asking volunteers to read a section aloud. </a:t>
            </a:r>
            <a:endParaRPr lang="en-US"/>
          </a:p>
        </p:txBody>
      </p:sp>
    </p:spTree>
    <p:extLst>
      <p:ext uri="{BB962C8B-B14F-4D97-AF65-F5344CB8AC3E}">
        <p14:creationId xmlns:p14="http://schemas.microsoft.com/office/powerpoint/2010/main" val="358164153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endParaRPr lang="en-US"/>
          </a:p>
          <a:p>
            <a:r>
              <a:rPr lang="en-US"/>
              <a:t>To practice completing the risk reassessment. </a:t>
            </a:r>
          </a:p>
          <a:p>
            <a:endParaRPr lang="en-US"/>
          </a:p>
          <a:p>
            <a:r>
              <a:rPr lang="en-US" b="1"/>
              <a:t>Trainer Note</a:t>
            </a:r>
          </a:p>
          <a:p>
            <a:r>
              <a:rPr lang="en-US"/>
              <a:t>Have participants complete the risk reassessment practice in the participant guide. Review the answers as a large group. </a:t>
            </a:r>
          </a:p>
          <a:p>
            <a:pPr rtl="0" fontAlgn="base">
              <a:buNone/>
            </a:pPr>
            <a:r>
              <a:rPr lang="en-US" b="0" i="0">
                <a:effectLst/>
              </a:rPr>
              <a:t>  </a:t>
            </a:r>
          </a:p>
          <a:p>
            <a:pPr rtl="0" fontAlgn="base">
              <a:buNone/>
            </a:pPr>
            <a:endParaRPr lang="en-US" b="0" i="0">
              <a:effectLst/>
            </a:endParaRPr>
          </a:p>
        </p:txBody>
      </p:sp>
    </p:spTree>
    <p:extLst>
      <p:ext uri="{BB962C8B-B14F-4D97-AF65-F5344CB8AC3E}">
        <p14:creationId xmlns:p14="http://schemas.microsoft.com/office/powerpoint/2010/main" val="276027025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31520" y="4620577"/>
            <a:ext cx="5852160" cy="4152720"/>
          </a:xfrm>
        </p:spPr>
        <p:txBody>
          <a:bodyPr/>
          <a:lstStyle/>
          <a:p>
            <a:r>
              <a:rPr lang="en-US" altLang="en-US" b="1">
                <a:latin typeface="Segoe UI"/>
                <a:ea typeface="Verdana"/>
                <a:cs typeface="Segoe UI"/>
              </a:rPr>
              <a:t>Purpose</a:t>
            </a:r>
            <a:endParaRPr lang="en-US"/>
          </a:p>
          <a:p>
            <a:r>
              <a:rPr lang="en-US" altLang="en-US" b="0">
                <a:latin typeface="Segoe UI"/>
                <a:ea typeface="Verdana"/>
                <a:cs typeface="Segoe UI"/>
              </a:rPr>
              <a:t>To walk through each section of the risk reassessment.</a:t>
            </a:r>
            <a:br>
              <a:rPr lang="en-US" altLang="en-US" b="0">
                <a:latin typeface="Segoe UI"/>
                <a:ea typeface="Verdana"/>
                <a:cs typeface="Segoe UI"/>
              </a:rPr>
            </a:br>
            <a:br>
              <a:rPr lang="en-US" altLang="en-US" b="0">
                <a:latin typeface="Segoe UI"/>
                <a:ea typeface="Verdana"/>
                <a:cs typeface="Segoe UI"/>
              </a:rPr>
            </a:br>
            <a:r>
              <a:rPr lang="en-US" altLang="en-US" b="1">
                <a:latin typeface="Segoe UI"/>
                <a:ea typeface="Verdana"/>
                <a:cs typeface="Segoe UI"/>
              </a:rPr>
              <a:t>Trainer Note</a:t>
            </a:r>
            <a:br>
              <a:rPr lang="en-US" altLang="en-US" b="0">
                <a:latin typeface="Segoe UI"/>
                <a:ea typeface="Verdana"/>
                <a:cs typeface="Segoe UI"/>
              </a:rPr>
            </a:br>
            <a:r>
              <a:rPr lang="en-US" altLang="en-US" b="0">
                <a:latin typeface="Segoe UI"/>
                <a:ea typeface="Verdana"/>
                <a:cs typeface="Segoe UI"/>
              </a:rPr>
              <a:t>If participants all knew the answers in the last activity, you can move quickly through this slide.</a:t>
            </a:r>
          </a:p>
          <a:p>
            <a:endParaRPr lang="en-US" altLang="en-US" b="0">
              <a:latin typeface="Segoe UI" panose="020B0502040204020203" pitchFamily="34" charset="0"/>
              <a:ea typeface="Verdana" panose="020B0604030504040204" pitchFamily="34" charset="0"/>
              <a:cs typeface="Segoe UI" panose="020B0502040204020203" pitchFamily="34" charset="0"/>
            </a:endParaRPr>
          </a:p>
          <a:p>
            <a:r>
              <a:rPr lang="en-US" altLang="en-US" b="1">
                <a:latin typeface="Segoe UI"/>
                <a:ea typeface="Verdana"/>
                <a:cs typeface="Segoe UI"/>
              </a:rPr>
              <a:t>Example</a:t>
            </a:r>
          </a:p>
          <a:p>
            <a:r>
              <a:rPr lang="en-US" altLang="en-US">
                <a:latin typeface="Segoe UI"/>
                <a:ea typeface="Verdana"/>
                <a:cs typeface="Segoe UI"/>
              </a:rPr>
              <a:t>Let’s look at the components of the risk reassessment.</a:t>
            </a:r>
          </a:p>
          <a:p>
            <a:endParaRPr lang="en-US" altLang="en-US">
              <a:latin typeface="Segoe UI" panose="020B0502040204020203" pitchFamily="34" charset="0"/>
              <a:ea typeface="Verdana" panose="020B0604030504040204" pitchFamily="34" charset="0"/>
              <a:cs typeface="Segoe UI" panose="020B0502040204020203" pitchFamily="34" charset="0"/>
            </a:endParaRPr>
          </a:p>
          <a:p>
            <a:r>
              <a:rPr lang="en-US" altLang="en-US">
                <a:latin typeface="Segoe UI"/>
                <a:ea typeface="Verdana"/>
                <a:cs typeface="Segoe UI"/>
              </a:rPr>
              <a:t>The risk reassessment includes some risk factors that appear on the original SDM risk assessment, and it includes items related to the family’s behavioral changes and progress toward their case plan goals. The outcome of this assessment is a new risk level that helps the worker decide if the case should remain open or if it can be closed. </a:t>
            </a:r>
          </a:p>
          <a:p>
            <a:endParaRPr lang="en-US" altLang="en-US">
              <a:latin typeface="Segoe UI" panose="020B0502040204020203" pitchFamily="34" charset="0"/>
              <a:ea typeface="Verdana" panose="020B0604030504040204" pitchFamily="34" charset="0"/>
              <a:cs typeface="Segoe UI" panose="020B0502040204020203" pitchFamily="34" charset="0"/>
            </a:endParaRPr>
          </a:p>
          <a:p>
            <a:pPr>
              <a:defRPr/>
            </a:pPr>
            <a:r>
              <a:rPr lang="en-US">
                <a:latin typeface="Segoe UI"/>
                <a:ea typeface="Verdana"/>
                <a:cs typeface="Segoe UI"/>
              </a:rPr>
              <a:t>The following items are what are sometimes called static risk factors. These risk factors are mostly unchanged from the original risk assessment, unless you have learned new information about those conditions. </a:t>
            </a:r>
          </a:p>
          <a:p>
            <a:pPr>
              <a:defRPr/>
            </a:pPr>
            <a:r>
              <a:rPr lang="en-US">
                <a:latin typeface="Segoe UI"/>
                <a:ea typeface="Verdana"/>
                <a:cs typeface="Segoe UI"/>
              </a:rPr>
              <a:t> </a:t>
            </a:r>
          </a:p>
          <a:p>
            <a:r>
              <a:rPr lang="en-US" u="sng">
                <a:latin typeface="Segoe UI"/>
                <a:ea typeface="Verdana"/>
                <a:cs typeface="Segoe UI"/>
              </a:rPr>
              <a:t>Item R1</a:t>
            </a:r>
            <a:r>
              <a:rPr lang="en-US">
                <a:latin typeface="Segoe UI"/>
                <a:ea typeface="Verdana"/>
                <a:cs typeface="Segoe UI"/>
              </a:rPr>
              <a:t> refers to number of neglect or abuse CPS investigations prior to the investigation that led to the case opening. It can change from the initial risk assessment only if the worker learned about history that was not known when the investigation was initially conducted.</a:t>
            </a:r>
          </a:p>
          <a:p>
            <a:r>
              <a:rPr lang="en-US">
                <a:latin typeface="Segoe UI"/>
                <a:ea typeface="Verdana"/>
                <a:cs typeface="Segoe UI"/>
              </a:rPr>
              <a:t> </a:t>
            </a:r>
          </a:p>
          <a:p>
            <a:r>
              <a:rPr lang="en-US" u="sng">
                <a:latin typeface="Segoe UI"/>
                <a:ea typeface="Verdana"/>
                <a:cs typeface="Segoe UI"/>
              </a:rPr>
              <a:t>Item R2</a:t>
            </a:r>
            <a:r>
              <a:rPr lang="en-US">
                <a:latin typeface="Segoe UI"/>
                <a:ea typeface="Verdana"/>
                <a:cs typeface="Segoe UI"/>
              </a:rPr>
              <a:t> refers to the household previously being referred for ongoing CPS services prior to the current case opening. Again, this can change only if new information has surfaced.</a:t>
            </a:r>
          </a:p>
          <a:p>
            <a:r>
              <a:rPr lang="en-US">
                <a:latin typeface="Segoe UI"/>
                <a:ea typeface="Verdana"/>
                <a:cs typeface="Segoe UI"/>
              </a:rPr>
              <a:t> </a:t>
            </a:r>
          </a:p>
          <a:p>
            <a:r>
              <a:rPr lang="en-US" u="sng">
                <a:latin typeface="Segoe UI"/>
                <a:ea typeface="Verdana"/>
                <a:cs typeface="Segoe UI"/>
              </a:rPr>
              <a:t>Item R3</a:t>
            </a:r>
            <a:r>
              <a:rPr lang="en-US">
                <a:latin typeface="Segoe UI"/>
                <a:ea typeface="Verdana"/>
                <a:cs typeface="Segoe UI"/>
              </a:rPr>
              <a:t> refers to the primary caregiver’s history of abuse or neglect as a child. When you are completing this assessment, make sure that you are consistent with identifying the primary caregiver. </a:t>
            </a:r>
          </a:p>
          <a:p>
            <a:r>
              <a:rPr lang="en-US">
                <a:latin typeface="Segoe UI"/>
                <a:ea typeface="Verdana"/>
                <a:cs typeface="Segoe UI"/>
              </a:rPr>
              <a:t> </a:t>
            </a:r>
          </a:p>
          <a:p>
            <a:r>
              <a:rPr lang="en-US" b="0" u="sng">
                <a:latin typeface="Segoe UI"/>
                <a:ea typeface="Verdana"/>
                <a:cs typeface="Segoe UI"/>
              </a:rPr>
              <a:t>Item R4</a:t>
            </a:r>
            <a:r>
              <a:rPr lang="en-US" b="0">
                <a:latin typeface="Segoe UI"/>
                <a:ea typeface="Verdana"/>
                <a:cs typeface="Segoe UI"/>
              </a:rPr>
              <a:t> </a:t>
            </a:r>
            <a:r>
              <a:rPr lang="en-US">
                <a:latin typeface="Segoe UI"/>
                <a:ea typeface="Verdana"/>
                <a:cs typeface="Segoe UI"/>
              </a:rPr>
              <a:t>refers to child characteristics. Some differ from the initial risk assessment because research shows that these characteristics are associated with a higher likelihood of future involvement for families who have received ongoing services. This score can change from the initial risk assessment if a child’s condition changes or if information about a child’s condition changes.</a:t>
            </a:r>
          </a:p>
          <a:p>
            <a:endParaRPr lang="en-US">
              <a:latin typeface="Segoe UI" panose="020B0502040204020203" pitchFamily="34" charset="0"/>
              <a:ea typeface="Verdana" panose="020B0604030504040204" pitchFamily="34" charset="0"/>
              <a:cs typeface="Segoe UI" panose="020B0502040204020203" pitchFamily="34" charset="0"/>
            </a:endParaRPr>
          </a:p>
          <a:p>
            <a:r>
              <a:rPr lang="en-US">
                <a:latin typeface="Segoe UI"/>
                <a:ea typeface="Verdana"/>
                <a:cs typeface="Segoe UI"/>
              </a:rPr>
              <a:t>The rest of the risk items pertain to the period since the last assessment or reassessment. These are sometimes called dynamic or fluid items. The caregiver’s behaviors and family functioning can reflect movement or changes. </a:t>
            </a:r>
          </a:p>
          <a:p>
            <a:endParaRPr lang="en-US">
              <a:latin typeface="Segoe UI" panose="020B0502040204020203" pitchFamily="34" charset="0"/>
              <a:ea typeface="Verdana" panose="020B0604030504040204" pitchFamily="34" charset="0"/>
              <a:cs typeface="Segoe UI" panose="020B0502040204020203" pitchFamily="34" charset="0"/>
            </a:endParaRPr>
          </a:p>
          <a:p>
            <a:r>
              <a:rPr lang="en-US" u="sng">
                <a:latin typeface="Segoe UI"/>
                <a:ea typeface="Verdana"/>
                <a:cs typeface="Segoe UI"/>
              </a:rPr>
              <a:t>Item R5</a:t>
            </a:r>
            <a:r>
              <a:rPr lang="en-US">
                <a:latin typeface="Segoe UI"/>
                <a:ea typeface="Verdana"/>
                <a:cs typeface="Segoe UI"/>
              </a:rPr>
              <a:t> refers to any new investigations since the initial risk assessment or last reassessment.</a:t>
            </a:r>
          </a:p>
          <a:p>
            <a:endParaRPr lang="en-US">
              <a:latin typeface="Segoe UI" panose="020B0502040204020203" pitchFamily="34" charset="0"/>
              <a:ea typeface="Verdana" panose="020B0604030504040204" pitchFamily="34" charset="0"/>
              <a:cs typeface="Segoe UI" panose="020B0502040204020203" pitchFamily="34" charset="0"/>
            </a:endParaRPr>
          </a:p>
          <a:p>
            <a:r>
              <a:rPr lang="en-US" u="sng">
                <a:latin typeface="Segoe UI"/>
                <a:ea typeface="Verdana"/>
                <a:cs typeface="Segoe UI"/>
              </a:rPr>
              <a:t>Item R6</a:t>
            </a:r>
            <a:r>
              <a:rPr lang="en-US" u="none">
                <a:latin typeface="Segoe UI"/>
                <a:ea typeface="Verdana"/>
                <a:cs typeface="Segoe UI"/>
              </a:rPr>
              <a:t> </a:t>
            </a:r>
            <a:r>
              <a:rPr lang="en-US">
                <a:latin typeface="Segoe UI"/>
                <a:ea typeface="Verdana"/>
                <a:cs typeface="Segoe UI"/>
              </a:rPr>
              <a:t>refers to alcohol and/or drug use since the last assessment or reassessment. This item should be answered for both caregivers, but only the caregiver with the least demonstrated progress receives a score. </a:t>
            </a:r>
          </a:p>
          <a:p>
            <a:endParaRPr lang="en-US" u="sng">
              <a:latin typeface="Segoe UI" panose="020B0502040204020203" pitchFamily="34" charset="0"/>
              <a:ea typeface="Verdana" panose="020B0604030504040204" pitchFamily="34" charset="0"/>
              <a:cs typeface="Segoe UI" panose="020B0502040204020203" pitchFamily="34" charset="0"/>
            </a:endParaRPr>
          </a:p>
          <a:p>
            <a:r>
              <a:rPr lang="en-US" u="sng">
                <a:latin typeface="Segoe UI"/>
                <a:ea typeface="Verdana"/>
                <a:cs typeface="Segoe UI"/>
              </a:rPr>
              <a:t>Item R7</a:t>
            </a:r>
            <a:r>
              <a:rPr lang="en-US">
                <a:latin typeface="Segoe UI"/>
                <a:ea typeface="Verdana"/>
                <a:cs typeface="Segoe UI"/>
              </a:rPr>
              <a:t> refers to adult relationships in the home and asks whether there were any harmful or tumultuous relationships or domestic violence.</a:t>
            </a:r>
          </a:p>
          <a:p>
            <a:endParaRPr lang="en-US">
              <a:latin typeface="Segoe UI" panose="020B0502040204020203" pitchFamily="34" charset="0"/>
              <a:ea typeface="Verdana" panose="020B0604030504040204" pitchFamily="34" charset="0"/>
              <a:cs typeface="Segoe UI" panose="020B0502040204020203" pitchFamily="34" charset="0"/>
            </a:endParaRPr>
          </a:p>
          <a:p>
            <a:r>
              <a:rPr lang="en-US" u="sng">
                <a:latin typeface="Segoe UI"/>
                <a:ea typeface="Verdana"/>
                <a:cs typeface="Segoe UI"/>
              </a:rPr>
              <a:t>Item R8</a:t>
            </a:r>
            <a:r>
              <a:rPr lang="en-US" u="none">
                <a:latin typeface="Segoe UI"/>
                <a:ea typeface="Verdana"/>
                <a:cs typeface="Segoe UI"/>
              </a:rPr>
              <a:t> </a:t>
            </a:r>
            <a:r>
              <a:rPr lang="en-US">
                <a:latin typeface="Segoe UI"/>
                <a:ea typeface="Verdana"/>
                <a:cs typeface="Segoe UI"/>
              </a:rPr>
              <a:t>refers to the primary caregiver’s mental health since the last assessment or reassessment.</a:t>
            </a:r>
          </a:p>
          <a:p>
            <a:endParaRPr lang="en-US">
              <a:latin typeface="Segoe UI" panose="020B0502040204020203" pitchFamily="34" charset="0"/>
              <a:ea typeface="Verdana" panose="020B0604030504040204" pitchFamily="34" charset="0"/>
              <a:cs typeface="Segoe UI" panose="020B0502040204020203" pitchFamily="34" charset="0"/>
            </a:endParaRPr>
          </a:p>
          <a:p>
            <a:r>
              <a:rPr lang="en-US" u="sng">
                <a:latin typeface="Segoe UI"/>
                <a:ea typeface="Verdana"/>
                <a:cs typeface="Segoe UI"/>
              </a:rPr>
              <a:t>Item R9</a:t>
            </a:r>
            <a:r>
              <a:rPr lang="en-US">
                <a:latin typeface="Segoe UI"/>
                <a:ea typeface="Verdana"/>
                <a:cs typeface="Segoe UI"/>
              </a:rPr>
              <a:t> refers to the primary caregiver providing physical care of the child.</a:t>
            </a:r>
          </a:p>
          <a:p>
            <a:r>
              <a:rPr lang="en-US">
                <a:latin typeface="Segoe UI"/>
                <a:ea typeface="Verdana"/>
                <a:cs typeface="Segoe UI"/>
              </a:rPr>
              <a:t> </a:t>
            </a:r>
          </a:p>
          <a:p>
            <a:r>
              <a:rPr lang="en-US" u="sng">
                <a:latin typeface="Segoe UI"/>
                <a:ea typeface="Verdana"/>
                <a:cs typeface="Segoe UI"/>
              </a:rPr>
              <a:t>Item R10</a:t>
            </a:r>
            <a:r>
              <a:rPr lang="en-US">
                <a:latin typeface="Segoe UI"/>
                <a:ea typeface="Verdana"/>
                <a:cs typeface="Segoe UI"/>
              </a:rPr>
              <a:t> evaluates progress toward case plan tasks. Remember: The better the case plan, the easier it is to evaluate progress. For R10, look at the plan’s goals and objectives and consider how far the caregivers have come toward meeting them based on whether they are demonstrating new skills and behaviors consistent with the case plan tasks. If there are two caregivers, answer for both, and count the score of the caregiver with the least progress. </a:t>
            </a:r>
            <a:endParaRPr lang="en-US">
              <a:latin typeface="Segoe UI" panose="020B0502040204020203" pitchFamily="34" charset="0"/>
              <a:ea typeface="Verdana" panose="020B0604030504040204" pitchFamily="34" charset="0"/>
              <a:cs typeface="Segoe UI" panose="020B0502040204020203" pitchFamily="34" charset="0"/>
            </a:endParaRPr>
          </a:p>
          <a:p>
            <a:endParaRPr lang="en-US">
              <a:latin typeface="Segoe UI" panose="020B0502040204020203" pitchFamily="34" charset="0"/>
              <a:ea typeface="Verdana" panose="020B0604030504040204" pitchFamily="34" charset="0"/>
              <a:cs typeface="Segoe UI" panose="020B0502040204020203" pitchFamily="34" charset="0"/>
            </a:endParaRPr>
          </a:p>
          <a:p>
            <a:r>
              <a:rPr lang="en-US">
                <a:latin typeface="Segoe UI"/>
                <a:ea typeface="Verdana"/>
                <a:cs typeface="Segoe UI"/>
              </a:rPr>
              <a:t>A scored risk level will be determined by responses to these risk items. There is also information related to which items are driving the risk level (static or dynamic). This information can be helpful when considering your recommendation. Paying attention to which items are contributing to the overall score can be useful when determining if a change in case plan goals is needed or if caregivers are demonstrating protective behaviors despite a having a risk level of “high” or “very high.”</a:t>
            </a:r>
          </a:p>
          <a:p>
            <a:r>
              <a:rPr lang="en-US">
                <a:latin typeface="Segoe UI"/>
                <a:ea typeface="Verdana"/>
                <a:cs typeface="Segoe UI"/>
              </a:rPr>
              <a:t> </a:t>
            </a:r>
          </a:p>
          <a:p>
            <a:r>
              <a:rPr lang="en-US">
                <a:latin typeface="Segoe UI"/>
                <a:ea typeface="Verdana"/>
                <a:cs typeface="Segoe UI"/>
              </a:rPr>
              <a:t>Next, there is a safety review. This section provides an opportunity to consider current safety threats and protective actions. </a:t>
            </a:r>
            <a:r>
              <a:rPr lang="en-US" i="1">
                <a:latin typeface="Segoe UI"/>
                <a:ea typeface="Verdana"/>
                <a:cs typeface="Segoe UI"/>
              </a:rPr>
              <a:t>This is not a substitute for a full safety assessment.</a:t>
            </a:r>
            <a:r>
              <a:rPr lang="en-US">
                <a:latin typeface="Segoe UI"/>
                <a:ea typeface="Verdana"/>
                <a:cs typeface="Segoe UI"/>
              </a:rPr>
              <a:t> A full list of safety threats and the corresponding definitions are included in the safety assessment in the manual. These should be used to support consistency in identifying and defining safety threats. </a:t>
            </a:r>
          </a:p>
          <a:p>
            <a:endParaRPr lang="en-US">
              <a:latin typeface="Segoe UI" panose="020B0502040204020203" pitchFamily="34" charset="0"/>
              <a:ea typeface="Verdana" panose="020B0604030504040204" pitchFamily="34" charset="0"/>
              <a:cs typeface="Segoe UI" panose="020B0502040204020203" pitchFamily="34" charset="0"/>
            </a:endParaRPr>
          </a:p>
          <a:p>
            <a:r>
              <a:rPr lang="en-US">
                <a:latin typeface="Segoe UI"/>
                <a:ea typeface="Verdana"/>
                <a:cs typeface="Segoe UI"/>
              </a:rPr>
              <a:t>Following the risk and override sections, there is a “Final Risk Level" and "Planned Action—Worker Recommendation” section. The worker should select what action would be taken and provide rationale. </a:t>
            </a:r>
            <a:br>
              <a:rPr lang="en-US">
                <a:latin typeface="Segoe UI"/>
                <a:ea typeface="Verdana"/>
                <a:cs typeface="Segoe UI"/>
              </a:rPr>
            </a:br>
            <a:endParaRPr lang="en-US">
              <a:latin typeface="Segoe UI" panose="020B0502040204020203" pitchFamily="34" charset="0"/>
              <a:ea typeface="Verdana" panose="020B0604030504040204" pitchFamily="34" charset="0"/>
              <a:cs typeface="Segoe UI" panose="020B0502040204020203" pitchFamily="34" charset="0"/>
            </a:endParaRPr>
          </a:p>
          <a:p>
            <a:pPr defTabSz="966612">
              <a:defRPr/>
            </a:pPr>
            <a:r>
              <a:rPr lang="en-US">
                <a:latin typeface="Segoe UI"/>
                <a:ea typeface="Verdana"/>
                <a:cs typeface="Segoe UI"/>
              </a:rPr>
              <a:t>Only use the risk reassessment for cases in which </a:t>
            </a:r>
            <a:r>
              <a:rPr lang="en-US" i="1">
                <a:latin typeface="Segoe UI"/>
                <a:ea typeface="Verdana"/>
                <a:cs typeface="Segoe UI"/>
              </a:rPr>
              <a:t>all children </a:t>
            </a:r>
            <a:r>
              <a:rPr lang="en-US">
                <a:latin typeface="Segoe UI"/>
                <a:ea typeface="Verdana"/>
                <a:cs typeface="Segoe UI"/>
              </a:rPr>
              <a:t>are in the home. If one or more children in the family are in out-of-home care, then </a:t>
            </a:r>
            <a:r>
              <a:rPr lang="en-US" i="1">
                <a:latin typeface="Segoe UI"/>
                <a:ea typeface="Verdana"/>
                <a:cs typeface="Segoe UI"/>
              </a:rPr>
              <a:t>all children </a:t>
            </a:r>
            <a:r>
              <a:rPr lang="en-US">
                <a:latin typeface="Segoe UI"/>
                <a:ea typeface="Verdana"/>
                <a:cs typeface="Segoe UI"/>
              </a:rPr>
              <a:t>should be assessed using the reunification assessment.</a:t>
            </a:r>
          </a:p>
        </p:txBody>
      </p:sp>
    </p:spTree>
    <p:extLst>
      <p:ext uri="{BB962C8B-B14F-4D97-AF65-F5344CB8AC3E}">
        <p14:creationId xmlns:p14="http://schemas.microsoft.com/office/powerpoint/2010/main" val="4433560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728663" y="825500"/>
            <a:ext cx="5854700" cy="3292475"/>
          </a:xfrm>
          <a:ln/>
        </p:spPr>
        <p:txBody>
          <a:bodyPr/>
          <a:lstStyle/>
          <a:p>
            <a:endParaRPr lang="en-US"/>
          </a:p>
        </p:txBody>
      </p:sp>
      <p:sp>
        <p:nvSpPr>
          <p:cNvPr id="156675" name="Notes Placeholder 2"/>
          <p:cNvSpPr>
            <a:spLocks noGrp="1"/>
          </p:cNvSpPr>
          <p:nvPr>
            <p:ph type="body" idx="1"/>
          </p:nvPr>
        </p:nvSpPr>
        <p:spPr>
          <a:xfrm>
            <a:off x="731520" y="4800600"/>
            <a:ext cx="5852160" cy="37140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2904">
              <a:defRPr/>
            </a:pPr>
            <a:r>
              <a:rPr lang="en-US" b="1"/>
              <a:t>Purpose</a:t>
            </a:r>
            <a:endParaRPr lang="en-US"/>
          </a:p>
          <a:p>
            <a:pPr defTabSz="932904">
              <a:defRPr/>
            </a:pPr>
            <a:r>
              <a:rPr lang="en-US"/>
              <a:t>To discuss the importance of documentation on the risk reassessment.</a:t>
            </a:r>
          </a:p>
          <a:p>
            <a:pPr defTabSz="932904">
              <a:defRPr/>
            </a:pPr>
            <a:endParaRPr lang="en-US" b="1"/>
          </a:p>
          <a:p>
            <a:pPr defTabSz="932904">
              <a:defRPr/>
            </a:pPr>
            <a:r>
              <a:rPr lang="en-US" b="1"/>
              <a:t>Example</a:t>
            </a:r>
          </a:p>
          <a:p>
            <a:pPr defTabSz="932904">
              <a:defRPr/>
            </a:pPr>
            <a:r>
              <a:rPr lang="en-US">
                <a:ea typeface="Verdana"/>
              </a:rPr>
              <a:t>Narratives can be organized around all tool items. The narrative should include evidence of the professional observations that led to the responses for each item. Be sure to indicate if the item’s score does not reflect the family perspective and show why you answered it as you did despite the family’s perspective. Provide documentation about static and dynamic risk factors, behavior change, and resolution (or lack thereof) of safety threats through the caregiver’s protective actions. </a:t>
            </a:r>
          </a:p>
          <a:p>
            <a:br>
              <a:rPr lang="en-US">
                <a:ea typeface="Verdana" panose="020B0604030504040204" pitchFamily="34" charset="0"/>
              </a:rPr>
            </a:br>
            <a:r>
              <a:rPr lang="en-US" b="1">
                <a:ea typeface="Verdana" panose="020B0604030504040204" pitchFamily="34" charset="0"/>
              </a:rPr>
              <a:t>Trainer Note</a:t>
            </a:r>
          </a:p>
          <a:p>
            <a:endParaRPr lang="en-US">
              <a:ea typeface="Verdana" panose="020B0604030504040204" pitchFamily="34" charset="0"/>
            </a:endParaRPr>
          </a:p>
          <a:p>
            <a:r>
              <a:rPr lang="en-US" b="0" u="sng">
                <a:ea typeface="Verdana" panose="020B0604030504040204" pitchFamily="34" charset="0"/>
              </a:rPr>
              <a:t>Activity</a:t>
            </a:r>
          </a:p>
          <a:p>
            <a:r>
              <a:rPr lang="en-US">
                <a:ea typeface="Verdana" panose="020B0604030504040204" pitchFamily="34" charset="0"/>
              </a:rPr>
              <a:t>In small groups, have learners look at each item on the risk reassessment and write down a sentence or two that, if they saw it in the narrative their worker recorded, would support one of the answers to that item. Tell them to assign a scribe and be ready to report what they came up with. As a large group, use easel paper to put all the items up on the walls and have each scribe go around an write their best option for each item. Then have all learners use markers to put checkmarks next to the ones they feel are the strongest statements. </a:t>
            </a:r>
          </a:p>
        </p:txBody>
      </p:sp>
    </p:spTree>
    <p:extLst>
      <p:ext uri="{BB962C8B-B14F-4D97-AF65-F5344CB8AC3E}">
        <p14:creationId xmlns:p14="http://schemas.microsoft.com/office/powerpoint/2010/main" val="314705416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31520" y="4620576"/>
            <a:ext cx="5852160" cy="4263932"/>
          </a:xfrm>
        </p:spPr>
        <p:txBody>
          <a:bodyPr/>
          <a:lstStyle/>
          <a:p>
            <a:r>
              <a:rPr lang="en-US" b="1">
                <a:latin typeface="Segoe UI"/>
                <a:cs typeface="Segoe UI"/>
              </a:rPr>
              <a:t>Purpose</a:t>
            </a:r>
          </a:p>
          <a:p>
            <a:r>
              <a:rPr lang="en-US">
                <a:latin typeface="Segoe UI"/>
                <a:cs typeface="Segoe UI"/>
              </a:rPr>
              <a:t>To be reminded to consider these items before approving a risk reassessment.</a:t>
            </a:r>
          </a:p>
          <a:p>
            <a:endParaRPr lang="en-US" b="1">
              <a:latin typeface="Segoe UI"/>
              <a:cs typeface="Segoe UI"/>
            </a:endParaRPr>
          </a:p>
          <a:p>
            <a:r>
              <a:rPr lang="en-US" b="1">
                <a:latin typeface="Segoe UI"/>
                <a:cs typeface="Segoe UI"/>
              </a:rPr>
              <a:t>Example</a:t>
            </a:r>
          </a:p>
          <a:p>
            <a:pPr algn="l" rtl="0" fontAlgn="base"/>
            <a:r>
              <a:rPr lang="en-US" b="0" i="0" u="none" strike="noStrike">
                <a:solidFill>
                  <a:srgbClr val="000000"/>
                </a:solidFill>
                <a:effectLst/>
                <a:latin typeface="Segoe UI"/>
                <a:cs typeface="Segoe UI"/>
              </a:rPr>
              <a:t>Supervisors play a central role in setting workplace culture and tone, modeling practice, and ensuring technical pieces of practice are addressed. These technical responsibilities include ensuring that assessments are completed according to policy, accurately completed based on narrative support in case records, and used to support decision making to advance the best outcomes for children and families. </a:t>
            </a:r>
            <a:r>
              <a:rPr lang="en-US" b="0" i="0">
                <a:solidFill>
                  <a:srgbClr val="444444"/>
                </a:solidFill>
                <a:effectLst/>
                <a:latin typeface="Segoe UI"/>
                <a:cs typeface="Segoe UI"/>
              </a:rPr>
              <a:t>​</a:t>
            </a:r>
          </a:p>
          <a:p>
            <a:pPr algn="l" rtl="0" fontAlgn="base"/>
            <a:r>
              <a:rPr lang="en-US" b="0" i="0">
                <a:solidFill>
                  <a:srgbClr val="444444"/>
                </a:solidFill>
                <a:effectLst/>
                <a:latin typeface="Segoe UI"/>
                <a:cs typeface="Segoe UI"/>
              </a:rPr>
              <a:t>​</a:t>
            </a:r>
          </a:p>
          <a:p>
            <a:pPr algn="l" rtl="0" fontAlgn="base"/>
            <a:r>
              <a:rPr lang="en-US" b="0" i="0" u="none" strike="noStrike">
                <a:solidFill>
                  <a:srgbClr val="000000"/>
                </a:solidFill>
                <a:effectLst/>
                <a:latin typeface="Segoe UI"/>
                <a:cs typeface="Segoe UI"/>
              </a:rPr>
              <a:t>That requires taking time to review SDM assessments as part of the overall case record. Key areas of review include:</a:t>
            </a:r>
            <a:r>
              <a:rPr lang="en-US" b="0" i="0">
                <a:solidFill>
                  <a:srgbClr val="444444"/>
                </a:solidFill>
                <a:effectLst/>
                <a:latin typeface="Segoe UI"/>
                <a:cs typeface="Segoe UI"/>
              </a:rPr>
              <a:t>​</a:t>
            </a:r>
          </a:p>
          <a:p>
            <a:pPr algn="l" rtl="0" fontAlgn="base"/>
            <a:r>
              <a:rPr lang="en-US" b="0" i="0">
                <a:solidFill>
                  <a:srgbClr val="444444"/>
                </a:solidFill>
                <a:effectLst/>
                <a:latin typeface="Segoe UI"/>
                <a:cs typeface="Segoe UI"/>
              </a:rPr>
              <a:t>​​</a:t>
            </a:r>
          </a:p>
          <a:p>
            <a:pPr marL="234950" indent="-234950" algn="l" rtl="0" fontAlgn="base">
              <a:buFont typeface="Arial" panose="020B0604020202020204" pitchFamily="34" charset="0"/>
              <a:buChar char="•"/>
            </a:pPr>
            <a:r>
              <a:rPr lang="en-US" b="0" i="0" u="none" strike="noStrike">
                <a:solidFill>
                  <a:srgbClr val="000000"/>
                </a:solidFill>
                <a:effectLst/>
                <a:latin typeface="Segoe UI"/>
                <a:cs typeface="Segoe UI"/>
              </a:rPr>
              <a:t>Correct households assessed;</a:t>
            </a:r>
            <a:r>
              <a:rPr lang="en-US" b="0" i="0">
                <a:solidFill>
                  <a:srgbClr val="444444"/>
                </a:solidFill>
                <a:effectLst/>
                <a:latin typeface="Segoe UI"/>
                <a:cs typeface="Segoe UI"/>
              </a:rPr>
              <a:t>​</a:t>
            </a:r>
          </a:p>
          <a:p>
            <a:pPr marL="234950" indent="-234950" algn="l" rtl="0" fontAlgn="base">
              <a:buFont typeface="Arial" panose="020B0604020202020204" pitchFamily="34" charset="0"/>
              <a:buChar char="•"/>
            </a:pPr>
            <a:r>
              <a:rPr lang="en-US" b="0" i="0" u="none" strike="noStrike">
                <a:solidFill>
                  <a:srgbClr val="000000"/>
                </a:solidFill>
                <a:effectLst/>
                <a:latin typeface="Segoe UI"/>
                <a:cs typeface="Segoe UI"/>
              </a:rPr>
              <a:t>Correct use of definitions;</a:t>
            </a:r>
            <a:r>
              <a:rPr lang="en-US" b="0" i="0">
                <a:solidFill>
                  <a:srgbClr val="444444"/>
                </a:solidFill>
                <a:effectLst/>
                <a:latin typeface="Segoe UI"/>
                <a:cs typeface="Segoe UI"/>
              </a:rPr>
              <a:t>​</a:t>
            </a:r>
          </a:p>
          <a:p>
            <a:pPr marL="234950" indent="-234950" algn="l" rtl="0" fontAlgn="base">
              <a:buFont typeface="Arial" panose="020B0604020202020204" pitchFamily="34" charset="0"/>
              <a:buChar char="•"/>
            </a:pPr>
            <a:r>
              <a:rPr lang="en-US" b="0" i="0" u="none" strike="noStrike">
                <a:solidFill>
                  <a:srgbClr val="000000"/>
                </a:solidFill>
                <a:effectLst/>
                <a:latin typeface="Segoe UI"/>
                <a:cs typeface="Segoe UI"/>
              </a:rPr>
              <a:t>Completion of assessments according to policy;</a:t>
            </a:r>
            <a:r>
              <a:rPr lang="en-US" b="0" i="0">
                <a:solidFill>
                  <a:srgbClr val="444444"/>
                </a:solidFill>
                <a:effectLst/>
                <a:latin typeface="Segoe UI"/>
                <a:cs typeface="Segoe UI"/>
              </a:rPr>
              <a:t>​</a:t>
            </a:r>
          </a:p>
          <a:p>
            <a:pPr marL="234950" indent="-234950" algn="l" rtl="0" fontAlgn="base">
              <a:buFont typeface="Arial" panose="020B0604020202020204" pitchFamily="34" charset="0"/>
              <a:buChar char="•"/>
            </a:pPr>
            <a:r>
              <a:rPr lang="en-US" b="0" i="0" u="none" strike="noStrike">
                <a:solidFill>
                  <a:srgbClr val="000000"/>
                </a:solidFill>
                <a:effectLst/>
                <a:latin typeface="Segoe UI"/>
                <a:cs typeface="Segoe UI"/>
              </a:rPr>
              <a:t>Adequate gathering and documenting of information and pursuit of missing or conflicting information; and</a:t>
            </a:r>
            <a:r>
              <a:rPr lang="en-US" b="0" i="0">
                <a:solidFill>
                  <a:srgbClr val="444444"/>
                </a:solidFill>
                <a:effectLst/>
                <a:latin typeface="Segoe UI"/>
                <a:cs typeface="Segoe UI"/>
              </a:rPr>
              <a:t>​</a:t>
            </a:r>
          </a:p>
          <a:p>
            <a:pPr marL="234950" indent="-234950" algn="l" rtl="0" fontAlgn="base">
              <a:buFont typeface="Arial" panose="020B0604020202020204" pitchFamily="34" charset="0"/>
              <a:buChar char="•"/>
            </a:pPr>
            <a:r>
              <a:rPr lang="en-US" b="0" i="0" u="none" strike="noStrike">
                <a:solidFill>
                  <a:srgbClr val="000000"/>
                </a:solidFill>
                <a:effectLst/>
                <a:latin typeface="Segoe UI"/>
                <a:cs typeface="Segoe UI"/>
              </a:rPr>
              <a:t>Evidence of following the structure of the SDM assessment with families.</a:t>
            </a:r>
            <a:r>
              <a:rPr lang="en-US" b="0" i="0">
                <a:solidFill>
                  <a:srgbClr val="444444"/>
                </a:solidFill>
                <a:effectLst/>
                <a:latin typeface="Segoe UI"/>
                <a:cs typeface="Segoe UI"/>
              </a:rPr>
              <a:t>​</a:t>
            </a:r>
            <a:endParaRPr lang="en-US" b="0" i="0">
              <a:effectLst/>
              <a:latin typeface="Segoe UI"/>
              <a:cs typeface="Segoe UI"/>
            </a:endParaRPr>
          </a:p>
          <a:p>
            <a:pPr algn="l" rtl="0" fontAlgn="base"/>
            <a:r>
              <a:rPr lang="en-US" b="0" i="0">
                <a:effectLst/>
                <a:latin typeface="Segoe UI"/>
                <a:cs typeface="Segoe UI"/>
              </a:rPr>
              <a:t>​</a:t>
            </a:r>
          </a:p>
          <a:p>
            <a:pPr algn="l" rtl="0" fontAlgn="base"/>
            <a:r>
              <a:rPr lang="en-US" b="0" i="1">
                <a:effectLst/>
                <a:latin typeface="Segoe UI"/>
                <a:cs typeface="Segoe UI"/>
              </a:rPr>
              <a:t>Risk Reassessment</a:t>
            </a:r>
          </a:p>
          <a:p>
            <a:pPr algn="l" rtl="0" fontAlgn="base"/>
            <a:r>
              <a:rPr lang="en-US" b="0" i="0">
                <a:effectLst/>
                <a:latin typeface="Segoe UI"/>
                <a:cs typeface="Segoe UI"/>
              </a:rPr>
              <a:t>​</a:t>
            </a:r>
          </a:p>
          <a:p>
            <a:pPr marL="234950" indent="-234950" algn="l" rtl="0" fontAlgn="base">
              <a:buFont typeface="Arial" panose="020B0604020202020204" pitchFamily="34" charset="0"/>
              <a:buChar char="•"/>
            </a:pPr>
            <a:r>
              <a:rPr lang="en-US" b="0" i="0" u="none" strike="noStrike">
                <a:effectLst/>
                <a:latin typeface="Segoe UI"/>
                <a:cs typeface="Segoe UI"/>
              </a:rPr>
              <a:t>Make sure that the worker considers household conditions based on the current review period. </a:t>
            </a:r>
            <a:r>
              <a:rPr lang="en-US" b="0" i="0">
                <a:effectLst/>
                <a:latin typeface="Segoe UI"/>
                <a:cs typeface="Segoe UI"/>
              </a:rPr>
              <a:t>​</a:t>
            </a:r>
          </a:p>
          <a:p>
            <a:pPr marL="234950" indent="-234950" algn="l" rtl="0" fontAlgn="base">
              <a:buFont typeface="Arial" panose="020B0604020202020204" pitchFamily="34" charset="0"/>
              <a:buChar char="•"/>
            </a:pPr>
            <a:r>
              <a:rPr lang="en-US" b="0" i="0" u="none" strike="noStrike">
                <a:effectLst/>
                <a:latin typeface="Segoe UI"/>
                <a:cs typeface="Segoe UI"/>
              </a:rPr>
              <a:t>Ensure that the risk reassessment is used to review progress. If there is a new investigation on an open case, ensure that facts uncovered in the investigation are reflected in the next risk reassessment.</a:t>
            </a:r>
            <a:r>
              <a:rPr lang="en-US" b="0" i="0">
                <a:effectLst/>
                <a:latin typeface="Segoe UI"/>
                <a:cs typeface="Segoe UI"/>
              </a:rPr>
              <a:t>​</a:t>
            </a:r>
          </a:p>
          <a:p>
            <a:pPr marL="234950" marR="0" lvl="0" indent="-234950" algn="l" defTabSz="914400" rtl="0" eaLnBrk="1" fontAlgn="base" latinLnBrk="0" hangingPunct="1">
              <a:buClrTx/>
              <a:buSzTx/>
              <a:buFont typeface="Arial" panose="020B0604020202020204" pitchFamily="34" charset="0"/>
              <a:buChar char="•"/>
              <a:tabLst/>
              <a:defRPr/>
            </a:pPr>
            <a:r>
              <a:rPr lang="en-US" b="0" i="0">
                <a:effectLst/>
                <a:latin typeface="Segoe UI"/>
                <a:cs typeface="Segoe UI"/>
              </a:rPr>
              <a:t>Support workers in understanding static versus dynamic risk factors. </a:t>
            </a:r>
          </a:p>
          <a:p>
            <a:pPr marL="234950" indent="-234950" algn="l" rtl="0" fontAlgn="base">
              <a:buFont typeface="Arial" panose="020B0604020202020204" pitchFamily="34" charset="0"/>
              <a:buChar char="•"/>
            </a:pPr>
            <a:r>
              <a:rPr lang="en-US" b="0" i="0">
                <a:effectLst/>
                <a:latin typeface="Segoe UI"/>
                <a:cs typeface="Segoe UI"/>
              </a:rPr>
              <a:t>Support workers in talking about risk and safety with families. </a:t>
            </a:r>
          </a:p>
          <a:p>
            <a:pPr marL="234950" indent="-234950" algn="l" rtl="0" fontAlgn="base">
              <a:buFont typeface="Arial" panose="020B0604020202020204" pitchFamily="34" charset="0"/>
              <a:buChar char="•"/>
            </a:pPr>
            <a:r>
              <a:rPr lang="en-US" b="0" i="0">
                <a:effectLst/>
                <a:latin typeface="Segoe UI"/>
                <a:cs typeface="Segoe UI"/>
              </a:rPr>
              <a:t>Help workers find balance in professional decision making and use of the assessments, policies, and structures in place. </a:t>
            </a:r>
          </a:p>
          <a:p>
            <a:endParaRPr lang="en-US" b="1"/>
          </a:p>
          <a:p>
            <a:pPr marL="0" indent="0">
              <a:buNone/>
            </a:pPr>
            <a:r>
              <a:rPr lang="en-US" b="0">
                <a:latin typeface="Segoe UI"/>
                <a:cs typeface="Segoe UI"/>
              </a:rPr>
              <a:t>Also, have </a:t>
            </a:r>
            <a:r>
              <a:rPr lang="en-US">
                <a:latin typeface="Segoe UI"/>
                <a:cs typeface="Segoe UI"/>
              </a:rPr>
              <a:t>you discussed any discrepancies? Are there discrepancies between the assessment outcome and what you </a:t>
            </a:r>
            <a:r>
              <a:rPr lang="en-US" i="1">
                <a:latin typeface="Segoe UI"/>
                <a:cs typeface="Segoe UI"/>
              </a:rPr>
              <a:t>think</a:t>
            </a:r>
            <a:r>
              <a:rPr lang="en-US">
                <a:latin typeface="Segoe UI"/>
                <a:cs typeface="Segoe UI"/>
              </a:rPr>
              <a:t> it should be? Is your assessment different from your worker’s? If so, why? </a:t>
            </a:r>
          </a:p>
          <a:p>
            <a:pPr marL="241653" indent="-241653">
              <a:buAutoNum type="arabicPeriod"/>
            </a:pPr>
            <a:endParaRPr lang="en-US"/>
          </a:p>
          <a:p>
            <a:r>
              <a:rPr lang="en-US">
                <a:latin typeface="Segoe UI"/>
                <a:cs typeface="Segoe UI"/>
              </a:rPr>
              <a:t>Taking a minute to review these steps before completing or approving a referral can help ensure more consistent, accurate, and equitable decisions for children and families. </a:t>
            </a:r>
          </a:p>
        </p:txBody>
      </p:sp>
    </p:spTree>
    <p:extLst>
      <p:ext uri="{BB962C8B-B14F-4D97-AF65-F5344CB8AC3E}">
        <p14:creationId xmlns:p14="http://schemas.microsoft.com/office/powerpoint/2010/main" val="2497191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noProof="0">
                <a:latin typeface="Segoe UI"/>
                <a:cs typeface="Segoe UI"/>
              </a:rPr>
              <a:t>To be introduced to System 1 and System 2 thinking. </a:t>
            </a:r>
          </a:p>
          <a:p>
            <a:endParaRPr lang="en-US" sz="1100" noProof="0">
              <a:latin typeface="Segoe UI" panose="020B0502040204020203" pitchFamily="34" charset="0"/>
            </a:endParaRPr>
          </a:p>
          <a:p>
            <a:r>
              <a:rPr lang="en-US" sz="1100" b="1" noProof="0">
                <a:latin typeface="Segoe UI"/>
                <a:cs typeface="Segoe UI"/>
              </a:rPr>
              <a:t>Example</a:t>
            </a:r>
          </a:p>
          <a:p>
            <a:r>
              <a:rPr lang="en-US" sz="1100">
                <a:latin typeface="Segoe UI"/>
                <a:cs typeface="Segoe UI"/>
              </a:rPr>
              <a:t>If I ask you what 2 plus 2 equals, how long does it take to answer? If I ask you what 2,375 divided by 7 equals, how long would it take for you to answer? What tools (e.g., paper and pencil) and support would you need to get the answer? If I asked you what the best way is to raise a child, would you even be able to give just one answer? The first question is a simple one. The second is more complicated but not really complex. The question about raising a child is complex because the child is going to present unique challenges based on their personality and family circumstances. Raise your hand if you would agree that families present with complex challenges. </a:t>
            </a:r>
          </a:p>
          <a:p>
            <a:endParaRPr lang="en-US" sz="1100">
              <a:latin typeface="Segoe UI"/>
              <a:cs typeface="Segoe UI"/>
            </a:endParaRPr>
          </a:p>
          <a:p>
            <a:r>
              <a:rPr lang="en-US" sz="1100">
                <a:latin typeface="Segoe UI"/>
                <a:cs typeface="Segoe UI"/>
              </a:rPr>
              <a:t>Extensive research over the past 40 years has explored the way our brains work when taking in and making sense of information and then making decisions based on that information. One of the most prominent researchers in this area is the psychologist Daniel Kahneman, author of the books </a:t>
            </a:r>
            <a:r>
              <a:rPr lang="en-US" sz="1100" i="1">
                <a:latin typeface="Segoe UI"/>
                <a:cs typeface="Segoe UI"/>
              </a:rPr>
              <a:t>Thinking, Fast and Slow</a:t>
            </a:r>
            <a:r>
              <a:rPr lang="en-US" sz="1100" i="0">
                <a:latin typeface="Segoe UI"/>
                <a:cs typeface="Segoe UI"/>
              </a:rPr>
              <a:t> and </a:t>
            </a:r>
            <a:r>
              <a:rPr lang="en-US" sz="1100" i="1">
                <a:latin typeface="Segoe UI"/>
                <a:cs typeface="Segoe UI"/>
              </a:rPr>
              <a:t>Noise</a:t>
            </a:r>
            <a:r>
              <a:rPr lang="en-US" sz="1100">
                <a:latin typeface="Segoe UI"/>
                <a:cs typeface="Segoe UI"/>
              </a:rPr>
              <a:t>. While Kahneman wrote extensively in academic, peer-reviewed literature, these books written near the end of his career are accessible summations of his life’s work that won him a Nobel Prize.</a:t>
            </a:r>
          </a:p>
          <a:p>
            <a:endParaRPr lang="en-US" sz="1100">
              <a:latin typeface="Segoe UI" panose="020B0502040204020203" pitchFamily="34" charset="0"/>
            </a:endParaRPr>
          </a:p>
          <a:p>
            <a:r>
              <a:rPr lang="en-US" sz="1100">
                <a:latin typeface="Segoe UI"/>
                <a:cs typeface="Segoe UI"/>
              </a:rPr>
              <a:t>Kahneman conceptualizes two different ways that our brains process information and make decisions: the fast way and the slow way. </a:t>
            </a:r>
            <a:endParaRPr lang="en-US" sz="1100" b="1" noProof="0">
              <a:latin typeface="Segoe UI"/>
              <a:cs typeface="Segoe UI"/>
            </a:endParaRPr>
          </a:p>
          <a:p>
            <a:endParaRPr lang="en-US" sz="1100" b="1" noProof="0">
              <a:latin typeface="Segoe UI" panose="020B0502040204020203" pitchFamily="34" charset="0"/>
            </a:endParaRPr>
          </a:p>
          <a:p>
            <a:r>
              <a:rPr lang="en-US" sz="1100" noProof="0">
                <a:latin typeface="Segoe UI"/>
                <a:cs typeface="Segoe UI"/>
              </a:rPr>
              <a:t>Another name for fast thinking is System 1, or intuitive thinking. This thinking occurs in the blink of an eye and makes rapid use of all the human nervous system’s resources to make quick, effortless, and automatic decisions needed for survival. It can answer 2 plus 2 in the blink of an eye, and we use it for 99% of our everyday functioning. We intend no disrespect for System 1 thinking.</a:t>
            </a:r>
          </a:p>
          <a:p>
            <a:endParaRPr lang="en-US" sz="1100" noProof="0">
              <a:latin typeface="Segoe UI" panose="020B0502040204020203" pitchFamily="34" charset="0"/>
            </a:endParaRPr>
          </a:p>
          <a:p>
            <a:r>
              <a:rPr lang="en-US" sz="1100" noProof="0">
                <a:latin typeface="Segoe UI"/>
                <a:cs typeface="Segoe UI"/>
              </a:rPr>
              <a:t>Another word for slow thinking is System 2, or analytic, thinking. This is a slower process better suited to address more complex decisions or problem solving. It requires a more deliberate process and takes longer. And when we face 2,375 divided by 7, we need to slow down and use pencil and paper or a calculator to work out that answer. </a:t>
            </a:r>
          </a:p>
          <a:p>
            <a:endParaRPr lang="en-US" sz="1100" noProof="0">
              <a:latin typeface="Segoe UI" panose="020B0502040204020203" pitchFamily="34" charset="0"/>
            </a:endParaRPr>
          </a:p>
          <a:p>
            <a:r>
              <a:rPr lang="en-US" sz="1100" noProof="0">
                <a:latin typeface="Segoe UI"/>
                <a:cs typeface="Segoe UI"/>
              </a:rPr>
              <a:t>When we think about the high stakes of fast-paced child protection investigation work, we can all recognize how System 1 thinking serves us well in conducting assessments and making decisions quickly, especially in an emergency. The trouble is that System 1 thinking—our intuitive process—does not notice when it is wrong and it comes with built-in internal biases. We all have bias, even if we recognize that having biases can affect our decision making. Structured assessments allow us to combine System 1 and System 2 thinking to access the benefits of both and help create checks and balances for our own bias. </a:t>
            </a:r>
          </a:p>
          <a:p>
            <a:endParaRPr lang="en-US" sz="1100" noProof="0">
              <a:latin typeface="Segoe UI" panose="020B0502040204020203" pitchFamily="34" charset="0"/>
            </a:endParaRPr>
          </a:p>
          <a:p>
            <a:r>
              <a:rPr lang="en-US" altLang="ja-JP" sz="1100" noProof="0">
                <a:latin typeface="Segoe UI"/>
                <a:ea typeface="游ゴシック"/>
                <a:cs typeface="Segoe UI"/>
              </a:rPr>
              <a:t>Especially when it comes to risk classification, Kahneman advocated for structuring decision-making processes. Evident Change stumbled onto the same idea in 1985 in our work with Alaska and has been striving to support workers with structured assessments ever since</a:t>
            </a:r>
            <a:r>
              <a:rPr lang="en-US" sz="1100" noProof="0">
                <a:latin typeface="Segoe UI"/>
                <a:cs typeface="Segoe UI"/>
              </a:rPr>
              <a:t>.</a:t>
            </a:r>
          </a:p>
          <a:p>
            <a:endParaRPr lang="en-US" sz="1100" noProof="0">
              <a:latin typeface="Segoe UI" panose="020B0502040204020203" pitchFamily="34" charset="0"/>
            </a:endParaRPr>
          </a:p>
          <a:p>
            <a:r>
              <a:rPr lang="en-US" sz="1100" b="0" u="sng">
                <a:latin typeface="Segoe UI"/>
                <a:cs typeface="Segoe UI"/>
              </a:rPr>
              <a:t>Supervisors</a:t>
            </a:r>
            <a:endParaRPr lang="en-US" sz="1100" b="0" u="sng" noProof="0">
              <a:latin typeface="Segoe UI"/>
              <a:cs typeface="Segoe UI"/>
            </a:endParaRPr>
          </a:p>
          <a:p>
            <a:r>
              <a:rPr lang="en-US" sz="1100" noProof="0">
                <a:latin typeface="Segoe UI"/>
                <a:cs typeface="Segoe UI"/>
              </a:rPr>
              <a:t>Supervisors should be clear about when System 1 thinking is being used, when System 2 thinking is being used, AND when the different systems should be used.</a:t>
            </a:r>
          </a:p>
          <a:p>
            <a:endParaRPr lang="en-US" sz="1100" noProof="0">
              <a:latin typeface="Segoe UI" panose="020B0502040204020203" pitchFamily="34" charset="0"/>
            </a:endParaRPr>
          </a:p>
          <a:p>
            <a:r>
              <a:rPr lang="en-US" sz="1100" noProof="0">
                <a:latin typeface="Segoe UI"/>
                <a:cs typeface="Segoe UI"/>
              </a:rPr>
              <a:t>Help workers recognize when their System 1 thinking is driving their key decisions so much that they may subconsciously complete an SDM assessment with a bias based on their System 1 conclusions. You may see this if a worker is selecting or not selecting items in a way that is a stretch for the definition. Always bring staff back to comparing the SDM definition alongside facts from information gathering to explain decision making. </a:t>
            </a:r>
          </a:p>
          <a:p>
            <a:endParaRPr lang="en-US" sz="1100" noProof="0">
              <a:latin typeface="Segoe UI" panose="020B0502040204020203" pitchFamily="34" charset="0"/>
            </a:endParaRPr>
          </a:p>
          <a:p>
            <a:r>
              <a:rPr lang="en-US" sz="1100" noProof="0">
                <a:latin typeface="Segoe UI"/>
                <a:cs typeface="Segoe UI"/>
              </a:rPr>
              <a:t>Appreciation for System 2 thinking at key decision points may not come naturally for workers who have a great deal of trust in their System 1 thinking. Supervisors can model the importance of System 2 thinking by </a:t>
            </a:r>
            <a:r>
              <a:rPr lang="en-US" sz="1100" i="1" noProof="0">
                <a:latin typeface="Segoe UI"/>
                <a:cs typeface="Segoe UI"/>
              </a:rPr>
              <a:t>never</a:t>
            </a:r>
            <a:r>
              <a:rPr lang="en-US" sz="1100" noProof="0">
                <a:latin typeface="Segoe UI"/>
                <a:cs typeface="Segoe UI"/>
              </a:rPr>
              <a:t> agreeing to a decision or deciding about a key decision point without consulting the relevant SDM assessment. </a:t>
            </a:r>
          </a:p>
          <a:p>
            <a:endParaRPr lang="en-US" sz="1100" noProof="0">
              <a:latin typeface="Segoe UI" panose="020B0502040204020203" pitchFamily="34" charset="0"/>
            </a:endParaRPr>
          </a:p>
          <a:p>
            <a:r>
              <a:rPr lang="en-US" sz="1100" noProof="0">
                <a:latin typeface="Segoe UI"/>
                <a:cs typeface="Segoe UI"/>
              </a:rPr>
              <a:t>Learning about some common errors in System 1 thinking can help us spot moments in which it will be important to use System 2 thinking as a check and balance. </a:t>
            </a:r>
          </a:p>
          <a:p>
            <a:endParaRPr lang="en-US" sz="1100" noProof="0">
              <a:latin typeface="Segoe UI" panose="020B0502040204020203" pitchFamily="34" charset="0"/>
            </a:endParaRPr>
          </a:p>
        </p:txBody>
      </p:sp>
      <p:sp>
        <p:nvSpPr>
          <p:cNvPr id="2" name="Slide Image Placeholder 1">
            <a:extLst>
              <a:ext uri="{FF2B5EF4-FFF2-40B4-BE49-F238E27FC236}">
                <a16:creationId xmlns:a16="http://schemas.microsoft.com/office/drawing/2014/main" id="{9A52DF66-D36C-4387-97B2-A906C69F93D9}"/>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98230611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C6ED653-1196-4E8C-B21F-7A223E7B026E}"/>
              </a:ext>
            </a:extLst>
          </p:cNvPr>
          <p:cNvSpPr>
            <a:spLocks noGrp="1"/>
          </p:cNvSpPr>
          <p:nvPr>
            <p:ph type="body" idx="1"/>
          </p:nvPr>
        </p:nvSpPr>
        <p:spPr>
          <a:xfrm>
            <a:off x="731520" y="4238369"/>
            <a:ext cx="5852160" cy="4750056"/>
          </a:xfrm>
        </p:spPr>
        <p:txBody>
          <a:bodyPr/>
          <a:lstStyle/>
          <a:p>
            <a:r>
              <a:rPr lang="en-US" b="1"/>
              <a:t>Purpose</a:t>
            </a:r>
            <a:endParaRPr lang="en-US"/>
          </a:p>
          <a:p>
            <a:r>
              <a:rPr lang="en-US"/>
              <a:t>To be reminded that safety assessment is continuous.</a:t>
            </a:r>
          </a:p>
          <a:p>
            <a:endParaRPr lang="en-US"/>
          </a:p>
          <a:p>
            <a:r>
              <a:rPr lang="en-US" b="1"/>
              <a:t>Example</a:t>
            </a:r>
          </a:p>
          <a:p>
            <a:r>
              <a:rPr lang="en-US"/>
              <a:t>All workers are responsible for assessing safety routinely. This is a reminder that the most recent safety assessment result must be “safe” prior to closing a case. </a:t>
            </a:r>
          </a:p>
          <a:p>
            <a:endParaRPr lang="en-US" sz="1100" b="1">
              <a:effectLst/>
              <a:latin typeface="Segoe UI"/>
              <a:ea typeface="Calibri"/>
              <a:cs typeface="Segoe UI"/>
            </a:endParaRPr>
          </a:p>
          <a:p>
            <a:r>
              <a:rPr lang="en-US" b="0"/>
              <a:t>If a worker notes new or unresolved safety threats, ensure that documentation details the outstanding threats. If the safety threats have been resolved, ensure that an updated safety assessment and documentation support how safety threats were resolved.</a:t>
            </a:r>
            <a:endParaRPr lang="en-US"/>
          </a:p>
        </p:txBody>
      </p:sp>
      <p:sp>
        <p:nvSpPr>
          <p:cNvPr id="5" name="Slide Image Placeholder 4">
            <a:extLst>
              <a:ext uri="{FF2B5EF4-FFF2-40B4-BE49-F238E27FC236}">
                <a16:creationId xmlns:a16="http://schemas.microsoft.com/office/drawing/2014/main" id="{55A199CB-107B-4975-9338-82330E809AF4}"/>
              </a:ext>
            </a:extLst>
          </p:cNvPr>
          <p:cNvSpPr>
            <a:spLocks noGrp="1" noRot="1" noChangeAspect="1"/>
          </p:cNvSpPr>
          <p:nvPr>
            <p:ph type="sldImg"/>
          </p:nvPr>
        </p:nvSpPr>
        <p:spPr>
          <a:xfrm>
            <a:off x="915988" y="612775"/>
            <a:ext cx="5483225" cy="3084513"/>
          </a:xfrm>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4322B-461F-686F-2A2A-3CE1D0A4C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23A0A-18F4-D20E-EE15-1749E5CB71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D18BF1-555E-5302-655C-B1E3E1643DD0}"/>
              </a:ext>
            </a:extLst>
          </p:cNvPr>
          <p:cNvSpPr>
            <a:spLocks noGrp="1"/>
          </p:cNvSpPr>
          <p:nvPr>
            <p:ph type="body" idx="1"/>
          </p:nvPr>
        </p:nvSpPr>
        <p:spPr/>
        <p:txBody>
          <a:bodyPr/>
          <a:lstStyle/>
          <a:p>
            <a:r>
              <a:rPr lang="en-US" b="1"/>
              <a:t>Purpose</a:t>
            </a:r>
          </a:p>
          <a:p>
            <a:r>
              <a:rPr lang="en-US"/>
              <a:t>To be reminded of SafeMeasures reports to support learning about how your staff are using the assessments. </a:t>
            </a:r>
          </a:p>
          <a:p>
            <a:endParaRPr lang="en-US" b="1"/>
          </a:p>
          <a:p>
            <a:r>
              <a:rPr lang="en-US" b="1"/>
              <a:t>Example</a:t>
            </a:r>
          </a:p>
          <a:p>
            <a:r>
              <a:rPr lang="en-US"/>
              <a:t>This is just a reminder that you take a closer look at your SDM outcomes by unit and worker using SafeMeasures reports. </a:t>
            </a:r>
          </a:p>
        </p:txBody>
      </p:sp>
    </p:spTree>
    <p:extLst>
      <p:ext uri="{BB962C8B-B14F-4D97-AF65-F5344CB8AC3E}">
        <p14:creationId xmlns:p14="http://schemas.microsoft.com/office/powerpoint/2010/main" val="367463937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072708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be reminded about the six conditions that need to be addressed for system change.</a:t>
            </a:r>
          </a:p>
          <a:p>
            <a:endParaRPr lang="en-US"/>
          </a:p>
          <a:p>
            <a:r>
              <a:rPr lang="en-US" b="1"/>
              <a:t>Example</a:t>
            </a:r>
            <a:r>
              <a:rPr lang="en-US"/>
              <a:t> </a:t>
            </a:r>
          </a:p>
          <a:p>
            <a:r>
              <a:rPr lang="en-US"/>
              <a:t>As we wrap up our time together, let's review the challenge that we face in implementing and supervising the use of the SDM system. If we look again at this iceberg analogy, we can see that there are six aspects of system change that we need to pay attention to in order to be successful. The three above the water line are policies, practices, and resource flows (which include budgets, staffing levels, and contracting for services in the community). When we undertake any attempt to improve a system, our leadership and the legislature that writes the laws we work under are naturally attracted to working on these three areas above the water line. This is because they are visible and easy to impact by rewriting legislation, rewriting policies, or even inventing a set of tools like the SDM system. </a:t>
            </a:r>
          </a:p>
          <a:p>
            <a:endParaRPr lang="en-US"/>
          </a:p>
          <a:p>
            <a:r>
              <a:rPr lang="en-US"/>
              <a:t>But these three items below the water line—the quality of relationships, the patterns of power dynamics, and the mental models with which we operate—also need to be addressed, or our attempt at system change is doomed to fail. Consider the values expressed in SOP trainings or the publication of the California core practice model. Those efforts are designed to get us to think about the quality of relationship we form with families and how we share power in a transparent attempt to smooth out power dynamics between agencies and families. Also embedded in those efforts are shifts in mental models. The idea that families can change is a shift in a mental model. The idea that behavior change can happen before insight is developed is another shift in our mental model about motivation. One idea that we need your help with to embed in the mental models under which our workers operate is that using a structured decision-support system is an important step in treating families </a:t>
            </a:r>
            <a:r>
              <a:rPr lang="en-US" b="0" i="1"/>
              <a:t>ethically and equitably</a:t>
            </a:r>
            <a:r>
              <a:rPr lang="en-US"/>
              <a:t> across races and ethnicities. </a:t>
            </a:r>
            <a:br>
              <a:rPr lang="en-US"/>
            </a:br>
            <a:br>
              <a:rPr lang="en-US"/>
            </a:br>
            <a:r>
              <a:rPr lang="en-US"/>
              <a:t>Shifting and shaping mental models in a workforce, however, takes time and dedicated effort by the leadership of that workforce. It takes mindful awareness to message, model, and support uptake of a behavior based on the values proposition that families deserve the best practice we can muster when assessing and making decisions about how to proceed in our work with them. Let's talk a little bit about the adaptive challenges we face when we are trying to work below the water line of this iceberg versus the technical challenges we face when we are working on issues above the water line. </a:t>
            </a:r>
          </a:p>
        </p:txBody>
      </p:sp>
    </p:spTree>
    <p:extLst>
      <p:ext uri="{BB962C8B-B14F-4D97-AF65-F5344CB8AC3E}">
        <p14:creationId xmlns:p14="http://schemas.microsoft.com/office/powerpoint/2010/main" val="422692092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019216"/>
            <a:ext cx="54864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a:t>To learn how to approach adaptive 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a:p>
          <a:p>
            <a:r>
              <a:rPr lang="en-US" b="1" baseline="0"/>
              <a:t>Resource</a:t>
            </a:r>
          </a:p>
          <a:p>
            <a:r>
              <a:rPr lang="en-US" b="0" baseline="0"/>
              <a:t>Technical Problems, Adaptive Challenges, and Approaches to Learning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Example</a:t>
            </a:r>
          </a:p>
          <a:p>
            <a:r>
              <a:rPr lang="en-US"/>
              <a:t>Adaptive challenges almost always require supervisors and staff to slow down and ask more questions. </a:t>
            </a:r>
          </a:p>
          <a:p>
            <a:endParaRPr lang="en-US"/>
          </a:p>
          <a:p>
            <a:pPr marL="231775" indent="-231775">
              <a:buFont typeface="Arial" panose="020B0604020202020204" pitchFamily="34" charset="0"/>
              <a:buChar char="•"/>
            </a:pPr>
            <a:r>
              <a:rPr lang="en-US"/>
              <a:t>Read</a:t>
            </a:r>
            <a:r>
              <a:rPr lang="en-US" baseline="0"/>
              <a:t> the handout. What do you think?</a:t>
            </a:r>
          </a:p>
          <a:p>
            <a:pPr marL="231775" indent="-231775">
              <a:buFont typeface="Arial" panose="020B0604020202020204" pitchFamily="34" charset="0"/>
              <a:buChar char="•"/>
            </a:pPr>
            <a:r>
              <a:rPr lang="en-US" baseline="0"/>
              <a:t>How do you respond when workers come to you with an adaptive challenge but want a technical answer?</a:t>
            </a:r>
          </a:p>
          <a:p>
            <a:pPr marL="231775" indent="-231775">
              <a:buFont typeface="Arial" panose="020B0604020202020204" pitchFamily="34" charset="0"/>
              <a:buChar char="•"/>
            </a:pPr>
            <a:r>
              <a:rPr lang="en-US" baseline="0"/>
              <a:t>Be clear with workers that adaptive challenges are challenges that you will work on together. There will not be one right answer, and often you will have to troubleshoot to find a solution. Workers will not be on their own in addressing adaptive challenges. </a:t>
            </a:r>
          </a:p>
          <a:p>
            <a:endParaRPr lang="en-US" baseline="0"/>
          </a:p>
          <a:p>
            <a:r>
              <a:rPr lang="en-US" i="1" baseline="0"/>
              <a:t>Creeping Charlie Example</a:t>
            </a:r>
            <a:r>
              <a:rPr lang="en-US" baseline="0"/>
              <a:t>: Overrun with Creeping Charlie, you tried a natural weed killer and ended up attracting insects that ate the plants; then tried a different one that ended up killing the grass; and then tried a third, which finally worked. Adaptive challenges are an experiment—you will not know what works until you start and have tried something. </a:t>
            </a:r>
          </a:p>
          <a:p>
            <a:endParaRPr lang="en-US" baseline="0"/>
          </a:p>
          <a:p>
            <a:endParaRPr lang="en-US"/>
          </a:p>
        </p:txBody>
      </p:sp>
      <p:sp>
        <p:nvSpPr>
          <p:cNvPr id="2" name="Slide Image Placeholder 1">
            <a:extLst>
              <a:ext uri="{FF2B5EF4-FFF2-40B4-BE49-F238E27FC236}">
                <a16:creationId xmlns:a16="http://schemas.microsoft.com/office/drawing/2014/main" id="{CB7983B5-1A75-4564-9798-89339B1C73CD}"/>
              </a:ext>
            </a:extLst>
          </p:cNvPr>
          <p:cNvSpPr>
            <a:spLocks noGrp="1" noRot="1" noChangeAspect="1"/>
          </p:cNvSpPr>
          <p:nvPr>
            <p:ph type="sldImg"/>
          </p:nvPr>
        </p:nvSpPr>
        <p:spPr>
          <a:xfrm>
            <a:off x="639763" y="630238"/>
            <a:ext cx="5486400" cy="3086100"/>
          </a:xfrm>
        </p:spPr>
        <p:txBody>
          <a:bodyPr/>
          <a:lstStyle/>
          <a:p>
            <a:endParaRPr lang="en-US"/>
          </a:p>
        </p:txBody>
      </p:sp>
    </p:spTree>
    <p:extLst>
      <p:ext uri="{BB962C8B-B14F-4D97-AF65-F5344CB8AC3E}">
        <p14:creationId xmlns:p14="http://schemas.microsoft.com/office/powerpoint/2010/main" val="198745623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995153"/>
            <a:ext cx="54864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br>
              <a:rPr lang="en-US" b="1">
                <a:cs typeface="+mn-lt"/>
              </a:rPr>
            </a:br>
            <a:r>
              <a:rPr lang="en-US" b="0"/>
              <a:t>To learn how to approach technical problems.</a:t>
            </a:r>
            <a:br>
              <a:rPr lang="en-US" b="1">
                <a:cs typeface="+mn-lt"/>
              </a:rPr>
            </a:b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Example</a:t>
            </a:r>
            <a:endParaRPr lang="en-US" b="0">
              <a:ea typeface="Verdana" panose="020B0604030504040204" pitchFamily="34" charset="0"/>
              <a:cs typeface="Verdana" panose="020B0604030504040204" pitchFamily="34" charset="0"/>
              <a:sym typeface="Arial" pitchFamily="-11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Verdana"/>
                <a:cs typeface="Verdana" panose="020B0604030504040204" pitchFamily="34" charset="0"/>
                <a:sym typeface="Arial" pitchFamily="-110" charset="0"/>
              </a:rPr>
              <a:t>Problems like these, where straightforward answers can be found or accessed, are technical problems. Technical problems have technical responses, which turn into technical knowledge. This is knowledge that workers can learn from you or another reference and generally does not change (unless a policy changes, of course).</a:t>
            </a:r>
            <a:endParaRPr lang="en-US" b="0">
              <a:ea typeface="Verdana"/>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Verdana" panose="020B0604030504040204" pitchFamily="34" charset="0"/>
              <a:cs typeface="Verdana" panose="020B0604030504040204" pitchFamily="34" charset="0"/>
              <a:sym typeface="Arial" pitchFamily="-11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Verdana" panose="020B0604030504040204" pitchFamily="34" charset="0"/>
                <a:cs typeface="Verdana" panose="020B0604030504040204" pitchFamily="34" charset="0"/>
                <a:sym typeface="Arial" pitchFamily="-110" charset="0"/>
              </a:rPr>
              <a:t>A </a:t>
            </a:r>
            <a:r>
              <a:rPr lang="en-US" b="0">
                <a:ea typeface="Verdana" panose="020B0604030504040204" pitchFamily="34" charset="0"/>
                <a:cs typeface="Verdana" panose="020B0604030504040204" pitchFamily="34" charset="0"/>
                <a:sym typeface="Arial" pitchFamily="-110" charset="0"/>
              </a:rPr>
              <a:t>technical problem </a:t>
            </a:r>
            <a:r>
              <a:rPr lang="en-US">
                <a:ea typeface="Verdana" panose="020B0604030504040204" pitchFamily="34" charset="0"/>
                <a:cs typeface="Verdana" panose="020B0604030504040204" pitchFamily="34" charset="0"/>
                <a:sym typeface="Arial" pitchFamily="-110" charset="0"/>
              </a:rPr>
              <a:t>yields a right answer through application of an appropriate and premade plan. Think tasks or questions with clear answers.</a:t>
            </a:r>
          </a:p>
        </p:txBody>
      </p:sp>
      <p:sp>
        <p:nvSpPr>
          <p:cNvPr id="2" name="Slide Image Placeholder 1">
            <a:extLst>
              <a:ext uri="{FF2B5EF4-FFF2-40B4-BE49-F238E27FC236}">
                <a16:creationId xmlns:a16="http://schemas.microsoft.com/office/drawing/2014/main" id="{D5A97677-9149-4912-8CE5-82522CE1F6E1}"/>
              </a:ext>
            </a:extLst>
          </p:cNvPr>
          <p:cNvSpPr>
            <a:spLocks noGrp="1" noRot="1" noChangeAspect="1"/>
          </p:cNvSpPr>
          <p:nvPr>
            <p:ph type="sldImg"/>
          </p:nvPr>
        </p:nvSpPr>
        <p:spPr>
          <a:xfrm>
            <a:off x="639763" y="582613"/>
            <a:ext cx="5486400" cy="3086100"/>
          </a:xfrm>
        </p:spPr>
        <p:txBody>
          <a:bodyPr/>
          <a:lstStyle/>
          <a:p>
            <a:endParaRPr lang="en-US"/>
          </a:p>
        </p:txBody>
      </p:sp>
    </p:spTree>
    <p:extLst>
      <p:ext uri="{BB962C8B-B14F-4D97-AF65-F5344CB8AC3E}">
        <p14:creationId xmlns:p14="http://schemas.microsoft.com/office/powerpoint/2010/main" val="47819179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sz="1100" b="1">
                <a:latin typeface="Segoe UI" panose="020B0502040204020203" pitchFamily="34" charset="0"/>
                <a:cs typeface="Segoe UI" panose="020B0502040204020203" pitchFamily="34" charset="0"/>
              </a:rPr>
              <a:t>Purpose</a:t>
            </a:r>
          </a:p>
          <a:p>
            <a:r>
              <a:rPr lang="en-US" sz="1100">
                <a:latin typeface="Segoe UI" panose="020B0502040204020203" pitchFamily="34" charset="0"/>
                <a:cs typeface="Segoe UI" panose="020B0502040204020203" pitchFamily="34" charset="0"/>
              </a:rPr>
              <a:t>To consider the proper supervisory response to technical problems versus adaptive challenges.</a:t>
            </a:r>
          </a:p>
          <a:p>
            <a:endParaRPr lang="en-US" sz="1100">
              <a:latin typeface="Segoe UI" panose="020B0502040204020203" pitchFamily="34" charset="0"/>
              <a:cs typeface="Segoe UI" panose="020B0502040204020203" pitchFamily="34" charset="0"/>
            </a:endParaRPr>
          </a:p>
          <a:p>
            <a:r>
              <a:rPr lang="en-US" sz="1100" b="1">
                <a:latin typeface="Segoe UI" panose="020B0502040204020203" pitchFamily="34" charset="0"/>
                <a:cs typeface="Segoe UI" panose="020B0502040204020203" pitchFamily="34" charset="0"/>
              </a:rPr>
              <a:t>Example</a:t>
            </a:r>
          </a:p>
          <a:p>
            <a:r>
              <a:rPr lang="en-US" sz="1100">
                <a:latin typeface="Segoe UI" panose="020B0502040204020203" pitchFamily="34" charset="0"/>
                <a:cs typeface="Segoe UI" panose="020B0502040204020203" pitchFamily="34" charset="0"/>
              </a:rPr>
              <a:t>Resist the urge to offer a technical solution to an adaptive challenge that requires the worker to think through and solve the problem themself. Here is a little-talked-about problem with the SDM system. When Alaska asked Evident Change in 1985 to help them allocate services and resources to the families at highest risk for future system involvement, Evident Change provided a technical solution. It used a known technology, an actuarial risk model, to assist the state in identifying those families. </a:t>
            </a:r>
          </a:p>
          <a:p>
            <a:endParaRPr lang="en-US" sz="1100">
              <a:latin typeface="Segoe UI" panose="020B0502040204020203" pitchFamily="34" charset="0"/>
              <a:cs typeface="Segoe UI" panose="020B0502040204020203" pitchFamily="34" charset="0"/>
            </a:endParaRPr>
          </a:p>
          <a:p>
            <a:r>
              <a:rPr lang="en-US" sz="1100">
                <a:latin typeface="Segoe UI" panose="020B0502040204020203" pitchFamily="34" charset="0"/>
                <a:cs typeface="Segoe UI" panose="020B0502040204020203" pitchFamily="34" charset="0"/>
              </a:rPr>
              <a:t>What Evident Change did not consider was that getting a profession to adopt this model as the best way to do its work and approach decision making is an enormous </a:t>
            </a:r>
            <a:r>
              <a:rPr lang="en-US" sz="1100" i="1">
                <a:latin typeface="Segoe UI" panose="020B0502040204020203" pitchFamily="34" charset="0"/>
                <a:cs typeface="Segoe UI" panose="020B0502040204020203" pitchFamily="34" charset="0"/>
              </a:rPr>
              <a:t>adaptive challenge</a:t>
            </a:r>
            <a:r>
              <a:rPr lang="en-US" sz="1100">
                <a:latin typeface="Segoe UI" panose="020B0502040204020203" pitchFamily="34" charset="0"/>
                <a:cs typeface="Segoe UI" panose="020B0502040204020203" pitchFamily="34" charset="0"/>
              </a:rPr>
              <a:t>. They began to address this issue by partnering with California practitioners to develop SOP more than a decade ago, but that effort has only affected some narrow aspects of sound critical thinking. So here we are, in this training, asking for your help. Supervisors, now that you know what the system is trying to accomplish and have some more of the details about how the assessments work, how do you see you and your staff making progress toward meaningful integration of the SDM system in your work? Let’s explore things to consider in the answer to this question. </a:t>
            </a:r>
          </a:p>
          <a:p>
            <a:endParaRPr lang="en-US" sz="1100">
              <a:latin typeface="Segoe UI" panose="020B0502040204020203" pitchFamily="34" charset="0"/>
              <a:ea typeface="Verdana" panose="020B0604030504040204" pitchFamily="34" charset="0"/>
              <a:cs typeface="Verdana" panose="020B0604030504040204" pitchFamily="34" charset="0"/>
            </a:endParaRPr>
          </a:p>
          <a:p>
            <a:endParaRPr lang="en-US" sz="1100">
              <a:latin typeface="Segoe UI" panose="020B0502040204020203" pitchFamily="34" charset="0"/>
              <a:ea typeface="Verdana" panose="020B0604030504040204" pitchFamily="34" charset="0"/>
              <a:cs typeface="Verdana" panose="020B0604030504040204" pitchFamily="34" charset="0"/>
            </a:endParaRPr>
          </a:p>
          <a:p>
            <a:endParaRPr lang="en-US" sz="1100">
              <a:latin typeface="Segoe UI" panose="020B0502040204020203" pitchFamily="34" charset="0"/>
              <a:ea typeface="Verdana" panose="020B0604030504040204" pitchFamily="34" charset="0"/>
              <a:cs typeface="Verdana" panose="020B0604030504040204" pitchFamily="34" charset="0"/>
            </a:endParaRPr>
          </a:p>
        </p:txBody>
      </p:sp>
      <p:sp>
        <p:nvSpPr>
          <p:cNvPr id="5" name="Slide Image Placeholder 4">
            <a:extLst>
              <a:ext uri="{FF2B5EF4-FFF2-40B4-BE49-F238E27FC236}">
                <a16:creationId xmlns:a16="http://schemas.microsoft.com/office/drawing/2014/main" id="{59CE757F-454B-4F3A-ACB4-455AA613521B}"/>
              </a:ext>
            </a:extLst>
          </p:cNvPr>
          <p:cNvSpPr>
            <a:spLocks noGrp="1" noRot="1" noChangeAspect="1"/>
          </p:cNvSpPr>
          <p:nvPr>
            <p:ph type="sldImg"/>
          </p:nvPr>
        </p:nvSpPr>
        <p:spPr>
          <a:xfrm>
            <a:off x="777875" y="598488"/>
            <a:ext cx="5759450" cy="3240087"/>
          </a:xfrm>
        </p:spPr>
        <p:txBody>
          <a:bodyPr/>
          <a:lstStyle/>
          <a:p>
            <a:endParaRPr lang="en-US"/>
          </a:p>
        </p:txBody>
      </p:sp>
    </p:spTree>
    <p:extLst>
      <p:ext uri="{BB962C8B-B14F-4D97-AF65-F5344CB8AC3E}">
        <p14:creationId xmlns:p14="http://schemas.microsoft.com/office/powerpoint/2010/main" val="173117544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endParaRPr lang="en-US"/>
          </a:p>
          <a:p>
            <a:r>
              <a:rPr lang="en-US" b="0"/>
              <a:t>To </a:t>
            </a:r>
            <a:r>
              <a:rPr lang="en-US">
                <a:cs typeface="Segoe UI" panose="020B0502040204020203" pitchFamily="34" charset="0"/>
              </a:rPr>
              <a:t>be introduced to</a:t>
            </a:r>
            <a:r>
              <a:rPr lang="en-US" b="0"/>
              <a:t> how supervision can mirror practice skills used with families.</a:t>
            </a:r>
          </a:p>
          <a:p>
            <a:endParaRPr lang="en-US" b="0"/>
          </a:p>
          <a:p>
            <a:r>
              <a:rPr lang="en-US" b="1"/>
              <a:t>Example</a:t>
            </a:r>
          </a:p>
          <a:p>
            <a:pPr>
              <a:spcBef>
                <a:spcPct val="0"/>
              </a:spcBef>
              <a:spcAft>
                <a:spcPct val="0"/>
              </a:spcAft>
              <a:defRPr/>
            </a:pPr>
            <a:r>
              <a:rPr lang="en-US" baseline="0">
                <a:sym typeface="Century Gothic" pitchFamily="34" charset="0"/>
              </a:rPr>
              <a:t>SDM implementation is intended to support best practices with families. These are approaches that should be demonstrated and practiced in supervision as well. Find ways in your daily interactions with workers to do the following.</a:t>
            </a:r>
          </a:p>
          <a:p>
            <a:pPr>
              <a:spcBef>
                <a:spcPct val="0"/>
              </a:spcBef>
              <a:spcAft>
                <a:spcPct val="0"/>
              </a:spcAft>
              <a:defRPr/>
            </a:pPr>
            <a:endParaRPr lang="en-US" baseline="0">
              <a:sym typeface="Century Gothic" pitchFamily="34" charset="0"/>
            </a:endParaRPr>
          </a:p>
          <a:p>
            <a:pPr marL="228600" indent="-228600">
              <a:spcBef>
                <a:spcPct val="0"/>
              </a:spcBef>
              <a:spcAft>
                <a:spcPct val="0"/>
              </a:spcAft>
              <a:buFont typeface="Arial" panose="020B0604020202020204" pitchFamily="34" charset="0"/>
              <a:buChar char="•"/>
              <a:defRPr/>
            </a:pPr>
            <a:r>
              <a:rPr lang="en-US">
                <a:sym typeface="Century Gothic" pitchFamily="34" charset="0"/>
              </a:rPr>
              <a:t>Establish a </a:t>
            </a:r>
            <a:r>
              <a:rPr lang="en-US" b="0">
                <a:sym typeface="Century Gothic" pitchFamily="34" charset="0"/>
              </a:rPr>
              <a:t>working partnership </a:t>
            </a:r>
            <a:r>
              <a:rPr lang="en-US">
                <a:sym typeface="Century Gothic" pitchFamily="34" charset="0"/>
              </a:rPr>
              <a:t>where the worker</a:t>
            </a:r>
            <a:r>
              <a:rPr lang="en-US">
                <a:ea typeface="MS PGothic" pitchFamily="34" charset="-128"/>
                <a:sym typeface="Century Gothic" pitchFamily="34" charset="0"/>
              </a:rPr>
              <a:t>’</a:t>
            </a:r>
            <a:r>
              <a:rPr lang="en-US" altLang="ja-JP">
                <a:ea typeface="MS PGothic" pitchFamily="34" charset="-128"/>
                <a:sym typeface="Century Gothic" pitchFamily="34" charset="0"/>
              </a:rPr>
              <a:t>s ideas are sought and encouraged.</a:t>
            </a:r>
          </a:p>
          <a:p>
            <a:pPr marL="228600" indent="-228600">
              <a:spcBef>
                <a:spcPct val="0"/>
              </a:spcBef>
              <a:spcAft>
                <a:spcPct val="0"/>
              </a:spcAft>
              <a:buFont typeface="Arial" panose="020B0604020202020204" pitchFamily="34" charset="0"/>
              <a:buChar char="•"/>
              <a:defRPr/>
            </a:pPr>
            <a:r>
              <a:rPr lang="en-US">
                <a:sym typeface="Century Gothic" pitchFamily="34" charset="0"/>
              </a:rPr>
              <a:t>Use </a:t>
            </a:r>
            <a:r>
              <a:rPr lang="en-US" b="0" baseline="0">
                <a:sym typeface="Century Gothic" pitchFamily="34" charset="0"/>
              </a:rPr>
              <a:t>descriptions with details about behavior </a:t>
            </a:r>
            <a:r>
              <a:rPr lang="en-US" baseline="0">
                <a:sym typeface="Century Gothic" pitchFamily="34" charset="0"/>
              </a:rPr>
              <a:t>instead of generalizations and ask </a:t>
            </a:r>
            <a:r>
              <a:rPr lang="en-US">
                <a:sym typeface="Century Gothic" pitchFamily="34" charset="0"/>
              </a:rPr>
              <a:t>workers to do the same when describing</a:t>
            </a:r>
            <a:r>
              <a:rPr lang="en-US" baseline="0">
                <a:sym typeface="Century Gothic" pitchFamily="34" charset="0"/>
              </a:rPr>
              <a:t> allegations, safety threats, and risk.</a:t>
            </a:r>
          </a:p>
          <a:p>
            <a:pPr marL="228600" indent="-228600">
              <a:spcBef>
                <a:spcPct val="0"/>
              </a:spcBef>
              <a:spcAft>
                <a:spcPct val="0"/>
              </a:spcAft>
              <a:buFont typeface="Arial" panose="020B0604020202020204" pitchFamily="34" charset="0"/>
              <a:buChar char="•"/>
              <a:defRPr/>
            </a:pPr>
            <a:r>
              <a:rPr lang="en-US">
                <a:sym typeface="Century Gothic" pitchFamily="34" charset="0"/>
              </a:rPr>
              <a:t>Identify</a:t>
            </a:r>
            <a:r>
              <a:rPr lang="en-US" baseline="0">
                <a:sym typeface="Century Gothic" pitchFamily="34" charset="0"/>
              </a:rPr>
              <a:t> workers’ strengths and a</a:t>
            </a:r>
            <a:r>
              <a:rPr lang="en-US">
                <a:sym typeface="Century Gothic" pitchFamily="34" charset="0"/>
              </a:rPr>
              <a:t>sk workers to do the same. Similarly,</a:t>
            </a:r>
            <a:r>
              <a:rPr lang="en-US" baseline="0">
                <a:sym typeface="Century Gothic" pitchFamily="34" charset="0"/>
              </a:rPr>
              <a:t> d</a:t>
            </a:r>
            <a:r>
              <a:rPr lang="en-US">
                <a:sym typeface="Century Gothic" pitchFamily="34" charset="0"/>
              </a:rPr>
              <a:t>iscuss </a:t>
            </a:r>
            <a:r>
              <a:rPr lang="en-US" b="0">
                <a:sym typeface="Century Gothic" pitchFamily="34" charset="0"/>
              </a:rPr>
              <a:t>exceptions</a:t>
            </a:r>
            <a:r>
              <a:rPr lang="en-US">
                <a:sym typeface="Century Gothic" pitchFamily="34" charset="0"/>
              </a:rPr>
              <a:t> to the family</a:t>
            </a:r>
            <a:r>
              <a:rPr lang="en-US" altLang="ja-JP">
                <a:ea typeface="MS PGothic" pitchFamily="34" charset="-128"/>
                <a:sym typeface="Century Gothic" pitchFamily="34" charset="0"/>
              </a:rPr>
              <a:t>’s problem pattern.</a:t>
            </a:r>
          </a:p>
          <a:p>
            <a:pPr>
              <a:spcBef>
                <a:spcPct val="0"/>
              </a:spcBef>
              <a:spcAft>
                <a:spcPct val="0"/>
              </a:spcAft>
              <a:defRPr/>
            </a:pPr>
            <a:br>
              <a:rPr lang="en-US" altLang="ja-JP" baseline="0">
                <a:ea typeface="MS PGothic" pitchFamily="34" charset="-128"/>
                <a:sym typeface="Century Gothic" pitchFamily="34" charset="0"/>
              </a:rPr>
            </a:br>
            <a:r>
              <a:rPr lang="en-US" altLang="ja-JP" baseline="0">
                <a:ea typeface="MS PGothic" pitchFamily="34" charset="-128"/>
                <a:sym typeface="Century Gothic" pitchFamily="34" charset="0"/>
              </a:rPr>
              <a:t>Workers will begin to do the same in their work with families.</a:t>
            </a:r>
            <a:endParaRPr lang="en-US" altLang="ja-JP">
              <a:ea typeface="MS PGothic" pitchFamily="34" charset="-128"/>
              <a:sym typeface="Century Gothic" pitchFamily="34" charset="0"/>
            </a:endParaRPr>
          </a:p>
        </p:txBody>
      </p:sp>
      <p:sp>
        <p:nvSpPr>
          <p:cNvPr id="2" name="Slide Image Placeholder 1">
            <a:extLst>
              <a:ext uri="{FF2B5EF4-FFF2-40B4-BE49-F238E27FC236}">
                <a16:creationId xmlns:a16="http://schemas.microsoft.com/office/drawing/2014/main" id="{25C9B4E5-ADA4-4AE7-ABD4-A5B539E1DB13}"/>
              </a:ext>
            </a:extLst>
          </p:cNvPr>
          <p:cNvSpPr>
            <a:spLocks noGrp="1" noRot="1" noChangeAspect="1"/>
          </p:cNvSpPr>
          <p:nvPr>
            <p:ph type="sldImg"/>
          </p:nvPr>
        </p:nvSpPr>
        <p:spPr>
          <a:xfrm>
            <a:off x="685800" y="835025"/>
            <a:ext cx="5486400" cy="3086100"/>
          </a:xfrm>
        </p:spPr>
        <p:txBody>
          <a:bodyPr/>
          <a:lstStyle/>
          <a:p>
            <a:endParaRPr lang="en-US"/>
          </a:p>
        </p:txBody>
      </p:sp>
    </p:spTree>
    <p:extLst>
      <p:ext uri="{BB962C8B-B14F-4D97-AF65-F5344CB8AC3E}">
        <p14:creationId xmlns:p14="http://schemas.microsoft.com/office/powerpoint/2010/main" val="152122787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r>
              <a:rPr lang="en-US" b="1">
                <a:cs typeface="Segoe UI" panose="020B0502040204020203" pitchFamily="34" charset="0"/>
              </a:rPr>
              <a:t>Purpose</a:t>
            </a:r>
          </a:p>
          <a:p>
            <a:r>
              <a:rPr lang="en-US">
                <a:cs typeface="Segoe UI" panose="020B0502040204020203" pitchFamily="34" charset="0"/>
              </a:rPr>
              <a:t>To learn the three dimensions of success for any meeting—in this case, we are applying it to supervision.</a:t>
            </a:r>
          </a:p>
          <a:p>
            <a:endParaRPr lang="en-US">
              <a:cs typeface="Segoe UI" panose="020B0502040204020203" pitchFamily="34" charset="0"/>
            </a:endParaRPr>
          </a:p>
          <a:p>
            <a:r>
              <a:rPr lang="en-US" b="1">
                <a:cs typeface="Segoe UI" panose="020B0502040204020203" pitchFamily="34" charset="0"/>
              </a:rPr>
              <a:t>Trainer Note</a:t>
            </a:r>
          </a:p>
          <a:p>
            <a:r>
              <a:rPr lang="en-US">
                <a:cs typeface="Segoe UI" panose="020B0502040204020203" pitchFamily="34" charset="0"/>
              </a:rPr>
              <a:t>Describe each label on the outside of the triangle and then how it relates to the labels on the inside of the triangle.</a:t>
            </a:r>
          </a:p>
          <a:p>
            <a:endParaRPr lang="en-US">
              <a:cs typeface="Segoe UI" panose="020B0502040204020203" pitchFamily="34" charset="0"/>
            </a:endParaRPr>
          </a:p>
          <a:p>
            <a:pPr marL="225425" indent="-225425">
              <a:buFont typeface="Arial" panose="020B0604020202020204" pitchFamily="34" charset="0"/>
              <a:buChar char="•"/>
            </a:pPr>
            <a:r>
              <a:rPr lang="en-US">
                <a:cs typeface="Segoe UI" panose="020B0502040204020203" pitchFamily="34" charset="0"/>
              </a:rPr>
              <a:t>Relationships (“the why”) characterized by openness, honesty, and a collaborative attitude. </a:t>
            </a:r>
          </a:p>
          <a:p>
            <a:pPr marL="463550" lvl="1" indent="-238125">
              <a:buFont typeface="Brandon Grotesque Regular" panose="020B0503020203060202" pitchFamily="34" charset="0"/>
              <a:buChar char="»"/>
            </a:pPr>
            <a:r>
              <a:rPr lang="en-US">
                <a:cs typeface="Segoe UI" panose="020B0502040204020203" pitchFamily="34" charset="0"/>
              </a:rPr>
              <a:t>Emotional or affective (“emotional muscle”) = slowing down process, noticing emotions, environment supportive of relationships/builds trust</a:t>
            </a:r>
          </a:p>
          <a:p>
            <a:pPr marL="225425" indent="-225425">
              <a:buFont typeface="Arial" panose="020B0604020202020204" pitchFamily="34" charset="0"/>
              <a:buChar char="•"/>
            </a:pPr>
            <a:r>
              <a:rPr lang="en-US">
                <a:cs typeface="Segoe UI" panose="020B0502040204020203" pitchFamily="34" charset="0"/>
              </a:rPr>
              <a:t>Process (“the how”) that is characterized by participation and the exchange of information in ways that promote understanding and decision making. </a:t>
            </a:r>
          </a:p>
          <a:p>
            <a:pPr marL="463550" marR="0" lvl="1" indent="-238125" fontAlgn="auto">
              <a:lnSpc>
                <a:spcPct val="100000"/>
              </a:lnSpc>
              <a:spcBef>
                <a:spcPts val="0"/>
              </a:spcBef>
              <a:spcAft>
                <a:spcPts val="0"/>
              </a:spcAft>
              <a:buClrTx/>
              <a:buSzTx/>
              <a:buFont typeface="Brandon Grotesque Regular" panose="020B0503020203060202" pitchFamily="34" charset="0"/>
              <a:buChar char="»"/>
              <a:tabLst/>
              <a:defRPr/>
            </a:pPr>
            <a:r>
              <a:rPr lang="en-US"/>
              <a:t>Intellectual or cognitive = concepts, linkages, strategies for execution of new behaviors</a:t>
            </a:r>
          </a:p>
          <a:p>
            <a:pPr marL="225425" indent="-225425">
              <a:buFont typeface="Arial" panose="020B0604020202020204" pitchFamily="34" charset="0"/>
              <a:buChar char="•"/>
            </a:pPr>
            <a:r>
              <a:rPr lang="en-US">
                <a:cs typeface="Segoe UI" panose="020B0502040204020203" pitchFamily="34" charset="0"/>
              </a:rPr>
              <a:t>Tasks/outcomes (“the what”) from this process based on informed decisions, clear and shared understandings, and clarity about roles. </a:t>
            </a:r>
          </a:p>
          <a:p>
            <a:pPr marL="463550" lvl="1" indent="-238125">
              <a:buFont typeface="Brandon Grotesque Regular" panose="020B0503020203060202" pitchFamily="34" charset="0"/>
              <a:buChar char="»"/>
              <a:defRPr/>
            </a:pPr>
            <a:r>
              <a:rPr lang="en-US"/>
              <a:t>Behavioral = clear expectations, actions, new results</a:t>
            </a:r>
          </a:p>
          <a:p>
            <a:endParaRPr lang="en-US">
              <a:cs typeface="Segoe UI" panose="020B0502040204020203" pitchFamily="34" charset="0"/>
            </a:endParaRPr>
          </a:p>
          <a:p>
            <a:r>
              <a:rPr lang="en-US" b="0" u="sng">
                <a:cs typeface="Segoe UI" panose="020B0502040204020203" pitchFamily="34" charset="0"/>
              </a:rPr>
              <a:t>Key Points</a:t>
            </a:r>
            <a:endParaRPr lang="en-US">
              <a:cs typeface="Segoe UI" panose="020B0502040204020203" pitchFamily="34" charset="0"/>
            </a:endParaRPr>
          </a:p>
          <a:p>
            <a:pPr marL="228600" indent="-228600">
              <a:buFont typeface="+mj-lt"/>
              <a:buAutoNum type="arabicPeriod"/>
            </a:pPr>
            <a:r>
              <a:rPr lang="en-US">
                <a:cs typeface="Segoe UI" panose="020B0502040204020203" pitchFamily="34" charset="0"/>
              </a:rPr>
              <a:t>Process supersedes content every single time. We need to pay equal attention to all three dimensions to get the most successful outcomes.</a:t>
            </a:r>
          </a:p>
          <a:p>
            <a:pPr marL="228600" marR="0" indent="-228600" fontAlgn="auto">
              <a:lnSpc>
                <a:spcPct val="100000"/>
              </a:lnSpc>
              <a:spcBef>
                <a:spcPts val="0"/>
              </a:spcBef>
              <a:spcAft>
                <a:spcPts val="0"/>
              </a:spcAft>
              <a:buClrTx/>
              <a:buSzTx/>
              <a:buFont typeface="+mj-lt"/>
              <a:buAutoNum type="arabicPeriod"/>
              <a:tabLst/>
              <a:defRPr/>
            </a:pPr>
            <a:r>
              <a:rPr lang="en-US">
                <a:cs typeface="Segoe UI" panose="020B0502040204020203" pitchFamily="34" charset="0"/>
              </a:rPr>
              <a:t>Supervisors must help workers connect with the work affectively or emotionally, not just intellectually, before they will shift their behavior or practice.</a:t>
            </a:r>
          </a:p>
          <a:p>
            <a:endParaRPr lang="en-US">
              <a:cs typeface="Segoe UI" panose="020B0502040204020203" pitchFamily="34" charset="0"/>
            </a:endParaRPr>
          </a:p>
        </p:txBody>
      </p:sp>
      <p:sp>
        <p:nvSpPr>
          <p:cNvPr id="4" name="Slide Image Placeholder 3">
            <a:extLst>
              <a:ext uri="{FF2B5EF4-FFF2-40B4-BE49-F238E27FC236}">
                <a16:creationId xmlns:a16="http://schemas.microsoft.com/office/drawing/2014/main" id="{D7ACA7AA-4F11-48EF-992C-D068BAF39EF4}"/>
              </a:ext>
            </a:extLst>
          </p:cNvPr>
          <p:cNvSpPr>
            <a:spLocks noGrp="1" noRot="1" noChangeAspect="1"/>
          </p:cNvSpPr>
          <p:nvPr>
            <p:ph type="sldImg"/>
          </p:nvPr>
        </p:nvSpPr>
        <p:spPr>
          <a:xfrm>
            <a:off x="685800" y="679450"/>
            <a:ext cx="5486400" cy="3086100"/>
          </a:xfrm>
        </p:spPr>
        <p:txBody>
          <a:bodyPr/>
          <a:lstStyle/>
          <a:p>
            <a:endParaRPr lang="en-US"/>
          </a:p>
        </p:txBody>
      </p:sp>
    </p:spTree>
    <p:extLst>
      <p:ext uri="{BB962C8B-B14F-4D97-AF65-F5344CB8AC3E}">
        <p14:creationId xmlns:p14="http://schemas.microsoft.com/office/powerpoint/2010/main" val="37758578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499"/>
            <a:ext cx="5715000" cy="4762500"/>
          </a:xfrm>
        </p:spPr>
        <p:txBody>
          <a:bodyPr/>
          <a:lstStyle/>
          <a:p>
            <a:pPr>
              <a:defRPr/>
            </a:pPr>
            <a:r>
              <a:rPr lang="en-US" b="1">
                <a:cs typeface="Segoe UI" panose="020B0502040204020203" pitchFamily="34" charset="0"/>
              </a:rPr>
              <a:t>Purpose</a:t>
            </a:r>
          </a:p>
          <a:p>
            <a:pPr>
              <a:defRPr/>
            </a:pPr>
            <a:r>
              <a:rPr lang="en-US">
                <a:cs typeface="Segoe UI" panose="020B0502040204020203" pitchFamily="34" charset="0"/>
              </a:rPr>
              <a:t>To define how you know if you are attentive to all three dimensions of success.</a:t>
            </a:r>
          </a:p>
          <a:p>
            <a:pPr>
              <a:defRPr/>
            </a:pPr>
            <a:endParaRPr lang="en-US">
              <a:cs typeface="Segoe UI" panose="020B0502040204020203" pitchFamily="34" charset="0"/>
            </a:endParaRPr>
          </a:p>
          <a:p>
            <a:pPr>
              <a:defRPr/>
            </a:pPr>
            <a:r>
              <a:rPr lang="en-US" b="1">
                <a:cs typeface="Segoe UI" panose="020B0502040204020203" pitchFamily="34" charset="0"/>
              </a:rPr>
              <a:t>Example</a:t>
            </a:r>
          </a:p>
          <a:p>
            <a:pPr>
              <a:defRPr/>
            </a:pPr>
            <a:r>
              <a:rPr lang="en-AU">
                <a:cs typeface="Segoe UI" panose="020B0502040204020203" pitchFamily="34" charset="0"/>
              </a:rPr>
              <a:t>Review signs of success for each dimension</a:t>
            </a:r>
            <a:r>
              <a:rPr lang="en-AU" baseline="0">
                <a:cs typeface="Segoe UI" panose="020B0502040204020203" pitchFamily="34" charset="0"/>
              </a:rPr>
              <a:t>. Ask if participants have any other ideas for measuring success to add.</a:t>
            </a:r>
          </a:p>
        </p:txBody>
      </p:sp>
      <p:sp>
        <p:nvSpPr>
          <p:cNvPr id="4" name="Slide Image Placeholder 3">
            <a:extLst>
              <a:ext uri="{FF2B5EF4-FFF2-40B4-BE49-F238E27FC236}">
                <a16:creationId xmlns:a16="http://schemas.microsoft.com/office/drawing/2014/main" id="{11ACC0D3-21F5-416C-9E4D-276A1398BF4D}"/>
              </a:ext>
            </a:extLst>
          </p:cNvPr>
          <p:cNvSpPr>
            <a:spLocks noGrp="1" noRot="1" noChangeAspect="1"/>
          </p:cNvSpPr>
          <p:nvPr>
            <p:ph type="sldImg"/>
          </p:nvPr>
        </p:nvSpPr>
        <p:spPr>
          <a:xfrm>
            <a:off x="685800" y="679450"/>
            <a:ext cx="5486400" cy="3086100"/>
          </a:xfrm>
        </p:spPr>
        <p:txBody>
          <a:bodyPr/>
          <a:lstStyle/>
          <a:p>
            <a:endParaRPr lang="en-US"/>
          </a:p>
        </p:txBody>
      </p:sp>
    </p:spTree>
    <p:extLst>
      <p:ext uri="{BB962C8B-B14F-4D97-AF65-F5344CB8AC3E}">
        <p14:creationId xmlns:p14="http://schemas.microsoft.com/office/powerpoint/2010/main" val="4122414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ea typeface="Verdana"/>
                <a:cs typeface="Segoe UI"/>
              </a:rPr>
              <a:t>Purpose</a:t>
            </a:r>
            <a:endParaRPr lang="en-US"/>
          </a:p>
          <a:p>
            <a:r>
              <a:rPr lang="en-US" sz="1100">
                <a:latin typeface="Segoe UI" panose="020B0502040204020203" pitchFamily="34" charset="0"/>
                <a:ea typeface="Verdana" panose="020B0604030504040204" pitchFamily="34" charset="0"/>
              </a:rPr>
              <a:t>To discuss the types of information available versus the information needed to make decisions, with an illustration of how SDM assessments focus on the information needed to make the decision at hand.</a:t>
            </a:r>
          </a:p>
          <a:p>
            <a:endParaRPr lang="en-US" sz="1100">
              <a:latin typeface="Segoe UI" panose="020B0502040204020203" pitchFamily="34" charset="0"/>
              <a:ea typeface="Verdana" panose="020B0604030504040204" pitchFamily="34" charset="0"/>
            </a:endParaRPr>
          </a:p>
          <a:p>
            <a:r>
              <a:rPr lang="en-US" sz="1100" b="1">
                <a:latin typeface="Segoe UI" panose="020B0502040204020203" pitchFamily="34" charset="0"/>
                <a:ea typeface="Verdana" panose="020B0604030504040204" pitchFamily="34" charset="0"/>
              </a:rPr>
              <a:t>Example</a:t>
            </a:r>
          </a:p>
          <a:p>
            <a:r>
              <a:rPr lang="en-US" sz="1100">
                <a:latin typeface="Segoe UI" panose="020B0502040204020203" pitchFamily="34" charset="0"/>
                <a:ea typeface="Verdana" panose="020B0604030504040204" pitchFamily="34" charset="0"/>
              </a:rPr>
              <a:t>Let’s explore the term “critical thinking.” We use the word “critical” two ways in English. </a:t>
            </a:r>
          </a:p>
          <a:p>
            <a:endParaRPr lang="en-US" sz="1100">
              <a:latin typeface="Segoe UI" panose="020B0502040204020203" pitchFamily="34" charset="0"/>
              <a:ea typeface="Verdana" panose="020B0604030504040204" pitchFamily="34" charset="0"/>
            </a:endParaRPr>
          </a:p>
          <a:p>
            <a:r>
              <a:rPr lang="en-US" sz="1100">
                <a:latin typeface="Segoe UI" panose="020B0502040204020203" pitchFamily="34" charset="0"/>
                <a:ea typeface="Verdana" panose="020B0604030504040204" pitchFamily="34" charset="0"/>
              </a:rPr>
              <a:t>First, there is the idea of critical as absolutely essential. Think about what they track for a patient in critical care in the hospital. What are they paying attention to? [Wait for some answers, and help the class land on “vital signs.”] The nurses and doctors in critical care are not asking about diet, exercise, family medical history, and that kind of thing; they are watching heart rate, oxygen saturation, whether we are breathing; the things that are keeping us alive. The three circles in this diagram represent types of information about a family and their usefulness in decision making.</a:t>
            </a:r>
          </a:p>
          <a:p>
            <a:endParaRPr lang="en-US" sz="1100">
              <a:latin typeface="Segoe UI" panose="020B0502040204020203" pitchFamily="34" charset="0"/>
              <a:ea typeface="Verdana" panose="020B0604030504040204" pitchFamily="34" charset="0"/>
            </a:endParaRPr>
          </a:p>
          <a:p>
            <a:r>
              <a:rPr lang="en-US" sz="1100">
                <a:latin typeface="Segoe UI" panose="020B0502040204020203" pitchFamily="34" charset="0"/>
                <a:ea typeface="Verdana" panose="020B0604030504040204" pitchFamily="34" charset="0"/>
              </a:rPr>
              <a:t>The outer circle represents all the information about a family. We will never know </a:t>
            </a:r>
            <a:r>
              <a:rPr lang="en-US" sz="1100" i="1">
                <a:latin typeface="Segoe UI" panose="020B0502040204020203" pitchFamily="34" charset="0"/>
                <a:ea typeface="Verdana" panose="020B0604030504040204" pitchFamily="34" charset="0"/>
              </a:rPr>
              <a:t>all</a:t>
            </a:r>
            <a:r>
              <a:rPr lang="en-US" sz="1100">
                <a:latin typeface="Segoe UI" panose="020B0502040204020203" pitchFamily="34" charset="0"/>
                <a:ea typeface="Verdana" panose="020B0604030504040204" pitchFamily="34" charset="0"/>
              </a:rPr>
              <a:t> the information; it is impossible. The middle circle represents what we learn about the family through our work and any available information. The inner circle represents the information needed to make the decision at hand; this is where the SDM assessments are focused. The assessments help workers filter out the “noise” that can make decision making more difficult and focus on what is most critical to consider. </a:t>
            </a:r>
          </a:p>
          <a:p>
            <a:endParaRPr lang="en-US" sz="1100">
              <a:latin typeface="Segoe UI" panose="020B0502040204020203" pitchFamily="34" charset="0"/>
              <a:ea typeface="Verdana" panose="020B0604030504040204" pitchFamily="34" charset="0"/>
            </a:endParaRPr>
          </a:p>
          <a:p>
            <a:r>
              <a:rPr lang="en-US" sz="1100">
                <a:latin typeface="Segoe UI" panose="020B0502040204020203" pitchFamily="34" charset="0"/>
                <a:ea typeface="Verdana" panose="020B0604030504040204" pitchFamily="34" charset="0"/>
              </a:rPr>
              <a:t>The other way we use the word “critical” is in the sense of “to critique”; and in this process, we want to critique our decisions to check that we are not responding from a place of bias, fear, or just “the way we have always done things.”</a:t>
            </a:r>
          </a:p>
          <a:p>
            <a:endParaRPr lang="en-US" sz="1100">
              <a:latin typeface="Segoe UI" panose="020B0502040204020203" pitchFamily="34" charset="0"/>
            </a:endParaRPr>
          </a:p>
        </p:txBody>
      </p:sp>
      <p:sp>
        <p:nvSpPr>
          <p:cNvPr id="7" name="Slide Image Placeholder 6">
            <a:extLst>
              <a:ext uri="{FF2B5EF4-FFF2-40B4-BE49-F238E27FC236}">
                <a16:creationId xmlns:a16="http://schemas.microsoft.com/office/drawing/2014/main" id="{16C7CDDC-A555-4466-AFAA-48C3B9A36AA0}"/>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33682557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endParaRPr lang="en-US"/>
          </a:p>
          <a:p>
            <a:r>
              <a:rPr lang="en-US"/>
              <a:t>To highlight the importance of integrating SDM hotline tools, safety assessment, risk assessment, reunification</a:t>
            </a:r>
            <a:r>
              <a:rPr lang="en-US">
                <a:latin typeface="Segoe UI"/>
                <a:cs typeface="Segoe UI"/>
              </a:rPr>
              <a:t> assessment, </a:t>
            </a:r>
            <a:r>
              <a:rPr lang="en-US"/>
              <a:t>and risk reassessment in your work.</a:t>
            </a:r>
          </a:p>
          <a:p>
            <a:endParaRPr lang="en-US" b="1"/>
          </a:p>
          <a:p>
            <a:pPr algn="l"/>
            <a:r>
              <a:rPr lang="en-US" b="1"/>
              <a:t>Resource</a:t>
            </a:r>
          </a:p>
          <a:p>
            <a:pPr algn="l"/>
            <a:r>
              <a:rPr lang="en-US"/>
              <a:t>Transfer of Learning Activities handout</a:t>
            </a:r>
            <a:endParaRPr lang="en-US" b="1">
              <a:latin typeface="Segoe UI"/>
              <a:cs typeface="Segoe UI"/>
            </a:endParaRPr>
          </a:p>
          <a:p>
            <a:endParaRPr lang="en-US" b="1">
              <a:latin typeface="Segoe UI"/>
              <a:cs typeface="Segoe UI"/>
            </a:endParaRPr>
          </a:p>
          <a:p>
            <a:r>
              <a:rPr lang="en-US" b="1">
                <a:latin typeface="Segoe UI"/>
                <a:cs typeface="Segoe UI"/>
              </a:rPr>
              <a:t>Example</a:t>
            </a:r>
          </a:p>
          <a:p>
            <a:r>
              <a:rPr lang="en-US">
                <a:latin typeface="Segoe UI"/>
                <a:cs typeface="Segoe UI"/>
              </a:rPr>
              <a:t>Let’s wrap up by focusing on how integrating SDM assessment trainings helps us work better with families. This combined approach allows us to ensure child safety while also providing the necessary support to families, allowing us the support we need at different decision points throughout the life of a case.</a:t>
            </a:r>
          </a:p>
          <a:p>
            <a:endParaRPr lang="en-US">
              <a:latin typeface="Segoe UI"/>
              <a:cs typeface="Segoe UI"/>
            </a:endParaRPr>
          </a:p>
          <a:p>
            <a:r>
              <a:rPr lang="en-US">
                <a:latin typeface="Segoe UI"/>
                <a:cs typeface="Segoe UI"/>
              </a:rPr>
              <a:t>As we think about this integration, consider: How will understanding the </a:t>
            </a:r>
            <a:r>
              <a:rPr lang="en-US" i="1">
                <a:latin typeface="Segoe UI"/>
                <a:cs typeface="Segoe UI"/>
              </a:rPr>
              <a:t>why</a:t>
            </a:r>
            <a:r>
              <a:rPr lang="en-US">
                <a:latin typeface="Segoe UI"/>
                <a:cs typeface="Segoe UI"/>
              </a:rPr>
              <a:t> behind using the SDM system affect </a:t>
            </a:r>
            <a:r>
              <a:rPr lang="en-US" i="1">
                <a:latin typeface="Segoe UI"/>
                <a:cs typeface="Segoe UI"/>
              </a:rPr>
              <a:t>how </a:t>
            </a:r>
            <a:r>
              <a:rPr lang="en-US">
                <a:latin typeface="Segoe UI"/>
                <a:cs typeface="Segoe UI"/>
              </a:rPr>
              <a:t>you message it, model it, and support your staff in its intended use? What strategies can we use to make sure we balance safety and support effectively?</a:t>
            </a:r>
          </a:p>
          <a:p>
            <a:endParaRPr lang="en-US">
              <a:latin typeface="Segoe UI"/>
              <a:cs typeface="Segoe UI"/>
            </a:endParaRPr>
          </a:p>
          <a:p>
            <a:r>
              <a:rPr lang="en-US">
                <a:latin typeface="Segoe UI"/>
                <a:cs typeface="Segoe UI"/>
              </a:rPr>
              <a:t>Let’s look at some strategies that research on adult learning best practices would suggest. </a:t>
            </a:r>
            <a:br>
              <a:rPr lang="en-US">
                <a:latin typeface="Segoe UI"/>
                <a:cs typeface="Segoe UI"/>
              </a:rPr>
            </a:br>
            <a:br>
              <a:rPr lang="en-US">
                <a:latin typeface="Segoe UI"/>
                <a:cs typeface="Segoe UI"/>
              </a:rPr>
            </a:br>
            <a:r>
              <a:rPr lang="en-US" b="1">
                <a:latin typeface="Segoe UI"/>
                <a:cs typeface="Segoe UI"/>
              </a:rPr>
              <a:t>Trainer Note</a:t>
            </a:r>
            <a:br>
              <a:rPr lang="en-US">
                <a:latin typeface="Segoe UI"/>
                <a:cs typeface="Segoe UI"/>
              </a:rPr>
            </a:br>
            <a:r>
              <a:rPr lang="en-US">
                <a:latin typeface="Segoe UI"/>
                <a:cs typeface="Segoe UI"/>
              </a:rPr>
              <a:t>Give participants time to read through the Transfer of Learning Activities handout. </a:t>
            </a:r>
          </a:p>
          <a:p>
            <a:pPr algn="l"/>
            <a:endParaRPr lang="en-US" b="1"/>
          </a:p>
          <a:p>
            <a:pPr marL="0" marR="0" lvl="0" indent="0" algn="l" defTabSz="914400" rtl="0" eaLnBrk="1" fontAlgn="auto" latinLnBrk="0" hangingPunct="1">
              <a:buClrTx/>
              <a:buSzTx/>
              <a:buFontTx/>
              <a:buNone/>
              <a:tabLst/>
              <a:defRPr/>
            </a:pPr>
            <a:r>
              <a:rPr lang="en-US" b="1"/>
              <a:t>Example</a:t>
            </a:r>
          </a:p>
          <a:p>
            <a:r>
              <a:rPr lang="en-US" b="0"/>
              <a:t>How might you have to change your support strategies for each individual worker? What are some of the challenges, and how might they differ between staff? Everyone copes with changes differently, even if they are excited, ready, or anticipating change. </a:t>
            </a:r>
          </a:p>
          <a:p>
            <a:endParaRPr lang="en-US" b="0"/>
          </a:p>
          <a:p>
            <a:r>
              <a:rPr lang="en-US" b="0"/>
              <a:t>As a supervisor, you have to be aware of your own reactions and needs regarding change so that you can better manage yourself and, in turn, support your staff. Supervisors are crucial to achieving successful implementation and ongoing refinement of work. Can you imagine what a difference it would make for you and your staff if you were not feeling prepared or supported during a big change? How would that possibly translate to your staff? What would it look like if you felt confident, supported, and prepared for change? </a:t>
            </a:r>
          </a:p>
          <a:p>
            <a:endParaRPr lang="en-US" b="0"/>
          </a:p>
          <a:p>
            <a:r>
              <a:rPr lang="en-US" b="1"/>
              <a:t>Trainer Note</a:t>
            </a:r>
          </a:p>
          <a:p>
            <a:r>
              <a:rPr lang="en-US" b="0"/>
              <a:t>Review the steps in the handout with participants as needed and as fits with the flow of the discussion. </a:t>
            </a:r>
            <a:endParaRPr lang="en-US"/>
          </a:p>
        </p:txBody>
      </p:sp>
    </p:spTree>
    <p:extLst>
      <p:ext uri="{BB962C8B-B14F-4D97-AF65-F5344CB8AC3E}">
        <p14:creationId xmlns:p14="http://schemas.microsoft.com/office/powerpoint/2010/main" val="15486501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499"/>
            <a:ext cx="5715000" cy="4762500"/>
          </a:xfrm>
        </p:spPr>
        <p:txBody>
          <a:bodyPr/>
          <a:lstStyle/>
          <a:p>
            <a:r>
              <a:rPr lang="en-US" b="1"/>
              <a:t>Purpose</a:t>
            </a:r>
          </a:p>
          <a:p>
            <a:r>
              <a:rPr lang="en-US"/>
              <a:t>To start thinking more concretely about your supervisor role as facilitative.</a:t>
            </a:r>
          </a:p>
          <a:p>
            <a:endParaRPr lang="en-US"/>
          </a:p>
          <a:p>
            <a:r>
              <a:rPr lang="en-US" b="1"/>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Review the two questions in breakout sessions first and report out responses, or just review them as a large group.</a:t>
            </a:r>
          </a:p>
          <a:p>
            <a:br>
              <a:rPr lang="en-US" b="0"/>
            </a:br>
            <a:r>
              <a:rPr lang="en-US" b="0"/>
              <a:t>Our profession will not become more fair and equitable without leadership by supervisors. </a:t>
            </a:r>
          </a:p>
        </p:txBody>
      </p:sp>
      <p:sp>
        <p:nvSpPr>
          <p:cNvPr id="4" name="Slide Image Placeholder 3">
            <a:extLst>
              <a:ext uri="{FF2B5EF4-FFF2-40B4-BE49-F238E27FC236}">
                <a16:creationId xmlns:a16="http://schemas.microsoft.com/office/drawing/2014/main" id="{BBAC1479-1BFF-43F0-A57B-187A0330E409}"/>
              </a:ext>
            </a:extLst>
          </p:cNvPr>
          <p:cNvSpPr>
            <a:spLocks noGrp="1" noRot="1" noChangeAspect="1"/>
          </p:cNvSpPr>
          <p:nvPr>
            <p:ph type="sldImg"/>
          </p:nvPr>
        </p:nvSpPr>
        <p:spPr>
          <a:xfrm>
            <a:off x="685800" y="679450"/>
            <a:ext cx="5486400" cy="3086100"/>
          </a:xfrm>
        </p:spPr>
        <p:txBody>
          <a:bodyPr/>
          <a:lstStyle/>
          <a:p>
            <a:endParaRPr lang="en-US"/>
          </a:p>
        </p:txBody>
      </p:sp>
    </p:spTree>
    <p:extLst>
      <p:ext uri="{BB962C8B-B14F-4D97-AF65-F5344CB8AC3E}">
        <p14:creationId xmlns:p14="http://schemas.microsoft.com/office/powerpoint/2010/main" val="178129620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05AAD-D76F-EB13-41DB-A417799EF84A}"/>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37DB76A-414D-4BD8-EEC4-A0F62A35F3ED}"/>
              </a:ext>
            </a:extLst>
          </p:cNvPr>
          <p:cNvSpPr>
            <a:spLocks noGrp="1"/>
          </p:cNvSpPr>
          <p:nvPr>
            <p:ph type="body" idx="1"/>
          </p:nvPr>
        </p:nvSpPr>
        <p:spPr>
          <a:xfrm>
            <a:off x="571500" y="4183982"/>
            <a:ext cx="5715000" cy="4483768"/>
          </a:xfrm>
        </p:spPr>
        <p:txBody>
          <a:bodyPr/>
          <a:lstStyle/>
          <a:p>
            <a:r>
              <a:rPr lang="en-US" b="1" u="none"/>
              <a:t>Purpose</a:t>
            </a:r>
            <a:br>
              <a:rPr lang="en-US" b="1" u="none"/>
            </a:br>
            <a:r>
              <a:rPr lang="en-US" b="0" u="none"/>
              <a:t>To think about how to incorporate these supervisory strategies into your work.</a:t>
            </a:r>
            <a:br>
              <a:rPr lang="en-US" b="1" u="none"/>
            </a:br>
            <a:br>
              <a:rPr lang="en-US" b="1" u="none"/>
            </a:br>
            <a:r>
              <a:rPr lang="en-US" b="1" u="none"/>
              <a:t>Example</a:t>
            </a:r>
          </a:p>
          <a:p>
            <a:r>
              <a:rPr lang="en-US"/>
              <a:t>Break up into small groups. In your groups, please think about the strategies we have discussed and talk about how you will incorporate at least two of these into your supervisory strategies with staff. Make a commitment to follow through on the two ideas; then schedule a check in with a peer in four to six weeks to report to each other on progress. </a:t>
            </a:r>
          </a:p>
          <a:p>
            <a:endParaRPr lang="en-US"/>
          </a:p>
          <a:p>
            <a:r>
              <a:rPr lang="en-US" b="1"/>
              <a:t>Trainer Note</a:t>
            </a:r>
            <a:endParaRPr lang="en-US"/>
          </a:p>
          <a:p>
            <a:r>
              <a:rPr lang="en-US"/>
              <a:t>Facilitate report-out after group comes back together, generating a few ideas that participants are willing to share. </a:t>
            </a:r>
          </a:p>
        </p:txBody>
      </p:sp>
      <p:sp>
        <p:nvSpPr>
          <p:cNvPr id="4" name="Slide Image Placeholder 3">
            <a:extLst>
              <a:ext uri="{FF2B5EF4-FFF2-40B4-BE49-F238E27FC236}">
                <a16:creationId xmlns:a16="http://schemas.microsoft.com/office/drawing/2014/main" id="{812F44B5-1AA2-8C04-DF91-4EB392958F98}"/>
              </a:ext>
            </a:extLst>
          </p:cNvPr>
          <p:cNvSpPr>
            <a:spLocks noGrp="1" noRot="1" noChangeAspect="1"/>
          </p:cNvSpPr>
          <p:nvPr>
            <p:ph type="sldImg"/>
          </p:nvPr>
        </p:nvSpPr>
        <p:spPr>
          <a:xfrm>
            <a:off x="500063" y="476250"/>
            <a:ext cx="5857875" cy="3295650"/>
          </a:xfrm>
        </p:spPr>
        <p:txBody>
          <a:bodyPr/>
          <a:lstStyle/>
          <a:p>
            <a:endParaRPr lang="en-US"/>
          </a:p>
        </p:txBody>
      </p:sp>
    </p:spTree>
    <p:extLst>
      <p:ext uri="{BB962C8B-B14F-4D97-AF65-F5344CB8AC3E}">
        <p14:creationId xmlns:p14="http://schemas.microsoft.com/office/powerpoint/2010/main" val="15261818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Notes Placeholder 2"/>
          <p:cNvSpPr>
            <a:spLocks noGrp="1"/>
          </p:cNvSpPr>
          <p:nvPr>
            <p:ph type="body" idx="1"/>
          </p:nvPr>
        </p:nvSpPr>
        <p:spPr>
          <a:xfrm>
            <a:off x="571500" y="4079373"/>
            <a:ext cx="5715000" cy="4762500"/>
          </a:xfrm>
        </p:spPr>
        <p:txBody>
          <a:bodyPr/>
          <a:lstStyle/>
          <a:p>
            <a:r>
              <a:rPr lang="en-US" b="1"/>
              <a:t>Purpose</a:t>
            </a:r>
          </a:p>
          <a:p>
            <a:r>
              <a:rPr lang="en-US"/>
              <a:t>To discuss what you have learned about practice during this training.</a:t>
            </a:r>
          </a:p>
          <a:p>
            <a:endParaRPr lang="en-US"/>
          </a:p>
          <a:p>
            <a:r>
              <a:rPr lang="en-US" b="1"/>
              <a:t>Trainer Note</a:t>
            </a:r>
          </a:p>
          <a:p>
            <a:r>
              <a:rPr lang="en-US"/>
              <a:t>Have participants consider the questions above, elicit responses, and engage participants in discussion about what they have learned or what the SDM system has prompted them to think about in their practice.</a:t>
            </a:r>
          </a:p>
          <a:p>
            <a:endParaRPr lang="en-US"/>
          </a:p>
          <a:p>
            <a:r>
              <a:rPr lang="en-US"/>
              <a:t>Conclude by going around and asking each person to state one thing they learned that they committed to doing. </a:t>
            </a:r>
          </a:p>
          <a:p>
            <a:endParaRPr lang="en-US"/>
          </a:p>
        </p:txBody>
      </p:sp>
      <p:sp>
        <p:nvSpPr>
          <p:cNvPr id="2" name="Slide Image Placeholder 1">
            <a:extLst>
              <a:ext uri="{FF2B5EF4-FFF2-40B4-BE49-F238E27FC236}">
                <a16:creationId xmlns:a16="http://schemas.microsoft.com/office/drawing/2014/main" id="{346F314F-5815-47A8-AD2B-18BE93B3C153}"/>
              </a:ext>
            </a:extLst>
          </p:cNvPr>
          <p:cNvSpPr>
            <a:spLocks noGrp="1" noRot="1" noChangeAspect="1"/>
          </p:cNvSpPr>
          <p:nvPr>
            <p:ph type="sldImg"/>
          </p:nvPr>
        </p:nvSpPr>
        <p:spPr>
          <a:xfrm>
            <a:off x="500063" y="439738"/>
            <a:ext cx="5857875" cy="3295650"/>
          </a:xfrm>
        </p:spPr>
        <p:txBody>
          <a:bodyPr/>
          <a:lstStyle/>
          <a:p>
            <a:endParaRPr lang="en-US"/>
          </a:p>
        </p:txBody>
      </p:sp>
    </p:spTree>
    <p:extLst>
      <p:ext uri="{BB962C8B-B14F-4D97-AF65-F5344CB8AC3E}">
        <p14:creationId xmlns:p14="http://schemas.microsoft.com/office/powerpoint/2010/main" val="410530472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Trainer Note</a:t>
            </a:r>
          </a:p>
          <a:p>
            <a:r>
              <a:rPr lang="en-US"/>
              <a:t>Have participants answer the following questions on a sticky note at their table and leave it for the facilitator to collect and review.</a:t>
            </a:r>
          </a:p>
          <a:p>
            <a:endParaRPr lang="en-US"/>
          </a:p>
          <a:p>
            <a:pPr marL="225425" indent="-225425">
              <a:buFont typeface="Arial" panose="020B0604020202020204" pitchFamily="34" charset="0"/>
              <a:buChar char="•"/>
            </a:pPr>
            <a:r>
              <a:rPr lang="en-US"/>
              <a:t>What is one thing you wish we had talked about today that should be added? </a:t>
            </a:r>
          </a:p>
          <a:p>
            <a:pPr marL="225425" indent="-225425">
              <a:buFont typeface="Arial" panose="020B0604020202020204" pitchFamily="34" charset="0"/>
              <a:buChar char="•"/>
            </a:pPr>
            <a:r>
              <a:rPr lang="en-US"/>
              <a:t>What are some top takeaways from today's training?</a:t>
            </a:r>
          </a:p>
          <a:p>
            <a:pPr marL="225425" indent="-225425">
              <a:buFont typeface="Arial" panose="020B0604020202020204" pitchFamily="34" charset="0"/>
              <a:buChar char="•"/>
            </a:pPr>
            <a:r>
              <a:rPr lang="en-US"/>
              <a:t>What are some barriers that currently exist?</a:t>
            </a:r>
          </a:p>
          <a:p>
            <a:pPr marL="225425" indent="-225425">
              <a:buFont typeface="Arial" panose="020B0604020202020204" pitchFamily="34" charset="0"/>
              <a:buChar char="•"/>
            </a:pPr>
            <a:r>
              <a:rPr lang="en-US"/>
              <a:t>What was most helpful for you about our time together? </a:t>
            </a:r>
          </a:p>
        </p:txBody>
      </p:sp>
    </p:spTree>
    <p:extLst>
      <p:ext uri="{BB962C8B-B14F-4D97-AF65-F5344CB8AC3E}">
        <p14:creationId xmlns:p14="http://schemas.microsoft.com/office/powerpoint/2010/main" val="192473076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500" y="4091405"/>
            <a:ext cx="5715000" cy="4762500"/>
          </a:xfrm>
        </p:spPr>
        <p:txBody>
          <a:bodyPr/>
          <a:lstStyle/>
          <a:p>
            <a:r>
              <a:rPr lang="en-US" b="1"/>
              <a:t>Purpose</a:t>
            </a:r>
            <a:endParaRPr lang="en-US" b="0"/>
          </a:p>
          <a:p>
            <a:r>
              <a:rPr lang="en-US" b="0"/>
              <a:t>To cover any burning questions that have not already been covered. </a:t>
            </a:r>
          </a:p>
          <a:p>
            <a:endParaRPr lang="en-US" b="0"/>
          </a:p>
          <a:p>
            <a:r>
              <a:rPr lang="en-US" b="1"/>
              <a:t>Example </a:t>
            </a:r>
          </a:p>
          <a:p>
            <a:r>
              <a:rPr lang="en-US"/>
              <a:t>Let’s pause and ask: What is something you wish we had covered but did not?</a:t>
            </a:r>
            <a:br>
              <a:rPr lang="en-US"/>
            </a:br>
            <a:br>
              <a:rPr lang="en-US"/>
            </a:br>
            <a:r>
              <a:rPr lang="en-US" b="1"/>
              <a:t>Trainer Note</a:t>
            </a:r>
            <a:br>
              <a:rPr lang="en-US"/>
            </a:br>
            <a:r>
              <a:rPr lang="en-US"/>
              <a:t>If the topic is too complicated to address in the time remaining, encourage learners to send it to the email address on the next slide. Otherwise, have the discussion that fits with the time remaining.</a:t>
            </a:r>
          </a:p>
        </p:txBody>
      </p:sp>
      <p:sp>
        <p:nvSpPr>
          <p:cNvPr id="2" name="Slide Image Placeholder 1">
            <a:extLst>
              <a:ext uri="{FF2B5EF4-FFF2-40B4-BE49-F238E27FC236}">
                <a16:creationId xmlns:a16="http://schemas.microsoft.com/office/drawing/2014/main" id="{89146AE2-2A3D-49EE-BCE0-2BDDB65F5208}"/>
              </a:ext>
            </a:extLst>
          </p:cNvPr>
          <p:cNvSpPr>
            <a:spLocks noGrp="1" noRot="1" noChangeAspect="1"/>
          </p:cNvSpPr>
          <p:nvPr>
            <p:ph type="sldImg"/>
          </p:nvPr>
        </p:nvSpPr>
        <p:spPr>
          <a:xfrm>
            <a:off x="500063" y="523875"/>
            <a:ext cx="5857875" cy="3295650"/>
          </a:xfrm>
        </p:spPr>
        <p:txBody>
          <a:bodyPr/>
          <a:lstStyle/>
          <a:p>
            <a:endParaRPr lang="en-US"/>
          </a:p>
        </p:txBody>
      </p:sp>
    </p:spTree>
    <p:extLst>
      <p:ext uri="{BB962C8B-B14F-4D97-AF65-F5344CB8AC3E}">
        <p14:creationId xmlns:p14="http://schemas.microsoft.com/office/powerpoint/2010/main" val="193620761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 </a:t>
            </a:r>
            <a:endParaRPr lang="en-US" b="0"/>
          </a:p>
          <a:p>
            <a:r>
              <a:rPr lang="en-US" b="0"/>
              <a:t>To know how to contact Evident Change if in need of support after the training. </a:t>
            </a:r>
          </a:p>
          <a:p>
            <a:endParaRPr lang="en-US" b="1"/>
          </a:p>
          <a:p>
            <a:r>
              <a:rPr lang="en-US" b="1"/>
              <a:t>Example</a:t>
            </a:r>
          </a:p>
          <a:p>
            <a:r>
              <a:rPr lang="en-US"/>
              <a:t>Thank you for your time and attention. We hope this advanced training session gave you more insight into the “why” of the SDM system and equipped you with more details and skills related to assessments you use. </a:t>
            </a:r>
            <a:r>
              <a:rPr lang="en-US" b="0" i="1"/>
              <a:t>Do not hesitate </a:t>
            </a:r>
            <a:r>
              <a:rPr lang="en-US"/>
              <a:t>to call or email Evident Change about challenges or questions you have about the SDM system or SOP and the role of one in the other. CDSS maintains a relationship with them to provide ongoing technical assistance to California counties. </a:t>
            </a:r>
          </a:p>
          <a:p>
            <a:endParaRPr lang="en-US"/>
          </a:p>
        </p:txBody>
      </p:sp>
    </p:spTree>
    <p:extLst>
      <p:ext uri="{BB962C8B-B14F-4D97-AF65-F5344CB8AC3E}">
        <p14:creationId xmlns:p14="http://schemas.microsoft.com/office/powerpoint/2010/main" val="3859525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txBody>
          <a:bodyPr/>
          <a:lstStyle/>
          <a:p>
            <a:endParaRPr lang="en-US"/>
          </a:p>
        </p:txBody>
      </p:sp>
      <p:sp>
        <p:nvSpPr>
          <p:cNvPr id="3" name="Notes Placeholder 2"/>
          <p:cNvSpPr>
            <a:spLocks noGrp="1"/>
          </p:cNvSpPr>
          <p:nvPr>
            <p:ph type="body" idx="1"/>
            <p:custDataLst>
              <p:tags r:id="rId1"/>
            </p:custDataLst>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b="1" noProof="0">
                <a:latin typeface="Segoe UI"/>
                <a:ea typeface="ＭＳ Ｐゴシック"/>
                <a:cs typeface="Segoe UI"/>
              </a:rPr>
              <a:t>Purpose</a:t>
            </a:r>
            <a:endParaRPr lang="en-US"/>
          </a:p>
          <a:p>
            <a:r>
              <a:rPr lang="en-CA" noProof="0">
                <a:latin typeface="Segoe UI"/>
                <a:ea typeface="ＭＳ Ｐゴシック"/>
                <a:cs typeface="Segoe UI"/>
              </a:rPr>
              <a:t>To understand that the assessment is not supposed to make the decision but guide decision making by providing a framework. </a:t>
            </a:r>
          </a:p>
          <a:p>
            <a:endParaRPr lang="en-US"/>
          </a:p>
          <a:p>
            <a:r>
              <a:rPr lang="en-US" b="1"/>
              <a:t>Example </a:t>
            </a:r>
          </a:p>
          <a:p>
            <a:r>
              <a:rPr lang="en-US"/>
              <a:t>Here is where the math problem example from a few slides ago gets dumped. [Ask participants to reflect on the difference between how we use a calculator and how we use a yoga mat.]</a:t>
            </a:r>
          </a:p>
          <a:p>
            <a:endParaRPr lang="en-US"/>
          </a:p>
          <a:p>
            <a:r>
              <a:rPr lang="en-US"/>
              <a:t>We have to help workers remember that just as the yoga mat cannot do the yoga for us, we have to use the SDM system to support our own critical thinking. It supports critical thinking by helping us focus on the information that matters at the decision point we face. </a:t>
            </a:r>
          </a:p>
          <a:p>
            <a:endParaRPr lang="en-US"/>
          </a:p>
          <a:p>
            <a:r>
              <a:rPr lang="en-CA" noProof="0">
                <a:latin typeface="Segoe UI"/>
                <a:ea typeface="ＭＳ Ｐゴシック"/>
                <a:cs typeface="Segoe UI"/>
              </a:rPr>
              <a:t>We could not take someone off the street, hand them the hotline </a:t>
            </a:r>
            <a:r>
              <a:rPr lang="en-CA">
                <a:latin typeface="Segoe UI"/>
                <a:ea typeface="ＭＳ Ｐゴシック"/>
                <a:cs typeface="Segoe UI"/>
              </a:rPr>
              <a:t>tools, </a:t>
            </a:r>
            <a:r>
              <a:rPr lang="en-CA" noProof="0">
                <a:latin typeface="Segoe UI"/>
                <a:ea typeface="ＭＳ Ｐゴシック"/>
                <a:cs typeface="Segoe UI"/>
              </a:rPr>
              <a:t>and tell them to make decisions about what referrals should be screened in or how quickly the agency should respond. The assessment’s outcomes are directly related to the professional expertise and engagement skills used to gather the information and then apply that information to the definitions when completing the assessment.</a:t>
            </a:r>
          </a:p>
          <a:p>
            <a:endParaRPr lang="en-CA" noProof="0">
              <a:latin typeface="Segoe UI" panose="020B0502040204020203" pitchFamily="34" charset="0"/>
              <a:ea typeface="ＭＳ Ｐゴシック" charset="-128"/>
              <a:cs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a:latin typeface="Segoe UI"/>
                <a:ea typeface="ＭＳ Ｐゴシック"/>
                <a:cs typeface="Segoe UI"/>
              </a:rPr>
              <a:t>It is important to remember that you, the worker, are making the decisions and taking the actions. The assessments and related policies, balanced with your professional expertise, are meant to help you make more accurate, consistent, and equitable decisions. </a:t>
            </a:r>
          </a:p>
          <a:p>
            <a:endParaRPr lang="en-CA" noProof="0">
              <a:latin typeface="Segoe UI" panose="020B0502040204020203" pitchFamily="34" charset="0"/>
              <a:ea typeface="ＭＳ Ｐゴシック" charset="-128"/>
              <a:cs typeface="Segoe UI"/>
            </a:endParaRPr>
          </a:p>
          <a:p>
            <a:pPr marL="228600" indent="-228600">
              <a:buFont typeface="Segoe UI" panose="020B0502040204020203" pitchFamily="34" charset="0"/>
              <a:buChar char="•"/>
              <a:defRPr/>
            </a:pPr>
            <a:r>
              <a:rPr lang="en-US">
                <a:latin typeface="Segoe UI" panose="020B0502040204020203" pitchFamily="34" charset="0"/>
              </a:rPr>
              <a:t>Assessments do not make decisions. People do. </a:t>
            </a:r>
          </a:p>
          <a:p>
            <a:pPr marL="228600" indent="-228600">
              <a:buFont typeface="Segoe UI" panose="020B0502040204020203" pitchFamily="34" charset="0"/>
              <a:buChar char="•"/>
              <a:defRPr/>
            </a:pPr>
            <a:r>
              <a:rPr lang="en-US">
                <a:latin typeface="Segoe UI" panose="020B0502040204020203" pitchFamily="34" charset="0"/>
              </a:rPr>
              <a:t>Research and structured assessments combine with clinical judgment and experience to support decision making.</a:t>
            </a:r>
          </a:p>
          <a:p>
            <a:pPr marL="228600" indent="-228600">
              <a:buFont typeface="Segoe UI" panose="020B0502040204020203" pitchFamily="34" charset="0"/>
              <a:buChar char="•"/>
              <a:defRPr/>
            </a:pPr>
            <a:r>
              <a:rPr lang="en-US">
                <a:latin typeface="Segoe UI" panose="020B0502040204020203" pitchFamily="34" charset="0"/>
              </a:rPr>
              <a:t>Assessments should be integrated into solution-focused, family-centered practice.</a:t>
            </a:r>
          </a:p>
          <a:p>
            <a:endParaRPr lang="en-CA" noProof="0">
              <a:latin typeface="Segoe UI" panose="020B0502040204020203" pitchFamily="34" charset="0"/>
              <a:ea typeface="ＭＳ Ｐゴシック" charset="-128"/>
              <a:cs typeface="Segoe UI"/>
            </a:endParaRPr>
          </a:p>
          <a:p>
            <a:endParaRPr lang="en-US"/>
          </a:p>
        </p:txBody>
      </p:sp>
    </p:spTree>
    <p:extLst>
      <p:ext uri="{BB962C8B-B14F-4D97-AF65-F5344CB8AC3E}">
        <p14:creationId xmlns:p14="http://schemas.microsoft.com/office/powerpoint/2010/main" val="208261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00100" y="4127500"/>
            <a:ext cx="5715000" cy="4762500"/>
          </a:xfrm>
        </p:spPr>
        <p:txBody>
          <a:bodyPr/>
          <a:lstStyle/>
          <a:p>
            <a:r>
              <a:rPr lang="en-US" b="1"/>
              <a:t>Purpose</a:t>
            </a:r>
          </a:p>
          <a:p>
            <a:r>
              <a:rPr lang="en-US"/>
              <a:t>To identify who is in the room.</a:t>
            </a:r>
          </a:p>
          <a:p>
            <a:endParaRPr lang="en-US"/>
          </a:p>
          <a:p>
            <a:r>
              <a:rPr lang="en-US" b="1"/>
              <a:t>Example</a:t>
            </a:r>
          </a:p>
          <a:p>
            <a:r>
              <a:rPr lang="en-US"/>
              <a:t>Before we get started, let’s get to know each other a little better and get a sense of your familiarity with the SDM system. </a:t>
            </a:r>
          </a:p>
          <a:p>
            <a:endParaRPr lang="en-US" altLang="en-US"/>
          </a:p>
          <a:p>
            <a:r>
              <a:rPr lang="en-US" altLang="en-US" b="1"/>
              <a:t>Trainer Note</a:t>
            </a:r>
          </a:p>
          <a:p>
            <a:r>
              <a:rPr lang="en-US" altLang="en-US"/>
              <a:t>Have participants say:</a:t>
            </a:r>
          </a:p>
          <a:p>
            <a:endParaRPr lang="en-US" altLang="en-US"/>
          </a:p>
          <a:p>
            <a:pPr marL="225425" indent="-225425">
              <a:buFont typeface="Arial" panose="020B0604020202020204" pitchFamily="34" charset="0"/>
              <a:buChar char="•"/>
            </a:pPr>
            <a:r>
              <a:rPr lang="en-US" altLang="en-US"/>
              <a:t>Their name;</a:t>
            </a:r>
          </a:p>
          <a:p>
            <a:pPr marL="225425" indent="-225425">
              <a:buFont typeface="Arial" panose="020B0604020202020204" pitchFamily="34" charset="0"/>
              <a:buChar char="•"/>
            </a:pPr>
            <a:r>
              <a:rPr lang="en-US" altLang="en-US"/>
              <a:t>What region they are from;</a:t>
            </a:r>
          </a:p>
          <a:p>
            <a:pPr marL="225425" indent="-225425">
              <a:buFont typeface="Arial" panose="020B0604020202020204" pitchFamily="34" charset="0"/>
              <a:buChar char="•"/>
            </a:pPr>
            <a:r>
              <a:rPr lang="en-US" altLang="en-US"/>
              <a:t>Their role within the agency/department;</a:t>
            </a:r>
          </a:p>
          <a:p>
            <a:pPr marL="225425" indent="-225425">
              <a:buFont typeface="Arial" panose="020B0604020202020204" pitchFamily="34" charset="0"/>
              <a:buChar char="•"/>
            </a:pPr>
            <a:r>
              <a:rPr lang="en-US" altLang="en-US"/>
              <a:t>How long they have been there;</a:t>
            </a:r>
          </a:p>
          <a:p>
            <a:pPr marL="225425" indent="-225425">
              <a:buFont typeface="Arial" panose="020B0604020202020204" pitchFamily="34" charset="0"/>
              <a:buChar char="•"/>
            </a:pPr>
            <a:r>
              <a:rPr lang="en-US" altLang="en-US"/>
              <a:t>One thing they hope to get out of this training; and</a:t>
            </a:r>
          </a:p>
          <a:p>
            <a:pPr marL="225425" indent="-225425">
              <a:buFont typeface="Arial" panose="020B0604020202020204" pitchFamily="34" charset="0"/>
              <a:buChar char="•"/>
            </a:pPr>
            <a:r>
              <a:rPr lang="en-US" altLang="en-US"/>
              <a:t>One thing they are looking forward to this weekend/month/season/etc.</a:t>
            </a:r>
          </a:p>
          <a:p>
            <a:endParaRPr lang="en-US"/>
          </a:p>
          <a:p>
            <a:r>
              <a:rPr lang="en-US"/>
              <a:t>You may write the list above on the board to help participants remember what information to provide during introductions. If the group is large, you can have participants spend five minutes introducing themselves in small groups. </a:t>
            </a:r>
          </a:p>
        </p:txBody>
      </p:sp>
      <p:sp>
        <p:nvSpPr>
          <p:cNvPr id="4" name="Slide Image Placeholder 3">
            <a:extLst>
              <a:ext uri="{FF2B5EF4-FFF2-40B4-BE49-F238E27FC236}">
                <a16:creationId xmlns:a16="http://schemas.microsoft.com/office/drawing/2014/main" id="{6AC7A233-E144-43E7-B0FC-DE0679D840ED}"/>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1691365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9BCB-F926-A441-E2D1-F3FA4C2AF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7DE9B-94EE-681B-6F33-9A1A75E22F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422E75-BD35-C533-75CC-38E39E36D8B9}"/>
              </a:ext>
            </a:extLst>
          </p:cNvPr>
          <p:cNvSpPr>
            <a:spLocks noGrp="1"/>
          </p:cNvSpPr>
          <p:nvPr>
            <p:ph type="body" idx="1"/>
          </p:nvPr>
        </p:nvSpPr>
        <p:spPr>
          <a:xfrm>
            <a:off x="685800" y="4400549"/>
            <a:ext cx="5486400" cy="4197186"/>
          </a:xfrm>
        </p:spPr>
        <p:txBody>
          <a:bodyPr/>
          <a:lstStyle/>
          <a:p>
            <a:r>
              <a:rPr lang="en-US" b="1"/>
              <a:t>Purpose</a:t>
            </a:r>
          </a:p>
          <a:p>
            <a:r>
              <a:rPr lang="en-US"/>
              <a:t>To see how the SDM system helps us avoid cognitive errors at multiple levels of the decision-making process.</a:t>
            </a:r>
          </a:p>
          <a:p>
            <a:endParaRPr lang="en-US"/>
          </a:p>
          <a:p>
            <a:r>
              <a:rPr lang="en-US" b="1"/>
              <a:t>Example</a:t>
            </a:r>
          </a:p>
          <a:p>
            <a:r>
              <a:rPr lang="en-US"/>
              <a:t>Here is a representation of the process we all go through in reaching conclusions that drive decisions and actions. At the bottom of this ladder is all the raw information around us that none of us can perceive without some filtering by our brains. As we move up this ladder, we trace the path of moving from what we see and hear to what we decide to act on. </a:t>
            </a:r>
          </a:p>
          <a:p>
            <a:endParaRPr lang="en-US"/>
          </a:p>
          <a:p>
            <a:r>
              <a:rPr lang="en-US"/>
              <a:t>While starting with open-ended questions at the beginning of an interview </a:t>
            </a:r>
            <a:r>
              <a:rPr lang="en-US" b="0" i="1"/>
              <a:t>may</a:t>
            </a:r>
            <a:r>
              <a:rPr lang="en-US"/>
              <a:t> elicit a complete and well-formed course of action based on rationality and equity, it is more likely to result in the noisy decision-making we currently see in child welfare. Asking questions the help us move down the ladder with attention to what biases and assumptions we make along the way is important to having full awareness about why we are choosing the actions we are choosing. </a:t>
            </a:r>
          </a:p>
          <a:p>
            <a:br>
              <a:rPr lang="en-US"/>
            </a:br>
            <a:r>
              <a:rPr lang="en-US" b="1"/>
              <a:t>Trainer Note</a:t>
            </a:r>
          </a:p>
          <a:p>
            <a:endParaRPr lang="en-US"/>
          </a:p>
          <a:p>
            <a:r>
              <a:rPr lang="en-US" b="0" u="sng"/>
              <a:t>Activity</a:t>
            </a:r>
          </a:p>
          <a:p>
            <a:r>
              <a:rPr lang="en-US"/>
              <a:t>Ask participants to turn to a peer and share with each other questions they might use to move a conversation “down” the ladder to get specific details. After three to five minutes, ask participants to share a few questions with the rest of the class.</a:t>
            </a:r>
          </a:p>
        </p:txBody>
      </p:sp>
    </p:spTree>
    <p:extLst>
      <p:ext uri="{BB962C8B-B14F-4D97-AF65-F5344CB8AC3E}">
        <p14:creationId xmlns:p14="http://schemas.microsoft.com/office/powerpoint/2010/main" val="167960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F343-A2C3-CC9C-EB70-E63DEBE2A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8614A-BEAE-F04A-46FF-9C5B1AA31E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3344D2-41E7-23D7-3320-C52B3DA2FEA8}"/>
              </a:ext>
            </a:extLst>
          </p:cNvPr>
          <p:cNvSpPr>
            <a:spLocks noGrp="1"/>
          </p:cNvSpPr>
          <p:nvPr>
            <p:ph type="body" idx="1"/>
          </p:nvPr>
        </p:nvSpPr>
        <p:spPr>
          <a:xfrm>
            <a:off x="685800" y="4400549"/>
            <a:ext cx="5486400" cy="3840925"/>
          </a:xfrm>
        </p:spPr>
        <p:txBody>
          <a:bodyPr/>
          <a:lstStyle/>
          <a:p>
            <a:r>
              <a:rPr lang="en-US" b="1"/>
              <a:t>Purpose</a:t>
            </a:r>
          </a:p>
          <a:p>
            <a:r>
              <a:rPr lang="en-US"/>
              <a:t>To illustrate how the SDM system helps us avoid cognitive errors at multiple levels of the decision-making process</a:t>
            </a:r>
          </a:p>
          <a:p>
            <a:endParaRPr lang="en-US"/>
          </a:p>
          <a:p>
            <a:r>
              <a:rPr lang="en-US" b="1"/>
              <a:t>Example</a:t>
            </a:r>
          </a:p>
          <a:p>
            <a:r>
              <a:rPr lang="en-US"/>
              <a:t>Let’s take that same model and overlay the components of SDM that can save us some time in the process of choosing a course of action. </a:t>
            </a:r>
          </a:p>
          <a:p>
            <a:endParaRPr lang="en-US"/>
          </a:p>
          <a:p>
            <a:r>
              <a:rPr lang="en-US"/>
              <a:t>The first time-saver is helping us focus on the particular data that actually pertain to the decision at hand. </a:t>
            </a:r>
            <a:br>
              <a:rPr lang="en-US"/>
            </a:br>
            <a:endParaRPr lang="en-US"/>
          </a:p>
          <a:p>
            <a:r>
              <a:rPr lang="en-US"/>
              <a:t>The next time-saver is using definitions to bypass our unique assumptions and, instead, use equitable standards for all families. </a:t>
            </a:r>
            <a:br>
              <a:rPr lang="en-US"/>
            </a:br>
            <a:endParaRPr lang="en-US"/>
          </a:p>
          <a:p>
            <a:r>
              <a:rPr lang="en-US"/>
              <a:t>Next, we have guidance about conclusions that are justified in light of the information we have sifted through in considering the definitions.</a:t>
            </a:r>
            <a:br>
              <a:rPr lang="en-US"/>
            </a:br>
            <a:endParaRPr lang="en-US"/>
          </a:p>
          <a:p>
            <a:r>
              <a:rPr lang="en-US"/>
              <a:t>Finally, we have logic models that provide </a:t>
            </a:r>
            <a:r>
              <a:rPr lang="en-US" i="1"/>
              <a:t>initial</a:t>
            </a:r>
            <a:r>
              <a:rPr lang="en-US"/>
              <a:t> recommendations (because people make decisions, assessments do not make decisions).</a:t>
            </a:r>
          </a:p>
          <a:p>
            <a:br>
              <a:rPr lang="en-US"/>
            </a:br>
            <a:r>
              <a:rPr lang="en-US" b="1"/>
              <a:t>Trainer Note</a:t>
            </a:r>
          </a:p>
          <a:p>
            <a:endParaRPr lang="en-US"/>
          </a:p>
          <a:p>
            <a:r>
              <a:rPr lang="en-US" b="0" u="sng"/>
              <a:t>Activity</a:t>
            </a:r>
          </a:p>
          <a:p>
            <a:r>
              <a:rPr lang="en-US"/>
              <a:t>Ask participants to turn to a peer and share with each other how starting at the bottom of the ladder with the SDM model would be more efficient for supervision than old school practice of “listen to everything the worker brings, then sort it all out into some coherent conclusion.”</a:t>
            </a:r>
          </a:p>
        </p:txBody>
      </p:sp>
    </p:spTree>
    <p:extLst>
      <p:ext uri="{BB962C8B-B14F-4D97-AF65-F5344CB8AC3E}">
        <p14:creationId xmlns:p14="http://schemas.microsoft.com/office/powerpoint/2010/main" val="1235585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 </a:t>
            </a:r>
          </a:p>
          <a:p>
            <a:r>
              <a:rPr lang="en-US"/>
              <a:t>To see the big picture regarding what the SDM system can help our profession achieve. </a:t>
            </a:r>
          </a:p>
          <a:p>
            <a:endParaRPr lang="en-US"/>
          </a:p>
          <a:p>
            <a:r>
              <a:rPr lang="en-US" b="1"/>
              <a:t>Example</a:t>
            </a:r>
          </a:p>
          <a:p>
            <a:r>
              <a:rPr lang="en-US"/>
              <a:t>Let’s look at some of the outcomes that the SDM system can help us achieve if it is used correctly.</a:t>
            </a:r>
            <a:br>
              <a:rPr lang="en-US"/>
            </a:br>
            <a:endParaRPr lang="en-US"/>
          </a:p>
          <a:p>
            <a:r>
              <a:rPr lang="en-US"/>
              <a:t>This study is not published, so we do not disclose the state. Note the wide disparity in finding safety threats between ethnicities using the prior assessment compared to the closer alignment with the SDM safety assessment. While we still need to get workers to </a:t>
            </a:r>
            <a:r>
              <a:rPr lang="en-US" i="1"/>
              <a:t>use</a:t>
            </a:r>
            <a:r>
              <a:rPr lang="en-US"/>
              <a:t> the assessment with American Indian families, ask participants which of these situations seems more equitable for families and why.</a:t>
            </a:r>
          </a:p>
        </p:txBody>
      </p:sp>
    </p:spTree>
    <p:extLst>
      <p:ext uri="{BB962C8B-B14F-4D97-AF65-F5344CB8AC3E}">
        <p14:creationId xmlns:p14="http://schemas.microsoft.com/office/powerpoint/2010/main" val="655770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B8E7D-0CE3-D6AE-669C-315A1A61D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38D49-D84C-1B31-BB29-798A7C9307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B51FEA-71CE-9426-8E5A-6DC4F9EFE4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ea typeface="Calibri" panose="020F0502020204030204"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ffectLst/>
                <a:ea typeface="Calibri" panose="020F0502020204030204" pitchFamily="34" charset="0"/>
              </a:rPr>
              <a:t>To understand that while an allegation conclusion is required, it is not helpful in deciding which families would benefit from prevention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ea typeface="Calibri" panose="020F0502020204030204" pitchFamily="34" charset="0"/>
              </a:rPr>
              <a:t>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ffectLst/>
                <a:ea typeface="Calibri" panose="020F0502020204030204" pitchFamily="34" charset="0"/>
              </a:rPr>
              <a:t>While making a finding on allegations in investigations is required by penal code, it is of little use (no better than flipping a coin, actually) in deciding which families would benefit the most from prevention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ea typeface="Calibri" panose="020F0502020204030204" pitchFamily="34" charset="0"/>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ffectLst/>
                <a:ea typeface="Calibri" panose="020F0502020204030204" pitchFamily="34" charset="0"/>
              </a:rPr>
              <a:t>These are the data reported in the 2024 statewide management report for California. The recurrence sample includes children who were alleged victims involved in investigations in 2023 and compares 12-month subsequent maltreatment investigations across investigation conclusion and initial risk level. This analysis does not include children who were placed in out-of-home care for the entire outcome period.</a:t>
            </a:r>
          </a:p>
        </p:txBody>
      </p:sp>
    </p:spTree>
    <p:extLst>
      <p:ext uri="{BB962C8B-B14F-4D97-AF65-F5344CB8AC3E}">
        <p14:creationId xmlns:p14="http://schemas.microsoft.com/office/powerpoint/2010/main" val="724855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12775"/>
            <a:ext cx="5486400" cy="3086100"/>
          </a:xfrm>
        </p:spPr>
        <p:txBody>
          <a:bodyPr/>
          <a:lstStyle/>
          <a:p>
            <a:endParaRPr lang="en-US"/>
          </a:p>
        </p:txBody>
      </p:sp>
      <p:sp>
        <p:nvSpPr>
          <p:cNvPr id="3" name="Notes Placeholder 2"/>
          <p:cNvSpPr>
            <a:spLocks noGrp="1"/>
          </p:cNvSpPr>
          <p:nvPr>
            <p:ph type="body" idx="1"/>
          </p:nvPr>
        </p:nvSpPr>
        <p:spPr>
          <a:xfrm>
            <a:off x="685800" y="4400549"/>
            <a:ext cx="5486400" cy="3579669"/>
          </a:xfrm>
        </p:spPr>
        <p:txBody>
          <a:bodyPr/>
          <a:lstStyle/>
          <a:p>
            <a:r>
              <a:rPr lang="en-US" b="1"/>
              <a:t>Purpose</a:t>
            </a:r>
          </a:p>
          <a:p>
            <a:r>
              <a:rPr lang="en-US"/>
              <a:t>To learn about the risk validation results published in 2013 for California across race by household.</a:t>
            </a:r>
            <a:br>
              <a:rPr lang="en-US"/>
            </a:br>
            <a:endParaRPr lang="en-US"/>
          </a:p>
          <a:p>
            <a:r>
              <a:rPr lang="en-US" b="1"/>
              <a:t>Example</a:t>
            </a:r>
            <a:r>
              <a:rPr lang="en-US"/>
              <a:t> </a:t>
            </a:r>
          </a:p>
          <a:p>
            <a:r>
              <a:rPr lang="en-US"/>
              <a:t>Here we see the same stairstep pattern between the ethnicities, letting us know that the assessment works across race. We would prefer not to see the “crossover” between the 50% “very high” for Asian/Pacific Islander and the 52% “high” for Native American, but we can live with this pattern overall. </a:t>
            </a:r>
            <a:endParaRPr lang="en-US">
              <a:ea typeface="Calibri"/>
              <a:cs typeface="Calibri"/>
            </a:endParaRPr>
          </a:p>
          <a:p>
            <a:endParaRPr lang="en-US">
              <a:ea typeface="Calibri"/>
              <a:cs typeface="Calibri"/>
            </a:endParaRPr>
          </a:p>
          <a:p>
            <a:r>
              <a:rPr lang="en-US">
                <a:ea typeface="Calibri"/>
                <a:cs typeface="Calibri"/>
              </a:rPr>
              <a:t>It is also important to understand that this system is not perfect, and Evident Change is always looking for the potential for disproportionality within the assessments. For example, after the 2013 risk revalidation study, Evident Change staff identified that one of the questions disproportionately affected Native American families. Evident Change staff worked with the state to revise that question in the assessment.</a:t>
            </a:r>
          </a:p>
          <a:p>
            <a:endParaRPr lang="en-US">
              <a:ea typeface="Calibri"/>
              <a:cs typeface="Calibri"/>
            </a:endParaRPr>
          </a:p>
          <a:p>
            <a:r>
              <a:rPr lang="en-US" b="1">
                <a:ea typeface="Calibri"/>
                <a:cs typeface="Calibri"/>
              </a:rPr>
              <a:t>Trainer Note </a:t>
            </a:r>
          </a:p>
          <a:p>
            <a:r>
              <a:rPr lang="en-US">
                <a:ea typeface="Calibri"/>
                <a:cs typeface="Calibri"/>
              </a:rPr>
              <a:t>If participants would like to review these data, direct them to https://docs.evidentchange.org/California/data-management-reports/ where they can look for “Risk Assessment Validation: A Prospective Study.” Alternatively, they can go directly to </a:t>
            </a:r>
            <a:r>
              <a:rPr lang="en-US"/>
              <a:t>https://docs.evidentchange.org/Pages/California/Content/Trainer%20Resources/Risk%20Assessment%20Validation%20A%20Prospective%20Study.pdf </a:t>
            </a:r>
            <a:br>
              <a:rPr lang="en-US"/>
            </a:br>
            <a:br>
              <a:rPr lang="en-US"/>
            </a:br>
            <a:r>
              <a:rPr lang="en-US"/>
              <a:t>See Table 18.</a:t>
            </a:r>
          </a:p>
        </p:txBody>
      </p:sp>
    </p:spTree>
    <p:extLst>
      <p:ext uri="{BB962C8B-B14F-4D97-AF65-F5344CB8AC3E}">
        <p14:creationId xmlns:p14="http://schemas.microsoft.com/office/powerpoint/2010/main" val="2956372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685800" y="630238"/>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Segoe UI" panose="020B0502040204020203" pitchFamily="34" charset="0"/>
                <a:ea typeface="Verdana" panose="020B0604030504040204" pitchFamily="34" charset="0"/>
                <a:cs typeface="Segoe UI" panose="020B0502040204020203" pitchFamily="34" charset="0"/>
              </a:rPr>
              <a:t>Purpose</a:t>
            </a:r>
            <a:endParaRPr lang="en-US" b="1">
              <a:ea typeface="Verdana" panose="020B0604030504040204" pitchFamily="34" charset="0"/>
            </a:endParaRPr>
          </a:p>
          <a:p>
            <a:r>
              <a:rPr lang="en-US">
                <a:ea typeface="Verdana" panose="020B0604030504040204" pitchFamily="34" charset="0"/>
              </a:rPr>
              <a:t>T</a:t>
            </a:r>
            <a:r>
              <a:rPr lang="en-US">
                <a:latin typeface="Segoe UI" panose="020B0502040204020203" pitchFamily="34" charset="0"/>
                <a:ea typeface="Verdana" panose="020B0604030504040204" pitchFamily="34" charset="0"/>
                <a:cs typeface="Segoe UI" panose="020B0502040204020203" pitchFamily="34" charset="0"/>
              </a:rPr>
              <a:t>o learn to distinguish safety threats from risk scores, and to understand that allegation conclusions are a required part of an investigation but are not the most important information when moving forward with families.</a:t>
            </a:r>
          </a:p>
          <a:p>
            <a:endParaRPr lang="en-US" b="1">
              <a:latin typeface="Segoe UI" panose="020B0502040204020203" pitchFamily="34" charset="0"/>
              <a:ea typeface="Verdana" panose="020B0604030504040204" pitchFamily="34" charset="0"/>
              <a:cs typeface="Segoe UI" panose="020B0502040204020203" pitchFamily="34" charset="0"/>
            </a:endParaRPr>
          </a:p>
          <a:p>
            <a:r>
              <a:rPr lang="en-US" b="1">
                <a:latin typeface="Segoe UI" panose="020B0502040204020203" pitchFamily="34" charset="0"/>
                <a:ea typeface="Verdana" panose="020B0604030504040204" pitchFamily="34" charset="0"/>
                <a:cs typeface="Segoe UI" panose="020B0502040204020203" pitchFamily="34" charset="0"/>
              </a:rPr>
              <a:t>Example</a:t>
            </a:r>
            <a:endParaRPr lang="en-US" b="1">
              <a:ea typeface="Verdana" panose="020B0604030504040204" pitchFamily="34" charset="0"/>
            </a:endParaRPr>
          </a:p>
          <a:p>
            <a:r>
              <a:rPr lang="en-US" b="0">
                <a:latin typeface="Segoe UI" panose="020B0502040204020203" pitchFamily="34" charset="0"/>
                <a:ea typeface="Verdana" panose="020B0604030504040204" pitchFamily="34" charset="0"/>
                <a:cs typeface="Segoe UI" panose="020B0502040204020203" pitchFamily="34" charset="0"/>
              </a:rPr>
              <a:t>What do we have to do when we have a deer in the road ahead of us? [Wait for a few answers.] W</a:t>
            </a:r>
            <a:r>
              <a:rPr lang="en-US">
                <a:latin typeface="Segoe UI" panose="020B0502040204020203" pitchFamily="34" charset="0"/>
                <a:ea typeface="Verdana" panose="020B0604030504040204" pitchFamily="34" charset="0"/>
                <a:cs typeface="Segoe UI" panose="020B0502040204020203" pitchFamily="34" charset="0"/>
              </a:rPr>
              <a:t>ho can tell me how they decide to put up deer crossing signs up along parts of our highways? How do transportation officials hope we will react to these signs to prevent accidents? How can we use the risk assessment to </a:t>
            </a:r>
            <a:r>
              <a:rPr lang="en-US" i="1">
                <a:latin typeface="Segoe UI" panose="020B0502040204020203" pitchFamily="34" charset="0"/>
                <a:ea typeface="Verdana" panose="020B0604030504040204" pitchFamily="34" charset="0"/>
                <a:cs typeface="Segoe UI" panose="020B0502040204020203" pitchFamily="34" charset="0"/>
              </a:rPr>
              <a:t>prevent </a:t>
            </a:r>
            <a:r>
              <a:rPr lang="en-US">
                <a:latin typeface="Segoe UI" panose="020B0502040204020203" pitchFamily="34" charset="0"/>
                <a:ea typeface="Verdana" panose="020B0604030504040204" pitchFamily="34" charset="0"/>
                <a:cs typeface="Segoe UI" panose="020B0502040204020203" pitchFamily="34" charset="0"/>
              </a:rPr>
              <a:t>future system involvement? </a:t>
            </a:r>
            <a:endParaRPr lang="en-US" altLang="en-US" b="1">
              <a:latin typeface="Segoe UI" panose="020B0502040204020203" pitchFamily="34" charset="0"/>
              <a:ea typeface="Verdana" panose="020B0604030504040204" pitchFamily="34" charset="0"/>
              <a:cs typeface="Segoe UI" panose="020B0502040204020203" pitchFamily="34" charset="0"/>
            </a:endParaRPr>
          </a:p>
          <a:p>
            <a:pPr>
              <a:spcBef>
                <a:spcPct val="0"/>
              </a:spcBef>
            </a:pPr>
            <a:endParaRPr lang="en-US" altLang="en-US" b="1">
              <a:latin typeface="Segoe UI" panose="020B0502040204020203" pitchFamily="34" charset="0"/>
              <a:ea typeface="Verdana" panose="020B0604030504040204" pitchFamily="34" charset="0"/>
              <a:cs typeface="Segoe UI" panose="020B0502040204020203" pitchFamily="34" charset="0"/>
            </a:endParaRPr>
          </a:p>
          <a:p>
            <a:pPr>
              <a:spcBef>
                <a:spcPct val="0"/>
              </a:spcBef>
            </a:pPr>
            <a:r>
              <a:rPr lang="en-US" altLang="en-US" b="0">
                <a:latin typeface="Segoe UI" panose="020B0502040204020203" pitchFamily="34" charset="0"/>
                <a:ea typeface="Verdana" panose="020B0604030504040204" pitchFamily="34" charset="0"/>
                <a:cs typeface="Segoe UI" panose="020B0502040204020203" pitchFamily="34" charset="0"/>
              </a:rPr>
              <a:t>[Before clicking the animation, ask:]</a:t>
            </a:r>
          </a:p>
          <a:p>
            <a:pPr>
              <a:spcBef>
                <a:spcPct val="0"/>
              </a:spcBef>
            </a:pPr>
            <a:endParaRPr lang="en-US" altLang="en-US">
              <a:latin typeface="Segoe UI" panose="020B0502040204020203" pitchFamily="34" charset="0"/>
              <a:ea typeface="Verdana" panose="020B0604030504040204" pitchFamily="34" charset="0"/>
              <a:cs typeface="Segoe UI" panose="020B0502040204020203" pitchFamily="34" charset="0"/>
            </a:endParaRPr>
          </a:p>
          <a:p>
            <a:pPr>
              <a:spcBef>
                <a:spcPct val="0"/>
              </a:spcBef>
            </a:pPr>
            <a:r>
              <a:rPr lang="en-US" altLang="en-US">
                <a:latin typeface="Segoe UI" panose="020B0502040204020203" pitchFamily="34" charset="0"/>
                <a:ea typeface="Verdana" panose="020B0604030504040204" pitchFamily="34" charset="0"/>
                <a:cs typeface="Segoe UI" panose="020B0502040204020203" pitchFamily="34" charset="0"/>
              </a:rPr>
              <a:t>Who can tell me why the rearview mirror in our cars is so small, and the windshield so large? </a:t>
            </a:r>
          </a:p>
          <a:p>
            <a:pPr>
              <a:spcBef>
                <a:spcPct val="0"/>
              </a:spcBef>
            </a:pPr>
            <a:endParaRPr lang="en-US" altLang="en-US">
              <a:latin typeface="Segoe UI" panose="020B0502040204020203" pitchFamily="34" charset="0"/>
              <a:ea typeface="Verdana" panose="020B0604030504040204" pitchFamily="34" charset="0"/>
              <a:cs typeface="Segoe UI" panose="020B0502040204020203" pitchFamily="34" charset="0"/>
            </a:endParaRPr>
          </a:p>
          <a:p>
            <a:pPr>
              <a:spcBef>
                <a:spcPct val="0"/>
              </a:spcBef>
            </a:pPr>
            <a:r>
              <a:rPr lang="en-US" altLang="en-US">
                <a:latin typeface="Segoe UI" panose="020B0502040204020203" pitchFamily="34" charset="0"/>
                <a:ea typeface="Verdana" panose="020B0604030504040204" pitchFamily="34" charset="0"/>
                <a:cs typeface="Segoe UI" panose="020B0502040204020203" pitchFamily="34" charset="0"/>
              </a:rPr>
              <a:t>Across jurisdictions, we see that the allegation conclusion often drives the decision to open a case for services. But in repeated studies, we find that this data point has close to no predictive capacity to inform which families might be involved with our systems again in the future.</a:t>
            </a:r>
          </a:p>
          <a:p>
            <a:pPr>
              <a:spcBef>
                <a:spcPct val="0"/>
              </a:spcBef>
            </a:pPr>
            <a:endParaRPr lang="en-US" altLang="en-US">
              <a:latin typeface="Segoe UI" panose="020B0502040204020203" pitchFamily="34" charset="0"/>
              <a:ea typeface="Verdana" panose="020B0604030504040204" pitchFamily="34" charset="0"/>
              <a:cs typeface="Segoe UI" panose="020B0502040204020203" pitchFamily="34" charset="0"/>
            </a:endParaRPr>
          </a:p>
          <a:p>
            <a:pPr>
              <a:spcBef>
                <a:spcPct val="0"/>
              </a:spcBef>
            </a:pPr>
            <a:r>
              <a:rPr lang="en-US" altLang="en-US" b="1">
                <a:latin typeface="Segoe UI" panose="020B0502040204020203" pitchFamily="34" charset="0"/>
                <a:ea typeface="Verdana" panose="020B0604030504040204" pitchFamily="34" charset="0"/>
                <a:cs typeface="Segoe UI" panose="020B0502040204020203" pitchFamily="34" charset="0"/>
              </a:rPr>
              <a:t>Trainer Note</a:t>
            </a:r>
            <a:endParaRPr lang="en-US" altLang="en-US">
              <a:latin typeface="Segoe UI" panose="020B0502040204020203" pitchFamily="34" charset="0"/>
              <a:ea typeface="Verdana" panose="020B0604030504040204" pitchFamily="34" charset="0"/>
              <a:cs typeface="Segoe UI" panose="020B0502040204020203" pitchFamily="34" charset="0"/>
            </a:endParaRPr>
          </a:p>
          <a:p>
            <a:pPr>
              <a:spcBef>
                <a:spcPct val="0"/>
              </a:spcBef>
            </a:pPr>
            <a:r>
              <a:rPr lang="en-US" altLang="en-US">
                <a:latin typeface="Segoe UI" panose="020B0502040204020203" pitchFamily="34" charset="0"/>
                <a:ea typeface="Verdana" panose="020B0604030504040204" pitchFamily="34" charset="0"/>
                <a:cs typeface="Segoe UI" panose="020B0502040204020203" pitchFamily="34" charset="0"/>
              </a:rPr>
              <a:t>Make the point that the allegation conclusion might tell you what happened that caused a hotline call, but that outcome is much less important for determining the “right-sized intervention” for a family. The safety assessment and risk assessment give the “windshield” perspective. </a:t>
            </a:r>
          </a:p>
          <a:p>
            <a:pPr>
              <a:spcBef>
                <a:spcPct val="0"/>
              </a:spcBef>
            </a:pPr>
            <a:endParaRPr lang="en-US" altLang="en-US">
              <a:latin typeface="Segoe UI" panose="020B0502040204020203"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493003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685800" y="582613"/>
            <a:ext cx="5486400" cy="3086100"/>
          </a:xfrm>
          <a:ln/>
        </p:spPr>
        <p:txBody>
          <a:bodyPr/>
          <a:lstStyle/>
          <a:p>
            <a:endParaRPr lang="en-US"/>
          </a:p>
        </p:txBody>
      </p:sp>
      <p:sp>
        <p:nvSpPr>
          <p:cNvPr id="665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ea typeface="ＭＳ Ｐゴシック"/>
              </a:rPr>
              <a:t>Purpose</a:t>
            </a:r>
          </a:p>
          <a:p>
            <a:r>
              <a:rPr lang="en-US">
                <a:ea typeface="ＭＳ Ｐゴシック"/>
              </a:rPr>
              <a:t>To understand investigation resolution support from the SDM assessments.</a:t>
            </a:r>
          </a:p>
          <a:p>
            <a:endParaRPr lang="en-US">
              <a:ea typeface="ＭＳ Ｐゴシック" charset="0"/>
            </a:endParaRPr>
          </a:p>
          <a:p>
            <a:r>
              <a:rPr lang="en-US" b="1">
                <a:ea typeface="ＭＳ Ｐゴシック"/>
              </a:rPr>
              <a:t>Example</a:t>
            </a:r>
          </a:p>
          <a:p>
            <a:r>
              <a:rPr lang="en-US">
                <a:ea typeface="ＭＳ Ｐゴシック"/>
              </a:rPr>
              <a:t>On the last slide, we made a point to separate safety and risk. We do that, in part, so we can look at the intersection of the two and what we can consider for families based on the results. </a:t>
            </a:r>
          </a:p>
          <a:p>
            <a:endParaRPr lang="en-US">
              <a:ea typeface="ＭＳ Ｐゴシック"/>
            </a:endParaRPr>
          </a:p>
          <a:p>
            <a:r>
              <a:rPr lang="en-US">
                <a:ea typeface="ＭＳ Ｐゴシック"/>
              </a:rPr>
              <a:t>This decision </a:t>
            </a:r>
            <a:r>
              <a:rPr lang="en-US" altLang="ja-JP">
                <a:ea typeface="ＭＳ Ｐゴシック"/>
              </a:rPr>
              <a:t>matrix can help us think about our work with the families through some decision support. For the families that were </a:t>
            </a:r>
            <a:r>
              <a:rPr lang="ja-JP" altLang="en-US">
                <a:ea typeface="ＭＳ Ｐゴシック"/>
              </a:rPr>
              <a:t>“</a:t>
            </a:r>
            <a:r>
              <a:rPr lang="en-US" altLang="ja-JP">
                <a:ea typeface="ＭＳ Ｐゴシック"/>
              </a:rPr>
              <a:t>safe</a:t>
            </a:r>
            <a:r>
              <a:rPr lang="ja-JP" altLang="en-US">
                <a:ea typeface="ＭＳ Ｐゴシック"/>
              </a:rPr>
              <a:t>”</a:t>
            </a:r>
            <a:r>
              <a:rPr lang="en-US" altLang="ja-JP">
                <a:ea typeface="ＭＳ Ｐゴシック"/>
              </a:rPr>
              <a:t> on the safety assessment and low/moderate risk, we can ask ourselves: Should we be involved with these families at all? </a:t>
            </a:r>
          </a:p>
          <a:p>
            <a:endParaRPr lang="en-US" altLang="ja-JP">
              <a:ea typeface="ＭＳ Ｐゴシック"/>
            </a:endParaRPr>
          </a:p>
          <a:p>
            <a:r>
              <a:rPr lang="en-US" altLang="ja-JP" i="0">
                <a:ea typeface="ＭＳ Ｐゴシック"/>
              </a:rPr>
              <a:t>If we knew within 15–20 days that a family was safe and low/moderate risk, and we closed those investigations quickly, what impact would that have on caseloads?</a:t>
            </a:r>
          </a:p>
          <a:p>
            <a:endParaRPr lang="en-US" altLang="ja-JP">
              <a:ea typeface="ＭＳ Ｐゴシック"/>
            </a:endParaRPr>
          </a:p>
          <a:p>
            <a:r>
              <a:rPr lang="en-US" altLang="ja-JP">
                <a:ea typeface="ＭＳ Ｐゴシック"/>
              </a:rPr>
              <a:t>For the families who were </a:t>
            </a:r>
            <a:r>
              <a:rPr lang="ja-JP" altLang="en-US">
                <a:ea typeface="ＭＳ Ｐゴシック"/>
              </a:rPr>
              <a:t>“</a:t>
            </a:r>
            <a:r>
              <a:rPr lang="en-US" altLang="ja-JP">
                <a:ea typeface="ＭＳ Ｐゴシック"/>
              </a:rPr>
              <a:t>safe with plan</a:t>
            </a:r>
            <a:r>
              <a:rPr lang="ja-JP" altLang="en-US">
                <a:ea typeface="ＭＳ Ｐゴシック"/>
              </a:rPr>
              <a:t>”</a:t>
            </a:r>
            <a:r>
              <a:rPr lang="en-US" altLang="ja-JP">
                <a:ea typeface="ＭＳ Ｐゴシック"/>
              </a:rPr>
              <a:t> on the safety assessment and low or moderate risk, we can create a safety plan and keep the child in the home. These families had a temporary crisis; but based on being low/moderate risk, once this crisis is resolved, it</a:t>
            </a:r>
            <a:r>
              <a:rPr lang="ja-JP" altLang="en-US">
                <a:ea typeface="ＭＳ Ｐゴシック"/>
              </a:rPr>
              <a:t> </a:t>
            </a:r>
            <a:r>
              <a:rPr lang="en-US" altLang="ja-JP">
                <a:ea typeface="ＭＳ Ｐゴシック"/>
              </a:rPr>
              <a:t>is unlikely to recur. Very early (meaning even within the first 30 days), we should ask, </a:t>
            </a:r>
            <a:r>
              <a:rPr lang="ja-JP" altLang="en-US">
                <a:ea typeface="ＭＳ Ｐゴシック"/>
              </a:rPr>
              <a:t>“</a:t>
            </a:r>
            <a:r>
              <a:rPr lang="en-US" altLang="ja-JP">
                <a:ea typeface="ＭＳ Ｐゴシック"/>
              </a:rPr>
              <a:t>Is the plan working?</a:t>
            </a:r>
            <a:r>
              <a:rPr lang="ja-JP" altLang="en-US">
                <a:ea typeface="ＭＳ Ｐゴシック"/>
              </a:rPr>
              <a:t>”</a:t>
            </a:r>
            <a:r>
              <a:rPr lang="en-US" altLang="ja-JP">
                <a:ea typeface="ＭＳ Ｐゴシック"/>
              </a:rPr>
              <a:t> and </a:t>
            </a:r>
            <a:r>
              <a:rPr lang="ja-JP" altLang="en-US">
                <a:ea typeface="ＭＳ Ｐゴシック"/>
              </a:rPr>
              <a:t>“</a:t>
            </a:r>
            <a:r>
              <a:rPr lang="en-US" altLang="ja-JP">
                <a:ea typeface="ＭＳ Ｐゴシック"/>
              </a:rPr>
              <a:t>Has the caregiver demonstrated actions of protection?</a:t>
            </a:r>
            <a:r>
              <a:rPr lang="ja-JP" altLang="en-US">
                <a:ea typeface="ＭＳ Ｐゴシック"/>
              </a:rPr>
              <a:t>”</a:t>
            </a:r>
            <a:r>
              <a:rPr lang="en-US" altLang="ja-JP">
                <a:ea typeface="ＭＳ Ｐゴシック"/>
              </a:rPr>
              <a:t> If so, we may be able to step out of that family</a:t>
            </a:r>
            <a:r>
              <a:rPr lang="ja-JP" altLang="en-US">
                <a:ea typeface="ＭＳ Ｐゴシック"/>
              </a:rPr>
              <a:t>’</a:t>
            </a:r>
            <a:r>
              <a:rPr lang="en-US" altLang="ja-JP">
                <a:ea typeface="ＭＳ Ｐゴシック"/>
              </a:rPr>
              <a:t>s life relatively quickly. (You should be sure the safety threat is resolved and be sure risk is still low or moderate.)</a:t>
            </a:r>
          </a:p>
          <a:p>
            <a:endParaRPr lang="en-US">
              <a:ea typeface="ＭＳ Ｐゴシック" charset="0"/>
            </a:endParaRPr>
          </a:p>
          <a:p>
            <a:r>
              <a:rPr lang="en-US">
                <a:ea typeface="ＭＳ Ｐゴシック"/>
              </a:rPr>
              <a:t>For the families who have a safety decision of </a:t>
            </a:r>
            <a:r>
              <a:rPr lang="ja-JP" altLang="en-US">
                <a:ea typeface="ＭＳ Ｐゴシック"/>
              </a:rPr>
              <a:t>“</a:t>
            </a:r>
            <a:r>
              <a:rPr lang="en-US" altLang="ja-JP">
                <a:ea typeface="ＭＳ Ｐゴシック"/>
              </a:rPr>
              <a:t>unsafe</a:t>
            </a:r>
            <a:r>
              <a:rPr lang="ja-JP" altLang="en-US">
                <a:ea typeface="ＭＳ Ｐゴシック"/>
              </a:rPr>
              <a:t>”</a:t>
            </a:r>
            <a:r>
              <a:rPr lang="en-US" altLang="ja-JP">
                <a:ea typeface="ＭＳ Ｐゴシック"/>
              </a:rPr>
              <a:t> and are low/moderate risk, we can ask, </a:t>
            </a:r>
            <a:r>
              <a:rPr lang="ja-JP" altLang="en-US">
                <a:ea typeface="ＭＳ Ｐゴシック"/>
              </a:rPr>
              <a:t>“</a:t>
            </a:r>
            <a:r>
              <a:rPr lang="en-US" altLang="ja-JP">
                <a:ea typeface="ＭＳ Ｐゴシック"/>
              </a:rPr>
              <a:t>Is a quick return home possible for these children?</a:t>
            </a:r>
            <a:r>
              <a:rPr lang="ja-JP" altLang="en-US">
                <a:ea typeface="ＭＳ Ｐゴシック"/>
              </a:rPr>
              <a:t>”</a:t>
            </a:r>
            <a:r>
              <a:rPr lang="en-US" altLang="ja-JP">
                <a:ea typeface="ＭＳ Ｐゴシック"/>
              </a:rPr>
              <a:t> A</a:t>
            </a:r>
            <a:r>
              <a:rPr lang="en-US">
                <a:effectLst/>
              </a:rPr>
              <a:t> family with a one-time unfortunate event might fit this category if they do not have many other risk factors</a:t>
            </a:r>
            <a:r>
              <a:rPr lang="en-US" altLang="ja-JP">
                <a:ea typeface="ＭＳ Ｐゴシック"/>
              </a:rPr>
              <a:t>. Even if a removal was needed, a low risk level suggests that we may be able to return the child home quickly once the danger is resolved. With brief post-reunification support, we can verify that the child is safe and risk is still low or moderate, and close the case. </a:t>
            </a:r>
          </a:p>
          <a:p>
            <a:endParaRPr lang="en-US">
              <a:ea typeface="ＭＳ Ｐゴシック" charset="0"/>
            </a:endParaRPr>
          </a:p>
          <a:p>
            <a:r>
              <a:rPr lang="en-US">
                <a:ea typeface="ＭＳ Ｐゴシック"/>
              </a:rPr>
              <a:t>On the bottom row, for families with a finding of “</a:t>
            </a:r>
            <a:r>
              <a:rPr lang="en-US" altLang="ja-JP">
                <a:ea typeface="ＭＳ Ｐゴシック"/>
              </a:rPr>
              <a:t>safe” on the safety assessment who are also high or very high risk, we might ask, </a:t>
            </a:r>
            <a:r>
              <a:rPr lang="ja-JP" altLang="en-US">
                <a:ea typeface="ＭＳ Ｐゴシック"/>
              </a:rPr>
              <a:t>“</a:t>
            </a:r>
            <a:r>
              <a:rPr lang="en-US" altLang="ja-JP">
                <a:ea typeface="ＭＳ Ｐゴシック"/>
              </a:rPr>
              <a:t>What preventive actions can be taken to address the elevated risk factors?</a:t>
            </a:r>
            <a:r>
              <a:rPr lang="ja-JP" altLang="en-US">
                <a:ea typeface="ＭＳ Ｐゴシック"/>
              </a:rPr>
              <a:t>”</a:t>
            </a:r>
            <a:r>
              <a:rPr lang="en-US" altLang="ja-JP">
                <a:ea typeface="ＭＳ Ｐゴシック"/>
              </a:rPr>
              <a:t> These families may look stable in the moment, and we often are tempted to conclude that everything is okay and we can close the case after the referral. But nearly one in three high-risk families and one in two very high–risk families will be re-substantiated for abuse or neglect within two years. It would be better to engage the family in working toward sustainable safety now.</a:t>
            </a:r>
          </a:p>
          <a:p>
            <a:endParaRPr lang="en-US">
              <a:ea typeface="ＭＳ Ｐゴシック" charset="0"/>
            </a:endParaRPr>
          </a:p>
          <a:p>
            <a:r>
              <a:rPr lang="en-US">
                <a:ea typeface="ＭＳ Ｐゴシック"/>
              </a:rPr>
              <a:t>For families found to be </a:t>
            </a:r>
            <a:r>
              <a:rPr lang="ja-JP" altLang="en-US">
                <a:ea typeface="ＭＳ Ｐゴシック"/>
              </a:rPr>
              <a:t>“</a:t>
            </a:r>
            <a:r>
              <a:rPr lang="en-US" altLang="ja-JP">
                <a:ea typeface="ＭＳ Ｐゴシック"/>
              </a:rPr>
              <a:t>safe with plan</a:t>
            </a:r>
            <a:r>
              <a:rPr lang="ja-JP" altLang="en-US">
                <a:ea typeface="ＭＳ Ｐゴシック"/>
              </a:rPr>
              <a:t>”</a:t>
            </a:r>
            <a:r>
              <a:rPr lang="en-US" altLang="ja-JP">
                <a:ea typeface="ＭＳ Ｐゴシック"/>
              </a:rPr>
              <a:t> and high or very high risk, we might say, </a:t>
            </a:r>
            <a:r>
              <a:rPr lang="ja-JP" altLang="en-US">
                <a:ea typeface="ＭＳ Ｐゴシック"/>
              </a:rPr>
              <a:t>“</a:t>
            </a:r>
            <a:r>
              <a:rPr lang="en-US" altLang="ja-JP">
                <a:ea typeface="ＭＳ Ｐゴシック"/>
              </a:rPr>
              <a:t>We need to see the plan working a little longer to have comfort that it will stick.</a:t>
            </a:r>
            <a:r>
              <a:rPr lang="ja-JP" altLang="en-US">
                <a:ea typeface="ＭＳ Ｐゴシック"/>
              </a:rPr>
              <a:t>”</a:t>
            </a:r>
            <a:r>
              <a:rPr lang="en-US" altLang="ja-JP">
                <a:ea typeface="ＭＳ Ｐゴシック"/>
              </a:rPr>
              <a:t> The families who are </a:t>
            </a:r>
            <a:r>
              <a:rPr lang="ja-JP" altLang="en-US">
                <a:ea typeface="ＭＳ Ｐゴシック"/>
              </a:rPr>
              <a:t>“</a:t>
            </a:r>
            <a:r>
              <a:rPr lang="en-US" altLang="ja-JP">
                <a:ea typeface="ＭＳ Ｐゴシック"/>
              </a:rPr>
              <a:t>unsafe</a:t>
            </a:r>
            <a:r>
              <a:rPr lang="ja-JP" altLang="en-US">
                <a:ea typeface="ＭＳ Ｐゴシック"/>
              </a:rPr>
              <a:t>”</a:t>
            </a:r>
            <a:r>
              <a:rPr lang="en-US" altLang="ja-JP">
                <a:ea typeface="ＭＳ Ｐゴシック"/>
              </a:rPr>
              <a:t> on the safety assessment and have a high or very high risk level are those for whom we have the most concern. For these families, we need to see sustainable safety demonstrated for some time before feeling comfortable that these children can go home. Sustainable safety is reflected in the SDM reunification assessment, where we look at progress toward case plan goals, visitation (including the extent to which the caregiver demonstrates actions of protection during visits), and safety (including whether the original safety threat was resolved).</a:t>
            </a:r>
          </a:p>
          <a:p>
            <a:r>
              <a:rPr lang="en-US">
                <a:ea typeface="ＭＳ Ｐゴシック" charset="0"/>
              </a:rPr>
              <a:t> </a:t>
            </a:r>
          </a:p>
          <a:p>
            <a:endParaRPr lang="en-US">
              <a:ea typeface="ＭＳ Ｐゴシック"/>
            </a:endParaRPr>
          </a:p>
        </p:txBody>
      </p:sp>
    </p:spTree>
    <p:extLst>
      <p:ext uri="{BB962C8B-B14F-4D97-AF65-F5344CB8AC3E}">
        <p14:creationId xmlns:p14="http://schemas.microsoft.com/office/powerpoint/2010/main" val="203252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latin typeface="Segoe UI" panose="020B0502040204020203" pitchFamily="34" charset="0"/>
                <a:ea typeface="Calibri" panose="020F0502020204030204" pitchFamily="34" charset="0"/>
                <a:cs typeface="Arial" panose="020B0604020202020204" pitchFamily="34" charset="0"/>
              </a:rPr>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ffectLst/>
                <a:latin typeface="Segoe UI" panose="020B0502040204020203" pitchFamily="34" charset="0"/>
                <a:ea typeface="Calibri" panose="020F0502020204030204" pitchFamily="34" charset="0"/>
                <a:cs typeface="Arial" panose="020B0604020202020204" pitchFamily="34" charset="0"/>
              </a:rPr>
              <a:t>To see the number of families in each category in California.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effectLst/>
              <a:latin typeface="Segoe UI"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latin typeface="Segoe UI" panose="020B0502040204020203" pitchFamily="34" charset="0"/>
                <a:ea typeface="Calibri" panose="020F0502020204030204" pitchFamily="34" charset="0"/>
                <a:cs typeface="Arial" panose="020B0604020202020204" pitchFamily="34" charset="0"/>
              </a:rPr>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ffectLst/>
                <a:latin typeface="Segoe UI" panose="020B0502040204020203" pitchFamily="34" charset="0"/>
                <a:ea typeface="Calibri" panose="020F0502020204030204" pitchFamily="34" charset="0"/>
                <a:cs typeface="Arial" panose="020B0604020202020204" pitchFamily="34" charset="0"/>
              </a:rPr>
              <a:t>Here is the distribution of all investigations in 2024. Of investigated families in California, 70% were safe and low or moderate risk; on the last slide, we talked about closing investigations for this block of families. What could happen to safety planning and monitoring when it was needed if most of these safe and low- or moderate-risk families had their investigations closed sooner rather than later? [Pause for some reflection and reaction.] If you need to plan how to invest prevention dollars in your county, which box would you want to prioritize? </a:t>
            </a:r>
            <a:endParaRPr lang="en-US" b="0"/>
          </a:p>
        </p:txBody>
      </p:sp>
    </p:spTree>
    <p:extLst>
      <p:ext uri="{BB962C8B-B14F-4D97-AF65-F5344CB8AC3E}">
        <p14:creationId xmlns:p14="http://schemas.microsoft.com/office/powerpoint/2010/main" val="3182443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Example</a:t>
            </a:r>
          </a:p>
          <a:p>
            <a:r>
              <a:rPr lang="en-US"/>
              <a:t>Let’s consider the impact of some of the other assessments, starting with the reunification assessment. </a:t>
            </a:r>
          </a:p>
          <a:p>
            <a:endParaRPr lang="en-US"/>
          </a:p>
          <a:p>
            <a:r>
              <a:rPr lang="en-US"/>
              <a:t>In 1998, a study was started with nine counties in Michigan piloting the SDM system, including the reunification assessment. Each county was matched with a similar county for comparison in the aggregate. Outcomes for youth were followed for 15 months. The results were published in 2005. </a:t>
            </a:r>
          </a:p>
        </p:txBody>
      </p:sp>
    </p:spTree>
    <p:extLst>
      <p:ext uri="{BB962C8B-B14F-4D97-AF65-F5344CB8AC3E}">
        <p14:creationId xmlns:p14="http://schemas.microsoft.com/office/powerpoint/2010/main" val="1367274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cs typeface="Calibri"/>
              </a:rPr>
              <a:t>Example </a:t>
            </a:r>
          </a:p>
          <a:p>
            <a:r>
              <a:rPr lang="en-US">
                <a:cs typeface="Calibri"/>
              </a:rPr>
              <a:t>In the study, the reunification assessment was used every 90 days to assess the family's progress.</a:t>
            </a:r>
          </a:p>
        </p:txBody>
      </p:sp>
    </p:spTree>
    <p:extLst>
      <p:ext uri="{BB962C8B-B14F-4D97-AF65-F5344CB8AC3E}">
        <p14:creationId xmlns:p14="http://schemas.microsoft.com/office/powerpoint/2010/main" val="1375805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Segoe UI"/>
                <a:cs typeface="Segoe UI"/>
              </a:rPr>
              <a:t>Purpose</a:t>
            </a:r>
            <a:endParaRPr lang="en-US">
              <a:latin typeface="Segoe UI"/>
              <a:cs typeface="Segoe UI"/>
            </a:endParaRPr>
          </a:p>
          <a:p>
            <a:r>
              <a:rPr lang="en-US">
                <a:latin typeface="Segoe UI"/>
                <a:cs typeface="Segoe UI"/>
              </a:rPr>
              <a:t>To receive an overview of the training agenda that emphasizes the training’s “skill” focus.</a:t>
            </a:r>
          </a:p>
          <a:p>
            <a:endParaRPr lang="en-US">
              <a:latin typeface="Segoe UI" panose="020B0502040204020203" pitchFamily="34" charset="0"/>
            </a:endParaRPr>
          </a:p>
          <a:p>
            <a:r>
              <a:rPr lang="en-US" b="1">
                <a:latin typeface="Segoe UI" panose="020B0502040204020203" pitchFamily="34" charset="0"/>
              </a:rPr>
              <a:t>Example</a:t>
            </a:r>
          </a:p>
          <a:p>
            <a:r>
              <a:rPr lang="en-US">
                <a:latin typeface="Segoe UI" panose="020B0502040204020203" pitchFamily="34" charset="0"/>
              </a:rPr>
              <a:t>This advanced SDM training is designed to do two things. First, reset everyone’s understanding about the core values and foundational concepts of the SDM system. That is what sections 1, 2, and 3 are, which will be covered in Day 1. Second, we want to deepen your knowledge of either the hotline tools or the safety assessment depending on which one you have the most contact with. And we want to cover the reunification assessment and risk assessment so that everyone knows what families need to work toward when we decide to open an ongoing services case. Finally, we will cover what we need to consider in our role as supervisors and leaders in promoting the systems changes that will make SDM system use with fidelity an embedded part of our workplace culture. </a:t>
            </a:r>
          </a:p>
          <a:p>
            <a:endParaRPr lang="en-US"/>
          </a:p>
        </p:txBody>
      </p:sp>
    </p:spTree>
    <p:extLst>
      <p:ext uri="{BB962C8B-B14F-4D97-AF65-F5344CB8AC3E}">
        <p14:creationId xmlns:p14="http://schemas.microsoft.com/office/powerpoint/2010/main" val="4125953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677863"/>
            <a:ext cx="5759450" cy="3240087"/>
          </a:xfrm>
        </p:spPr>
        <p:txBody>
          <a:bodyPr/>
          <a:lstStyle/>
          <a:p>
            <a:endParaRPr lang="en-US"/>
          </a:p>
        </p:txBody>
      </p:sp>
      <p:sp>
        <p:nvSpPr>
          <p:cNvPr id="3" name="Notes Placeholder 2"/>
          <p:cNvSpPr>
            <a:spLocks noGrp="1"/>
          </p:cNvSpPr>
          <p:nvPr>
            <p:ph type="body" idx="1"/>
          </p:nvPr>
        </p:nvSpPr>
        <p:spPr>
          <a:xfrm>
            <a:off x="906463" y="4163043"/>
            <a:ext cx="5486400" cy="3600450"/>
          </a:xfrm>
        </p:spPr>
        <p:txBody>
          <a:bodyPr/>
          <a:lstStyle/>
          <a:p>
            <a:pPr defTabSz="478734">
              <a:defRPr/>
            </a:pPr>
            <a:r>
              <a:rPr lang="en-US" b="1"/>
              <a:t>Purpose</a:t>
            </a:r>
          </a:p>
          <a:p>
            <a:pPr defTabSz="478734">
              <a:defRPr/>
            </a:pPr>
            <a:r>
              <a:rPr lang="en-US" b="0"/>
              <a:t>To see the findings from the Michigan study.</a:t>
            </a:r>
          </a:p>
          <a:p>
            <a:pPr defTabSz="478734">
              <a:defRPr/>
            </a:pPr>
            <a:endParaRPr lang="en-US" b="0"/>
          </a:p>
          <a:p>
            <a:pPr defTabSz="478734">
              <a:defRPr/>
            </a:pPr>
            <a:r>
              <a:rPr lang="en-US" b="1"/>
              <a:t>Example</a:t>
            </a:r>
          </a:p>
          <a:p>
            <a:pPr defTabSz="478734">
              <a:defRPr/>
            </a:pPr>
            <a:r>
              <a:rPr lang="en-US"/>
              <a:t>Fifteen months after entering foster care, children served by pilot counties achieved permanency at a significantly higher rate than their counterparts in comparison counties (68.6% versus 61%).</a:t>
            </a:r>
          </a:p>
          <a:p>
            <a:pPr defTabSz="478734">
              <a:defRPr/>
            </a:pPr>
            <a:endParaRPr lang="en-US"/>
          </a:p>
          <a:p>
            <a:pPr marL="0" marR="0" lvl="0" indent="0" algn="l" defTabSz="478734" rtl="0" eaLnBrk="1" fontAlgn="auto" latinLnBrk="0" hangingPunct="1">
              <a:buClrTx/>
              <a:buSzTx/>
              <a:buFontTx/>
              <a:buNone/>
              <a:tabLst/>
              <a:defRPr/>
            </a:pPr>
            <a:r>
              <a:rPr lang="en-US"/>
              <a:t>In addition to the higher overall rate of permanency, children in pilot counties were more likely to be returned home than those in control counties; AND there was no significant difference in rates of reentry to foster care. </a:t>
            </a:r>
          </a:p>
          <a:p>
            <a:pPr defTabSz="478734">
              <a:defRPr/>
            </a:pPr>
            <a:endParaRPr lang="en-US"/>
          </a:p>
          <a:p>
            <a:pPr defTabSz="478734">
              <a:defRPr/>
            </a:pPr>
            <a:r>
              <a:rPr lang="en-US"/>
              <a:t>To be clear, this is a correlation finding, not a causation finding. There could be some cause other than the reunification assessment itself, like just reviewing for progress every 90 days, or the investment in leadership in focusing on this issue, or the assessment giving workers confidence in their recommendation that control county workers did not have. </a:t>
            </a:r>
          </a:p>
          <a:p>
            <a:pPr defTabSz="478734">
              <a:defRPr/>
            </a:pPr>
            <a:endParaRPr lang="en-US"/>
          </a:p>
          <a:p>
            <a:pPr defTabSz="478734">
              <a:defRPr/>
            </a:pPr>
            <a:r>
              <a:rPr lang="en-US"/>
              <a:t>Whatever the cause, if you were a kid stuck in foster care in Michigan at the time, would you rather be in a control county? Or a pilot county?</a:t>
            </a:r>
          </a:p>
          <a:p>
            <a:pPr defTabSz="478734">
              <a:defRPr/>
            </a:pPr>
            <a:endParaRPr lang="en-US" b="1"/>
          </a:p>
          <a:p>
            <a:pPr defTabSz="478734">
              <a:defRPr/>
            </a:pPr>
            <a:r>
              <a:rPr lang="en-US" b="1"/>
              <a:t>Trainer Note</a:t>
            </a:r>
          </a:p>
          <a:p>
            <a:pPr defTabSz="478734">
              <a:defRPr/>
            </a:pPr>
            <a:r>
              <a:rPr lang="en-US"/>
              <a:t>Here is the math for the “more likely” calculations:</a:t>
            </a:r>
          </a:p>
          <a:p>
            <a:pPr defTabSz="478734">
              <a:defRPr/>
            </a:pPr>
            <a:endParaRPr lang="en-US"/>
          </a:p>
          <a:p>
            <a:pPr marL="225425" indent="-225425" defTabSz="478734">
              <a:buFont typeface="Arial" panose="020B0604020202020204" pitchFamily="34" charset="0"/>
              <a:buChar char="•"/>
              <a:defRPr/>
            </a:pPr>
            <a:r>
              <a:rPr lang="en-US"/>
              <a:t>Return home (27.2 </a:t>
            </a:r>
            <a:r>
              <a:rPr lang="en-US" sz="1100" b="0" i="0" kern="1200">
                <a:solidFill>
                  <a:schemeClr val="tx1"/>
                </a:solidFill>
                <a:effectLst/>
                <a:latin typeface="Segoe UI" panose="020B0502040204020203" pitchFamily="34" charset="0"/>
                <a:ea typeface="+mn-ea"/>
                <a:cs typeface="Segoe UI" panose="020B0502040204020203" pitchFamily="34" charset="0"/>
              </a:rPr>
              <a:t>−</a:t>
            </a:r>
            <a:r>
              <a:rPr lang="en-US"/>
              <a:t> 23.3) / 23.3 = 16.7%</a:t>
            </a:r>
          </a:p>
          <a:p>
            <a:pPr marL="225425" indent="-225425" defTabSz="478734">
              <a:buFont typeface="Arial" panose="020B0604020202020204" pitchFamily="34" charset="0"/>
              <a:buChar char="•"/>
              <a:defRPr/>
            </a:pPr>
            <a:r>
              <a:rPr lang="en-US"/>
              <a:t>Overall permanency (68.6 </a:t>
            </a:r>
            <a:r>
              <a:rPr lang="en-US" sz="1100" b="0" i="0" kern="1200">
                <a:solidFill>
                  <a:schemeClr val="tx1"/>
                </a:solidFill>
                <a:effectLst/>
                <a:latin typeface="Segoe UI" panose="020B0502040204020203" pitchFamily="34" charset="0"/>
                <a:ea typeface="+mn-ea"/>
                <a:cs typeface="Segoe UI" panose="020B0502040204020203" pitchFamily="34" charset="0"/>
              </a:rPr>
              <a:t>−</a:t>
            </a:r>
            <a:r>
              <a:rPr lang="en-US"/>
              <a:t> 61) / 61 = 12.4%</a:t>
            </a:r>
          </a:p>
          <a:p>
            <a:endParaRPr lang="en-US"/>
          </a:p>
          <a:p>
            <a:pPr defTabSz="478734">
              <a:defRPr/>
            </a:pPr>
            <a:r>
              <a:rPr lang="en-US"/>
              <a:t>Practice explaining this result several times before your first delivery and be prepared to answer some challenging questions. These could include “This is Michigan research; where is the California proof?” and “This seems like an old study; why hasn’t it been replicated?” </a:t>
            </a:r>
          </a:p>
          <a:p>
            <a:pPr defTabSz="478734">
              <a:defRPr/>
            </a:pPr>
            <a:endParaRPr lang="en-US"/>
          </a:p>
          <a:p>
            <a:pPr defTabSz="478734">
              <a:defRPr/>
            </a:pPr>
            <a:r>
              <a:rPr lang="en-US"/>
              <a:t>A few points to remember here. A valid research study, even if it was done hundreds of years ago, is still valid today unless it is disproven. An example would be that a physician (Ignaz Semmelweis) in Vienna had proven by 1850 that if physicians washed hands between examining cadavers and working with patients, the death rate went from 20% of patients dying to nearly 0. They did not actually understand what infection was at the time, but we do not need to replicate that handwashing experiment today to know that it is an important practice for medical professionals. </a:t>
            </a:r>
          </a:p>
          <a:p>
            <a:pPr defTabSz="478734">
              <a:defRPr/>
            </a:pPr>
            <a:endParaRPr lang="en-US"/>
          </a:p>
          <a:p>
            <a:pPr defTabSz="478734">
              <a:defRPr/>
            </a:pPr>
            <a:r>
              <a:rPr lang="en-US"/>
              <a:t>Another point to highlight is that the Michigan study was very close to a randomized control trial because the intervention was applied to half of the population in the study and withheld from the other half. This was possible because there were only enough resources to begin the pilot in nine counties at the time, but there has not been an opportunity for a similar implementation since then. To construct a study that intentionally withheld intervention from half of families would never pass the current ethical standards for social science research.</a:t>
            </a:r>
          </a:p>
          <a:p>
            <a:pPr defTabSz="478734">
              <a:defRPr/>
            </a:pPr>
            <a:endParaRPr lang="en-US"/>
          </a:p>
          <a:p>
            <a:pPr defTabSz="478734">
              <a:defRPr/>
            </a:pPr>
            <a:endParaRPr lang="en-US"/>
          </a:p>
        </p:txBody>
      </p:sp>
      <p:sp>
        <p:nvSpPr>
          <p:cNvPr id="5" name="TextBox 4">
            <a:extLst>
              <a:ext uri="{FF2B5EF4-FFF2-40B4-BE49-F238E27FC236}">
                <a16:creationId xmlns:a16="http://schemas.microsoft.com/office/drawing/2014/main" id="{811E404A-EFCD-15D6-04B7-D77E76321F88}"/>
              </a:ext>
            </a:extLst>
          </p:cNvPr>
          <p:cNvSpPr txBox="1"/>
          <p:nvPr/>
        </p:nvSpPr>
        <p:spPr>
          <a:xfrm>
            <a:off x="1715985" y="5907375"/>
            <a:ext cx="3431968" cy="369332"/>
          </a:xfrm>
          <a:prstGeom prst="rect">
            <a:avLst/>
          </a:prstGeom>
          <a:noFill/>
        </p:spPr>
        <p:txBody>
          <a:bodyPr wrap="square">
            <a:spAutoFit/>
          </a:bodyPr>
          <a:lstStyle/>
          <a:p>
            <a:r>
              <a:rPr lang="en-US"/>
              <a:t>Ove</a:t>
            </a:r>
          </a:p>
        </p:txBody>
      </p:sp>
    </p:spTree>
    <p:extLst>
      <p:ext uri="{BB962C8B-B14F-4D97-AF65-F5344CB8AC3E}">
        <p14:creationId xmlns:p14="http://schemas.microsoft.com/office/powerpoint/2010/main" val="1834403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 </a:t>
            </a:r>
          </a:p>
          <a:p>
            <a:r>
              <a:rPr lang="en-US" b="0"/>
              <a:t>To see the validity findings for the risk reassessment.</a:t>
            </a:r>
          </a:p>
          <a:p>
            <a:endParaRPr lang="en-US" b="0"/>
          </a:p>
          <a:p>
            <a:r>
              <a:rPr lang="en-US" b="1"/>
              <a:t>Example</a:t>
            </a:r>
            <a:br>
              <a:rPr lang="en-US"/>
            </a:br>
            <a:r>
              <a:rPr lang="en-US"/>
              <a:t>In the California revalidation study, the risk reassessment was found to categorize families accurately for </a:t>
            </a:r>
            <a:r>
              <a:rPr lang="en-US" sz="1100">
                <a:effectLst/>
                <a:latin typeface="Segoe UI" panose="020B0502040204020203" pitchFamily="34" charset="0"/>
              </a:rPr>
              <a:t>correspondingly higher rates of investigations based on the risk score </a:t>
            </a:r>
            <a:r>
              <a:rPr lang="en-US"/>
              <a:t>after case closure. </a:t>
            </a:r>
          </a:p>
          <a:p>
            <a:endParaRPr lang="en-US"/>
          </a:p>
          <a:p>
            <a:r>
              <a:rPr lang="en-US"/>
              <a:t>Note that this study was conducted on the risk reassessment in use in 2010 and 2011, and some revisions were made to the risk reassessment, which is currently in use across California. This result was published in 2013. </a:t>
            </a:r>
          </a:p>
          <a:p>
            <a:endParaRPr lang="en-US"/>
          </a:p>
          <a:p>
            <a:r>
              <a:rPr lang="en-US"/>
              <a:t>These are families from July 2010 through June 2011 whose investigations resulted in opening a new case AND who had a risk reassessment completed during the first eight months of the case opening. Note that having a new case opened does not necessarily mean it happened within that same period of July 2010 through June 2011; for example, an investigation might have started June 30, 2011, but the case may not have opened until August 2011. Outcome rates are within nine months of the risk reassessment date.</a:t>
            </a:r>
          </a:p>
        </p:txBody>
      </p:sp>
    </p:spTree>
    <p:extLst>
      <p:ext uri="{BB962C8B-B14F-4D97-AF65-F5344CB8AC3E}">
        <p14:creationId xmlns:p14="http://schemas.microsoft.com/office/powerpoint/2010/main" val="3155099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AA001-14AB-E576-CACB-B51FD5E1D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809CA-2716-B243-0B4E-04172F2A7E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95882C-6ECC-EB0E-D78F-5324959EC4A5}"/>
              </a:ext>
            </a:extLst>
          </p:cNvPr>
          <p:cNvSpPr>
            <a:spLocks noGrp="1"/>
          </p:cNvSpPr>
          <p:nvPr>
            <p:ph type="body" idx="1"/>
          </p:nvPr>
        </p:nvSpPr>
        <p:spPr/>
        <p:txBody>
          <a:bodyPr/>
          <a:lstStyle/>
          <a:p>
            <a:r>
              <a:rPr lang="en-US" b="1"/>
              <a:t>Purpose</a:t>
            </a:r>
          </a:p>
          <a:p>
            <a:r>
              <a:rPr lang="en-US" sz="1100">
                <a:effectLst/>
                <a:latin typeface="Segoe UI" panose="020B0502040204020203" pitchFamily="34" charset="0"/>
              </a:rPr>
              <a:t>To discuss a new explanation of the SDM system for workers.</a:t>
            </a:r>
            <a:br>
              <a:rPr lang="en-US" sz="1100">
                <a:effectLst/>
                <a:latin typeface="Segoe UI" panose="020B0502040204020203" pitchFamily="34" charset="0"/>
              </a:rPr>
            </a:br>
            <a:endParaRPr lang="en-US" b="0"/>
          </a:p>
          <a:p>
            <a:r>
              <a:rPr lang="en-US" b="1"/>
              <a:t>Example </a:t>
            </a:r>
            <a:endParaRPr lang="en-US" b="0"/>
          </a:p>
          <a:p>
            <a:r>
              <a:rPr lang="en-US" b="0"/>
              <a:t>Let's revisit how we explain the structured decision support system to our staff. Now that you know the problem that the SDM system is trying to solve, the values with which it is developed, and the outcomes in terms of equity and accuracy, take a minute and list five key points that you would make in helping to explain the value of rigorous accurate use of the SDM assessments. [Give participants three to four minutes to jot down their list.]</a:t>
            </a:r>
            <a:br>
              <a:rPr lang="en-US" b="0"/>
            </a:br>
            <a:endParaRPr lang="en-US" b="0"/>
          </a:p>
          <a:p>
            <a:r>
              <a:rPr lang="en-US" b="0"/>
              <a:t>Now that you have your list of key points, pair and share with someone close to you how you would explain the value of SDM assessments to a new worker now.</a:t>
            </a:r>
            <a:br>
              <a:rPr lang="en-US" b="0"/>
            </a:br>
            <a:br>
              <a:rPr lang="en-US" b="0"/>
            </a:br>
            <a:r>
              <a:rPr lang="en-US" b="1"/>
              <a:t>Trainer Note</a:t>
            </a:r>
            <a:br>
              <a:rPr lang="en-US" b="0"/>
            </a:br>
            <a:r>
              <a:rPr lang="en-US" b="0"/>
              <a:t>Provide 10 minutes for participants to share with each other their talking points. Then, as a large group, debrief what participants heard from each other that made sense and that they would incorporate into their own explanations.</a:t>
            </a:r>
          </a:p>
        </p:txBody>
      </p:sp>
    </p:spTree>
    <p:extLst>
      <p:ext uri="{BB962C8B-B14F-4D97-AF65-F5344CB8AC3E}">
        <p14:creationId xmlns:p14="http://schemas.microsoft.com/office/powerpoint/2010/main" val="3150014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067343"/>
            <a:ext cx="5486400" cy="476250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Purpose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To be introduced to supervisor concepts and the SDM system.</a:t>
            </a:r>
          </a:p>
          <a:p>
            <a:endParaRPr lang="en-US" b="1"/>
          </a:p>
          <a:p>
            <a:r>
              <a:rPr lang="en-US" b="1"/>
              <a:t>Example</a:t>
            </a:r>
          </a:p>
          <a:p>
            <a:r>
              <a:rPr lang="en-US"/>
              <a:t>Supervisors are the bridge between work in the field and leadership. As supervisors, you communicate information in both directions. This role is critical in our work, particularly as a system undergoes change. </a:t>
            </a:r>
          </a:p>
          <a:p>
            <a:endParaRPr lang="en-US"/>
          </a:p>
          <a:p>
            <a:pPr marL="231775" indent="-231775">
              <a:buFont typeface="Arial" panose="020B0604020202020204" pitchFamily="34" charset="0"/>
              <a:buChar char="•"/>
            </a:pPr>
            <a:r>
              <a:rPr lang="en-US"/>
              <a:t>You empower workers. </a:t>
            </a:r>
          </a:p>
          <a:p>
            <a:pPr marL="231775" indent="-231775">
              <a:buFont typeface="Arial" panose="020B0604020202020204" pitchFamily="34" charset="0"/>
              <a:buChar char="•"/>
            </a:pPr>
            <a:r>
              <a:rPr lang="en-US"/>
              <a:t>You make the system work. </a:t>
            </a:r>
          </a:p>
          <a:p>
            <a:pPr marL="231775" indent="-231775">
              <a:buFont typeface="Arial" panose="020B0604020202020204" pitchFamily="34" charset="0"/>
              <a:buChar char="•"/>
            </a:pPr>
            <a:r>
              <a:rPr lang="en-US"/>
              <a:t>You are pivotal to the agency’s direction.</a:t>
            </a:r>
          </a:p>
        </p:txBody>
      </p:sp>
      <p:sp>
        <p:nvSpPr>
          <p:cNvPr id="2" name="Slide Image Placeholder 1">
            <a:extLst>
              <a:ext uri="{FF2B5EF4-FFF2-40B4-BE49-F238E27FC236}">
                <a16:creationId xmlns:a16="http://schemas.microsoft.com/office/drawing/2014/main" id="{36406CCB-B322-43B0-8CA8-441BBD500E40}"/>
              </a:ext>
            </a:extLst>
          </p:cNvPr>
          <p:cNvSpPr>
            <a:spLocks noGrp="1" noRot="1" noChangeAspect="1"/>
          </p:cNvSpPr>
          <p:nvPr>
            <p:ph type="sldImg"/>
          </p:nvPr>
        </p:nvSpPr>
        <p:spPr>
          <a:xfrm>
            <a:off x="685800" y="630238"/>
            <a:ext cx="5486400" cy="3086100"/>
          </a:xfrm>
        </p:spPr>
        <p:txBody>
          <a:bodyPr/>
          <a:lstStyle/>
          <a:p>
            <a:endParaRPr lang="en-US"/>
          </a:p>
        </p:txBody>
      </p:sp>
    </p:spTree>
    <p:extLst>
      <p:ext uri="{BB962C8B-B14F-4D97-AF65-F5344CB8AC3E}">
        <p14:creationId xmlns:p14="http://schemas.microsoft.com/office/powerpoint/2010/main" val="2053952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96900"/>
            <a:ext cx="5486400" cy="3086100"/>
          </a:xfrm>
        </p:spPr>
        <p:txBody>
          <a:bodyPr/>
          <a:lstStyle/>
          <a:p>
            <a:endParaRPr lang="en-US"/>
          </a:p>
        </p:txBody>
      </p:sp>
      <p:sp>
        <p:nvSpPr>
          <p:cNvPr id="3" name="Notes Placeholder 2"/>
          <p:cNvSpPr>
            <a:spLocks noGrp="1"/>
          </p:cNvSpPr>
          <p:nvPr>
            <p:ph type="body" idx="1"/>
          </p:nvPr>
        </p:nvSpPr>
        <p:spPr>
          <a:xfrm>
            <a:off x="685800" y="4259179"/>
            <a:ext cx="5486400" cy="41268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endParaRPr lang="en-US"/>
          </a:p>
          <a:p>
            <a:r>
              <a:rPr lang="en-US"/>
              <a:t>To </a:t>
            </a:r>
            <a:r>
              <a:rPr lang="en-US" b="0"/>
              <a:t>be introduced to</a:t>
            </a:r>
            <a:r>
              <a:rPr lang="en-US"/>
              <a:t> some key themes of SDM assessments in supervision. </a:t>
            </a:r>
          </a:p>
          <a:p>
            <a:endParaRPr lang="en-US"/>
          </a:p>
          <a:p>
            <a:r>
              <a:rPr lang="en-US" b="1"/>
              <a:t>Example</a:t>
            </a:r>
          </a:p>
          <a:p>
            <a:r>
              <a:rPr lang="en-US"/>
              <a:t>We will review each of these in more detail, but here are three key themes of how we can address practice in supervision, as it relates to SDM assessments. As a supervisor, you are in the best position to communicate expectations and best practice for SDM assessments.</a:t>
            </a:r>
          </a:p>
          <a:p>
            <a:pPr marL="228600" indent="-228600">
              <a:buFont typeface="+mj-lt"/>
              <a:buAutoNum type="arabicPeriod"/>
            </a:pPr>
            <a:endParaRPr lang="en-US"/>
          </a:p>
          <a:p>
            <a:pPr marL="228600" indent="-228600">
              <a:buFont typeface="+mj-lt"/>
              <a:buAutoNum type="arabicPeriod"/>
            </a:pPr>
            <a:r>
              <a:rPr lang="en-US"/>
              <a:t>SDM assessments are prompts for practice, and supervisors can model this strategy in everyday supervisory conversations. </a:t>
            </a:r>
          </a:p>
          <a:p>
            <a:pPr marL="228600" indent="-228600">
              <a:buFont typeface="+mj-lt"/>
              <a:buAutoNum type="arabicPeriod"/>
            </a:pPr>
            <a:r>
              <a:rPr lang="en-US"/>
              <a:t>Creating supervisory habits related to reviewing assessments and the assessments’ supporting documentation is essential in fostering caseworkers' development of knowledge and skills needed to conduct accurate assessments.</a:t>
            </a:r>
          </a:p>
          <a:p>
            <a:pPr marL="228600" indent="-228600">
              <a:buFont typeface="+mj-lt"/>
              <a:buAutoNum type="arabicPeriod"/>
            </a:pPr>
            <a:r>
              <a:rPr lang="en-US"/>
              <a:t>Finally, solution-focused supervision is the notion of working in partnership—that one is not working alone but as part of a team. Using the “voice” of </a:t>
            </a:r>
            <a:r>
              <a:rPr lang="en-US" altLang="en-US"/>
              <a:t>the SDM system</a:t>
            </a:r>
            <a:r>
              <a:rPr lang="en-US"/>
              <a:t> and your facilitation skills during supervision, case consultation, and family-centered meetings is key to balanced and rigorous information gathering and to ensure that the SDM assessments inform key decisions related to safety and case closure.</a:t>
            </a:r>
          </a:p>
          <a:p>
            <a:endParaRPr lang="en-US"/>
          </a:p>
        </p:txBody>
      </p:sp>
    </p:spTree>
    <p:extLst>
      <p:ext uri="{BB962C8B-B14F-4D97-AF65-F5344CB8AC3E}">
        <p14:creationId xmlns:p14="http://schemas.microsoft.com/office/powerpoint/2010/main" val="4109844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 </a:t>
            </a:r>
          </a:p>
          <a:p>
            <a:r>
              <a:rPr lang="en-US"/>
              <a:t>To frame and illustrate the challenge we face in decreasing disproportionality in child protection work.</a:t>
            </a:r>
          </a:p>
          <a:p>
            <a:endParaRPr lang="en-US" b="1"/>
          </a:p>
          <a:p>
            <a:r>
              <a:rPr lang="en-US" b="1"/>
              <a:t>Example</a:t>
            </a:r>
          </a:p>
          <a:p>
            <a:r>
              <a:rPr lang="en-US"/>
              <a:t>Raise your hand if you have heard that disproportionality is a concern in our profession.</a:t>
            </a:r>
            <a:br>
              <a:rPr lang="en-US"/>
            </a:br>
            <a:br>
              <a:rPr lang="en-US"/>
            </a:br>
            <a:r>
              <a:rPr lang="en-US"/>
              <a:t>What does disproportionality look like in our work? [Get some answers about uneven decision making across race and ethnicity.] </a:t>
            </a:r>
            <a:br>
              <a:rPr lang="en-US"/>
            </a:br>
            <a:br>
              <a:rPr lang="en-US"/>
            </a:br>
            <a:r>
              <a:rPr lang="en-US"/>
              <a:t>Raise your hand if you support making our child protection work more equitable for families of color. [Hopefully, everyone raises their hand; this may feel perfunctory, but eliciting responses like this helps to highlight content for learners; and the following point is very important.] </a:t>
            </a:r>
          </a:p>
          <a:p>
            <a:endParaRPr lang="en-US"/>
          </a:p>
          <a:p>
            <a:r>
              <a:rPr lang="en-US"/>
              <a:t>Getting a system to change, especially in relation to deep-seated problems in society related to discrimination, is a tall order. Our legislation, CDSS guidance, and county-level leadership tend to focus on the top three issues in this iceberg. This is understandable because these are the most visible to all and accessible for revision. But the issues below the waterline are what will really make a difference in our work. You might recognize that Safety-Organized Practice (SOP) is attempting to address the “relationships” and “power dynamics” portion of our system by providing practices and strategies for creating good working relationships with families and sharing power in decision making through safety planning and collaborative creation of harm, danger, and goal statements. The Core Practice Model describes behaviors designed to work in this space also. </a:t>
            </a:r>
          </a:p>
          <a:p>
            <a:endParaRPr lang="en-US"/>
          </a:p>
          <a:p>
            <a:r>
              <a:rPr lang="en-US"/>
              <a:t>But down here, at the base of the iceberg, is where we have failed to really make the shift needed to get the best use out of the SDM system here in California. Remember the audio clip about noise in decision making? Most of our workforce has </a:t>
            </a:r>
            <a:r>
              <a:rPr lang="en-US" i="1"/>
              <a:t>not </a:t>
            </a:r>
            <a:r>
              <a:rPr lang="en-US"/>
              <a:t>gotten that message. And while we have made progress in this state, especially in the Emergency Response aspects of our work, there are still many who continue the habit of doing the assessments as an afterthought, especially in initial court work and ongoing services. </a:t>
            </a:r>
          </a:p>
          <a:p>
            <a:endParaRPr lang="en-US"/>
          </a:p>
          <a:p>
            <a:r>
              <a:rPr lang="en-US"/>
              <a:t>We need your help in communicating that ethical practice includes knowing that (1) none of us can “unbias” our own thinking alone, and that (2) using the SDM assessments as a </a:t>
            </a:r>
            <a:r>
              <a:rPr lang="en-US" i="1"/>
              <a:t>starting</a:t>
            </a:r>
            <a:r>
              <a:rPr lang="en-US"/>
              <a:t> point for gathering the information needed to make decisions is crucial to reducing noise and treating families more fairly. Internalizing the values that drive the SDM system’s design—being transparent and sharing power with families in the work that we do with them—is how we go from </a:t>
            </a:r>
            <a:r>
              <a:rPr lang="en-US" i="1"/>
              <a:t>compliance </a:t>
            </a:r>
            <a:r>
              <a:rPr lang="en-US"/>
              <a:t>with a mandate to </a:t>
            </a:r>
            <a:r>
              <a:rPr lang="en-US" i="1"/>
              <a:t>alliance </a:t>
            </a:r>
            <a:r>
              <a:rPr lang="en-US"/>
              <a:t>with families. </a:t>
            </a:r>
          </a:p>
          <a:p>
            <a:endParaRPr lang="en-US" b="1"/>
          </a:p>
          <a:p>
            <a:r>
              <a:rPr lang="en-US" b="1"/>
              <a:t>Trainer Note</a:t>
            </a:r>
          </a:p>
          <a:p>
            <a:r>
              <a:rPr lang="en-US"/>
              <a:t>Source document is available at </a:t>
            </a:r>
            <a:r>
              <a:rPr lang="en-US">
                <a:hlinkClick r:id="rId3"/>
              </a:rPr>
              <a:t>https://www.fsg.org/resource/water_of_systems_change/</a:t>
            </a:r>
            <a:r>
              <a:rPr lang="en-US"/>
              <a:t> </a:t>
            </a:r>
          </a:p>
        </p:txBody>
      </p:sp>
    </p:spTree>
    <p:extLst>
      <p:ext uri="{BB962C8B-B14F-4D97-AF65-F5344CB8AC3E}">
        <p14:creationId xmlns:p14="http://schemas.microsoft.com/office/powerpoint/2010/main" val="3340931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a:prstGeom prst="rect">
            <a:avLst/>
          </a:prstGeom>
        </p:spPr>
        <p:txBody>
          <a:bodyPr lIns="92492" tIns="46246" rIns="92492" bIns="46246"/>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baseline="0">
                <a:latin typeface="Segoe UI"/>
                <a:cs typeface="Segoe UI"/>
              </a:rPr>
              <a:t>To </a:t>
            </a:r>
            <a:r>
              <a:rPr lang="en-US" b="0"/>
              <a:t>be introduced to</a:t>
            </a:r>
            <a:r>
              <a:rPr lang="en-US" sz="1100" baseline="0">
                <a:latin typeface="Segoe UI"/>
                <a:cs typeface="Segoe UI"/>
              </a:rPr>
              <a:t> the concept of a learning organization.</a:t>
            </a:r>
          </a:p>
          <a:p>
            <a:endParaRPr lang="en-US" sz="1100" baseline="0">
              <a:latin typeface="Segoe UI" panose="020B0502040204020203" pitchFamily="34" charset="0"/>
            </a:endParaRPr>
          </a:p>
          <a:p>
            <a:pPr algn="l" defTabSz="914400">
              <a:defRPr/>
            </a:pPr>
            <a:r>
              <a:rPr lang="en-US" sz="1100" b="1" baseline="0">
                <a:solidFill>
                  <a:schemeClr val="tx1"/>
                </a:solidFill>
                <a:latin typeface="Segoe UI"/>
                <a:cs typeface="Segoe UI"/>
              </a:rPr>
              <a:t>Example</a:t>
            </a:r>
          </a:p>
          <a:p>
            <a:pPr algn="l" defTabSz="914400">
              <a:defRPr/>
            </a:pPr>
            <a:r>
              <a:rPr lang="en-US" sz="1100" baseline="0">
                <a:solidFill>
                  <a:schemeClr val="tx1"/>
                </a:solidFill>
                <a:latin typeface="Segoe UI"/>
                <a:cs typeface="Segoe UI"/>
              </a:rPr>
              <a:t>A basic tenet of safety culture is that we cannot fire our way to safer systems. That means that we have to anticipate that mistakes will happen and we need to learn from them in an intentional way. </a:t>
            </a:r>
            <a:endParaRPr lang="en-US" sz="1100" i="0">
              <a:solidFill>
                <a:schemeClr val="tx1"/>
              </a:solidFill>
              <a:latin typeface="Segoe UI"/>
              <a:cs typeface="Segoe UI"/>
            </a:endParaRPr>
          </a:p>
          <a:p>
            <a:pPr algn="l" defTabSz="914400">
              <a:defRPr/>
            </a:pPr>
            <a:endParaRPr lang="en-US" sz="1100" i="1">
              <a:solidFill>
                <a:schemeClr val="tx1"/>
              </a:solidFill>
              <a:latin typeface="Segoe UI" panose="020B0502040204020203" pitchFamily="34" charset="0"/>
              <a:cs typeface="Tahoma" pitchFamily="34" charset="0"/>
            </a:endParaRPr>
          </a:p>
          <a:p>
            <a:pPr algn="l" defTabSz="914400">
              <a:defRPr/>
            </a:pPr>
            <a:r>
              <a:rPr lang="en-US" sz="1100" b="1" i="0">
                <a:latin typeface="Segoe UI"/>
                <a:cs typeface="Segoe UI"/>
              </a:rPr>
              <a:t>Trainer Note</a:t>
            </a:r>
            <a:endParaRPr lang="en-US" sz="1100" b="0" i="1">
              <a:latin typeface="Segoe UI" panose="020B0502040204020203" pitchFamily="34" charset="0"/>
            </a:endParaRPr>
          </a:p>
          <a:p>
            <a:pPr algn="l" defTabSz="914400">
              <a:defRPr/>
            </a:pPr>
            <a:r>
              <a:rPr lang="en-US" sz="1100" b="0" i="0" u="none">
                <a:latin typeface="Segoe UI"/>
                <a:cs typeface="Segoe UI"/>
              </a:rPr>
              <a:t>This an opportunity for either a breakout session or a large-group discussion, depending on time.</a:t>
            </a:r>
            <a:br>
              <a:rPr lang="en-US" sz="1100" b="0" i="0" u="none">
                <a:latin typeface="Segoe UI"/>
                <a:cs typeface="Segoe UI"/>
              </a:rPr>
            </a:br>
            <a:r>
              <a:rPr lang="en-US" sz="1100" b="0" i="1" u="none">
                <a:latin typeface="Segoe UI"/>
                <a:cs typeface="Segoe UI"/>
              </a:rPr>
              <a:t> </a:t>
            </a:r>
          </a:p>
          <a:p>
            <a:pPr>
              <a:defRPr/>
            </a:pPr>
            <a:r>
              <a:rPr lang="en-US" sz="1100" i="0">
                <a:latin typeface="Segoe UI"/>
                <a:cs typeface="Segoe UI"/>
              </a:rPr>
              <a:t>Ask</a:t>
            </a:r>
            <a:r>
              <a:rPr lang="en-US" sz="1100" i="0" baseline="0">
                <a:latin typeface="Segoe UI"/>
                <a:cs typeface="Segoe UI"/>
              </a:rPr>
              <a:t> participants to raise their hands if they have ever experienced being fearful, being blamed, or having to defend themselves in their practice of child welfare. Ask: “What </a:t>
            </a:r>
            <a:r>
              <a:rPr lang="en-US" sz="1100">
                <a:latin typeface="Segoe UI"/>
                <a:cs typeface="Segoe UI"/>
              </a:rPr>
              <a:t>was </a:t>
            </a:r>
            <a:r>
              <a:rPr lang="en-US" sz="1100" i="0" baseline="0">
                <a:latin typeface="Segoe UI"/>
                <a:cs typeface="Segoe UI"/>
              </a:rPr>
              <a:t>that experience </a:t>
            </a:r>
            <a:r>
              <a:rPr lang="en-US" sz="1100">
                <a:latin typeface="Segoe UI"/>
                <a:cs typeface="Segoe UI"/>
              </a:rPr>
              <a:t>like</a:t>
            </a:r>
            <a:r>
              <a:rPr lang="en-US" sz="1100" i="0" baseline="0">
                <a:latin typeface="Segoe UI"/>
                <a:cs typeface="Segoe UI"/>
              </a:rPr>
              <a:t>? How did it affect you? How have you seen it affect your workers?”</a:t>
            </a:r>
          </a:p>
          <a:p>
            <a:pPr algn="l" defTabSz="914400">
              <a:defRPr/>
            </a:pPr>
            <a:endParaRPr lang="en-US" sz="1100" i="0" baseline="0">
              <a:latin typeface="Segoe UI" panose="020B0502040204020203" pitchFamily="34" charset="0"/>
            </a:endParaRPr>
          </a:p>
          <a:p>
            <a:pPr algn="l" defTabSz="914400">
              <a:defRPr/>
            </a:pPr>
            <a:r>
              <a:rPr lang="en-US" sz="1100" i="0" baseline="0">
                <a:latin typeface="Segoe UI"/>
                <a:cs typeface="Segoe UI"/>
              </a:rPr>
              <a:t>Part of the implementation of a new assessment or new practice is cultivating an environment where staff feel safe to take the risk and expose their worries; their mistakes; and their needs for support, coaching, and development. That culture reflects a learning environment. And while it may not readily exist throughout the organization, you can create it within your unit, your program area, or your space.</a:t>
            </a:r>
          </a:p>
        </p:txBody>
      </p:sp>
      <p:sp>
        <p:nvSpPr>
          <p:cNvPr id="4" name="Slide Image Placeholder 3">
            <a:extLst>
              <a:ext uri="{FF2B5EF4-FFF2-40B4-BE49-F238E27FC236}">
                <a16:creationId xmlns:a16="http://schemas.microsoft.com/office/drawing/2014/main" id="{7135A82D-4B50-457D-A14A-839B01C517D2}"/>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56346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82613"/>
            <a:ext cx="5486400" cy="3086100"/>
          </a:xfrm>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buClrTx/>
              <a:buSzTx/>
              <a:buFontTx/>
              <a:buNone/>
              <a:tabLst/>
              <a:defRPr/>
            </a:pPr>
            <a:r>
              <a:rPr lang="en-US" b="1"/>
              <a:t>Purpose</a:t>
            </a:r>
          </a:p>
          <a:p>
            <a:pPr marL="0" marR="0" lvl="0" indent="0" algn="l" defTabSz="457200" rtl="0" eaLnBrk="1" fontAlgn="auto" latinLnBrk="0" hangingPunct="1">
              <a:buClrTx/>
              <a:buSzTx/>
              <a:buFontTx/>
              <a:buNone/>
              <a:tabLst/>
              <a:defRPr/>
            </a:pPr>
            <a:r>
              <a:rPr lang="en-US"/>
              <a:t>To </a:t>
            </a:r>
            <a:r>
              <a:rPr lang="en-US" b="0"/>
              <a:t>be introduced to</a:t>
            </a:r>
            <a:r>
              <a:rPr lang="en-US"/>
              <a:t> the choice map as a tool to aid awareness when creating a learning culture. </a:t>
            </a:r>
            <a:br>
              <a:rPr lang="en-US"/>
            </a:br>
            <a:br>
              <a:rPr lang="en-US"/>
            </a:br>
            <a:r>
              <a:rPr lang="en-US" b="1"/>
              <a:t>Trainer Note</a:t>
            </a:r>
            <a:br>
              <a:rPr lang="en-US"/>
            </a:br>
            <a:r>
              <a:rPr lang="en-US"/>
              <a:t>Do not launch into an explanation; just ask the following question and let the learners explain what they see. This will draw them into the details.</a:t>
            </a:r>
          </a:p>
          <a:p>
            <a:pPr marL="0" marR="0" lvl="0" indent="0" algn="l" defTabSz="457200" rtl="0" eaLnBrk="1" fontAlgn="auto" latinLnBrk="0" hangingPunct="1">
              <a:buClrTx/>
              <a:buSzTx/>
              <a:buFontTx/>
              <a:buNone/>
              <a:tabLst/>
              <a:defRPr/>
            </a:pPr>
            <a:endParaRPr lang="en-US"/>
          </a:p>
          <a:p>
            <a:pPr lvl="0" defTabSz="457200">
              <a:defRPr/>
            </a:pPr>
            <a:r>
              <a:rPr lang="en-US" b="1"/>
              <a:t>Example</a:t>
            </a:r>
          </a:p>
          <a:p>
            <a:pPr lvl="0" defTabSz="457200">
              <a:defRPr/>
            </a:pPr>
            <a:r>
              <a:rPr lang="en-US"/>
              <a:t>What do you see on this graphic? </a:t>
            </a:r>
          </a:p>
          <a:p>
            <a:pPr lvl="0" defTabSz="457200">
              <a:defRPr/>
            </a:pPr>
            <a:endParaRPr lang="en-US"/>
          </a:p>
          <a:p>
            <a:pPr>
              <a:defRPr/>
            </a:pPr>
            <a:r>
              <a:rPr lang="en-US"/>
              <a:t>How could the choice map be helpful at work and when we are sitting down with families? SOP is, at its core, about changing the questions that we ask of ourselves and of families. </a:t>
            </a:r>
          </a:p>
          <a:p>
            <a:pPr lvl="0" defTabSz="457200">
              <a:defRPr/>
            </a:pPr>
            <a:endParaRPr lang="en-US"/>
          </a:p>
          <a:p>
            <a:pPr>
              <a:defRPr/>
            </a:pPr>
            <a:r>
              <a:rPr lang="en-US" b="1"/>
              <a:t>Trainer Note</a:t>
            </a:r>
          </a:p>
          <a:p>
            <a:pPr>
              <a:defRPr/>
            </a:pPr>
            <a:r>
              <a:rPr lang="en-US" i="1"/>
              <a:t>Resist the impulse to explain the map</a:t>
            </a:r>
            <a:r>
              <a:rPr lang="en-US"/>
              <a:t>.</a:t>
            </a:r>
            <a:r>
              <a:rPr lang="en-US" b="1"/>
              <a:t> </a:t>
            </a:r>
            <a:r>
              <a:rPr lang="en-US"/>
              <a:t>The participants will explain much of it for you in response to “What do you see?” Prepare in advance to share one of your own “switching stories.” It is very important that you frame Judger as normal and ever-present; if we “go Judger on Judger,” we just stay stuck; AND the emotions that come up from Judger reactions are messengers that we need to understand and learn from. </a:t>
            </a:r>
          </a:p>
          <a:p>
            <a:pPr marL="0" marR="0" lvl="0" indent="0" algn="l" defTabSz="457200" rtl="0" eaLnBrk="1" fontAlgn="auto" latinLnBrk="0" hangingPunct="1">
              <a:buClrTx/>
              <a:buSzTx/>
              <a:buFontTx/>
              <a:buNone/>
              <a:tabLst/>
              <a:defRPr/>
            </a:pPr>
            <a:endParaRPr lang="en-US"/>
          </a:p>
          <a:p>
            <a:pPr marL="0" marR="0" lvl="0" indent="0" algn="l" defTabSz="457200" rtl="0" eaLnBrk="1" fontAlgn="auto" latinLnBrk="0" hangingPunct="1">
              <a:buClrTx/>
              <a:buSzTx/>
              <a:buFontTx/>
              <a:buNone/>
              <a:tabLst/>
              <a:defRPr/>
            </a:pPr>
            <a:r>
              <a:rPr lang="en-US"/>
              <a:t>Make the following points if they do not come up organically.</a:t>
            </a:r>
          </a:p>
          <a:p>
            <a:pPr marL="0" marR="0" lvl="0" indent="0" algn="l" defTabSz="457200" rtl="0" eaLnBrk="1" fontAlgn="auto" latinLnBrk="0" hangingPunct="1">
              <a:buClrTx/>
              <a:buSzTx/>
              <a:buFontTx/>
              <a:buNone/>
              <a:tabLst/>
              <a:defRPr/>
            </a:pPr>
            <a:endParaRPr lang="en-US"/>
          </a:p>
          <a:p>
            <a:pPr marL="228600" marR="0" lvl="0" indent="-228600" algn="l" defTabSz="457200" rtl="0" eaLnBrk="1" fontAlgn="auto" latinLnBrk="0" hangingPunct="1">
              <a:buClrTx/>
              <a:buSzTx/>
              <a:buFont typeface="Arial" panose="020B0604020202020204" pitchFamily="34" charset="0"/>
              <a:buChar char="•"/>
              <a:tabLst/>
              <a:defRPr/>
            </a:pPr>
            <a:r>
              <a:rPr lang="en-US"/>
              <a:t>The questions we ask shape how we think about a situation. Mindful awareness of what questions we are asking supports solution-focused practice and gathering the answers needed for our SDM assessments. </a:t>
            </a:r>
          </a:p>
          <a:p>
            <a:pPr marL="228600" marR="0" lvl="0" indent="-228600" algn="l" defTabSz="457200" rtl="0" eaLnBrk="1" fontAlgn="auto" latinLnBrk="0" hangingPunct="1">
              <a:buClrTx/>
              <a:buSzTx/>
              <a:buFont typeface="Arial" panose="020B0604020202020204" pitchFamily="34" charset="0"/>
              <a:buChar char="•"/>
              <a:tabLst/>
              <a:defRPr/>
            </a:pPr>
            <a:r>
              <a:rPr lang="en-US"/>
              <a:t>Judger is normal and will be with us for the rest of our lives.</a:t>
            </a:r>
          </a:p>
          <a:p>
            <a:pPr marL="228600" marR="0" lvl="0" indent="-228600" algn="l" defTabSz="457200" rtl="0" eaLnBrk="1" fontAlgn="auto" latinLnBrk="0" hangingPunct="1">
              <a:buClrTx/>
              <a:buSzTx/>
              <a:buFont typeface="Arial" panose="020B0604020202020204" pitchFamily="34" charset="0"/>
              <a:buChar char="•"/>
              <a:tabLst/>
              <a:defRPr/>
            </a:pPr>
            <a:r>
              <a:rPr lang="en-US"/>
              <a:t>Judger is the default reaction in part because it helps keep us alive and safe in dangerous situations.</a:t>
            </a:r>
          </a:p>
          <a:p>
            <a:pPr marL="228600" marR="0" lvl="0" indent="-228600" algn="l" defTabSz="457200" rtl="0" eaLnBrk="1" fontAlgn="auto" latinLnBrk="0" hangingPunct="1">
              <a:buClrTx/>
              <a:buSzTx/>
              <a:buFont typeface="Arial" panose="020B0604020202020204" pitchFamily="34" charset="0"/>
              <a:buChar char="•"/>
              <a:tabLst/>
              <a:defRPr/>
            </a:pPr>
            <a:r>
              <a:rPr lang="en-US"/>
              <a:t>Learner is the “uphill” path, not the easy path.</a:t>
            </a:r>
          </a:p>
          <a:p>
            <a:pPr marL="228600" marR="0" lvl="0" indent="-228600" algn="l" defTabSz="457200" rtl="0" eaLnBrk="1" fontAlgn="auto" latinLnBrk="0" hangingPunct="1">
              <a:buClrTx/>
              <a:buSzTx/>
              <a:buFont typeface="Arial" panose="020B0604020202020204" pitchFamily="34" charset="0"/>
              <a:buChar char="•"/>
              <a:tabLst/>
              <a:defRPr/>
            </a:pPr>
            <a:r>
              <a:rPr lang="en-US"/>
              <a:t>There are no unicorns or rainbows at the end of the Learner path; it can lead to hard conversations and hard truths. </a:t>
            </a:r>
          </a:p>
          <a:p>
            <a:pPr marL="228600" marR="0" lvl="0" indent="-228600" algn="l" defTabSz="457200" rtl="0" eaLnBrk="1" fontAlgn="auto" latinLnBrk="0" hangingPunct="1">
              <a:buClrTx/>
              <a:buSzTx/>
              <a:buFont typeface="Arial" panose="020B0604020202020204" pitchFamily="34" charset="0"/>
              <a:buChar char="•"/>
              <a:tabLst/>
              <a:defRPr/>
            </a:pPr>
            <a:r>
              <a:rPr lang="en-US"/>
              <a:t>Learner </a:t>
            </a:r>
            <a:r>
              <a:rPr lang="en-US" i="1"/>
              <a:t>is</a:t>
            </a:r>
            <a:r>
              <a:rPr lang="en-US"/>
              <a:t> the only path that leads to growth and opportunities (notice that it exits the box through the break in the border).</a:t>
            </a:r>
          </a:p>
          <a:p>
            <a:pPr marL="228600" marR="0" lvl="0" indent="-228600" algn="l" defTabSz="457200" rtl="0" eaLnBrk="1" fontAlgn="auto" latinLnBrk="0" hangingPunct="1">
              <a:buClrTx/>
              <a:buSzTx/>
              <a:buFont typeface="Arial" panose="020B0604020202020204" pitchFamily="34" charset="0"/>
              <a:buChar char="•"/>
              <a:tabLst/>
              <a:defRPr/>
            </a:pPr>
            <a:r>
              <a:rPr lang="en-US"/>
              <a:t>Switching Lane helps us find our way to the Learner mindset. Switching Lane questions include: Am I in the Judger mindset? Is this how I want to show up in this situation? In this situation, do I want to be a critic or a coach? </a:t>
            </a:r>
          </a:p>
          <a:p>
            <a:pPr marL="228600" marR="0" lvl="0" indent="-228600" algn="l" defTabSz="457200" rtl="0" eaLnBrk="1" fontAlgn="auto" latinLnBrk="0" hangingPunct="1">
              <a:buClrTx/>
              <a:buSzTx/>
              <a:buFont typeface="Arial" panose="020B0604020202020204" pitchFamily="34" charset="0"/>
              <a:buChar char="•"/>
              <a:tabLst/>
              <a:defRPr/>
            </a:pPr>
            <a:r>
              <a:rPr lang="en-US"/>
              <a:t>You can ask, “Where do we find bias on the choice map?” The answer is that we find it everywhere, because our biases are always with us. But so are our values, and we need to attend to uncovering both of those so we can promote equity in our work with families.</a:t>
            </a:r>
          </a:p>
          <a:p>
            <a:pPr marL="0" marR="0" lvl="0" indent="0" algn="l" defTabSz="457200" rtl="0" eaLnBrk="1" fontAlgn="auto" latinLnBrk="0" hangingPunct="1">
              <a:buClrTx/>
              <a:buSzTx/>
              <a:buFontTx/>
              <a:buNone/>
              <a:tabLst/>
              <a:defRPr/>
            </a:pPr>
            <a:endParaRPr lang="en-US"/>
          </a:p>
          <a:p>
            <a:pPr>
              <a:defRPr/>
            </a:pPr>
            <a:r>
              <a:rPr lang="en-US">
                <a:effectLst/>
                <a:ea typeface="Calibri" panose="020F0502020204030204" pitchFamily="34" charset="0"/>
              </a:rPr>
              <a:t>Facilitate a discussion about the possible impact of using the choice map at every level of the organization to create trust, psychological safety, and a solution-focused mindset for using the SDM system.</a:t>
            </a:r>
            <a:r>
              <a:rPr lang="en-US"/>
              <a:t> </a:t>
            </a:r>
          </a:p>
          <a:p>
            <a:endParaRPr lang="en-US"/>
          </a:p>
        </p:txBody>
      </p:sp>
    </p:spTree>
    <p:extLst>
      <p:ext uri="{BB962C8B-B14F-4D97-AF65-F5344CB8AC3E}">
        <p14:creationId xmlns:p14="http://schemas.microsoft.com/office/powerpoint/2010/main" val="813167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707708" y="4344780"/>
            <a:ext cx="5661660" cy="4419210"/>
          </a:xfrm>
        </p:spPr>
        <p:txBody>
          <a:bodyPr/>
          <a:lstStyle/>
          <a:p>
            <a:r>
              <a:rPr lang="en-US" b="1"/>
              <a:t>Purpose</a:t>
            </a:r>
          </a:p>
          <a:p>
            <a:r>
              <a:rPr lang="en-US" b="0"/>
              <a:t>To be introduced to</a:t>
            </a:r>
            <a:r>
              <a:rPr lang="en-US"/>
              <a:t> the four functions from the Yale School of Medicine, Department of Psychiatry Model.</a:t>
            </a:r>
            <a:br>
              <a:rPr lang="en-US"/>
            </a:br>
            <a:endParaRPr lang="en-US"/>
          </a:p>
          <a:p>
            <a:r>
              <a:rPr lang="en-US" b="1"/>
              <a:t>Example</a:t>
            </a:r>
          </a:p>
          <a:p>
            <a:r>
              <a:rPr lang="en-US"/>
              <a:t>These four supervisory functions come from the Yale School of Medicine, Department of Psychiatry’s model of supervision. You will notice that the center of this model is supporting staff in doing the hard, important work of assessing families and meeting their needs. In addition,</a:t>
            </a:r>
            <a:r>
              <a:rPr lang="en-US" b="1"/>
              <a:t> </a:t>
            </a:r>
            <a:r>
              <a:rPr lang="en-US" b="0" i="1"/>
              <a:t>the accurate use of the SDM system and use of engagement skills are important for providing the quality of care that families deserve (and we put that at the top of the illustration to emphasis its importance to our work).</a:t>
            </a:r>
          </a:p>
          <a:p>
            <a:endParaRPr lang="en-US" b="0" i="1"/>
          </a:p>
          <a:p>
            <a:r>
              <a:rPr lang="en-US"/>
              <a:t>Let’s be very clear that support for staff is not the same thing as “coddling non-performing staff” because ensuring quality of care for families and getting administrative tasks done is still part of the work and always will be. Supporting staff works best in healthy workplaces, but that is another whole training (available through some of the CalAcademies if you want to advocate for healthier workplace environments; ask your management about getting that support from your regional academy).</a:t>
            </a:r>
          </a:p>
          <a:p>
            <a:endParaRPr lang="en-US"/>
          </a:p>
          <a:p>
            <a:r>
              <a:rPr lang="en-US"/>
              <a:t>After this next activity, we will dig into the nitty gritty regarding what we need to look out for when it comes to quality of assessments and care.</a:t>
            </a:r>
          </a:p>
          <a:p>
            <a:endParaRPr lang="en-US"/>
          </a:p>
          <a:p>
            <a:r>
              <a:rPr lang="en-US" b="1"/>
              <a:t>Trainer Note</a:t>
            </a:r>
          </a:p>
          <a:p>
            <a:br>
              <a:rPr lang="en-US" b="1"/>
            </a:br>
            <a:r>
              <a:rPr lang="en-US" b="0" i="0" u="sng"/>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Have participants pair and share how they navigate these four roles currently and what role the SDM system can play in promoting </a:t>
            </a:r>
            <a:r>
              <a:rPr lang="en-US" b="0" i="1"/>
              <a:t>professional development</a:t>
            </a:r>
            <a:r>
              <a:rPr lang="en-US" b="0" i="0"/>
              <a:t> </a:t>
            </a:r>
            <a:r>
              <a:rPr lang="en-US"/>
              <a:t>and </a:t>
            </a:r>
            <a:r>
              <a:rPr lang="en-US" b="0" i="1"/>
              <a:t>quality of care</a:t>
            </a:r>
            <a:r>
              <a:rPr lang="en-US"/>
              <a:t>.</a:t>
            </a:r>
            <a:br>
              <a:rPr lang="en-US"/>
            </a:br>
            <a:br>
              <a:rPr lang="en-US"/>
            </a:br>
            <a:r>
              <a:rPr lang="en-US"/>
              <a:t>The Yale School of Psychiatry Model is available at https://files-profile.medicine.yale.edu/documents/3d0e1dc7-4d2e-4e6f-b5c6-b4f6139d9899</a:t>
            </a:r>
          </a:p>
        </p:txBody>
      </p:sp>
    </p:spTree>
    <p:extLst>
      <p:ext uri="{BB962C8B-B14F-4D97-AF65-F5344CB8AC3E}">
        <p14:creationId xmlns:p14="http://schemas.microsoft.com/office/powerpoint/2010/main" val="2656841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499"/>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a:latin typeface="Segoe UI"/>
                <a:cs typeface="Segoe UI"/>
              </a:rPr>
              <a:t>To be reminded of the different ways supervision occurs.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a:latin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Example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a:latin typeface="Segoe UI"/>
                <a:cs typeface="Segoe UI"/>
              </a:rPr>
              <a:t>Supervision generally occurs in various ways and </a:t>
            </a:r>
            <a:r>
              <a:rPr lang="en-US" sz="1100" baseline="0">
                <a:latin typeface="Segoe UI"/>
                <a:cs typeface="Segoe UI"/>
              </a:rPr>
              <a:t>can be about gathering data as well as developing interventions. In general, there are three ways supervision usually happens.</a:t>
            </a:r>
            <a:endParaRPr lang="en-US" sz="1100" b="0">
              <a:latin typeface="Segoe UI"/>
              <a:cs typeface="Segoe UI"/>
            </a:endParaRPr>
          </a:p>
          <a:p>
            <a:endParaRPr lang="en-US" sz="1100" b="0">
              <a:latin typeface="Segoe UI" panose="020B0502040204020203" pitchFamily="34" charset="0"/>
            </a:endParaRPr>
          </a:p>
          <a:p>
            <a:r>
              <a:rPr lang="en-US" sz="1100" b="0" i="1" baseline="0">
                <a:latin typeface="Segoe UI"/>
                <a:cs typeface="Segoe UI"/>
              </a:rPr>
              <a:t>On-the-run supervision </a:t>
            </a:r>
            <a:r>
              <a:rPr lang="en-US" sz="1100" b="0" baseline="0">
                <a:latin typeface="Segoe UI"/>
                <a:cs typeface="Segoe UI"/>
              </a:rPr>
              <a:t>is the type of consultation that often happens in passing, such as in the hallway or during a quick visit to your office. A worker might pose a quick question seeking your guidance. This type of quick check-in can be helpful in addressing challenges that may have clear-cut answers; however, when faced with more challenging questions where an answer may not be so clear cut, this type of supervision may not be the most effective or beneficial. </a:t>
            </a:r>
          </a:p>
          <a:p>
            <a:endParaRPr lang="en-US" sz="1100" b="0" baseline="0">
              <a:latin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baseline="0">
                <a:latin typeface="Segoe UI"/>
                <a:cs typeface="Segoe UI"/>
              </a:rPr>
              <a:t>A one-on-one supervision </a:t>
            </a:r>
            <a:r>
              <a:rPr lang="en-US" sz="1100" b="0" baseline="0">
                <a:latin typeface="Segoe UI"/>
                <a:cs typeface="Segoe UI"/>
              </a:rPr>
              <a:t>session may be warranted for more in-depth case consultations. Most supervisors formally meet one-on-one with their supervisees monthly or otherwise on a regular schedule. This type of supervision can provide an opportunity to gather the needed information from the worker; understand the decision or challenge they are facing; or reference relevant SDM assessments and policies, procedures, and standards of practice.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baseline="0">
              <a:latin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baseline="0">
                <a:latin typeface="Segoe UI"/>
                <a:cs typeface="Segoe UI"/>
              </a:rPr>
              <a:t>For example, you could review one completed case and associated assessments prior to the scheduled supervision session. During supervision, you could point out strengths and areas to improve. Another option might be to ask the worker ahead of time to identify a case or scenario that made them feel challenged or curious; you could then devote time to discuss it and help support the worker to generate ideas for moving ahead with the case. This would also be an effective way to note progress or areas of opportunity for professional development.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baseline="0">
              <a:latin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1" baseline="0">
                <a:latin typeface="Segoe UI"/>
                <a:cs typeface="Segoe UI"/>
              </a:rPr>
              <a:t>Group supervision</a:t>
            </a:r>
            <a:r>
              <a:rPr lang="en-US" sz="1100" b="0" baseline="0">
                <a:latin typeface="Segoe UI"/>
                <a:cs typeface="Segoe UI"/>
              </a:rPr>
              <a:t> is a type of consultation that happens within a unit or team and provides time to discuss logistics, agency news, or a practice theme or topical area. For example, if your team has been struggling with gathering information on substance misuse, you can focus on the hotline tools items and definitions that could most often relate to substance misuse. Then you can contextualize it, concentrating on how the definitions guide how substance misuse is reflected in a new way. This will allow you to discuss interview approaches and questions that team members have used to get the details needed to complete screening criteria items accurately. </a:t>
            </a:r>
          </a:p>
        </p:txBody>
      </p:sp>
      <p:sp>
        <p:nvSpPr>
          <p:cNvPr id="2" name="Slide Image Placeholder 1">
            <a:extLst>
              <a:ext uri="{FF2B5EF4-FFF2-40B4-BE49-F238E27FC236}">
                <a16:creationId xmlns:a16="http://schemas.microsoft.com/office/drawing/2014/main" id="{C67EC813-4340-42D2-90BE-E47CFFE16D3F}"/>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43740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476250"/>
            <a:ext cx="5857875" cy="3295650"/>
          </a:xfrm>
        </p:spPr>
        <p:txBody>
          <a:bodyPr/>
          <a:lstStyle/>
          <a:p>
            <a:endParaRPr lang="en-US"/>
          </a:p>
        </p:txBody>
      </p:sp>
      <p:sp>
        <p:nvSpPr>
          <p:cNvPr id="3" name="Notes Placeholder 2"/>
          <p:cNvSpPr>
            <a:spLocks noGrp="1"/>
          </p:cNvSpPr>
          <p:nvPr>
            <p:ph type="body" idx="1"/>
          </p:nvPr>
        </p:nvSpPr>
        <p:spPr/>
        <p:txBody>
          <a:bodyPr/>
          <a:lstStyle/>
          <a:p>
            <a:r>
              <a:rPr lang="en-US" b="1" kern="1200">
                <a:solidFill>
                  <a:schemeClr val="tx1"/>
                </a:solidFill>
                <a:effectLst/>
              </a:rPr>
              <a:t>Purpose</a:t>
            </a:r>
          </a:p>
          <a:p>
            <a:r>
              <a:rPr lang="en-US" kern="1200">
                <a:solidFill>
                  <a:schemeClr val="tx1"/>
                </a:solidFill>
                <a:effectLst/>
              </a:rPr>
              <a:t>To create shared expectations about how the group will operate and model ways to be clear about expectations when working and meeting with families. </a:t>
            </a:r>
            <a:br>
              <a:rPr lang="en-US" kern="1200">
                <a:solidFill>
                  <a:schemeClr val="tx1"/>
                </a:solidFill>
                <a:effectLst/>
              </a:rPr>
            </a:br>
            <a:br>
              <a:rPr lang="en-US" kern="1200">
                <a:solidFill>
                  <a:schemeClr val="tx1"/>
                </a:solidFill>
                <a:effectLst/>
              </a:rPr>
            </a:br>
            <a:r>
              <a:rPr lang="en-US" b="1" kern="1200">
                <a:solidFill>
                  <a:schemeClr val="tx1"/>
                </a:solidFill>
                <a:effectLst/>
              </a:rPr>
              <a:t>Example</a:t>
            </a:r>
            <a:br>
              <a:rPr lang="en-US" kern="1200">
                <a:solidFill>
                  <a:schemeClr val="tx1"/>
                </a:solidFill>
                <a:effectLst/>
              </a:rPr>
            </a:br>
            <a:r>
              <a:rPr lang="en-CA" altLang="en-US"/>
              <a:t>We should always take a few minutes to check in and agree on how we will work with one another to help prevent miscommunication.</a:t>
            </a:r>
          </a:p>
          <a:p>
            <a:endParaRPr lang="en-CA" altLang="en-US"/>
          </a:p>
          <a:p>
            <a:r>
              <a:rPr lang="en-CA" altLang="en-US"/>
              <a:t>This also helps us model how we aspire to work with families. Taking time to build strong shared agreements for our work is an essential first step. It sends the following messages.</a:t>
            </a:r>
          </a:p>
          <a:p>
            <a:endParaRPr lang="en-CA" altLang="en-US"/>
          </a:p>
          <a:p>
            <a:pPr marL="225425" indent="-225425">
              <a:buFont typeface="Arial" panose="020B0604020202020204" pitchFamily="34" charset="0"/>
              <a:buChar char="•"/>
            </a:pPr>
            <a:r>
              <a:rPr lang="en-CA" altLang="en-US"/>
              <a:t>We and family members are in this together.</a:t>
            </a:r>
          </a:p>
          <a:p>
            <a:pPr marL="225425" indent="-225425">
              <a:buFont typeface="Arial" panose="020B0604020202020204" pitchFamily="34" charset="0"/>
              <a:buChar char="•"/>
            </a:pPr>
            <a:r>
              <a:rPr lang="en-CA" altLang="en-US"/>
              <a:t>We respect family members by inviting them to shape our process for working together.</a:t>
            </a:r>
          </a:p>
          <a:p>
            <a:endParaRPr lang="en-CA" altLang="en-US"/>
          </a:p>
          <a:p>
            <a:r>
              <a:rPr lang="en-CA" altLang="en-US"/>
              <a:t>Let’s establish our own agreements for our time together. Here are some examples that we can start with. </a:t>
            </a:r>
            <a:br>
              <a:rPr lang="en-CA" altLang="en-US"/>
            </a:br>
            <a:endParaRPr lang="en-CA" altLang="en-US"/>
          </a:p>
          <a:p>
            <a:r>
              <a:rPr lang="en-CA" altLang="en-US"/>
              <a:t>Slow Down: In a workplace that is driven by deadlines and mandates, today we hope to take a breath and slow down enough to really understand the material we have to cover. </a:t>
            </a:r>
            <a:br>
              <a:rPr lang="en-CA" altLang="en-US"/>
            </a:br>
            <a:endParaRPr lang="en-CA" altLang="en-US"/>
          </a:p>
          <a:p>
            <a:r>
              <a:rPr lang="en-CA" altLang="en-US"/>
              <a:t>Both/And: In a culture that tends to want the one “right answer,” we can learn more from each other when we acknowledge that two things can be true at the same time from different perspectives. </a:t>
            </a:r>
            <a:br>
              <a:rPr lang="en-CA" altLang="en-US"/>
            </a:br>
            <a:endParaRPr lang="en-CA" altLang="en-US"/>
          </a:p>
          <a:p>
            <a:r>
              <a:rPr lang="en-CA" altLang="en-US"/>
              <a:t>Confidentiality: We can learn lessons from each other during our time together without retelling someone else’s story (unless we ask their permission first). Confidentiality can also encourage each of us to say, “I don’t know” without fear that it will be held against us after the training is over.</a:t>
            </a:r>
            <a:br>
              <a:rPr lang="en-CA" altLang="en-US"/>
            </a:br>
            <a:endParaRPr lang="en-CA" altLang="en-US"/>
          </a:p>
          <a:p>
            <a:r>
              <a:rPr lang="en-CA" altLang="en-US"/>
              <a:t>Learning Culture: We can make it ok to admit and learn from mistakes. </a:t>
            </a:r>
          </a:p>
          <a:p>
            <a:br>
              <a:rPr lang="en-CA" altLang="en-US"/>
            </a:br>
            <a:r>
              <a:rPr lang="en-CA" altLang="en-US"/>
              <a:t>Give and Take Space: Those of us who often have a lot to say can give others more space to speak up. For those of us who tend to be on the quiet side, this is an invitation to speak up a little more and share our questions and insights with the rest of the group.</a:t>
            </a:r>
            <a:br>
              <a:rPr lang="en-CA" altLang="en-US"/>
            </a:br>
            <a:endParaRPr lang="en-CA" altLang="en-US"/>
          </a:p>
          <a:p>
            <a:r>
              <a:rPr lang="en-CA" altLang="en-US"/>
              <a:t>Must Be Present to Win: This is more than just a raffle prize rule. It means that when we resist distractions and the urge to multitask, we will get the most out of our learning experience together</a:t>
            </a:r>
          </a:p>
          <a:p>
            <a:endParaRPr lang="en-CA" altLang="en-US"/>
          </a:p>
          <a:p>
            <a:r>
              <a:rPr lang="en-CA" altLang="en-US"/>
              <a:t>This important activity also allows us to start on the right foot when meeting with our colleagues and supervisees. It helps us to be intentional about our time together, call up differences to attend to, and teach one another about how we like to be treated and share space.</a:t>
            </a:r>
          </a:p>
          <a:p>
            <a:endParaRPr lang="en-CA"/>
          </a:p>
          <a:p>
            <a:r>
              <a:rPr lang="en-CA" b="1"/>
              <a:t>Trainer Note</a:t>
            </a:r>
          </a:p>
          <a:p>
            <a:r>
              <a:rPr lang="en-CA" b="0" kern="1200">
                <a:solidFill>
                  <a:schemeClr val="tx1"/>
                </a:solidFill>
                <a:effectLst/>
              </a:rPr>
              <a:t>Write agreements on a flip chart as the class proposes additional ones that they would consider.</a:t>
            </a:r>
            <a:r>
              <a:rPr lang="en-US" kern="1200">
                <a:solidFill>
                  <a:schemeClr val="tx1"/>
                </a:solidFill>
                <a:effectLst/>
              </a:rPr>
              <a:t> Sometimes people will offer very vague ideas (“We should respect each other”). If so, you can ask for examples to deepen the discussion: “What do you mean by respect? What would that look like?“</a:t>
            </a:r>
          </a:p>
          <a:p>
            <a:endParaRPr lang="en-US"/>
          </a:p>
          <a:p>
            <a:endParaRPr lang="en-US"/>
          </a:p>
          <a:p>
            <a:endParaRPr lang="en-US"/>
          </a:p>
        </p:txBody>
      </p:sp>
    </p:spTree>
    <p:extLst>
      <p:ext uri="{BB962C8B-B14F-4D97-AF65-F5344CB8AC3E}">
        <p14:creationId xmlns:p14="http://schemas.microsoft.com/office/powerpoint/2010/main" val="3086816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review the Common Mistakes handout in the participant guide.</a:t>
            </a:r>
          </a:p>
          <a:p>
            <a:br>
              <a:rPr lang="en-US" b="1"/>
            </a:br>
            <a:r>
              <a:rPr lang="en-US" b="1"/>
              <a:t>Resource</a:t>
            </a:r>
            <a:br>
              <a:rPr lang="en-US" b="1"/>
            </a:br>
            <a:r>
              <a:rPr lang="en-US" b="0"/>
              <a:t>Common Mistakes and How to Handle Them: Key Points for SDM Implementation handout</a:t>
            </a:r>
            <a:br>
              <a:rPr lang="en-US" b="1"/>
            </a:br>
            <a:endParaRPr lang="en-US" b="1"/>
          </a:p>
          <a:p>
            <a:r>
              <a:rPr lang="en-US" b="1"/>
              <a:t>Example</a:t>
            </a:r>
          </a:p>
          <a:p>
            <a:r>
              <a:rPr lang="en-US"/>
              <a:t>Like the motorists in the photo, we all need a little direction from time to time. Turn to the Common Mistakes section of your participant guide. Take some time to read through all of them, write a checkmark for the ones you have seen in your own practice, and circle one or two that you would like to hear how others in the room handle. </a:t>
            </a:r>
          </a:p>
          <a:p>
            <a:br>
              <a:rPr lang="en-US"/>
            </a:br>
            <a:r>
              <a:rPr lang="en-US" b="1"/>
              <a:t>Trainer Note</a:t>
            </a:r>
          </a:p>
          <a:p>
            <a:endParaRPr lang="en-US"/>
          </a:p>
          <a:p>
            <a:r>
              <a:rPr lang="en-US" b="0" u="sng"/>
              <a:t>Activity</a:t>
            </a:r>
            <a:r>
              <a:rPr lang="en-US" b="0" u="none"/>
              <a:t> </a:t>
            </a:r>
            <a:r>
              <a:rPr lang="en-US"/>
              <a:t>(10–15 minutes)</a:t>
            </a:r>
            <a:br>
              <a:rPr lang="en-US"/>
            </a:br>
            <a:r>
              <a:rPr lang="en-US"/>
              <a:t>Provide time for participants to read and reflect. Then, guide a discussion about items that a few folks would like help with.</a:t>
            </a:r>
          </a:p>
        </p:txBody>
      </p:sp>
    </p:spTree>
    <p:extLst>
      <p:ext uri="{BB962C8B-B14F-4D97-AF65-F5344CB8AC3E}">
        <p14:creationId xmlns:p14="http://schemas.microsoft.com/office/powerpoint/2010/main" val="2492101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 </a:t>
            </a:r>
          </a:p>
          <a:p>
            <a:r>
              <a:rPr lang="en-US"/>
              <a:t>To be introduced to a simple model that includes referencing SDM definitions in even the most rushed of “on-the-fly” consultations. </a:t>
            </a:r>
            <a:br>
              <a:rPr lang="en-US"/>
            </a:br>
            <a:br>
              <a:rPr lang="en-US"/>
            </a:br>
            <a:r>
              <a:rPr lang="en-US" b="1"/>
              <a:t>Trainer Note</a:t>
            </a:r>
            <a:br>
              <a:rPr lang="en-US"/>
            </a:br>
            <a:r>
              <a:rPr lang="en-US"/>
              <a:t>There are two ways to approach this slide depending on how you are doing on time. </a:t>
            </a:r>
          </a:p>
          <a:p>
            <a:endParaRPr lang="en-US"/>
          </a:p>
          <a:p>
            <a:r>
              <a:rPr lang="en-US" b="1"/>
              <a:t>Example</a:t>
            </a:r>
          </a:p>
          <a:p>
            <a:r>
              <a:rPr lang="en-US"/>
              <a:t>Introduce these five steps—top to bottom, left to right—for a quick consultation or supervision conversation. Elicit the worker's thinking to get their initial thoughts on what challenge they face and what their initial course of action would be. Then, slow down enough to clarify and focus on the decision point they actually face so we know which assessment to consider. Next, because we want to do a thorough and balanced assessment, we ask the Three Questions: What is working well, what we are worried about, and what might need to happen next? </a:t>
            </a:r>
            <a:br>
              <a:rPr lang="en-US"/>
            </a:br>
            <a:br>
              <a:rPr lang="en-US"/>
            </a:br>
            <a:r>
              <a:rPr lang="en-US"/>
              <a:t>Everyone, pull out your phone and aim the camera at the QR code (https://ca.sdmdata.org/definitions). This gives us access to the definitions in all of the assessments for WebSDM in California. Compare the facts that you have heard to the definitions in the assessment to gain clarity with the worker on what they know for sure and what they still need to get from the family to complete the assessment accurately. Whether the definitions have been fully met and the decision seems clear or further information needs to be gathered before the definition is satisfied, agree with the worker on the next steps that they need to take. </a:t>
            </a:r>
          </a:p>
          <a:p>
            <a:br>
              <a:rPr lang="en-US" b="1"/>
            </a:br>
            <a:r>
              <a:rPr lang="en-US" b="1"/>
              <a:t>Trainer Note</a:t>
            </a:r>
          </a:p>
          <a:p>
            <a:endParaRPr lang="en-US"/>
          </a:p>
          <a:p>
            <a:r>
              <a:rPr lang="en-US" i="1"/>
              <a:t>If you have 50–75 minutes: </a:t>
            </a:r>
          </a:p>
          <a:p>
            <a:r>
              <a:rPr lang="en-US"/>
              <a:t>Walk participants through each of the five steps in this case consultation model. Remind them that the three questions in the middle are what are we worried about?, what is working well?, and what needs to happen next? Also ensure that they have access to the SDM definitions in the web browser on their mobile phone or other device, AND remind them to use those definitions during step 4. </a:t>
            </a:r>
          </a:p>
          <a:p>
            <a:endParaRPr lang="en-US"/>
          </a:p>
          <a:p>
            <a:r>
              <a:rPr lang="en-US"/>
              <a:t>Tell participants to get into groups of three and to assign one person to monitor progress through the five-step consultation model, one participant to present a recent case that they worked on, and the third person to act as the supervisor consulting on that case. Tell them to spend 10 minutes consulting on a case and then switch roles. Instruct the person who is going to monitor progress through the five-step consultation model to speak up and redirect the other two participants if they go off track or if they get stuck and need to move forward to the next step. </a:t>
            </a:r>
            <a:br>
              <a:rPr lang="en-US"/>
            </a:br>
            <a:endParaRPr lang="en-US"/>
          </a:p>
          <a:p>
            <a:r>
              <a:rPr lang="en-US"/>
              <a:t>Move around the room to check on progress. Near the end of 30 minutes, tell the groups to pick a spokesperson to report out on the utility of the five-step consultation model. Bring everyone back together and ask for the spokesperson from each group to report out.</a:t>
            </a:r>
          </a:p>
          <a:p>
            <a:endParaRPr lang="en-US" i="1"/>
          </a:p>
          <a:p>
            <a:r>
              <a:rPr lang="en-US" i="1"/>
              <a:t>If you are short on time: </a:t>
            </a:r>
          </a:p>
          <a:p>
            <a:r>
              <a:rPr lang="en-US"/>
              <a:t>Walk participants through the five steps fairly quickly and remind them to use the SDM definitions website when they are on step 4. Ask for a volunteer to present a case and walk through the five steps as if you are their supervisor consulting on the decision.</a:t>
            </a:r>
          </a:p>
        </p:txBody>
      </p:sp>
    </p:spTree>
    <p:extLst>
      <p:ext uri="{BB962C8B-B14F-4D97-AF65-F5344CB8AC3E}">
        <p14:creationId xmlns:p14="http://schemas.microsoft.com/office/powerpoint/2010/main" val="1403269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100">
                <a:latin typeface="Segoe UI"/>
                <a:cs typeface="Segoe UI"/>
              </a:rPr>
              <a:t>To review SDM connections in one-on-one</a:t>
            </a:r>
            <a:r>
              <a:rPr lang="en-US" sz="1100" baseline="0">
                <a:latin typeface="Segoe UI"/>
                <a:cs typeface="Segoe UI"/>
              </a:rPr>
              <a:t> s</a:t>
            </a:r>
            <a:r>
              <a:rPr lang="en-US" sz="1100">
                <a:latin typeface="Segoe UI"/>
                <a:cs typeface="Segoe UI"/>
              </a:rPr>
              <a:t>upervision.-</a:t>
            </a:r>
            <a:endParaRPr lang="en-US" sz="1100">
              <a:latin typeface="Segoe UI" panose="020B0502040204020203" pitchFamily="34" charset="0"/>
              <a:cs typeface="Segoe U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a:latin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Example</a:t>
            </a:r>
          </a:p>
          <a:p>
            <a:r>
              <a:rPr lang="en-US" sz="1100" b="0" baseline="0">
                <a:latin typeface="Segoe UI"/>
                <a:cs typeface="Segoe UI"/>
              </a:rPr>
              <a:t>This type of supervision can provide an opportunity to gather the needed information from the worker; understand the decision or challenge the worker is facing; and reference relevant SDM assessments and policies, procedures, and standards of practice.</a:t>
            </a:r>
          </a:p>
          <a:p>
            <a:endParaRPr lang="en-US" sz="1100" b="0" baseline="0">
              <a:latin typeface="Segoe UI" panose="020B0502040204020203" pitchFamily="34" charset="0"/>
            </a:endParaRPr>
          </a:p>
          <a:p>
            <a:r>
              <a:rPr lang="en-US" sz="1100">
                <a:latin typeface="Segoe UI"/>
                <a:cs typeface="Segoe UI"/>
              </a:rPr>
              <a:t>One-on-one supervision, or formal supervision, usually occurs at regular intervals, and it gives you more time to work through more complex conversations.</a:t>
            </a:r>
          </a:p>
          <a:p>
            <a:endParaRPr lang="en-US" sz="1100">
              <a:latin typeface="Segoe UI" panose="020B0502040204020203" pitchFamily="34" charset="0"/>
            </a:endParaRPr>
          </a:p>
          <a:p>
            <a:r>
              <a:rPr lang="en-US" sz="1100">
                <a:latin typeface="Segoe UI"/>
                <a:cs typeface="Segoe UI"/>
              </a:rPr>
              <a:t>Since you can prepare and plan for a one-on-one supervision session with staff, you might review a few of your worker’s completed assessments, especially if the worker is new in the role. By doing a case reading, you can identify areas for professional development, successes, or strengths. This can be helpful in structuring your time with the worker as well. You can invite the worker to prepare for the sessions by asking the worker to identify a case or scenario that made them feel challenged or curious, and you can make sure to devote time to discuss it and help support the worker to generate ideas for moving ahead. You can also ask the worker to think through their successes, struggles, and needs since your last supervision time.</a:t>
            </a:r>
          </a:p>
          <a:p>
            <a:endParaRPr lang="en-US" sz="1100">
              <a:latin typeface="Segoe UI" panose="020B0502040204020203" pitchFamily="34" charset="0"/>
            </a:endParaRPr>
          </a:p>
          <a:p>
            <a:r>
              <a:rPr lang="en-US" sz="1100">
                <a:latin typeface="Segoe UI"/>
                <a:cs typeface="Segoe UI"/>
              </a:rPr>
              <a:t>During your time together, the dialogue is less about finding an answer or making a decision. It is more about an exchange to develop growth and provide support. If you had the opportunity to complete a case reading of your worker’s completed assessments, provide feedback on your observations. What are they doing well in? What are some areas you have noticed growth in? What are some areas that might benefit from additional support? What do they identify as a strength and an area of growth or opportunity? Is there a case in which they would like more in-depth consultation? One-on-one supervision is a great opportunity to track progress and identify additional supports needed to support professional growth.</a:t>
            </a:r>
          </a:p>
          <a:p>
            <a:endParaRPr lang="en-US" sz="1100">
              <a:latin typeface="Segoe UI" panose="020B0502040204020203" pitchFamily="34" charset="0"/>
            </a:endParaRPr>
          </a:p>
          <a:p>
            <a:r>
              <a:rPr lang="en-US" sz="1100" b="1">
                <a:latin typeface="Segoe UI"/>
                <a:cs typeface="Segoe UI"/>
              </a:rPr>
              <a:t>Trainer Note</a:t>
            </a:r>
          </a:p>
          <a:p>
            <a:r>
              <a:rPr lang="en-US" sz="1100">
                <a:latin typeface="Segoe UI"/>
                <a:cs typeface="Segoe UI"/>
              </a:rPr>
              <a:t>Invite participants to consider and share the risks and benefits of this type of supervision. What would they need to feel more confident in providing one-on-one supervision? </a:t>
            </a:r>
          </a:p>
          <a:p>
            <a:endParaRPr lang="en-US" sz="1100">
              <a:latin typeface="Segoe UI" panose="020B0502040204020203" pitchFamily="34" charset="0"/>
            </a:endParaRPr>
          </a:p>
        </p:txBody>
      </p:sp>
      <p:sp>
        <p:nvSpPr>
          <p:cNvPr id="7" name="Slide Image Placeholder 6">
            <a:extLst>
              <a:ext uri="{FF2B5EF4-FFF2-40B4-BE49-F238E27FC236}">
                <a16:creationId xmlns:a16="http://schemas.microsoft.com/office/drawing/2014/main" id="{CF89F496-510F-439C-95D1-098CE4C35F90}"/>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116904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r>
              <a:rPr lang="en-US"/>
              <a:t> </a:t>
            </a:r>
          </a:p>
          <a:p>
            <a:r>
              <a:rPr lang="en-US"/>
              <a:t>To highlight that SafeMeasures</a:t>
            </a:r>
            <a:r>
              <a:rPr lang="en-US" sz="1100" kern="1200" baseline="30000">
                <a:solidFill>
                  <a:schemeClr val="tx1"/>
                </a:solidFill>
                <a:effectLst/>
                <a:latin typeface="Segoe UI" panose="020B0502040204020203" pitchFamily="34" charset="0"/>
                <a:ea typeface="+mn-ea"/>
                <a:cs typeface="Segoe UI" panose="020B0502040204020203" pitchFamily="34" charset="0"/>
              </a:rPr>
              <a:t>®</a:t>
            </a:r>
            <a:r>
              <a:rPr lang="en-US"/>
              <a:t> can provide insights that can be discussed in supervision. </a:t>
            </a:r>
          </a:p>
          <a:p>
            <a:endParaRPr lang="en-US"/>
          </a:p>
          <a:p>
            <a:r>
              <a:rPr lang="en-US" b="1"/>
              <a:t>Example</a:t>
            </a:r>
          </a:p>
          <a:p>
            <a:r>
              <a:rPr lang="en-US"/>
              <a:t>This is just a reminder that your SafeMeasures reports can help you prepare for supervision, identify trends in your unit, and plan work to get ahead of deadlines. </a:t>
            </a:r>
          </a:p>
        </p:txBody>
      </p:sp>
    </p:spTree>
    <p:extLst>
      <p:ext uri="{BB962C8B-B14F-4D97-AF65-F5344CB8AC3E}">
        <p14:creationId xmlns:p14="http://schemas.microsoft.com/office/powerpoint/2010/main" val="3541635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100">
                <a:latin typeface="Segoe UI"/>
                <a:cs typeface="Segoe UI"/>
              </a:rPr>
              <a:t>To review SDM connections in group</a:t>
            </a:r>
            <a:r>
              <a:rPr lang="en-US" sz="1100" baseline="0">
                <a:latin typeface="Segoe UI"/>
                <a:cs typeface="Segoe UI"/>
              </a:rPr>
              <a:t> s</a:t>
            </a:r>
            <a:r>
              <a:rPr lang="en-US" sz="1100">
                <a:latin typeface="Segoe UI"/>
                <a:cs typeface="Segoe UI"/>
              </a:rPr>
              <a:t>upervision.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a:latin typeface="Segoe UI" panose="020B0502040204020203" pitchFamily="34" charset="0"/>
            </a:endParaRPr>
          </a:p>
          <a:p>
            <a:r>
              <a:rPr lang="en-US" sz="1100" b="1">
                <a:latin typeface="Segoe UI"/>
                <a:cs typeface="Segoe UI"/>
              </a:rPr>
              <a:t>Example</a:t>
            </a:r>
            <a:endParaRPr lang="en-US" sz="1100">
              <a:latin typeface="Segoe UI"/>
              <a:cs typeface="Segoe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baseline="0">
                <a:latin typeface="Segoe UI"/>
                <a:cs typeface="Segoe UI"/>
              </a:rPr>
              <a:t>Group supervision is a type of consultation that happens within a unit or team. It provides time to discuss logistics, agency news, or a practice theme or topical area. For example, if your team has been struggling with gathering information on domestic violence, you can focus on the hotline tools items and definitions that could most often relate to domestic violence. The discussion can focus on challenges, wobbly situations that could go either way, reviewing definitions and different interviewing strategies that team members have used to get the details they need to complete screening criteria items accurately. This type of review and open discussion can also foster a learning environment among staff. </a:t>
            </a:r>
          </a:p>
          <a:p>
            <a:endParaRPr lang="en-US" sz="1100">
              <a:latin typeface="Segoe UI" panose="020B0502040204020203" pitchFamily="34" charset="0"/>
            </a:endParaRPr>
          </a:p>
          <a:p>
            <a:r>
              <a:rPr lang="en-US" sz="1100" b="1">
                <a:latin typeface="Segoe UI"/>
                <a:cs typeface="Segoe UI"/>
              </a:rPr>
              <a:t>Trainer Note</a:t>
            </a:r>
          </a:p>
          <a:p>
            <a:r>
              <a:rPr lang="en-US" sz="1100">
                <a:latin typeface="Segoe UI"/>
                <a:cs typeface="Segoe UI"/>
              </a:rPr>
              <a:t>Ask participants to reflect and discuss group supervision. Are you using group supervision</a:t>
            </a:r>
            <a:r>
              <a:rPr lang="en-US" sz="1100" baseline="0">
                <a:latin typeface="Segoe UI"/>
                <a:cs typeface="Segoe UI"/>
              </a:rPr>
              <a:t> now? Are you seeing a pattern that needs to be addressed in your unit? What are the struggles? What are you worried about? What are the successes and strengths? What is working well? What are the next steps in decision making that the SDM model can support?</a:t>
            </a:r>
            <a:endParaRPr lang="en-US" sz="1100">
              <a:latin typeface="Segoe UI"/>
              <a:cs typeface="Segoe UI"/>
            </a:endParaRPr>
          </a:p>
        </p:txBody>
      </p:sp>
      <p:sp>
        <p:nvSpPr>
          <p:cNvPr id="7" name="Slide Image Placeholder 6">
            <a:extLst>
              <a:ext uri="{FF2B5EF4-FFF2-40B4-BE49-F238E27FC236}">
                <a16:creationId xmlns:a16="http://schemas.microsoft.com/office/drawing/2014/main" id="{F1FA8A91-723A-4C9C-B4E3-9697B82618D3}"/>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3264421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971554"/>
          </a:xfrm>
        </p:spPr>
        <p:txBody>
          <a:bodyPr/>
          <a:lstStyle/>
          <a:p>
            <a:r>
              <a:rPr lang="en-US" b="1"/>
              <a:t>Purpose</a:t>
            </a:r>
          </a:p>
          <a:p>
            <a:r>
              <a:rPr lang="en-US" b="0"/>
              <a:t>To see different conditions that can exist in a workplace. </a:t>
            </a:r>
          </a:p>
          <a:p>
            <a:endParaRPr lang="en-US" b="0"/>
          </a:p>
          <a:p>
            <a:r>
              <a:rPr lang="en-US" b="1"/>
              <a:t>Example</a:t>
            </a:r>
            <a:br>
              <a:rPr lang="en-US"/>
            </a:br>
            <a:r>
              <a:rPr lang="en-US"/>
              <a:t>Psychological safety is characterized by being able to speak up, respectfully express disagreement and admit mistakes without fear of negative consequences.</a:t>
            </a:r>
          </a:p>
          <a:p>
            <a:endParaRPr lang="en-US"/>
          </a:p>
          <a:p>
            <a:r>
              <a:rPr lang="en-US"/>
              <a:t>Consider two basic variables, psychological safety and standards/expectations. As shown in this table, the combination of high standards and high psychological safety s to learning and high-performance environments. However, when the components of psychological safety are low or nonexistent in your team, staff can struggle with apathy; and, alternatively, with anxiety when pushed too far. </a:t>
            </a:r>
          </a:p>
          <a:p>
            <a:endParaRPr lang="en-US"/>
          </a:p>
          <a:p>
            <a:r>
              <a:rPr lang="en-US"/>
              <a:t>When creating a learning environment and promoting a psychologically safe team environment, you foster resilience in the team and its individuals. </a:t>
            </a:r>
          </a:p>
          <a:p>
            <a:endParaRPr lang="en-US"/>
          </a:p>
          <a:p>
            <a:r>
              <a:rPr lang="en-US"/>
              <a:t>Here you can see the benefits of efforts toward enhancing that learning culture for your staff.</a:t>
            </a:r>
          </a:p>
          <a:p>
            <a:br>
              <a:rPr lang="en-US" i="1"/>
            </a:br>
            <a:r>
              <a:rPr lang="en-US" b="1" i="0"/>
              <a:t>Trainer Note</a:t>
            </a:r>
          </a:p>
          <a:p>
            <a:br>
              <a:rPr lang="en-US" b="1" i="0"/>
            </a:br>
            <a:r>
              <a:rPr lang="en-US" b="0" i="0" u="sng"/>
              <a:t>Source</a:t>
            </a:r>
            <a:r>
              <a:rPr lang="en-US" b="0" i="0"/>
              <a:t>: Edmonson, A. (2018). </a:t>
            </a:r>
            <a:r>
              <a:rPr lang="en-US" b="0" i="1"/>
              <a:t>The fearless organization. </a:t>
            </a:r>
            <a:r>
              <a:rPr lang="en-US" b="0" i="0"/>
              <a:t>Wiley.</a:t>
            </a:r>
            <a:endParaRPr lang="en-US"/>
          </a:p>
        </p:txBody>
      </p:sp>
    </p:spTree>
    <p:extLst>
      <p:ext uri="{BB962C8B-B14F-4D97-AF65-F5344CB8AC3E}">
        <p14:creationId xmlns:p14="http://schemas.microsoft.com/office/powerpoint/2010/main" val="2391466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connect the training to meeting the four needs of team members.</a:t>
            </a:r>
          </a:p>
          <a:p>
            <a:endParaRPr lang="en-US"/>
          </a:p>
          <a:p>
            <a:r>
              <a:rPr lang="en-US" b="1"/>
              <a:t>Trainer Note</a:t>
            </a:r>
            <a:endParaRPr lang="en-US" b="1">
              <a:cs typeface="Calibri"/>
            </a:endParaRPr>
          </a:p>
          <a:p>
            <a:r>
              <a:rPr lang="en-US"/>
              <a:t>To highlight the role that the SDM system can play in providing stability in the work we do. </a:t>
            </a:r>
            <a:endParaRPr lang="en-US">
              <a:cs typeface="Calibri"/>
            </a:endParaRPr>
          </a:p>
          <a:p>
            <a:endParaRPr lang="en-US"/>
          </a:p>
          <a:p>
            <a:r>
              <a:rPr lang="en-US" b="1"/>
              <a:t>Example</a:t>
            </a:r>
          </a:p>
          <a:p>
            <a:r>
              <a:rPr lang="en-US" b="0">
                <a:cs typeface="Calibri"/>
              </a:rPr>
              <a:t>Raise your hand if you have seen practice swing back and forth like a pendulum in your county. How could we all benefit from refusing to be swayed by fear and reactionary impulses in our work with families? </a:t>
            </a:r>
          </a:p>
          <a:p>
            <a:endParaRPr lang="en-US" b="0">
              <a:cs typeface="Calibri"/>
            </a:endParaRPr>
          </a:p>
          <a:p>
            <a:r>
              <a:rPr lang="en-US"/>
              <a:t>From 2005 to 2008, the Gallup research organization canvassed 10,000 workers around the world and ask them what are the things you most need from leadership in your workplace. The themes that came up to the top in their research were trust, compassion, stability, and hope. Then they went back and checked out these findings with another thousand workers from around the world who affirmed the findings. The </a:t>
            </a:r>
            <a:r>
              <a:rPr lang="en-US" i="1"/>
              <a:t>Book Science of Trust</a:t>
            </a:r>
            <a:r>
              <a:rPr lang="en-US"/>
              <a:t> by John Gottman has good instructions in it for skills that build and maintain trust. Some counties and jurisdictions are beginning to train supervisors in reflective supervision as a way to support and show compassion for the hard work that staff are involved in with families. We can provide stability for our staff by reminding ourselves and them of the values that we hold important in working with families and by using the structure and definitions of SDM assessments (and the tools from SOP if your county uses them) to consistently train our staff regarding “this is how we make decisions around here." And using solution-focused questions and coaching can help instill hope for our workforce.</a:t>
            </a:r>
            <a:endParaRPr lang="en-US">
              <a:cs typeface="Calibri"/>
            </a:endParaRPr>
          </a:p>
          <a:p>
            <a:endParaRPr lang="en-US"/>
          </a:p>
          <a:p>
            <a:pPr>
              <a:defRPr/>
            </a:pPr>
            <a:endParaRPr lang="en-US"/>
          </a:p>
          <a:p>
            <a:endParaRPr lang="en-US"/>
          </a:p>
        </p:txBody>
      </p:sp>
    </p:spTree>
    <p:extLst>
      <p:ext uri="{BB962C8B-B14F-4D97-AF65-F5344CB8AC3E}">
        <p14:creationId xmlns:p14="http://schemas.microsoft.com/office/powerpoint/2010/main" val="2822695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txBody>
          <a:bodyPr/>
          <a:lstStyle/>
          <a:p>
            <a:endParaRPr lang="en-US"/>
          </a:p>
        </p:txBody>
      </p:sp>
      <p:sp>
        <p:nvSpPr>
          <p:cNvPr id="1003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Purpose</a:t>
            </a:r>
          </a:p>
          <a:p>
            <a:r>
              <a:rPr lang="en-US"/>
              <a:t>To reflect and learn from one another about creating a learning culture. </a:t>
            </a:r>
          </a:p>
          <a:p>
            <a:br>
              <a:rPr lang="en-US"/>
            </a:br>
            <a:r>
              <a:rPr lang="en-US" b="1"/>
              <a:t>Trainer Note</a:t>
            </a:r>
          </a:p>
          <a:p>
            <a:endParaRPr lang="en-US"/>
          </a:p>
          <a:p>
            <a:r>
              <a:rPr lang="en-US" b="0" u="sng"/>
              <a:t>Options</a:t>
            </a:r>
          </a:p>
          <a:p>
            <a:endParaRPr lang="en-US"/>
          </a:p>
          <a:p>
            <a:pPr marL="228600" indent="-228600">
              <a:buAutoNum type="alphaUcPeriod"/>
            </a:pPr>
            <a:r>
              <a:rPr lang="en-US"/>
              <a:t>Do a breakout/pair-and-share where each person answers the question, “How do I create a learning culture?” </a:t>
            </a:r>
          </a:p>
          <a:p>
            <a:pPr marL="228600" indent="-228600">
              <a:buAutoNum type="alphaUcPeriod"/>
            </a:pPr>
            <a:r>
              <a:rPr lang="en-US"/>
              <a:t>Do the TRIZ activity described in </a:t>
            </a:r>
            <a:r>
              <a:rPr lang="en-US">
                <a:hlinkClick r:id="rId3"/>
              </a:rPr>
              <a:t>https://www.liberatingstructures.com/6-making-space-with-triz/</a:t>
            </a:r>
            <a:r>
              <a:rPr lang="en-US"/>
              <a:t> </a:t>
            </a:r>
          </a:p>
          <a:p>
            <a:pPr marL="228600" indent="-228600">
              <a:buAutoNum type="alphaUcPeriod"/>
            </a:pPr>
            <a:r>
              <a:rPr lang="en-US"/>
              <a:t>Do 15% solutions described in </a:t>
            </a:r>
            <a:r>
              <a:rPr lang="en-US">
                <a:hlinkClick r:id="rId4"/>
              </a:rPr>
              <a:t>https://www.liberatingstructures.com/7-15-solutions/</a:t>
            </a:r>
            <a:r>
              <a:rPr lang="en-US"/>
              <a:t> </a:t>
            </a:r>
          </a:p>
          <a:p>
            <a:pPr marL="228600" indent="-228600">
              <a:buAutoNum type="alphaUcPeriod"/>
            </a:pPr>
            <a:r>
              <a:rPr lang="en-US"/>
              <a:t>Try the Flip Chart Carousel described in </a:t>
            </a:r>
            <a:r>
              <a:rPr lang="en-US">
                <a:hlinkClick r:id="rId5"/>
              </a:rPr>
              <a:t>https://www.thiagi.com/games/2017/9/12/flip-chart-carousel</a:t>
            </a:r>
            <a:r>
              <a:rPr lang="en-US"/>
              <a:t> </a:t>
            </a:r>
          </a:p>
          <a:p>
            <a:pPr marL="228600" indent="-228600">
              <a:buAutoNum type="alphaUcPeriod"/>
            </a:pPr>
            <a:endParaRPr lang="en-US"/>
          </a:p>
          <a:p>
            <a:pPr marL="228600" indent="-228600">
              <a:buAutoNum type="alphaUcPeriod"/>
            </a:pPr>
            <a:endParaRPr lang="en-US"/>
          </a:p>
          <a:p>
            <a:pPr marL="228600" indent="-228600">
              <a:buAutoNum type="alphaUcPeriod"/>
            </a:pPr>
            <a:endParaRPr lang="en-US"/>
          </a:p>
          <a:p>
            <a:endParaRPr lang="en-US">
              <a:latin typeface="Segoe UI" panose="020B0502040204020203" pitchFamily="34" charset="0"/>
              <a:ea typeface="MS PGothic" charset="0"/>
              <a:cs typeface="Segoe UI" panose="020B0502040204020203" pitchFamily="34" charset="0"/>
            </a:endParaRPr>
          </a:p>
          <a:p>
            <a:endParaRPr lang="en-US">
              <a:latin typeface="Segoe UI" panose="020B0502040204020203" pitchFamily="34" charset="0"/>
              <a:ea typeface="MS PGothic" charset="0"/>
              <a:cs typeface="Segoe UI" panose="020B0502040204020203" pitchFamily="34" charset="0"/>
            </a:endParaRPr>
          </a:p>
          <a:p>
            <a:endParaRPr lang="en-US">
              <a:latin typeface="Segoe UI" panose="020B0502040204020203" pitchFamily="34" charset="0"/>
              <a:ea typeface="MS PGothic" charset="0"/>
              <a:cs typeface="Segoe UI" panose="020B0502040204020203" pitchFamily="34" charset="0"/>
            </a:endParaRPr>
          </a:p>
        </p:txBody>
      </p:sp>
    </p:spTree>
    <p:extLst>
      <p:ext uri="{BB962C8B-B14F-4D97-AF65-F5344CB8AC3E}">
        <p14:creationId xmlns:p14="http://schemas.microsoft.com/office/powerpoint/2010/main" val="643203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endParaRPr lang="en-US"/>
          </a:p>
          <a:p>
            <a:r>
              <a:rPr lang="en-US" b="0"/>
              <a:t>To have a starting place for completing case readings as a part of supervision.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a:t>
            </a:r>
            <a:r>
              <a:rPr lang="en-US" baseline="0"/>
              <a:t> some steps for using the case review process as a feedback loop to improve implementation.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a:br>
            <a:r>
              <a:rPr lang="en-US" b="1" baseline="0"/>
              <a:t>Trainer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baseline="0"/>
              <a:t>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Have participants scan the QR code or go to https://docs.evidentchange.org/California and select the Case Reading and CQI Tools option in the navigation bar. Have them click on the CA SDM Case Reading Manual pdf and point out that there are Word document versions of the various case reading tools they can use depending on the program their staff work with families in. </a:t>
            </a:r>
          </a:p>
          <a:p>
            <a:endParaRPr lang="en-US" b="1"/>
          </a:p>
        </p:txBody>
      </p:sp>
      <p:sp>
        <p:nvSpPr>
          <p:cNvPr id="2" name="Slide Image Placeholder 1">
            <a:extLst>
              <a:ext uri="{FF2B5EF4-FFF2-40B4-BE49-F238E27FC236}">
                <a16:creationId xmlns:a16="http://schemas.microsoft.com/office/drawing/2014/main" id="{6A5962A2-5486-4557-953F-8DC3F9B7FC3B}"/>
              </a:ext>
            </a:extLst>
          </p:cNvPr>
          <p:cNvSpPr>
            <a:spLocks noGrp="1" noRot="1" noChangeAspect="1"/>
          </p:cNvSpPr>
          <p:nvPr>
            <p:ph type="sldImg"/>
          </p:nvPr>
        </p:nvSpPr>
        <p:spPr>
          <a:xfrm>
            <a:off x="685800" y="835025"/>
            <a:ext cx="5486400" cy="3086100"/>
          </a:xfrm>
        </p:spPr>
        <p:txBody>
          <a:bodyPr/>
          <a:lstStyle/>
          <a:p>
            <a:endParaRPr lang="en-US"/>
          </a:p>
        </p:txBody>
      </p:sp>
    </p:spTree>
    <p:extLst>
      <p:ext uri="{BB962C8B-B14F-4D97-AF65-F5344CB8AC3E}">
        <p14:creationId xmlns:p14="http://schemas.microsoft.com/office/powerpoint/2010/main" val="1546630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be introduced to the limited expectation of using the case reading tools.</a:t>
            </a:r>
            <a:br>
              <a:rPr lang="en-US"/>
            </a:br>
            <a:br>
              <a:rPr lang="en-US"/>
            </a:br>
            <a:r>
              <a:rPr lang="en-US" b="1"/>
              <a:t>Resource</a:t>
            </a:r>
            <a:br>
              <a:rPr lang="en-US" b="1"/>
            </a:br>
            <a:r>
              <a:rPr lang="en-US" b="0"/>
              <a:t>California </a:t>
            </a:r>
            <a:r>
              <a:rPr lang="en-US"/>
              <a:t>SDM®</a:t>
            </a:r>
            <a:r>
              <a:rPr lang="en-US" b="0"/>
              <a:t> Case Reading Manual</a:t>
            </a:r>
          </a:p>
          <a:p>
            <a:endParaRPr lang="en-US" b="1"/>
          </a:p>
          <a:p>
            <a:r>
              <a:rPr lang="en-US" b="1"/>
              <a:t>Example</a:t>
            </a:r>
          </a:p>
          <a:p>
            <a:r>
              <a:rPr lang="en-US"/>
              <a:t>Several California counties have found that investing a small amount of time for supervisors, CQI staff, and CFSR reviewers to look at case work through the lens of these case reading tools yields important gains in lessons learned and provides excellent feedback for workers, which, in turn, reduces the workload of supervisors who have fewer mistakes to correct. </a:t>
            </a:r>
          </a:p>
          <a:p>
            <a:endParaRPr lang="en-US"/>
          </a:p>
          <a:p>
            <a:r>
              <a:rPr lang="en-US"/>
              <a:t>Let’s take a look at an example, Page 25 (as numbered on the bottom right of the page) in the California SDM case reading manual. </a:t>
            </a:r>
            <a:br>
              <a:rPr lang="en-US"/>
            </a:br>
            <a:br>
              <a:rPr lang="en-US"/>
            </a:br>
            <a:r>
              <a:rPr lang="en-US" b="1"/>
              <a:t>Trainer Note</a:t>
            </a:r>
            <a:br>
              <a:rPr lang="en-US"/>
            </a:br>
            <a:r>
              <a:rPr lang="en-US"/>
              <a:t>Ask participants to volunteer to read the sections Who, How Many Records, etc.</a:t>
            </a:r>
          </a:p>
        </p:txBody>
      </p:sp>
    </p:spTree>
    <p:extLst>
      <p:ext uri="{BB962C8B-B14F-4D97-AF65-F5344CB8AC3E}">
        <p14:creationId xmlns:p14="http://schemas.microsoft.com/office/powerpoint/2010/main" val="143426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b="0"/>
              <a:t>To get warmed up and thinking about what you currently know about the SDM system.</a:t>
            </a:r>
            <a:br>
              <a:rPr lang="en-US" b="0"/>
            </a:br>
            <a:br>
              <a:rPr lang="en-US" b="0"/>
            </a:br>
            <a:r>
              <a:rPr lang="en-US" b="1"/>
              <a:t>Trainer Note</a:t>
            </a:r>
            <a:br>
              <a:rPr lang="en-US" b="0"/>
            </a:br>
            <a:r>
              <a:rPr lang="en-US" b="0"/>
              <a:t>Have participants “pair and share” how they explain the role of the SDM system in the work for five minutes each. Ask them to make a mental note about this as their personal “baseline” and to listen for ways to better understand how to talk to workers about the SDM system during our time together. </a:t>
            </a:r>
          </a:p>
        </p:txBody>
      </p:sp>
    </p:spTree>
    <p:extLst>
      <p:ext uri="{BB962C8B-B14F-4D97-AF65-F5344CB8AC3E}">
        <p14:creationId xmlns:p14="http://schemas.microsoft.com/office/powerpoint/2010/main" val="2143135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A7B5F-10AE-F149-3A4A-0727043BAD1A}"/>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9CB8C3B9-24FE-2514-D674-3D6EEBCACD83}"/>
              </a:ext>
            </a:extLst>
          </p:cNvPr>
          <p:cNvSpPr>
            <a:spLocks noGrp="1"/>
          </p:cNvSpPr>
          <p:nvPr>
            <p:ph type="body" idx="1"/>
          </p:nvPr>
        </p:nvSpPr>
        <p:spPr>
          <a:xfrm>
            <a:off x="457200" y="4321844"/>
            <a:ext cx="6096000" cy="4352925"/>
          </a:xfrm>
        </p:spPr>
        <p:txBody>
          <a:bodyPr/>
          <a:lstStyle/>
          <a:p>
            <a:pPr defTabSz="483306">
              <a:defRPr/>
            </a:pPr>
            <a:r>
              <a:rPr lang="en-US" b="1">
                <a:latin typeface="Segoe UI"/>
                <a:cs typeface="Segoe UI"/>
              </a:rPr>
              <a:t>Purpose</a:t>
            </a:r>
            <a:endParaRPr lang="en-US">
              <a:latin typeface="Segoe UI"/>
              <a:cs typeface="Segoe UI"/>
            </a:endParaRPr>
          </a:p>
          <a:p>
            <a:r>
              <a:rPr lang="en-US">
                <a:latin typeface="Segoe UI"/>
                <a:cs typeface="Segoe UI"/>
              </a:rPr>
              <a:t>To review components of a case reading. </a:t>
            </a:r>
          </a:p>
          <a:p>
            <a:endParaRPr lang="en-US">
              <a:latin typeface="Segoe UI" panose="020B0502040204020203" pitchFamily="34" charset="0"/>
            </a:endParaRPr>
          </a:p>
          <a:p>
            <a:r>
              <a:rPr lang="en-US" b="1">
                <a:latin typeface="Segoe UI"/>
                <a:cs typeface="Segoe UI"/>
              </a:rPr>
              <a:t>Example</a:t>
            </a:r>
          </a:p>
          <a:p>
            <a:pPr defTabSz="483306">
              <a:defRPr/>
            </a:pPr>
            <a:r>
              <a:rPr lang="en-US">
                <a:latin typeface="Segoe UI"/>
                <a:cs typeface="Segoe UI"/>
              </a:rPr>
              <a:t>A case reading involves looking at a small sample of completed assessments and the associated documentation. When conducting a case reading, you will want to focus on these areas.</a:t>
            </a:r>
          </a:p>
          <a:p>
            <a:pPr defTabSz="483306">
              <a:defRPr/>
            </a:pPr>
            <a:endParaRPr lang="en-US">
              <a:latin typeface="Segoe UI" panose="020B0502040204020203" pitchFamily="34" charset="0"/>
            </a:endParaRPr>
          </a:p>
          <a:p>
            <a:pPr marL="234950" indent="-234950" defTabSz="483306">
              <a:buFont typeface="Arial" panose="020B0604020202020204" pitchFamily="34" charset="0"/>
              <a:buChar char="•"/>
              <a:defRPr/>
            </a:pPr>
            <a:r>
              <a:rPr lang="en-US" i="1">
                <a:latin typeface="Segoe UI"/>
                <a:cs typeface="Segoe UI"/>
              </a:rPr>
              <a:t>Policy, procedures, and practice standards are met. </a:t>
            </a:r>
            <a:r>
              <a:rPr lang="en-US">
                <a:latin typeface="Segoe UI"/>
                <a:cs typeface="Segoe UI"/>
              </a:rPr>
              <a:t>Is the assessment completed appropriately? Is it completed on time? Are the necessary pieces of documentation completed, and do they meet the standards or expectations established? </a:t>
            </a:r>
          </a:p>
          <a:p>
            <a:pPr marL="234950" indent="-234950" defTabSz="483306">
              <a:buFont typeface="Arial" panose="020B0604020202020204" pitchFamily="34" charset="0"/>
              <a:buChar char="•"/>
              <a:defRPr/>
            </a:pPr>
            <a:r>
              <a:rPr lang="en-US" i="1">
                <a:latin typeface="Segoe UI"/>
                <a:cs typeface="Segoe UI"/>
              </a:rPr>
              <a:t>Action steps and impact of decisions. </a:t>
            </a:r>
            <a:r>
              <a:rPr lang="en-US">
                <a:latin typeface="Segoe UI"/>
                <a:cs typeface="Segoe UI"/>
              </a:rPr>
              <a:t>Is the assessment outcome clear? Is it clear how the worker arrived at that outcome? Are the action steps aligned? </a:t>
            </a:r>
          </a:p>
          <a:p>
            <a:pPr marL="234950" indent="-234950" defTabSz="483306">
              <a:buFont typeface="Arial" panose="020B0604020202020204" pitchFamily="34" charset="0"/>
              <a:buChar char="•"/>
              <a:defRPr/>
            </a:pPr>
            <a:r>
              <a:rPr lang="en-US" i="1">
                <a:latin typeface="Segoe UI"/>
                <a:cs typeface="Segoe UI"/>
              </a:rPr>
              <a:t>Critical thinking reflected. </a:t>
            </a:r>
            <a:r>
              <a:rPr lang="en-US">
                <a:latin typeface="Segoe UI"/>
                <a:cs typeface="Segoe UI"/>
              </a:rPr>
              <a:t>Did the worker provide rationale for the outcome? Is it clear why any criteria were or were not selected? </a:t>
            </a:r>
          </a:p>
          <a:p>
            <a:pPr marL="234950" indent="-234950" defTabSz="483306">
              <a:buFont typeface="Arial" panose="020B0604020202020204" pitchFamily="34" charset="0"/>
              <a:buChar char="•"/>
              <a:defRPr/>
            </a:pPr>
            <a:r>
              <a:rPr lang="en-US" i="1">
                <a:latin typeface="Segoe UI"/>
                <a:cs typeface="Segoe UI"/>
              </a:rPr>
              <a:t>Engagement and interviewing skills reflected.</a:t>
            </a:r>
            <a:r>
              <a:rPr lang="en-US">
                <a:latin typeface="Segoe UI"/>
                <a:cs typeface="Segoe UI"/>
              </a:rPr>
              <a:t> Is sufficient information provided? Is any information missing? Are </a:t>
            </a:r>
            <a:r>
              <a:rPr lang="en-US" i="0">
                <a:latin typeface="Segoe UI"/>
                <a:cs typeface="Segoe UI"/>
              </a:rPr>
              <a:t>“unknowns”</a:t>
            </a:r>
            <a:r>
              <a:rPr lang="en-US">
                <a:latin typeface="Segoe UI"/>
                <a:cs typeface="Segoe UI"/>
              </a:rPr>
              <a:t> documented as having been asked about?</a:t>
            </a:r>
          </a:p>
          <a:p>
            <a:pPr marL="0" indent="0" defTabSz="483306">
              <a:buFont typeface="Arial" panose="020B0604020202020204" pitchFamily="34" charset="0"/>
              <a:buNone/>
              <a:defRPr/>
            </a:pPr>
            <a:endParaRPr lang="en-US">
              <a:latin typeface="Segoe UI" panose="020B0502040204020203" pitchFamily="34" charset="0"/>
            </a:endParaRPr>
          </a:p>
          <a:p>
            <a:pPr marL="0" indent="0" defTabSz="483306">
              <a:buFont typeface="Arial" panose="020B0604020202020204" pitchFamily="34" charset="0"/>
              <a:buNone/>
              <a:defRPr/>
            </a:pPr>
            <a:r>
              <a:rPr lang="en-US">
                <a:latin typeface="Segoe UI"/>
                <a:cs typeface="Segoe UI"/>
              </a:rPr>
              <a:t>Through this process, you may note areas of strength or opportunities for improvement that you can address in one-on-one supervision, or you may notice trends among staff to address in group supervision. </a:t>
            </a:r>
          </a:p>
        </p:txBody>
      </p:sp>
      <p:sp>
        <p:nvSpPr>
          <p:cNvPr id="4" name="Slide Image Placeholder 3">
            <a:extLst>
              <a:ext uri="{FF2B5EF4-FFF2-40B4-BE49-F238E27FC236}">
                <a16:creationId xmlns:a16="http://schemas.microsoft.com/office/drawing/2014/main" id="{937DCECD-83CB-A451-9D37-552002FF1327}"/>
              </a:ext>
            </a:extLst>
          </p:cNvPr>
          <p:cNvSpPr>
            <a:spLocks noGrp="1" noRot="1" noChangeAspect="1"/>
          </p:cNvSpPr>
          <p:nvPr>
            <p:ph type="sldImg"/>
          </p:nvPr>
        </p:nvSpPr>
        <p:spPr>
          <a:xfrm>
            <a:off x="625475" y="782638"/>
            <a:ext cx="5759450" cy="3240087"/>
          </a:xfrm>
        </p:spPr>
        <p:txBody>
          <a:bodyPr/>
          <a:lstStyle/>
          <a:p>
            <a:endParaRPr lang="en-US"/>
          </a:p>
        </p:txBody>
      </p:sp>
    </p:spTree>
    <p:extLst>
      <p:ext uri="{BB962C8B-B14F-4D97-AF65-F5344CB8AC3E}">
        <p14:creationId xmlns:p14="http://schemas.microsoft.com/office/powerpoint/2010/main" val="189794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Purpose</a:t>
            </a:r>
            <a:endParaRPr lang="en-US"/>
          </a:p>
          <a:p>
            <a:r>
              <a:rPr lang="en-US" b="0"/>
              <a:t>To have a starting place for completing case reading as a part of supervision.</a:t>
            </a:r>
          </a:p>
          <a:p>
            <a:endParaRPr lang="en-US" b="0"/>
          </a:p>
          <a:p>
            <a:r>
              <a:rPr lang="en-US" b="1"/>
              <a:t>Example</a:t>
            </a:r>
          </a:p>
          <a:p>
            <a:r>
              <a:rPr lang="en-US"/>
              <a:t>An area we like to focus on initially in case reviews is whether completion guidelines are being adhered to. Whether you are reviewing a sample of one worker’s cases or looking for overall areas of needed support through cases of multiple workers, it is important to note any challenges related to when the assessment is being completed, on which cases or reports it is completed, and whether the process for moving toward a decision is being adhered to. </a:t>
            </a:r>
          </a:p>
        </p:txBody>
      </p:sp>
      <p:sp>
        <p:nvSpPr>
          <p:cNvPr id="2" name="Slide Image Placeholder 1">
            <a:extLst>
              <a:ext uri="{FF2B5EF4-FFF2-40B4-BE49-F238E27FC236}">
                <a16:creationId xmlns:a16="http://schemas.microsoft.com/office/drawing/2014/main" id="{85545FB4-C131-4662-94EB-A6671084C77D}"/>
              </a:ext>
            </a:extLst>
          </p:cNvPr>
          <p:cNvSpPr>
            <a:spLocks noGrp="1" noRot="1" noChangeAspect="1"/>
          </p:cNvSpPr>
          <p:nvPr>
            <p:ph type="sldImg"/>
          </p:nvPr>
        </p:nvSpPr>
        <p:spPr>
          <a:xfrm>
            <a:off x="685800" y="835025"/>
            <a:ext cx="5486400" cy="3086100"/>
          </a:xfrm>
        </p:spPr>
        <p:txBody>
          <a:bodyPr/>
          <a:lstStyle/>
          <a:p>
            <a:endParaRPr lang="en-US"/>
          </a:p>
        </p:txBody>
      </p:sp>
    </p:spTree>
    <p:extLst>
      <p:ext uri="{BB962C8B-B14F-4D97-AF65-F5344CB8AC3E}">
        <p14:creationId xmlns:p14="http://schemas.microsoft.com/office/powerpoint/2010/main" val="266531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3886200"/>
            <a:ext cx="5715000" cy="5003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t>To </a:t>
            </a:r>
            <a:r>
              <a:rPr lang="en-US"/>
              <a:t>be introduced to</a:t>
            </a:r>
            <a:r>
              <a:rPr lang="en-US" b="0" u="none"/>
              <a:t> common errors in review of the SDM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a:p>
          <a:p>
            <a:r>
              <a:rPr lang="en-US" b="1"/>
              <a:t>Example</a:t>
            </a:r>
          </a:p>
          <a:p>
            <a:r>
              <a:rPr lang="en-US"/>
              <a:t>It can be helpful to be on the lookout for some common errors we see through case reading. </a:t>
            </a:r>
          </a:p>
          <a:p>
            <a:pPr marL="171450" indent="-171450">
              <a:buFont typeface="Arial" panose="020B0604020202020204" pitchFamily="34" charset="0"/>
              <a:buChar char="•"/>
            </a:pPr>
            <a:endParaRPr lang="en-US"/>
          </a:p>
          <a:p>
            <a:pPr marL="228600" indent="-228600">
              <a:buFont typeface="Arial" panose="020B0604020202020204" pitchFamily="34" charset="0"/>
              <a:buChar char="•"/>
            </a:pPr>
            <a:r>
              <a:rPr lang="en-US"/>
              <a:t>Ideal practice is for each assessment item selected to have corresponding documentation in case notes to show why the worker landed on the item—whether that is details to support an allegation, reasoning for response priority, explanations for overrides, or how a safety plan does or is unable to mitigate the safety threat. This is something to strive for.</a:t>
            </a:r>
          </a:p>
          <a:p>
            <a:pPr marL="228600" indent="-228600">
              <a:buFont typeface="Arial" panose="020B0604020202020204" pitchFamily="34" charset="0"/>
              <a:buChar char="•"/>
            </a:pPr>
            <a:r>
              <a:rPr lang="en-US"/>
              <a:t>At times, we find that assessment answers and the narrative conflict. There may be explanations for this, or it may be in error. As supervisors, we cannot know if it is not documented clearly. Selecting</a:t>
            </a:r>
            <a:r>
              <a:rPr lang="en-US" baseline="0"/>
              <a:t> cases to read in full, and specifically reviewing for SDM assessment completion, offers </a:t>
            </a:r>
            <a:r>
              <a:rPr lang="en-US"/>
              <a:t>an opportunity to look for these kinds of mistakes and support workers in being clearer in documentation or identify roadblocks to consistency. </a:t>
            </a:r>
          </a:p>
          <a:p>
            <a:pPr marL="228600" indent="-228600">
              <a:buFont typeface="Arial" panose="020B0604020202020204" pitchFamily="34" charset="0"/>
              <a:buChar char="•"/>
            </a:pPr>
            <a:r>
              <a:rPr lang="en-US"/>
              <a:t>We promote transparency with families. We want to talk with clients about the safety threats—the reasons we are concerned and involved. We want to be on the same page about what we are looking for in terms of safety as we move through intervention planning. </a:t>
            </a:r>
          </a:p>
          <a:p>
            <a:pPr marL="228600" indent="-228600">
              <a:buFont typeface="Arial" panose="020B0604020202020204" pitchFamily="34" charset="0"/>
              <a:buChar char="•"/>
            </a:pPr>
            <a:endParaRPr lang="en-US"/>
          </a:p>
        </p:txBody>
      </p:sp>
      <p:sp>
        <p:nvSpPr>
          <p:cNvPr id="2" name="Slide Image Placeholder 1">
            <a:extLst>
              <a:ext uri="{FF2B5EF4-FFF2-40B4-BE49-F238E27FC236}">
                <a16:creationId xmlns:a16="http://schemas.microsoft.com/office/drawing/2014/main" id="{5D21419D-CB2E-4D18-BAC0-1C9FCDF7F60E}"/>
              </a:ext>
            </a:extLst>
          </p:cNvPr>
          <p:cNvSpPr>
            <a:spLocks noGrp="1" noRot="1" noChangeAspect="1"/>
          </p:cNvSpPr>
          <p:nvPr>
            <p:ph type="sldImg"/>
          </p:nvPr>
        </p:nvSpPr>
        <p:spPr>
          <a:xfrm>
            <a:off x="685800" y="569913"/>
            <a:ext cx="5486400" cy="3086100"/>
          </a:xfrm>
        </p:spPr>
        <p:txBody>
          <a:bodyPr/>
          <a:lstStyle/>
          <a:p>
            <a:endParaRPr lang="en-US"/>
          </a:p>
        </p:txBody>
      </p:sp>
    </p:spTree>
    <p:extLst>
      <p:ext uri="{BB962C8B-B14F-4D97-AF65-F5344CB8AC3E}">
        <p14:creationId xmlns:p14="http://schemas.microsoft.com/office/powerpoint/2010/main" val="15448535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7993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9AE8F-C966-E964-0B5F-D712DC3D5407}"/>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011002-789F-10BF-656E-D9F0B74F5D7D}"/>
              </a:ext>
            </a:extLst>
          </p:cNvPr>
          <p:cNvSpPr>
            <a:spLocks noGrp="1" noRot="1" noChangeAspect="1" noTextEdit="1"/>
          </p:cNvSpPr>
          <p:nvPr>
            <p:ph type="sldImg"/>
          </p:nvPr>
        </p:nvSpPr>
        <p:spPr>
          <a:xfrm>
            <a:off x="685800" y="735013"/>
            <a:ext cx="5486400" cy="3086100"/>
          </a:xfrm>
          <a:ln/>
        </p:spPr>
        <p:txBody>
          <a:bodyPr/>
          <a:lstStyle/>
          <a:p>
            <a:endParaRPr lang="en-US"/>
          </a:p>
        </p:txBody>
      </p:sp>
      <p:sp>
        <p:nvSpPr>
          <p:cNvPr id="37891" name="Notes Placeholder 2">
            <a:extLst>
              <a:ext uri="{FF2B5EF4-FFF2-40B4-BE49-F238E27FC236}">
                <a16:creationId xmlns:a16="http://schemas.microsoft.com/office/drawing/2014/main" id="{A924C31C-40AD-7732-2CAF-82810C070BEE}"/>
              </a:ext>
            </a:extLst>
          </p:cNvPr>
          <p:cNvSpPr>
            <a:spLocks noGrp="1"/>
          </p:cNvSpPr>
          <p:nvPr>
            <p:ph type="body" idx="1"/>
          </p:nvPr>
        </p:nvSpPr>
        <p:spPr>
          <a:xfrm>
            <a:off x="685800" y="4624641"/>
            <a:ext cx="5486400" cy="37843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AU" b="1"/>
              <a:t>Purpose</a:t>
            </a:r>
          </a:p>
          <a:p>
            <a:r>
              <a:rPr lang="en-AU">
                <a:ea typeface="Calibri"/>
                <a:cs typeface="Calibri"/>
              </a:rPr>
              <a:t>To be oriented to which decision the hotline tools help with.</a:t>
            </a:r>
          </a:p>
          <a:p>
            <a:endParaRPr lang="en-AU"/>
          </a:p>
          <a:p>
            <a:r>
              <a:rPr lang="en-AU" b="1"/>
              <a:t>Example</a:t>
            </a:r>
            <a:endParaRPr lang="en-AU" b="1">
              <a:ea typeface="Calibri"/>
              <a:cs typeface="Calibri"/>
            </a:endParaRPr>
          </a:p>
          <a:p>
            <a:r>
              <a:rPr lang="en-US"/>
              <a:t>Let’s take a look at the hotline tools. They help us determine if a report meets the criteria to assign for an investigation and, if so, how quickly we should respond.</a:t>
            </a:r>
            <a:endParaRPr lang="en-US">
              <a:ea typeface="Calibri"/>
              <a:cs typeface="Calibri"/>
            </a:endParaRPr>
          </a:p>
        </p:txBody>
      </p:sp>
    </p:spTree>
    <p:extLst>
      <p:ext uri="{BB962C8B-B14F-4D97-AF65-F5344CB8AC3E}">
        <p14:creationId xmlns:p14="http://schemas.microsoft.com/office/powerpoint/2010/main" val="422198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1" fontAlgn="auto" latinLnBrk="0" hangingPunct="1">
              <a:buClrTx/>
              <a:buSzTx/>
              <a:buFontTx/>
              <a:buNone/>
              <a:tabLst/>
              <a:defRPr/>
            </a:pPr>
            <a:r>
              <a:rPr lang="en-US" altLang="en-US" sz="1100" b="1">
                <a:latin typeface="Segoe UI"/>
                <a:cs typeface="Segoe UI"/>
              </a:rPr>
              <a:t>Purpose</a:t>
            </a:r>
            <a:endParaRPr lang="en-US"/>
          </a:p>
          <a:p>
            <a:pPr>
              <a:defRPr/>
            </a:pPr>
            <a:r>
              <a:rPr lang="en-US" altLang="en-US" sz="1100">
                <a:latin typeface="Segoe UI"/>
                <a:cs typeface="Segoe UI"/>
              </a:rPr>
              <a:t>To review the policy and procedures for screening and response in the participant guide. </a:t>
            </a:r>
            <a:br>
              <a:rPr lang="en-US" altLang="en-US" sz="1100">
                <a:latin typeface="Segoe UI"/>
                <a:cs typeface="Segoe UI"/>
              </a:rPr>
            </a:br>
            <a:br>
              <a:rPr lang="en-US" altLang="en-US" sz="1100">
                <a:latin typeface="Segoe UI"/>
                <a:cs typeface="Segoe UI"/>
              </a:rPr>
            </a:br>
            <a:r>
              <a:rPr lang="en-US" altLang="en-US" sz="1100" b="1">
                <a:latin typeface="Segoe UI"/>
                <a:cs typeface="Segoe UI"/>
              </a:rPr>
              <a:t>Trainer Note</a:t>
            </a:r>
            <a:br>
              <a:rPr lang="en-US" altLang="en-US" sz="1100">
                <a:latin typeface="Segoe UI"/>
                <a:cs typeface="Segoe UI"/>
              </a:rPr>
            </a:br>
            <a:r>
              <a:rPr lang="en-US" altLang="en-US" sz="1100">
                <a:latin typeface="Segoe UI"/>
                <a:cs typeface="Segoe UI"/>
              </a:rPr>
              <a:t>Review the completion instructions of the assessment. </a:t>
            </a:r>
          </a:p>
          <a:p>
            <a:pPr>
              <a:defRPr/>
            </a:pPr>
            <a:endParaRPr lang="en-US" altLang="en-US" sz="1100">
              <a:latin typeface="Segoe UI" panose="020B0502040204020203" pitchFamily="34" charset="0"/>
            </a:endParaRPr>
          </a:p>
          <a:p>
            <a:pPr>
              <a:defRPr/>
            </a:pPr>
            <a:r>
              <a:rPr lang="en-US" altLang="en-US" sz="1100" b="1">
                <a:latin typeface="Segoe UI"/>
                <a:cs typeface="Segoe UI"/>
              </a:rPr>
              <a:t>Example</a:t>
            </a:r>
          </a:p>
          <a:p>
            <a:pPr marL="0" marR="0" lvl="0" indent="0" algn="l" defTabSz="457200" rtl="0" eaLnBrk="1" fontAlgn="auto" latinLnBrk="0" hangingPunct="1">
              <a:buClrTx/>
              <a:buSzTx/>
              <a:buFontTx/>
              <a:buNone/>
              <a:tabLst/>
              <a:defRPr/>
            </a:pPr>
            <a:r>
              <a:rPr lang="en-US" altLang="en-US" sz="1100">
                <a:latin typeface="Segoe UI"/>
                <a:cs typeface="Segoe UI"/>
              </a:rPr>
              <a:t>The policies and procedures are in the P&amp;P manual for your reference. </a:t>
            </a:r>
          </a:p>
          <a:p>
            <a:pPr marL="0" marR="0" lvl="0" indent="0" algn="l" defTabSz="457200" rtl="0" eaLnBrk="1" fontAlgn="auto" latinLnBrk="0" hangingPunct="1">
              <a:buClrTx/>
              <a:buSzTx/>
              <a:buFontTx/>
              <a:buNone/>
              <a:tabLst/>
              <a:defRPr/>
            </a:pPr>
            <a:endParaRPr lang="en-US" altLang="en-US" sz="1100">
              <a:latin typeface="Segoe UI" panose="020B0502040204020203" pitchFamily="34" charset="0"/>
            </a:endParaRPr>
          </a:p>
          <a:p>
            <a:pPr marL="0" marR="0" lvl="0" indent="0" algn="l" defTabSz="457200" rtl="0" eaLnBrk="1" fontAlgn="auto" latinLnBrk="0" hangingPunct="1">
              <a:buClrTx/>
              <a:buSzTx/>
              <a:buFontTx/>
              <a:buNone/>
              <a:tabLst/>
              <a:defRPr/>
            </a:pPr>
            <a:r>
              <a:rPr lang="en-US" sz="1100" i="1">
                <a:latin typeface="Segoe UI"/>
                <a:ea typeface="+mn-lt"/>
                <a:cs typeface="Segoe UI"/>
              </a:rPr>
              <a:t>Which Cases</a:t>
            </a:r>
            <a:r>
              <a:rPr lang="en-US" sz="1100">
                <a:latin typeface="Segoe UI"/>
                <a:ea typeface="+mn-lt"/>
                <a:cs typeface="Segoe UI"/>
              </a:rPr>
              <a:t>: All reports that get documented in CWS/CMS (this would include “I&amp;R” calls, although the use of this part of CWS/CMS is </a:t>
            </a:r>
            <a:r>
              <a:rPr lang="en-US" sz="1100" i="1">
                <a:latin typeface="Segoe UI"/>
                <a:ea typeface="+mn-lt"/>
                <a:cs typeface="Segoe UI"/>
              </a:rPr>
              <a:t>very</a:t>
            </a:r>
            <a:r>
              <a:rPr lang="en-US" sz="1100">
                <a:latin typeface="Segoe UI"/>
                <a:ea typeface="+mn-lt"/>
                <a:cs typeface="Segoe UI"/>
              </a:rPr>
              <a:t> uneven across California counties). The assessment is completed for all reports of child abuse/neglect. This includes reports by telephone and all other means, including new reports of child abuse/neglect on open cases. </a:t>
            </a:r>
          </a:p>
          <a:p>
            <a:pPr marL="0" marR="0" lvl="0" indent="0" algn="l" defTabSz="457200" rtl="0" eaLnBrk="1" fontAlgn="auto" latinLnBrk="0" hangingPunct="1">
              <a:buClrTx/>
              <a:buSzTx/>
              <a:buFontTx/>
              <a:buNone/>
              <a:tabLst/>
              <a:defRPr/>
            </a:pPr>
            <a:endParaRPr lang="en-US" sz="1100">
              <a:latin typeface="Segoe UI" panose="020B0502040204020203" pitchFamily="34" charset="0"/>
              <a:ea typeface="+mn-lt"/>
              <a:cs typeface="+mn-lt"/>
            </a:endParaRPr>
          </a:p>
          <a:p>
            <a:pPr defTabSz="457200">
              <a:defRPr/>
            </a:pPr>
            <a:r>
              <a:rPr lang="en-US" sz="1100" i="1">
                <a:latin typeface="Segoe UI"/>
                <a:ea typeface="+mn-lt"/>
                <a:cs typeface="Segoe UI"/>
              </a:rPr>
              <a:t>Who</a:t>
            </a:r>
            <a:r>
              <a:rPr lang="en-US" sz="1100">
                <a:latin typeface="Segoe UI"/>
                <a:ea typeface="+mn-lt"/>
                <a:cs typeface="Segoe UI"/>
              </a:rPr>
              <a:t>: The hotline worker</a:t>
            </a:r>
          </a:p>
          <a:p>
            <a:pPr marL="0" marR="0" lvl="0" indent="0" algn="l" defTabSz="457200" rtl="0" eaLnBrk="1" fontAlgn="auto" latinLnBrk="0" hangingPunct="1">
              <a:buClrTx/>
              <a:buSzTx/>
              <a:buFontTx/>
              <a:buNone/>
              <a:tabLst/>
              <a:defRPr/>
            </a:pPr>
            <a:endParaRPr lang="en-US" sz="1100">
              <a:latin typeface="Segoe UI" panose="020B0502040204020203" pitchFamily="34" charset="0"/>
              <a:ea typeface="+mn-lt"/>
              <a:cs typeface="+mn-lt"/>
            </a:endParaRPr>
          </a:p>
          <a:p>
            <a:pPr marL="0" marR="0" lvl="0" indent="0" algn="l" defTabSz="457200" rtl="0" eaLnBrk="1" fontAlgn="auto" latinLnBrk="0" hangingPunct="1">
              <a:buClrTx/>
              <a:buSzTx/>
              <a:buFontTx/>
              <a:buNone/>
              <a:tabLst/>
              <a:defRPr/>
            </a:pPr>
            <a:r>
              <a:rPr lang="en-US" sz="1100" i="1">
                <a:latin typeface="Segoe UI"/>
                <a:ea typeface="+mn-lt"/>
                <a:cs typeface="Segoe UI"/>
              </a:rPr>
              <a:t>When</a:t>
            </a:r>
            <a:r>
              <a:rPr lang="en-US" sz="1100">
                <a:latin typeface="Segoe UI"/>
                <a:ea typeface="+mn-lt"/>
                <a:cs typeface="Segoe UI"/>
              </a:rPr>
              <a:t>: </a:t>
            </a:r>
            <a:r>
              <a:rPr lang="en-US" sz="1100" kern="1200">
                <a:latin typeface="Segoe UI"/>
                <a:ea typeface="+mn-lt"/>
                <a:cs typeface="Segoe UI"/>
              </a:rPr>
              <a:t>The tool is designed to be used while on the call with the reporter, but no later than the end of the worker’s shift. </a:t>
            </a:r>
          </a:p>
          <a:p>
            <a:pPr marL="0" marR="0" lvl="0" indent="0" algn="l" defTabSz="457200" rtl="0" eaLnBrk="1" fontAlgn="auto" latinLnBrk="0" hangingPunct="1">
              <a:buClrTx/>
              <a:buSzTx/>
              <a:buFontTx/>
              <a:buNone/>
              <a:tabLst/>
              <a:defRPr/>
            </a:pPr>
            <a:endParaRPr lang="en-US" sz="1100">
              <a:latin typeface="Segoe UI" panose="020B0502040204020203" pitchFamily="34" charset="0"/>
              <a:ea typeface="+mn-lt"/>
              <a:cs typeface="+mn-lt"/>
            </a:endParaRPr>
          </a:p>
          <a:p>
            <a:pPr marL="0" marR="0" lvl="0" indent="0" algn="l" defTabSz="457200" rtl="0" eaLnBrk="1" fontAlgn="auto" latinLnBrk="0" hangingPunct="1">
              <a:buClrTx/>
              <a:buSzTx/>
              <a:buFontTx/>
              <a:buNone/>
              <a:tabLst/>
              <a:defRPr/>
            </a:pPr>
            <a:r>
              <a:rPr lang="en-US" sz="1100" i="1">
                <a:latin typeface="Segoe UI"/>
                <a:ea typeface="+mn-lt"/>
                <a:cs typeface="Segoe UI"/>
              </a:rPr>
              <a:t>Decision</a:t>
            </a:r>
            <a:r>
              <a:rPr lang="en-US" sz="1100">
                <a:latin typeface="Segoe UI"/>
                <a:ea typeface="+mn-lt"/>
                <a:cs typeface="Segoe UI"/>
              </a:rPr>
              <a:t>: The tool guides whether a report requires a CPS intervention AND, if so, how quickly to begin an investigation</a:t>
            </a:r>
            <a:r>
              <a:rPr lang="en-US" sz="1100">
                <a:latin typeface="Segoe UI"/>
                <a:cs typeface="Segoe UI"/>
              </a:rPr>
              <a:t>. And what path of response to select for differential response counties. </a:t>
            </a:r>
          </a:p>
          <a:p>
            <a:pPr marL="0" marR="0" lvl="0" indent="0" algn="l" defTabSz="457200" rtl="0" eaLnBrk="1" fontAlgn="auto" latinLnBrk="0" hangingPunct="1">
              <a:buClrTx/>
              <a:buSzTx/>
              <a:buFontTx/>
              <a:buNone/>
              <a:tabLst/>
              <a:defRPr/>
            </a:pPr>
            <a:endParaRPr lang="en-US" sz="1100">
              <a:latin typeface="Segoe UI" panose="020B0502040204020203" pitchFamily="34" charset="0"/>
            </a:endParaRPr>
          </a:p>
          <a:p>
            <a:pPr marL="0" marR="0" lvl="0" indent="0" algn="l" defTabSz="457200" rtl="0" eaLnBrk="1" fontAlgn="auto" latinLnBrk="0" hangingPunct="1">
              <a:buClrTx/>
              <a:buSzTx/>
              <a:buFontTx/>
              <a:buNone/>
              <a:tabLst/>
              <a:defRPr/>
            </a:pPr>
            <a:endParaRPr lang="en-US" sz="1100" b="1" cap="all">
              <a:solidFill>
                <a:srgbClr val="00ABCA"/>
              </a:solidFill>
              <a:effectLst/>
              <a:latin typeface="Segoe UI" panose="020B0502040204020203" pitchFamily="34" charset="0"/>
              <a:ea typeface="MS Gothic" panose="020B0609070205080204" pitchFamily="49" charset="-128"/>
              <a:cs typeface="Times New Roman" panose="02020603050405020304" pitchFamily="18" charset="0"/>
            </a:endParaRPr>
          </a:p>
          <a:p>
            <a:pPr marL="0" marR="0" lvl="0" indent="0" algn="l" defTabSz="457200" rtl="0" eaLnBrk="1" fontAlgn="auto" latinLnBrk="0" hangingPunct="1">
              <a:buClrTx/>
              <a:buSzTx/>
              <a:buFontTx/>
              <a:buNone/>
              <a:tabLst/>
              <a:defRPr/>
            </a:pPr>
            <a:endParaRPr lang="en-US" sz="1100">
              <a:solidFill>
                <a:srgbClr val="000000"/>
              </a:solidFill>
              <a:effectLst/>
              <a:latin typeface="Segoe UI"/>
              <a:ea typeface="Calibri"/>
              <a:cs typeface="Segoe UI"/>
            </a:endParaRPr>
          </a:p>
          <a:p>
            <a:endParaRPr lang="en-US" altLang="en-US" sz="1100">
              <a:latin typeface="Segoe UI" panose="020B0502040204020203" pitchFamily="34" charset="0"/>
              <a:cs typeface="Segoe UI" panose="020B0502040204020203" pitchFamily="34" charset="0"/>
            </a:endParaRPr>
          </a:p>
          <a:p>
            <a:endParaRPr lang="en-US" altLang="en-US" sz="1100">
              <a:latin typeface="Segoe UI" panose="020B0502040204020203" pitchFamily="34" charset="0"/>
            </a:endParaRPr>
          </a:p>
          <a:p>
            <a:endParaRPr lang="en-US" altLang="en-US" sz="1100">
              <a:latin typeface="Segoe UI" panose="020B0502040204020203" pitchFamily="34" charset="0"/>
              <a:cs typeface="Segoe UI" panose="020B0502040204020203" pitchFamily="34" charset="0"/>
            </a:endParaRPr>
          </a:p>
        </p:txBody>
      </p:sp>
      <p:sp>
        <p:nvSpPr>
          <p:cNvPr id="2" name="Slide Image Placeholder 1">
            <a:extLst>
              <a:ext uri="{FF2B5EF4-FFF2-40B4-BE49-F238E27FC236}">
                <a16:creationId xmlns:a16="http://schemas.microsoft.com/office/drawing/2014/main" id="{B6EB43A4-6686-41DC-BDD8-B35D34B0F58D}"/>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920918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a:t>Purpose</a:t>
            </a:r>
            <a:endParaRPr lang="en-US"/>
          </a:p>
          <a:p>
            <a:r>
              <a:rPr lang="en-US" b="0"/>
              <a:t>To receive a high-level review of the SDM h</a:t>
            </a:r>
            <a:r>
              <a:rPr lang="en-US"/>
              <a:t>otline tools.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schemeClr val="tx1"/>
                </a:solidFill>
                <a:effectLst/>
              </a:rPr>
              <a:t>Trainer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rPr>
              <a:t>Ask participants to refer to the website they accessed for the Five-Step Consultation model to review the items and definitions. </a:t>
            </a:r>
          </a:p>
          <a:p>
            <a:endParaRPr lang="en-US"/>
          </a:p>
          <a:p>
            <a:r>
              <a:rPr lang="en-AU" b="1"/>
              <a:t>Example</a:t>
            </a:r>
            <a:endParaRPr lang="en-US" kern="120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rPr>
              <a:t>The h</a:t>
            </a:r>
            <a:r>
              <a:rPr lang="en-US"/>
              <a:t>otline tools </a:t>
            </a:r>
            <a:r>
              <a:rPr lang="en-US" kern="1200">
                <a:solidFill>
                  <a:schemeClr val="tx1"/>
                </a:solidFill>
                <a:effectLst/>
              </a:rPr>
              <a:t>contain two main components. The screening portion helps us think through if the reported concerns should be screened in for investigation. There are preliminary screening items that indicate you do not need to complete the assessment. </a:t>
            </a:r>
            <a:r>
              <a:rPr lang="en-US" b="0"/>
              <a:t>Note that a duplicate referral is when you have the same referral components (same victim/perpetrator pairing, same allegations, same incident) but a different referral source. For example, multiple people witnessed an incident of child abuse or neglect. One person calls in the report, which is accepted; and then later, another person calls in the same concerns, incident, etc. These are flagged in the Preliminary Screening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rPr>
              <a:t>Next are maltreatment screening criteria. The instructions from the CDSS Manual of Policy and Procedures (MPP) include, amongst other criteria, </a:t>
            </a:r>
            <a:r>
              <a:rPr lang="en-US" b="0" kern="1200">
                <a:solidFill>
                  <a:schemeClr val="tx1"/>
                </a:solidFill>
                <a:effectLst/>
              </a:rPr>
              <a:t>“The allegation includes specific acts and/or behavioral indicators which are suggestive of abuse, neglect, or exploitation.” At various points in the P&amp;P manual’s definitions, you will notice references to the MPP or “Division 31” regulations (because the CPS instructions are in Division 31 of the larger MPP).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kern="1200">
              <a:solidFill>
                <a:schemeClr val="tx1"/>
              </a:solidFill>
              <a:effectLst/>
            </a:endParaRPr>
          </a:p>
          <a:p>
            <a:pPr marL="0" marR="0" lvl="0" indent="0" algn="l" defTabSz="457200" rtl="0" eaLnBrk="1" fontAlgn="auto" latinLnBrk="0" hangingPunct="1">
              <a:buClrTx/>
              <a:buSzTx/>
              <a:buFontTx/>
              <a:buNone/>
              <a:tabLst/>
              <a:defRPr/>
            </a:pPr>
            <a:r>
              <a:rPr lang="en-US" sz="1100" i="1" kern="1200">
                <a:solidFill>
                  <a:schemeClr val="tx1"/>
                </a:solidFill>
                <a:latin typeface="Segoe UI"/>
                <a:cs typeface="Segoe UI"/>
              </a:rPr>
              <a:t>Preliminary Screening</a:t>
            </a:r>
            <a:r>
              <a:rPr lang="en-US" sz="1100" kern="1200">
                <a:solidFill>
                  <a:schemeClr val="tx1"/>
                </a:solidFill>
                <a:latin typeface="Segoe UI"/>
                <a:cs typeface="Segoe UI"/>
              </a:rPr>
              <a:t>: This</a:t>
            </a:r>
            <a:r>
              <a:rPr lang="en-US" sz="1100">
                <a:solidFill>
                  <a:srgbClr val="000000"/>
                </a:solidFill>
                <a:effectLst/>
                <a:latin typeface="Segoe UI"/>
                <a:ea typeface="Calibri"/>
                <a:cs typeface="Segoe UI"/>
              </a:rPr>
              <a:t> section provides an early off-ramp for cases that meet certain criteria that would not make them eligible for investigation. </a:t>
            </a:r>
          </a:p>
          <a:p>
            <a:pPr marL="0" marR="0" lvl="0" indent="0" algn="l" defTabSz="457200" rtl="0" eaLnBrk="1" fontAlgn="auto" latinLnBrk="0" hangingPunct="1">
              <a:buClrTx/>
              <a:buSzTx/>
              <a:buFontTx/>
              <a:buNone/>
              <a:tabLst/>
              <a:defRPr/>
            </a:pPr>
            <a:endParaRPr lang="en-US" sz="1100">
              <a:solidFill>
                <a:srgbClr val="000000"/>
              </a:solidFill>
              <a:effectLst/>
              <a:latin typeface="Segoe UI" panose="020B0502040204020203" pitchFamily="34" charset="0"/>
              <a:ea typeface="Calibri" panose="020F0502020204030204" pitchFamily="34" charset="0"/>
            </a:endParaRPr>
          </a:p>
          <a:p>
            <a:pPr marL="0" marR="0" lvl="0" indent="0" algn="l" defTabSz="457200" rtl="0" eaLnBrk="1" fontAlgn="auto" latinLnBrk="0" hangingPunct="1">
              <a:buClrTx/>
              <a:buSzTx/>
              <a:buFontTx/>
              <a:buNone/>
              <a:tabLst/>
              <a:defRPr/>
            </a:pPr>
            <a:r>
              <a:rPr lang="en-US" sz="1100" i="1" kern="1200">
                <a:solidFill>
                  <a:schemeClr val="tx1"/>
                </a:solidFill>
                <a:latin typeface="Segoe UI"/>
                <a:cs typeface="Segoe UI"/>
              </a:rPr>
              <a:t>Appropriateness Of A Child Abuse/Neglect Report For Response</a:t>
            </a:r>
            <a:r>
              <a:rPr lang="en-US" sz="1100" kern="1200">
                <a:solidFill>
                  <a:schemeClr val="tx1"/>
                </a:solidFill>
                <a:latin typeface="Segoe UI"/>
                <a:cs typeface="Segoe UI"/>
              </a:rPr>
              <a:t>: </a:t>
            </a:r>
            <a:r>
              <a:rPr lang="en-US" sz="1100">
                <a:solidFill>
                  <a:srgbClr val="000000"/>
                </a:solidFill>
                <a:effectLst/>
                <a:latin typeface="Segoe UI"/>
                <a:ea typeface="Calibri"/>
                <a:cs typeface="Segoe UI"/>
              </a:rPr>
              <a:t>This section guides workers to select the specific criteria for all allegations indicated in the report under the appropriate maltreatment category. If any maltreatment criteria were selected, the report will be screened in for child protection investigation. Reports that do not meet any of the screen-in criteria will be screened out. There are both policy and discretionary override opportunities before a final decision is made. If a policy override is applied to screen in a report, no further SDM assessments are required. </a:t>
            </a:r>
          </a:p>
          <a:p>
            <a:pPr marL="0" marR="0" algn="just">
              <a:tabLst>
                <a:tab pos="-914400" algn="l"/>
              </a:tabLst>
            </a:pPr>
            <a:r>
              <a:rPr lang="en-US" sz="1100">
                <a:effectLst/>
                <a:latin typeface="Segoe UI"/>
                <a:ea typeface="Times New Roman" panose="02020603050405020304" pitchFamily="18" charset="0"/>
                <a:cs typeface="Segoe UI"/>
              </a:rPr>
              <a:t> </a:t>
            </a:r>
          </a:p>
          <a:p>
            <a:pPr marL="0" marR="0" lvl="0" indent="0" algn="l" defTabSz="457200" rtl="0" eaLnBrk="1" fontAlgn="auto" latinLnBrk="0" hangingPunct="1">
              <a:buClrTx/>
              <a:buSzTx/>
              <a:buFontTx/>
              <a:buNone/>
              <a:tabLst/>
              <a:defRPr/>
            </a:pPr>
            <a:r>
              <a:rPr lang="en-US" sz="1100" i="1" kern="1200">
                <a:solidFill>
                  <a:schemeClr val="tx1"/>
                </a:solidFill>
                <a:latin typeface="Segoe UI"/>
                <a:cs typeface="Segoe UI"/>
              </a:rPr>
              <a:t>Response Priority</a:t>
            </a:r>
            <a:r>
              <a:rPr lang="en-US" sz="1100" kern="1200">
                <a:solidFill>
                  <a:schemeClr val="tx1"/>
                </a:solidFill>
                <a:latin typeface="Segoe UI"/>
                <a:cs typeface="Segoe UI"/>
              </a:rPr>
              <a:t>: </a:t>
            </a:r>
            <a:r>
              <a:rPr lang="en-US" sz="1100">
                <a:solidFill>
                  <a:srgbClr val="000000"/>
                </a:solidFill>
                <a:effectLst/>
                <a:latin typeface="Segoe UI"/>
                <a:ea typeface="Calibri"/>
                <a:cs typeface="Segoe UI"/>
              </a:rPr>
              <a:t>Information gathered by agency staff must be analyzed to assess the urgency for response. The response time criteria structure this analysis to determine a response time level. This section has an opportunity for overrides as well. An override may be applied if, after consideration of response time criteria, the worker and supervisor determine that there are unique conditions not captured by the tool that warrant a different response time. The overrides available to select are those that accelerate or slow the response time by one</a:t>
            </a:r>
            <a:r>
              <a:rPr lang="en-US" sz="1100" spc="-35">
                <a:solidFill>
                  <a:srgbClr val="000000"/>
                </a:solidFill>
                <a:effectLst/>
                <a:latin typeface="Segoe UI"/>
                <a:ea typeface="Calibri"/>
                <a:cs typeface="Segoe UI"/>
              </a:rPr>
              <a:t> </a:t>
            </a:r>
            <a:r>
              <a:rPr lang="en-US" sz="1100">
                <a:solidFill>
                  <a:srgbClr val="000000"/>
                </a:solidFill>
                <a:effectLst/>
                <a:latin typeface="Segoe UI"/>
                <a:ea typeface="Calibri"/>
                <a:cs typeface="Segoe UI"/>
              </a:rPr>
              <a:t>level.</a:t>
            </a:r>
          </a:p>
          <a:p>
            <a:pPr marL="0" marR="0" lvl="0" indent="0" algn="l" defTabSz="457200" rtl="0" eaLnBrk="1" fontAlgn="auto" latinLnBrk="0" hangingPunct="1">
              <a:buClrTx/>
              <a:buSzTx/>
              <a:buFontTx/>
              <a:buNone/>
              <a:tabLst/>
              <a:defRPr/>
            </a:pPr>
            <a:endParaRPr lang="en-US" sz="1100" b="0" kern="1200">
              <a:solidFill>
                <a:srgbClr val="000000"/>
              </a:solidFill>
              <a:effectLst/>
              <a:latin typeface="Segoe UI"/>
              <a:ea typeface="Calibri"/>
              <a:cs typeface="Segoe UI"/>
            </a:endParaRPr>
          </a:p>
          <a:p>
            <a:pPr marL="0" marR="0" lvl="0" indent="0" algn="l" defTabSz="457200" rtl="0" eaLnBrk="1" fontAlgn="auto" latinLnBrk="0" hangingPunct="1">
              <a:buClrTx/>
              <a:buSzTx/>
              <a:buFontTx/>
              <a:buNone/>
              <a:tabLst/>
              <a:defRPr/>
            </a:pPr>
            <a:r>
              <a:rPr lang="en-US" sz="1100" b="0" i="1" kern="1200">
                <a:solidFill>
                  <a:srgbClr val="000000"/>
                </a:solidFill>
                <a:effectLst/>
                <a:latin typeface="Segoe UI"/>
                <a:ea typeface="Calibri"/>
                <a:cs typeface="Segoe UI"/>
              </a:rPr>
              <a:t>Path of Response Decision</a:t>
            </a:r>
            <a:r>
              <a:rPr lang="en-US" sz="1100" b="0" kern="1200">
                <a:solidFill>
                  <a:srgbClr val="000000"/>
                </a:solidFill>
                <a:effectLst/>
                <a:latin typeface="Segoe UI"/>
                <a:ea typeface="Calibri"/>
                <a:cs typeface="Segoe UI"/>
              </a:rPr>
              <a:t>: For counties with differential response in place, this step will appear and prompts for considering with path of response to assign. </a:t>
            </a:r>
            <a:br>
              <a:rPr lang="en-US" b="0" kern="1200">
                <a:solidFill>
                  <a:schemeClr val="tx1"/>
                </a:solidFill>
                <a:effectLst/>
              </a:rPr>
            </a:br>
            <a:br>
              <a:rPr lang="en-US" b="0" kern="1200">
                <a:solidFill>
                  <a:schemeClr val="tx1"/>
                </a:solidFill>
                <a:effectLst/>
              </a:rPr>
            </a:br>
            <a:r>
              <a:rPr lang="en-US" b="1" kern="1200">
                <a:solidFill>
                  <a:schemeClr val="tx1"/>
                </a:solidFill>
                <a:effectLst/>
              </a:rPr>
              <a:t>Trainer Note</a:t>
            </a:r>
            <a:br>
              <a:rPr lang="en-US" b="0" kern="1200">
                <a:solidFill>
                  <a:schemeClr val="tx1"/>
                </a:solidFill>
                <a:effectLst/>
              </a:rPr>
            </a:br>
            <a:r>
              <a:rPr lang="en-US" b="0" kern="1200">
                <a:solidFill>
                  <a:schemeClr val="tx1"/>
                </a:solidFill>
                <a:effectLst/>
              </a:rPr>
              <a:t>The end of these notes include details about what parts apply to the hotline tools if questions arise about these references.</a:t>
            </a:r>
          </a:p>
          <a:p>
            <a:pPr>
              <a:defRPr/>
            </a:pPr>
            <a:br>
              <a:rPr lang="en-US" kern="1200">
                <a:solidFill>
                  <a:schemeClr val="tx1"/>
                </a:solidFill>
                <a:effectLst/>
              </a:rPr>
            </a:br>
            <a:r>
              <a:rPr lang="en-US" b="1" kern="1200">
                <a:solidFill>
                  <a:schemeClr val="tx1"/>
                </a:solidFill>
                <a:effectLst/>
              </a:rPr>
              <a:t>Example</a:t>
            </a:r>
            <a:endParaRPr lang="en-US" kern="1200">
              <a:solidFill>
                <a:schemeClr val="tx1"/>
              </a:solidFill>
              <a:effectLst/>
            </a:endParaRPr>
          </a:p>
          <a:p>
            <a:pPr>
              <a:defRPr/>
            </a:pPr>
            <a:r>
              <a:rPr lang="en-US" kern="1200">
                <a:solidFill>
                  <a:schemeClr val="tx1"/>
                </a:solidFill>
                <a:effectLst/>
              </a:rPr>
              <a:t>So, this is what the items and definitions focus on. </a:t>
            </a:r>
          </a:p>
          <a:p>
            <a:pPr>
              <a:defRPr/>
            </a:pPr>
            <a:endParaRPr lang="en-US" kern="1200">
              <a:solidFill>
                <a:schemeClr val="tx1"/>
              </a:solidFill>
              <a:effectLst/>
            </a:endParaRPr>
          </a:p>
          <a:p>
            <a:pPr>
              <a:defRPr/>
            </a:pPr>
            <a:r>
              <a:rPr lang="en-US" kern="1200">
                <a:solidFill>
                  <a:schemeClr val="tx1"/>
                </a:solidFill>
                <a:effectLst/>
              </a:rPr>
              <a:t>If the concerns require an in-person response, the </a:t>
            </a:r>
            <a:r>
              <a:rPr lang="en-US"/>
              <a:t>Response Priority section guides </a:t>
            </a:r>
            <a:r>
              <a:rPr lang="en-US" kern="1200">
                <a:solidFill>
                  <a:schemeClr val="tx1"/>
                </a:solidFill>
                <a:effectLst/>
              </a:rPr>
              <a:t>the decision about how quickly the response should occur. If your county has Differential Response, you will be asked to complete the Path of Response Decision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schemeClr val="tx1"/>
                </a:solidFill>
                <a:effectLst/>
              </a:rPr>
              <a:t>Trainer Note</a:t>
            </a:r>
            <a:br>
              <a:rPr lang="en-US" kern="1200">
                <a:solidFill>
                  <a:schemeClr val="tx1"/>
                </a:solidFill>
                <a:effectLst/>
              </a:rPr>
            </a:br>
            <a:r>
              <a:rPr lang="en-US" kern="1200">
                <a:solidFill>
                  <a:schemeClr val="tx1"/>
                </a:solidFill>
                <a:effectLst/>
              </a:rPr>
              <a:t>If time permits or if questions arise, you can share the following from the California-DSS-Manual-CWS (also known as Division 31 regulations and also known as “MPP” in the SDM definitions) The italicized text is what the SDM tool focuses on in the item descriptions and definitions.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rPr>
              <a:t>Section 31-105</a:t>
            </a:r>
            <a:endParaRPr lang="en-US"/>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kern="1200">
                <a:solidFill>
                  <a:schemeClr val="tx1"/>
                </a:solidFill>
                <a:effectLst/>
              </a:rPr>
              <a:t>.15 Decision criteria. The decision whether or not an in-person investigation is necessary shall include, but not be limited to, consideration of the following factors:</a:t>
            </a:r>
          </a:p>
          <a:p>
            <a:pPr marL="225425" lvl="2" indent="-225425">
              <a:buFont typeface="Arial" panose="020B0604020202020204" pitchFamily="34" charset="0"/>
              <a:buChar char="•"/>
            </a:pPr>
            <a:r>
              <a:rPr lang="en-US" kern="1200">
                <a:solidFill>
                  <a:schemeClr val="tx1"/>
                </a:solidFill>
                <a:effectLst/>
              </a:rPr>
              <a:t>.151 The ability to locate the child alleged to be abused and/or the family.</a:t>
            </a:r>
          </a:p>
          <a:p>
            <a:pPr marL="225425" lvl="2" indent="-225425">
              <a:buFont typeface="Arial" panose="020B0604020202020204" pitchFamily="34" charset="0"/>
              <a:buChar char="•"/>
            </a:pPr>
            <a:r>
              <a:rPr lang="en-US" kern="1200">
                <a:solidFill>
                  <a:schemeClr val="tx1"/>
                </a:solidFill>
                <a:effectLst/>
              </a:rPr>
              <a:t>.152 The existence of an open case and the problem described in the allegation is being adequately addressed.</a:t>
            </a:r>
          </a:p>
          <a:p>
            <a:pPr marL="225425" lvl="2" indent="-225425">
              <a:buFont typeface="Arial" panose="020B0604020202020204" pitchFamily="34" charset="0"/>
              <a:buChar char="•"/>
            </a:pPr>
            <a:r>
              <a:rPr lang="en-US" kern="1200">
                <a:solidFill>
                  <a:schemeClr val="tx1"/>
                </a:solidFill>
                <a:effectLst/>
              </a:rPr>
              <a:t>.153 The allegation meets one or more of the definitions of child abuse, exploitation or neglect contained in Sections 31-002(c)(9), 31-002(e)(13), or 31-002(n)(1). </a:t>
            </a:r>
          </a:p>
          <a:p>
            <a:pPr marL="225425" lvl="2" indent="-225425">
              <a:buFont typeface="Arial" panose="020B0604020202020204" pitchFamily="34" charset="0"/>
              <a:buChar char="•"/>
            </a:pPr>
            <a:r>
              <a:rPr lang="en-US" kern="1200">
                <a:solidFill>
                  <a:schemeClr val="tx1"/>
                </a:solidFill>
                <a:effectLst/>
              </a:rPr>
              <a:t>.154 The alleged perpetrator is a caretaker of the child or the caretaker was negligent in allowing, or unable or unwilling to prevent, the alleged perpetrator access to the child.</a:t>
            </a:r>
          </a:p>
          <a:p>
            <a:pPr marL="225425" lvl="2" indent="-225425">
              <a:buFont typeface="Arial" panose="020B0604020202020204" pitchFamily="34" charset="0"/>
              <a:buChar char="•"/>
            </a:pPr>
            <a:r>
              <a:rPr lang="en-US" kern="1200">
                <a:solidFill>
                  <a:schemeClr val="tx1"/>
                </a:solidFill>
                <a:effectLst/>
              </a:rPr>
              <a:t>.155 </a:t>
            </a:r>
            <a:r>
              <a:rPr lang="en-US" b="0" kern="1200">
                <a:solidFill>
                  <a:schemeClr val="tx1"/>
                </a:solidFill>
                <a:effectLst/>
              </a:rPr>
              <a:t>The allegation includes specific acts and/or behavioral indicators which are suggestive of abuse, neglect, or exploitation.</a:t>
            </a:r>
            <a:r>
              <a:rPr lang="en-US" b="1" kern="1200">
                <a:solidFill>
                  <a:schemeClr val="tx1"/>
                </a:solidFill>
                <a:effectLst/>
              </a:rPr>
              <a:t> </a:t>
            </a:r>
            <a:endParaRPr lang="en-US" kern="1200">
              <a:solidFill>
                <a:schemeClr val="tx1"/>
              </a:solidFill>
              <a:effectLst/>
            </a:endParaRPr>
          </a:p>
          <a:p>
            <a:pPr marL="225425" lvl="2" indent="-225425">
              <a:buFont typeface="Arial" panose="020B0604020202020204" pitchFamily="34" charset="0"/>
              <a:buChar char="•"/>
            </a:pPr>
            <a:r>
              <a:rPr lang="en-US" kern="1200">
                <a:solidFill>
                  <a:schemeClr val="tx1"/>
                </a:solidFill>
                <a:effectLst/>
              </a:rPr>
              <a:t>.156 There is additional information from collateral contacts or records review which invalidates the reported allegation.</a:t>
            </a:r>
          </a:p>
          <a:p>
            <a:pPr marL="225425" lvl="2" indent="-225425">
              <a:buFont typeface="Arial" panose="020B0604020202020204" pitchFamily="34" charset="0"/>
              <a:buChar char="•"/>
            </a:pPr>
            <a:r>
              <a:rPr lang="en-US" kern="1200">
                <a:solidFill>
                  <a:schemeClr val="tx1"/>
                </a:solidFill>
                <a:effectLst/>
              </a:rPr>
              <a:t>.157 There are previously investigated unsubstantiated or unfounded reports from the same reporter with no new allegations or risk factors.</a:t>
            </a:r>
          </a:p>
          <a:p>
            <a:r>
              <a:rPr lang="en-US" kern="120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rPr>
              <a:t>Section 31-002(c)(9)</a:t>
            </a:r>
          </a:p>
          <a:p>
            <a:endParaRPr lang="en-US" kern="1200">
              <a:solidFill>
                <a:schemeClr val="tx1"/>
              </a:solidFill>
              <a:effectLst/>
            </a:endParaRPr>
          </a:p>
          <a:p>
            <a:r>
              <a:rPr lang="en-US" kern="1200">
                <a:solidFill>
                  <a:schemeClr val="tx1"/>
                </a:solidFill>
                <a:effectLst/>
              </a:rPr>
              <a:t>"Child abuse" means the nonaccidental commission of injuries against a person. In the case of a child, the term refers specifically to the nonaccidental commission of injuries against the child by or allowed by a parent(s)/guardian(s) or other person(s). The term also includes emotional, physical, severe physical, and sexual abuse as defined in Sections 31-002(c)(7)(A) through (D).</a:t>
            </a:r>
          </a:p>
          <a:p>
            <a:r>
              <a:rPr lang="en-US" kern="1200">
                <a:solidFill>
                  <a:schemeClr val="tx1"/>
                </a:solidFill>
                <a:effectLst/>
              </a:rPr>
              <a:t> </a:t>
            </a:r>
          </a:p>
          <a:p>
            <a:pPr marL="228600" indent="-228600"/>
            <a:r>
              <a:rPr lang="en-US" kern="1200">
                <a:solidFill>
                  <a:schemeClr val="tx1"/>
                </a:solidFill>
                <a:effectLst/>
              </a:rPr>
              <a:t>(A)	"Emotional abuse" means nonphysical mistreatment, the results of which may be characterized by disturbed behavior on the part of the child such as severe withdrawal, regression, bizarre behavior, hyperactivity, or dangerous acting-out behavior. Such disturbed behavior is not deemed, in and of itself, to be evidence of emotional abuse.</a:t>
            </a:r>
          </a:p>
          <a:p>
            <a:pPr marL="228600" indent="-228600"/>
            <a:r>
              <a:rPr lang="en-US" kern="1200">
                <a:solidFill>
                  <a:schemeClr val="tx1"/>
                </a:solidFill>
                <a:effectLst/>
              </a:rPr>
              <a:t> </a:t>
            </a:r>
          </a:p>
          <a:p>
            <a:pPr marL="228600" indent="-228600"/>
            <a:r>
              <a:rPr lang="en-US" kern="1200">
                <a:solidFill>
                  <a:schemeClr val="tx1"/>
                </a:solidFill>
                <a:effectLst/>
              </a:rPr>
              <a:t>(B)	"Physical abuse" means nonaccidental bodily injury that has been or is being inflicted on a child. It includes, but is not limited to, those forms of abuse defined by Penal Code Section 11165.3 as </a:t>
            </a:r>
            <a:r>
              <a:rPr lang="en-US"/>
              <a:t>“willful harming or injuring of a child or the endangering of the person or health of a child.”</a:t>
            </a:r>
            <a:endParaRPr lang="en-US" kern="1200">
              <a:solidFill>
                <a:schemeClr val="tx1"/>
              </a:solidFill>
              <a:effectLst/>
            </a:endParaRPr>
          </a:p>
          <a:p>
            <a:pPr marL="228600" indent="-228600"/>
            <a:r>
              <a:rPr lang="en-US" kern="1200">
                <a:solidFill>
                  <a:schemeClr val="tx1"/>
                </a:solidFill>
                <a:effectLst/>
              </a:rPr>
              <a:t> </a:t>
            </a:r>
          </a:p>
          <a:p>
            <a:pPr marL="228600" indent="-228600"/>
            <a:r>
              <a:rPr lang="en-US" kern="1200">
                <a:solidFill>
                  <a:schemeClr val="tx1"/>
                </a:solidFill>
                <a:effectLst/>
              </a:rPr>
              <a:t>(C)	"Severe physical abuse" means any single act of abuse which causes physical trauma of sufficient severity that, if left untreated, it would cause permanent physical disfigurement, permanent physical disability, or death; any single act of sexual abuse which causes significant bleeding, deep bruising, or significant external or internal swelling; or repeated acts of physical abuse, each of which causes bleeding, deep bruising, significant external or internal swelling, bone fracture, or unconsciousness.</a:t>
            </a:r>
          </a:p>
          <a:p>
            <a:pPr marL="228600" indent="-228600"/>
            <a:r>
              <a:rPr lang="en-US" kern="1200">
                <a:solidFill>
                  <a:schemeClr val="tx1"/>
                </a:solidFill>
                <a:effectLst/>
              </a:rPr>
              <a:t> </a:t>
            </a:r>
          </a:p>
          <a:p>
            <a:pPr marL="228600" indent="-228600">
              <a:buAutoNum type="alphaUcParenBoth" startAt="4"/>
            </a:pPr>
            <a:r>
              <a:rPr lang="en-US" kern="1200">
                <a:solidFill>
                  <a:schemeClr val="tx1"/>
                </a:solidFill>
                <a:effectLst/>
              </a:rPr>
              <a:t>"Sexual abuse" means the victimization of a child by sexual activities, including, but not limited to, those activities defined in Penal Code Section 11165.1.</a:t>
            </a:r>
          </a:p>
          <a:p>
            <a:pPr marL="228600" indent="-228600">
              <a:buAutoNum type="alphaUcParenBoth" startAt="4"/>
            </a:pPr>
            <a:endParaRPr lang="en-US" kern="1200">
              <a:solidFill>
                <a:schemeClr val="tx1"/>
              </a:solidFill>
              <a:effectLst/>
            </a:endParaRPr>
          </a:p>
          <a:p>
            <a:pPr marL="0" indent="0">
              <a:buNone/>
            </a:pPr>
            <a:r>
              <a:rPr lang="en-US" kern="1200">
                <a:solidFill>
                  <a:schemeClr val="tx1"/>
                </a:solidFill>
                <a:effectLst/>
              </a:rPr>
              <a:t>Section 31-002 (n)(1) </a:t>
            </a:r>
          </a:p>
          <a:p>
            <a:pPr marL="0" indent="0">
              <a:buNone/>
            </a:pPr>
            <a:endParaRPr lang="en-US" kern="1200">
              <a:solidFill>
                <a:schemeClr val="tx1"/>
              </a:solidFill>
              <a:effectLst/>
            </a:endParaRPr>
          </a:p>
          <a:p>
            <a:pPr marL="0" indent="0">
              <a:buNone/>
            </a:pPr>
            <a:r>
              <a:rPr lang="en-US" kern="1200">
                <a:solidFill>
                  <a:schemeClr val="tx1"/>
                </a:solidFill>
                <a:effectLst/>
              </a:rPr>
              <a:t>"Neglect" means the failure to provide a person with necessary care and protection. In the case of a child, the term refers to the failure of a parent(s)/guardian(s) or caretaker(s) to provide the care and protection necessary for the child's healthy growth and development. Neglect occurs when children are physically or psychologically endangered. The term includes both severe and general neglect as defined by Penal Code Section 11165.2 and medically neglected infants as described in 45 Code of Federal Regulations (CFR) Part 1340.15(b).</a:t>
            </a:r>
          </a:p>
          <a:p>
            <a:r>
              <a:rPr lang="en-US" kern="120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endParaRPr>
          </a:p>
          <a:p>
            <a:endParaRPr lang="en-US"/>
          </a:p>
        </p:txBody>
      </p:sp>
      <p:sp>
        <p:nvSpPr>
          <p:cNvPr id="5" name="Slide Image Placeholder 4">
            <a:extLst>
              <a:ext uri="{FF2B5EF4-FFF2-40B4-BE49-F238E27FC236}">
                <a16:creationId xmlns:a16="http://schemas.microsoft.com/office/drawing/2014/main" id="{0622F551-0E7B-4655-B432-0DE127F02B1D}"/>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131417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Notes Placeholder 2"/>
          <p:cNvSpPr>
            <a:spLocks noGrp="1"/>
          </p:cNvSpPr>
          <p:nvPr>
            <p:ph type="body" idx="1"/>
          </p:nvPr>
        </p:nvSpPr>
        <p:spPr>
          <a:xfrm>
            <a:off x="640080" y="4127500"/>
            <a:ext cx="5715000" cy="4762500"/>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ea typeface="Verdana"/>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baseline="0">
                <a:latin typeface="Segoe UI"/>
                <a:ea typeface="Verdana"/>
                <a:cs typeface="Segoe UI"/>
              </a:rPr>
              <a:t>To understand what overrides are and when their use may be appropriate. </a:t>
            </a:r>
          </a:p>
          <a:p>
            <a:pPr>
              <a:defRPr/>
            </a:pPr>
            <a:endParaRPr lang="en-US" sz="1100">
              <a:latin typeface="Segoe UI" panose="020B0502040204020203" pitchFamily="34" charset="0"/>
              <a:ea typeface="Verdana" panose="020B0604030504040204" pitchFamily="34" charset="0"/>
              <a:cs typeface="Segoe UI" panose="020B0502040204020203" pitchFamily="34" charset="0"/>
            </a:endParaRPr>
          </a:p>
          <a:p>
            <a:pPr>
              <a:defRPr/>
            </a:pPr>
            <a:r>
              <a:rPr lang="en-US" sz="1100" b="1">
                <a:latin typeface="Segoe UI"/>
                <a:ea typeface="Verdana"/>
                <a:cs typeface="Segoe UI"/>
              </a:rPr>
              <a:t>Example </a:t>
            </a:r>
          </a:p>
          <a:p>
            <a:pPr>
              <a:defRPr/>
            </a:pPr>
            <a:r>
              <a:rPr lang="en-US" sz="1100">
                <a:latin typeface="Segoe UI"/>
                <a:ea typeface="Verdana"/>
                <a:cs typeface="Segoe UI"/>
              </a:rPr>
              <a:t>Let’s look</a:t>
            </a:r>
            <a:r>
              <a:rPr lang="en-US" sz="1100" baseline="0">
                <a:latin typeface="Segoe UI"/>
                <a:ea typeface="Verdana"/>
                <a:cs typeface="Segoe UI"/>
              </a:rPr>
              <a:t> a closer look at the overrides and their purpose.</a:t>
            </a:r>
          </a:p>
          <a:p>
            <a:pPr>
              <a:defRPr/>
            </a:pPr>
            <a:endParaRPr lang="en-US" sz="1100" baseline="0">
              <a:latin typeface="Segoe UI" panose="020B0502040204020203" pitchFamily="34" charset="0"/>
              <a:ea typeface="Verdana" panose="020B0604030504040204" pitchFamily="34" charset="0"/>
              <a:cs typeface="Segoe UI" panose="020B0502040204020203" pitchFamily="34" charset="0"/>
            </a:endParaRPr>
          </a:p>
          <a:p>
            <a:pPr marL="228600" indent="-228600">
              <a:buFont typeface="Arial" panose="020B0604020202020204" pitchFamily="34" charset="0"/>
              <a:buChar char="•"/>
              <a:defRPr/>
            </a:pPr>
            <a:r>
              <a:rPr lang="en-US" sz="1100" baseline="0">
                <a:latin typeface="Segoe UI"/>
                <a:ea typeface="Verdana"/>
                <a:cs typeface="Segoe UI"/>
              </a:rPr>
              <a:t>We have overrides because actuarial research cannot account for unique situations. </a:t>
            </a:r>
          </a:p>
          <a:p>
            <a:pPr marL="228600" indent="-228600">
              <a:buFont typeface="Arial" panose="020B0604020202020204" pitchFamily="34" charset="0"/>
              <a:buChar char="•"/>
              <a:defRPr/>
            </a:pPr>
            <a:r>
              <a:rPr lang="en-US" sz="1100" baseline="0">
                <a:latin typeface="Segoe UI"/>
                <a:ea typeface="Verdana"/>
                <a:cs typeface="Segoe UI"/>
              </a:rPr>
              <a:t>Using an override is the intention rather than manipulating the assessment by selecting an item when the facts do not meet the definition. This keeps the data accurate and useful. </a:t>
            </a:r>
          </a:p>
          <a:p>
            <a:pPr marL="228600" indent="-228600">
              <a:buFont typeface="Arial" panose="020B0604020202020204" pitchFamily="34" charset="0"/>
              <a:buChar char="•"/>
              <a:defRPr/>
            </a:pPr>
            <a:r>
              <a:rPr lang="en-US" sz="1100" kern="1200">
                <a:solidFill>
                  <a:schemeClr val="tx1"/>
                </a:solidFill>
                <a:effectLst/>
                <a:latin typeface="Segoe UI"/>
                <a:cs typeface="Segoe UI"/>
              </a:rPr>
              <a:t>Some of the overrides at the hotline are a result of exceptions to</a:t>
            </a:r>
            <a:r>
              <a:rPr lang="en-US" sz="1100" kern="1200" baseline="0">
                <a:solidFill>
                  <a:schemeClr val="tx1"/>
                </a:solidFill>
                <a:effectLst/>
                <a:latin typeface="Segoe UI"/>
                <a:cs typeface="Segoe UI"/>
              </a:rPr>
              <a:t> </a:t>
            </a:r>
            <a:r>
              <a:rPr lang="en-US" sz="1100" kern="1200">
                <a:solidFill>
                  <a:schemeClr val="tx1"/>
                </a:solidFill>
                <a:effectLst/>
                <a:latin typeface="Segoe UI"/>
                <a:cs typeface="Segoe UI"/>
              </a:rPr>
              <a:t>statutes or local policies and practice. There are two types of overrides: discretionary and policy. </a:t>
            </a:r>
          </a:p>
          <a:p>
            <a:pPr marL="457200" lvl="2" indent="-228600">
              <a:buFont typeface="Segoe UI" panose="020B0502040204020203" pitchFamily="34" charset="0"/>
              <a:buChar char="»"/>
            </a:pPr>
            <a:r>
              <a:rPr lang="en-US" sz="1100" kern="1200">
                <a:solidFill>
                  <a:schemeClr val="tx1"/>
                </a:solidFill>
                <a:effectLst/>
                <a:latin typeface="Segoe UI"/>
                <a:cs typeface="Segoe UI"/>
              </a:rPr>
              <a:t>Overrides on the</a:t>
            </a:r>
            <a:r>
              <a:rPr lang="en-US" sz="1100" kern="1200" baseline="0">
                <a:solidFill>
                  <a:schemeClr val="tx1"/>
                </a:solidFill>
                <a:effectLst/>
                <a:latin typeface="Segoe UI"/>
                <a:cs typeface="Segoe UI"/>
              </a:rPr>
              <a:t> hotline tools </a:t>
            </a:r>
            <a:r>
              <a:rPr lang="en-US" sz="1100" b="0" kern="1200">
                <a:solidFill>
                  <a:schemeClr val="tx1"/>
                </a:solidFill>
                <a:effectLst/>
                <a:latin typeface="Segoe UI"/>
                <a:cs typeface="Segoe UI"/>
              </a:rPr>
              <a:t>provide an opportunity to evaluate out a referral based on discretionary factors</a:t>
            </a:r>
            <a:r>
              <a:rPr lang="en-US" sz="1100" kern="1200">
                <a:solidFill>
                  <a:schemeClr val="tx1"/>
                </a:solidFill>
                <a:effectLst/>
                <a:latin typeface="Segoe UI"/>
                <a:cs typeface="Segoe UI"/>
              </a:rPr>
              <a:t> or to screen in or out for based on policy rationale. There may be reasons for an in-person response when the reporting party’s information typically would lead to a decision to evaluate out. The tool also specifies a limited and carefully defined set of reasons why an in-person response may </a:t>
            </a:r>
            <a:r>
              <a:rPr lang="en-US" sz="1100" i="1" kern="1200">
                <a:solidFill>
                  <a:schemeClr val="tx1"/>
                </a:solidFill>
                <a:effectLst/>
                <a:latin typeface="Segoe UI"/>
                <a:cs typeface="Segoe UI"/>
              </a:rPr>
              <a:t>not</a:t>
            </a:r>
            <a:r>
              <a:rPr lang="en-US" sz="1100" kern="1200">
                <a:solidFill>
                  <a:schemeClr val="tx1"/>
                </a:solidFill>
                <a:effectLst/>
                <a:latin typeface="Segoe UI"/>
                <a:cs typeface="Segoe UI"/>
              </a:rPr>
              <a:t> be appropriate even though the reporting party’s information meets the threshold for child abuse or neglect.. In all uses of overrides, it is best to consult with a supervisor to carefully review the facts that support the override even if your county does not require supervisor approval of the hotline tools. </a:t>
            </a:r>
          </a:p>
          <a:p>
            <a:pPr marL="457200" lvl="2" indent="-228600">
              <a:buFont typeface="Segoe UI" panose="020B0502040204020203" pitchFamily="34" charset="0"/>
              <a:buChar char="»"/>
            </a:pPr>
            <a:r>
              <a:rPr lang="en-US" sz="1100" kern="1200">
                <a:solidFill>
                  <a:schemeClr val="tx1"/>
                </a:solidFill>
                <a:effectLst/>
                <a:latin typeface="Segoe UI"/>
                <a:cs typeface="Segoe UI"/>
              </a:rPr>
              <a:t>Overrides on the hotline tools specify policy reasons for either increasing or decreasing the response time. Overrides to decrease or increase the response level require supervisory approval.</a:t>
            </a:r>
          </a:p>
          <a:p>
            <a:pPr marL="457200" lvl="1" indent="0">
              <a:buFont typeface="Wingdings" panose="05000000000000000000" pitchFamily="2" charset="2"/>
              <a:buNone/>
            </a:pPr>
            <a:r>
              <a:rPr lang="en-US" sz="1100" kern="1200">
                <a:solidFill>
                  <a:schemeClr val="tx1"/>
                </a:solidFill>
                <a:effectLst/>
                <a:latin typeface="Segoe UI"/>
                <a:cs typeface="Segoe UI"/>
              </a:rPr>
              <a:t> </a:t>
            </a:r>
            <a:endParaRPr lang="en-US" sz="1100" baseline="0">
              <a:latin typeface="Segoe UI"/>
              <a:ea typeface="Verdana" panose="020B0604030504040204" pitchFamily="34" charset="0"/>
              <a:cs typeface="Segoe UI"/>
            </a:endParaRPr>
          </a:p>
          <a:p>
            <a:pPr marL="0" lvl="0" indent="0">
              <a:buFont typeface="Arial" panose="020B0604020202020204" pitchFamily="34" charset="0"/>
              <a:buNone/>
              <a:defRPr/>
            </a:pPr>
            <a:r>
              <a:rPr lang="en-US" sz="1100" baseline="0">
                <a:latin typeface="Segoe UI"/>
                <a:ea typeface="Verdana"/>
                <a:cs typeface="Segoe UI"/>
              </a:rPr>
              <a:t>Evident Change generally expects the override rate for SDM assessments to range between 5% and 10%, with the hotline tools generally having an override rate on the higher end of that range. When override rates fall below 5%, there is concern that workers may not be using clinical judgment in making their decisions. When override rates rise above 10%, workers may not be using definitions properly or may be forcing the tool to reflect a different decision.</a:t>
            </a:r>
          </a:p>
          <a:p>
            <a:pPr marL="0" lvl="0" indent="0">
              <a:buFont typeface="Arial" panose="020B0604020202020204" pitchFamily="34" charset="0"/>
              <a:buNone/>
              <a:defRPr/>
            </a:pPr>
            <a:endParaRPr lang="en-US" sz="1100" baseline="0">
              <a:latin typeface="Segoe UI" panose="020B0502040204020203" pitchFamily="34" charset="0"/>
              <a:ea typeface="Verdana" panose="020B0604030504040204" pitchFamily="34" charset="0"/>
              <a:cs typeface="Segoe UI" panose="020B0502040204020203" pitchFamily="34" charset="0"/>
            </a:endParaRPr>
          </a:p>
          <a:p>
            <a:pPr defTabSz="457200">
              <a:defRPr/>
            </a:pPr>
            <a:r>
              <a:rPr lang="en-US" sz="1100" baseline="0">
                <a:latin typeface="Segoe UI"/>
                <a:ea typeface="Verdana"/>
                <a:cs typeface="Segoe UI"/>
              </a:rPr>
              <a:t>Let’s review the P&amp;P manual instructions related to screening </a:t>
            </a:r>
            <a:r>
              <a:rPr lang="en-US" sz="1100">
                <a:latin typeface="Segoe UI"/>
                <a:ea typeface="Verdana"/>
                <a:cs typeface="Segoe UI"/>
              </a:rPr>
              <a:t>overrides. We</a:t>
            </a:r>
            <a:r>
              <a:rPr lang="en-US" sz="1100" baseline="0">
                <a:latin typeface="Segoe UI"/>
                <a:ea typeface="Verdana"/>
                <a:cs typeface="Segoe UI"/>
              </a:rPr>
              <a:t> will look at overrides for the response time.</a:t>
            </a:r>
          </a:p>
          <a:p>
            <a:pPr marL="0" lvl="0" indent="0">
              <a:buFont typeface="Arial" panose="020B0604020202020204" pitchFamily="34" charset="0"/>
              <a:buNone/>
              <a:defRPr/>
            </a:pPr>
            <a:endParaRPr lang="en-US" sz="1100">
              <a:latin typeface="Segoe UI" panose="020B0502040204020203" pitchFamily="34" charset="0"/>
              <a:ea typeface="Verdana" panose="020B0604030504040204" pitchFamily="34" charset="0"/>
              <a:cs typeface="Segoe UI" panose="020B0502040204020203" pitchFamily="34" charset="0"/>
            </a:endParaRPr>
          </a:p>
        </p:txBody>
      </p:sp>
      <p:sp>
        <p:nvSpPr>
          <p:cNvPr id="2" name="Slide Image Placeholder 1">
            <a:extLst>
              <a:ext uri="{FF2B5EF4-FFF2-40B4-BE49-F238E27FC236}">
                <a16:creationId xmlns:a16="http://schemas.microsoft.com/office/drawing/2014/main" id="{19AF4D6A-FB07-47F3-8FAA-3B7FA64B2237}"/>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236356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a:latin typeface="Segoe UI"/>
                <a:cs typeface="Segoe UI"/>
              </a:rPr>
              <a:t>To discuss the purpose of overrides.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a:latin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baseline="0">
                <a:latin typeface="Segoe UI"/>
                <a:cs typeface="Segoe UI"/>
              </a:rPr>
              <a:t>Example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a:latin typeface="Segoe UI" panose="020B0502040204020203" pitchFamily="34" charset="0"/>
              </a:rPr>
              <a:t>The assessment will resolve 95% of the reports you take; overrides will account for outlier situations. Total combined policy and discretionary overrides will likely fluctuate between 5% and 10%. </a:t>
            </a:r>
          </a:p>
          <a:p>
            <a:pPr marL="0" marR="0" indent="0" algn="l" defTabSz="914400" rtl="0" eaLnBrk="1" fontAlgn="auto" latinLnBrk="0" hangingPunct="1">
              <a:lnSpc>
                <a:spcPct val="100000"/>
              </a:lnSpc>
              <a:spcBef>
                <a:spcPts val="0"/>
              </a:spcBef>
              <a:spcAft>
                <a:spcPts val="0"/>
              </a:spcAft>
              <a:buClrTx/>
              <a:buSzTx/>
              <a:buFontTx/>
              <a:buNone/>
              <a:tabLst/>
              <a:defRPr/>
            </a:pPr>
            <a:br>
              <a:rPr lang="en-US" sz="1100" baseline="0">
                <a:latin typeface="Segoe UI" panose="020B0502040204020203" pitchFamily="34" charset="0"/>
              </a:rPr>
            </a:br>
            <a:r>
              <a:rPr lang="en-US" sz="1100" b="1" baseline="0">
                <a:latin typeface="Segoe UI" panose="020B0502040204020203" pitchFamily="34" charset="0"/>
              </a:rPr>
              <a:t>Trainer Note</a:t>
            </a:r>
            <a:endParaRPr lang="en-US" sz="1100" baseline="0">
              <a:latin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a:latin typeface="Segoe UI" panose="020B0502040204020203" pitchFamily="34" charset="0"/>
              </a:rPr>
              <a:t>Supervisors must keep an eye out for underuse or overuse of overrides.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a:latin typeface="Segoe UI" panose="020B0502040204020203" pitchFamily="34" charset="0"/>
            </a:endParaRPr>
          </a:p>
          <a:p>
            <a:endParaRPr lang="en-US"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56A07010-B585-4305-92BF-07465679868E}"/>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8207361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baseline="0">
                <a:latin typeface="Segoe UI"/>
                <a:cs typeface="Segoe UI"/>
              </a:rPr>
              <a:t>To discuss common mistakes with overrides.</a:t>
            </a:r>
          </a:p>
          <a:p>
            <a:endParaRPr lang="en-US" sz="1100" baseline="0">
              <a:latin typeface="Segoe UI" panose="020B0502040204020203" pitchFamily="34" charset="0"/>
            </a:endParaRPr>
          </a:p>
          <a:p>
            <a:r>
              <a:rPr lang="en-US" sz="1100" b="1" baseline="0">
                <a:latin typeface="Segoe UI"/>
                <a:cs typeface="Segoe UI"/>
              </a:rPr>
              <a:t>Example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a:latin typeface="Segoe UI"/>
                <a:cs typeface="Segoe UI"/>
              </a:rPr>
              <a:t>When you apply an override, it is important to remember that the intention is to capture a specific scenario directed by policy and/or a unique situation that is not already reflected in the assessment. Common mistakes in applying overrides include an override not being based on facts; gathered information that, while important, does not relate to the decision at hand; and the information not sufficiently supporting a different decision. Another</a:t>
            </a:r>
            <a:r>
              <a:rPr lang="en-US" sz="1100" baseline="0">
                <a:latin typeface="Segoe UI" panose="020B0502040204020203" pitchFamily="34" charset="0"/>
              </a:rPr>
              <a:t> common error workers capturing their worry in the override section when it could have been captured under an assessment item. Another common error is to use overrides to support previous practices. When language, policy, and process change, a worker may need support in understanding how those changes could affect their day-to-day work, including how reports are being screened.</a:t>
            </a:r>
            <a:endParaRPr lang="en-US" sz="1100">
              <a:latin typeface="Segoe UI" panose="020B0502040204020203" pitchFamily="34" charset="0"/>
            </a:endParaRPr>
          </a:p>
          <a:p>
            <a:endParaRPr lang="en-US" sz="1100" baseline="0">
              <a:latin typeface="Segoe UI" panose="020B0502040204020203" pitchFamily="34" charset="0"/>
            </a:endParaRPr>
          </a:p>
          <a:p>
            <a:r>
              <a:rPr lang="en-US" sz="1100" b="1" u="none" baseline="0">
                <a:latin typeface="Segoe UI"/>
                <a:cs typeface="Segoe UI"/>
              </a:rPr>
              <a:t>Trainer Note</a:t>
            </a:r>
          </a:p>
          <a:p>
            <a:r>
              <a:rPr lang="en-US" sz="1100" b="0" baseline="0">
                <a:latin typeface="Segoe UI"/>
                <a:cs typeface="Segoe UI"/>
              </a:rPr>
              <a:t>Supervisors</a:t>
            </a:r>
            <a:r>
              <a:rPr lang="en-US" sz="1100" baseline="0">
                <a:latin typeface="Segoe UI"/>
                <a:cs typeface="Segoe UI"/>
              </a:rPr>
              <a:t> can help to surface those biases and ensure there are sufficient facts to support the use of an override.</a:t>
            </a:r>
            <a:endParaRPr lang="en-US" sz="1100">
              <a:latin typeface="Segoe UI"/>
              <a:cs typeface="Segoe UI"/>
            </a:endParaRPr>
          </a:p>
        </p:txBody>
      </p:sp>
      <p:sp>
        <p:nvSpPr>
          <p:cNvPr id="4" name="Slide Image Placeholder 3">
            <a:extLst>
              <a:ext uri="{FF2B5EF4-FFF2-40B4-BE49-F238E27FC236}">
                <a16:creationId xmlns:a16="http://schemas.microsoft.com/office/drawing/2014/main" id="{E2274B9C-A75D-4F0C-B366-825D9B6600B0}"/>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90165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5B94E-9343-B6C1-8201-4CEF64986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0D788-B6DC-7A1F-F2FA-46A70A2EBFA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C5CB04-8C5E-F1DE-B234-0E51A0DCEFC4}"/>
              </a:ext>
            </a:extLst>
          </p:cNvPr>
          <p:cNvSpPr>
            <a:spLocks noGrp="1"/>
          </p:cNvSpPr>
          <p:nvPr>
            <p:ph type="body" idx="1"/>
          </p:nvPr>
        </p:nvSpPr>
        <p:spPr/>
        <p:txBody>
          <a:bodyPr/>
          <a:lstStyle/>
          <a:p>
            <a:r>
              <a:rPr lang="en-US" b="1"/>
              <a:t>Purpose</a:t>
            </a:r>
            <a:br>
              <a:rPr lang="en-US" b="0"/>
            </a:br>
            <a:r>
              <a:rPr lang="en-US" b="0"/>
              <a:t>To introduce the idea that supervisors need to guide the profession towards ethical, accurate use of the SDM system and that resistance to behavior change is normal (if not healthy) and to be expected. </a:t>
            </a:r>
          </a:p>
          <a:p>
            <a:endParaRPr lang="en-US" b="0"/>
          </a:p>
          <a:p>
            <a:r>
              <a:rPr lang="en-US" b="1"/>
              <a:t>Example</a:t>
            </a:r>
          </a:p>
          <a:p>
            <a:r>
              <a:rPr lang="en-US" b="0"/>
              <a:t>Did you know that health care workers (especially physicians) resisted hand washing for 150 years? This spanned from 1861, when Ignaz Semmelweis published his study that sanitizing the hands of physicians between examining cadavers and seeing patients drove mortality rates from 18% to less than 2%, until the 1990s when federal regulators insisted on infection control measures for hospital accreditation. </a:t>
            </a:r>
            <a:br>
              <a:rPr lang="en-US" b="0"/>
            </a:br>
            <a:br>
              <a:rPr lang="en-US" b="0"/>
            </a:br>
            <a:r>
              <a:rPr lang="en-US" b="1"/>
              <a:t>Trainer Note</a:t>
            </a:r>
            <a:endParaRPr lang="en-US" b="0"/>
          </a:p>
          <a:p>
            <a:r>
              <a:rPr lang="en-US" b="0"/>
              <a:t>Ask if anyone in the room has had a chance to study and learn Motivational Interviewing. If someone raises their hand, ask them to explain to the class why listing to a client’s “status quo talk” is useful in asking them to consider seeking treatment or behavior change. If no one responds, make the point that people who resist behavior change need to be heard, understood, and gently provided feedback about the impact of their behavior on others in order to process the (normal) ambivalence they feel towards the desired behavior. </a:t>
            </a:r>
          </a:p>
          <a:p>
            <a:br>
              <a:rPr lang="en-US" b="0"/>
            </a:br>
            <a:r>
              <a:rPr lang="en-US" b="1"/>
              <a:t>Example</a:t>
            </a:r>
            <a:endParaRPr lang="en-US" b="0"/>
          </a:p>
          <a:p>
            <a:r>
              <a:rPr lang="en-US" b="0"/>
              <a:t>Before we do an introduction to the SDM system, let’s listen to each other about what we hear from staff, peers, or ourselves about why folks </a:t>
            </a:r>
            <a:r>
              <a:rPr lang="en-US" b="0" i="1"/>
              <a:t>do not</a:t>
            </a:r>
            <a:r>
              <a:rPr lang="en-US" b="0"/>
              <a:t> want to bother with using the SDM system. </a:t>
            </a:r>
          </a:p>
          <a:p>
            <a:br>
              <a:rPr lang="en-US" b="0"/>
            </a:br>
            <a:r>
              <a:rPr lang="en-US" b="1" u="none"/>
              <a:t>Trainer Note</a:t>
            </a:r>
          </a:p>
          <a:p>
            <a:r>
              <a:rPr lang="en-US" b="0"/>
              <a:t>Spend five minutes or so listening to and reflecting the statements made in the room. Transition with something like, “as we review why the SDM system exists, keep an ear open for solutions the SDM system offers that might serve as feedback for our reluctant peers.” </a:t>
            </a:r>
          </a:p>
          <a:p>
            <a:endParaRPr lang="en-US" b="0"/>
          </a:p>
          <a:p>
            <a:endParaRPr lang="en-US" b="0"/>
          </a:p>
        </p:txBody>
      </p:sp>
    </p:spTree>
    <p:extLst>
      <p:ext uri="{BB962C8B-B14F-4D97-AF65-F5344CB8AC3E}">
        <p14:creationId xmlns:p14="http://schemas.microsoft.com/office/powerpoint/2010/main" val="137102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4975"/>
            <a:ext cx="5486400" cy="3086100"/>
          </a:xfrm>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buClrTx/>
              <a:buSzTx/>
              <a:buFontTx/>
              <a:buNone/>
              <a:tabLst/>
              <a:defRPr/>
            </a:pPr>
            <a:r>
              <a:rPr lang="en-US" sz="1100" b="1">
                <a:latin typeface="Segoe UI"/>
                <a:cs typeface="Segoe UI"/>
              </a:rPr>
              <a:t>Purpose</a:t>
            </a:r>
            <a:endParaRPr lang="en-US"/>
          </a:p>
          <a:p>
            <a:r>
              <a:rPr lang="en-US" sz="1100" b="0">
                <a:latin typeface="Segoe UI"/>
                <a:cs typeface="Segoe UI"/>
              </a:rPr>
              <a:t>To review the overrides for screening.</a:t>
            </a:r>
          </a:p>
          <a:p>
            <a:endParaRPr lang="en-US" sz="1100" b="0">
              <a:latin typeface="Segoe UI" panose="020B0502040204020203" pitchFamily="34" charset="0"/>
              <a:cs typeface="Segoe UI" panose="020B0502040204020203" pitchFamily="34" charset="0"/>
            </a:endParaRPr>
          </a:p>
          <a:p>
            <a:r>
              <a:rPr lang="en-US" sz="1100" b="1">
                <a:latin typeface="Segoe UI"/>
                <a:cs typeface="Segoe UI"/>
              </a:rPr>
              <a:t>Example</a:t>
            </a:r>
          </a:p>
          <a:p>
            <a:r>
              <a:rPr lang="en-US" sz="1100" b="0">
                <a:latin typeface="Segoe UI"/>
                <a:cs typeface="Segoe UI"/>
              </a:rPr>
              <a:t>There are overrides for the screening decision that were developed in the workgroup and approved by </a:t>
            </a:r>
            <a:r>
              <a:rPr lang="en-US" sz="1100">
                <a:latin typeface="Segoe UI"/>
                <a:cs typeface="Segoe UI"/>
              </a:rPr>
              <a:t>California </a:t>
            </a:r>
            <a:r>
              <a:rPr lang="en-US" sz="1100" b="0">
                <a:latin typeface="Segoe UI"/>
                <a:cs typeface="Segoe UI"/>
              </a:rPr>
              <a:t>leadership to help capture unique circumstances when the screening decision may need to be altered from the tool recommendation.</a:t>
            </a:r>
          </a:p>
          <a:p>
            <a:endParaRPr lang="en-US" sz="1100" b="0">
              <a:latin typeface="Segoe UI" panose="020B0502040204020203" pitchFamily="34" charset="0"/>
              <a:cs typeface="Segoe UI" panose="020B0502040204020203" pitchFamily="34" charset="0"/>
            </a:endParaRPr>
          </a:p>
          <a:p>
            <a:r>
              <a:rPr lang="en-US" sz="1100" b="0">
                <a:latin typeface="Segoe UI"/>
                <a:cs typeface="Segoe UI"/>
              </a:rPr>
              <a:t>Before applying an override, be sure to review the information you have gathered; consider all applicable items either selected or not; and pause to critically consider the reason you believe the recommendation of the tool does not match what you believe the recommendation should be. (Refer back to the Division 31 instructions in the notes for the Assessment Components slide.) </a:t>
            </a:r>
          </a:p>
          <a:p>
            <a:endParaRPr lang="en-US" sz="1100" b="0">
              <a:latin typeface="Segoe UI" panose="020B0502040204020203" pitchFamily="34" charset="0"/>
              <a:cs typeface="Segoe UI" panose="020B0502040204020203" pitchFamily="34" charset="0"/>
            </a:endParaRPr>
          </a:p>
          <a:p>
            <a:r>
              <a:rPr lang="en-US" sz="1100" b="0">
                <a:latin typeface="Segoe UI"/>
                <a:cs typeface="Segoe UI"/>
              </a:rPr>
              <a:t>The policy overrides to screen a report in for non-investigatory response may apply when no abuse or neglect types are present, but a non-investigatory response is needed. This means there is a unique situation in which interventions are required or expected outside of a traditional child protection investigation.</a:t>
            </a:r>
          </a:p>
          <a:p>
            <a:endParaRPr lang="en-US" sz="1100" b="0">
              <a:latin typeface="Segoe UI" panose="020B0502040204020203" pitchFamily="34" charset="0"/>
              <a:cs typeface="Segoe UI" panose="020B0502040204020203" pitchFamily="34" charset="0"/>
            </a:endParaRPr>
          </a:p>
          <a:p>
            <a:r>
              <a:rPr lang="en-US" sz="1100" b="0">
                <a:latin typeface="Segoe UI"/>
                <a:cs typeface="Segoe UI"/>
              </a:rPr>
              <a:t>The policy overrides to screen in include law enforcement or tribal requests (both should be spelled out in county policies and procedures), residency verification, or court order. There are some screeners that express the belief that any time law enforcement calls, they have to screen in for an in-person response. Note that Division 31-101.4 says “The social worker shall respond to all referrals received from a law enforcement agency which allege abuse, neglect, or exploitation by completing the emergency response protocol,” but the report still has to allege abuse, neglect, or exploitation.</a:t>
            </a:r>
          </a:p>
          <a:p>
            <a:endParaRPr lang="en-US" sz="1100" b="0">
              <a:latin typeface="Segoe UI" panose="020B0502040204020203" pitchFamily="34" charset="0"/>
              <a:cs typeface="Segoe UI" panose="020B0502040204020203" pitchFamily="34" charset="0"/>
            </a:endParaRPr>
          </a:p>
          <a:p>
            <a:r>
              <a:rPr lang="en-US" sz="1100" b="0">
                <a:latin typeface="Segoe UI"/>
                <a:cs typeface="Segoe UI"/>
              </a:rPr>
              <a:t>The policy overrides to evaluate out a report may apply when at least one abuse or neglect type is selected but no further formal interventions are required. A policy override to evaluate out may apply in situations including: There is insufficient information to locate child/family, the allegation is about a child in another jurisdiction, or the information is historical and the child is not currently endangered.</a:t>
            </a:r>
          </a:p>
          <a:p>
            <a:endParaRPr lang="en-US" sz="1100" b="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71326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a:latin typeface="Segoe UI" panose="020B0502040204020203" pitchFamily="34" charset="0"/>
              </a:rPr>
              <a:t>To discuss what to consider when approving overrides.</a:t>
            </a:r>
            <a:endParaRPr lang="en-US" sz="1100">
              <a:latin typeface="Segoe UI" panose="020B0502040204020203" pitchFamily="34" charset="0"/>
            </a:endParaRPr>
          </a:p>
          <a:p>
            <a:endParaRPr lang="en-US" sz="1100">
              <a:latin typeface="Segoe UI" panose="020B0502040204020203" pitchFamily="34" charset="0"/>
            </a:endParaRPr>
          </a:p>
          <a:p>
            <a:r>
              <a:rPr lang="en-US" sz="1100" b="1">
                <a:latin typeface="Segoe UI" panose="020B0502040204020203" pitchFamily="34" charset="0"/>
              </a:rPr>
              <a:t>Example</a:t>
            </a:r>
          </a:p>
          <a:p>
            <a:r>
              <a:rPr lang="en-US" sz="1100">
                <a:latin typeface="Segoe UI" panose="020B0502040204020203" pitchFamily="34" charset="0"/>
              </a:rPr>
              <a:t>Before approving the use of an override, it is important to ensure that the rationale provided is accurate.</a:t>
            </a:r>
          </a:p>
          <a:p>
            <a:endParaRPr lang="en-US" sz="1100">
              <a:latin typeface="Segoe UI" panose="020B0502040204020203" pitchFamily="34" charset="0"/>
            </a:endParaRPr>
          </a:p>
          <a:p>
            <a:pPr marL="228600" indent="-228600">
              <a:buFont typeface="Arial" panose="020B0604020202020204" pitchFamily="34" charset="0"/>
              <a:buChar char="•"/>
            </a:pPr>
            <a:r>
              <a:rPr lang="en-US" sz="1100">
                <a:latin typeface="Segoe UI" panose="020B0502040204020203" pitchFamily="34" charset="0"/>
              </a:rPr>
              <a:t>Support the way in which the assessment was completed. For example, an override to screen in was applied; however, there is information in the referral that seems to meet the definition of one of the maltreatment types.</a:t>
            </a:r>
          </a:p>
          <a:p>
            <a:pPr marL="228600" indent="-228600">
              <a:buFont typeface="Arial" panose="020B0604020202020204" pitchFamily="34" charset="0"/>
              <a:buChar char="•"/>
            </a:pPr>
            <a:r>
              <a:rPr lang="en-US" sz="1100">
                <a:latin typeface="Segoe UI" panose="020B0502040204020203" pitchFamily="34" charset="0"/>
              </a:rPr>
              <a:t>Meets the definition for the override.</a:t>
            </a:r>
          </a:p>
          <a:p>
            <a:pPr marL="228600" indent="-228600">
              <a:buFont typeface="Arial" panose="020B0604020202020204" pitchFamily="34" charset="0"/>
              <a:buChar char="•"/>
            </a:pPr>
            <a:r>
              <a:rPr lang="en-US" sz="1100">
                <a:latin typeface="Segoe UI" panose="020B0502040204020203" pitchFamily="34" charset="0"/>
              </a:rPr>
              <a:t>Is supported by facts and professional judgment.</a:t>
            </a:r>
          </a:p>
          <a:p>
            <a:pPr marL="228600" indent="-228600">
              <a:buFont typeface="Arial" panose="020B0604020202020204" pitchFamily="34" charset="0"/>
              <a:buChar char="•"/>
            </a:pPr>
            <a:r>
              <a:rPr lang="en-US" sz="1100">
                <a:latin typeface="Segoe UI" panose="020B0502040204020203" pitchFamily="34" charset="0"/>
              </a:rPr>
              <a:t>Is to the decision rather than being used to document information that may be more appropriately captured elsewhere, is related to other decision points, or is potentially related to personal bias. </a:t>
            </a:r>
          </a:p>
          <a:p>
            <a:pPr marL="228600" indent="-228600">
              <a:buFont typeface="Arial" panose="020B0604020202020204" pitchFamily="34" charset="0"/>
              <a:buChar char="•"/>
            </a:pPr>
            <a:endParaRPr lang="en-US" sz="1100">
              <a:latin typeface="Segoe UI" panose="020B0502040204020203" pitchFamily="34" charset="0"/>
            </a:endParaRPr>
          </a:p>
          <a:p>
            <a:r>
              <a:rPr lang="en-US" sz="1100">
                <a:latin typeface="Segoe UI" panose="020B0502040204020203" pitchFamily="34" charset="0"/>
              </a:rPr>
              <a:t>The use of overrides is expected. As a supervisor, each time you review the use of an override is an opportunity to check in with your staff on how they are using the assessment’s definitions, gathering information, and applying the information. If you recognize that there are instances when workers are consistently applying overrides, it is an indication that either there may be something you want to look at closer on the tool or in practice. For example, if workers are regularly applying overrides to speed up response times, it may prompt you to look at:</a:t>
            </a:r>
          </a:p>
          <a:p>
            <a:endParaRPr lang="en-US" sz="1100">
              <a:latin typeface="Segoe UI" panose="020B0502040204020203" pitchFamily="34" charset="0"/>
            </a:endParaRPr>
          </a:p>
          <a:p>
            <a:pPr marL="228600" indent="-228600">
              <a:buFont typeface="Arial" panose="020B0604020202020204" pitchFamily="34" charset="0"/>
              <a:buChar char="•"/>
            </a:pPr>
            <a:r>
              <a:rPr lang="en-US" sz="1100">
                <a:latin typeface="Segoe UI" panose="020B0502040204020203" pitchFamily="34" charset="0"/>
              </a:rPr>
              <a:t>How the individual workers are completing the response time sections;</a:t>
            </a:r>
          </a:p>
          <a:p>
            <a:pPr marL="228600" indent="-228600">
              <a:buFont typeface="Arial" panose="020B0604020202020204" pitchFamily="34" charset="0"/>
              <a:buChar char="•"/>
            </a:pPr>
            <a:r>
              <a:rPr lang="en-US" sz="1100">
                <a:latin typeface="Segoe UI" panose="020B0502040204020203" pitchFamily="34" charset="0"/>
              </a:rPr>
              <a:t>If there are themes across the types of referrals that they are applying these overrides;</a:t>
            </a:r>
          </a:p>
          <a:p>
            <a:pPr marL="228600" indent="-228600">
              <a:buFont typeface="Arial" panose="020B0604020202020204" pitchFamily="34" charset="0"/>
              <a:buChar char="•"/>
            </a:pPr>
            <a:r>
              <a:rPr lang="en-US" sz="1100">
                <a:latin typeface="Segoe UI" panose="020B0502040204020203" pitchFamily="34" charset="0"/>
              </a:rPr>
              <a:t>If </a:t>
            </a:r>
            <a:r>
              <a:rPr lang="en-US" sz="1100" kern="1200">
                <a:solidFill>
                  <a:schemeClr val="tx1"/>
                </a:solidFill>
                <a:effectLst/>
                <a:latin typeface="Segoe UI" panose="020B0502040204020203" pitchFamily="34" charset="0"/>
                <a:ea typeface="+mn-ea"/>
                <a:cs typeface="Segoe UI" panose="020B0502040204020203" pitchFamily="34" charset="0"/>
              </a:rPr>
              <a:t>how to respond to these types of referrals warrants reconsideration of practice</a:t>
            </a:r>
            <a:r>
              <a:rPr lang="en-US" sz="1100">
                <a:latin typeface="Segoe UI" panose="020B0502040204020203" pitchFamily="34" charset="0"/>
              </a:rPr>
              <a:t>; and</a:t>
            </a:r>
          </a:p>
          <a:p>
            <a:pPr marL="228600" indent="-228600">
              <a:buFont typeface="Arial" panose="020B0604020202020204" pitchFamily="34" charset="0"/>
              <a:buChar char="•"/>
            </a:pPr>
            <a:r>
              <a:rPr lang="en-US" sz="1100">
                <a:latin typeface="Segoe UI" panose="020B0502040204020203" pitchFamily="34" charset="0"/>
              </a:rPr>
              <a:t>If the tool is not appropriately capturing the immediacy of these types of referrals. </a:t>
            </a:r>
          </a:p>
          <a:p>
            <a:endParaRPr lang="en-US" sz="1100">
              <a:latin typeface="Segoe UI" panose="020B0502040204020203" pitchFamily="34" charset="0"/>
            </a:endParaRPr>
          </a:p>
          <a:p>
            <a:r>
              <a:rPr lang="en-US" sz="1100">
                <a:latin typeface="Segoe UI" panose="020B0502040204020203" pitchFamily="34" charset="0"/>
              </a:rPr>
              <a:t>Using this information can be helpful with fine-tune practicing and assessment use or could indicate the need for a revision in the assessment. Use the Contact Help Desk (envelope) icon to send feedback to Evident Change.</a:t>
            </a:r>
          </a:p>
        </p:txBody>
      </p:sp>
      <p:sp>
        <p:nvSpPr>
          <p:cNvPr id="4" name="Slide Image Placeholder 3">
            <a:extLst>
              <a:ext uri="{FF2B5EF4-FFF2-40B4-BE49-F238E27FC236}">
                <a16:creationId xmlns:a16="http://schemas.microsoft.com/office/drawing/2014/main" id="{35CA15B5-C3A8-42AF-A006-ED17905DBEF9}"/>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78580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100" b="1">
                <a:latin typeface="Segoe UI"/>
                <a:ea typeface="Verdana"/>
                <a:cs typeface="Segoe UI"/>
              </a:rPr>
              <a:t>Purpose</a:t>
            </a:r>
            <a:endParaRPr lang="en-US"/>
          </a:p>
          <a:p>
            <a:r>
              <a:rPr lang="en-AU" sz="1100" b="0">
                <a:latin typeface="Segoe UI"/>
                <a:ea typeface="Verdana"/>
                <a:cs typeface="Segoe UI"/>
              </a:rPr>
              <a:t>To see the logic flow of the </a:t>
            </a:r>
            <a:r>
              <a:rPr lang="en-AU" sz="1100">
                <a:latin typeface="Segoe UI"/>
                <a:ea typeface="Verdana"/>
                <a:cs typeface="Segoe UI"/>
              </a:rPr>
              <a:t>hotline tools</a:t>
            </a:r>
            <a:r>
              <a:rPr lang="en-AU" sz="1100" b="0">
                <a:latin typeface="Segoe UI"/>
                <a:ea typeface="Verdana"/>
                <a:cs typeface="Segoe UI"/>
              </a:rPr>
              <a:t>.</a:t>
            </a:r>
          </a:p>
          <a:p>
            <a:endParaRPr lang="en-AU" sz="1100" b="0">
              <a:latin typeface="Segoe UI" panose="020B0502040204020203" pitchFamily="34" charset="0"/>
              <a:ea typeface="Verdana" panose="020B0604030504040204" pitchFamily="34" charset="0"/>
            </a:endParaRPr>
          </a:p>
          <a:p>
            <a:r>
              <a:rPr lang="en-AU" sz="1100" b="1">
                <a:latin typeface="Segoe UI"/>
                <a:ea typeface="Verdana"/>
                <a:cs typeface="Segoe UI"/>
              </a:rPr>
              <a:t>Example</a:t>
            </a:r>
            <a:br>
              <a:rPr lang="en-AU" sz="1100" b="1">
                <a:latin typeface="Segoe UI" panose="020B0502040204020203" pitchFamily="34" charset="0"/>
                <a:ea typeface="Verdana" panose="020B0604030504040204" pitchFamily="34" charset="0"/>
                <a:cs typeface="Segoe UI"/>
              </a:rPr>
            </a:br>
            <a:r>
              <a:rPr lang="en-AU" sz="1100">
                <a:latin typeface="Segoe UI"/>
                <a:ea typeface="Verdana"/>
                <a:cs typeface="Segoe UI"/>
              </a:rPr>
              <a:t>This graphic shows the presumptive decisions for the hotline tools. The hotline worker will consider the information gathered from the reporter and determine whether it meets the threshold of one or more of the screening criteria types. If no maltreatment types are selected, the outcome of the tool is to evaluate out. If maltreatment types are selected, the worker will consider criteria that lead to a path of response. The worker will move through a list of response criteria; if a definition for an item is met in the first section, the response time is immediate/within 24 hours. If no criteria are selected in that section, the worker will continue to move through the list until they reach the appropriate response time: immediate/24 hours or 10 days. Differential response counties have an extra path-of-response step to consider.</a:t>
            </a:r>
            <a:endParaRPr lang="en-AU" sz="1100">
              <a:latin typeface="Segoe UI" panose="020B0502040204020203" pitchFamily="34" charset="0"/>
              <a:ea typeface="Verdana" panose="020B0604030504040204" pitchFamily="34" charset="0"/>
              <a:cs typeface="Segoe UI"/>
            </a:endParaRPr>
          </a:p>
        </p:txBody>
      </p:sp>
      <p:sp>
        <p:nvSpPr>
          <p:cNvPr id="4" name="Slide Image Placeholder 3">
            <a:extLst>
              <a:ext uri="{FF2B5EF4-FFF2-40B4-BE49-F238E27FC236}">
                <a16:creationId xmlns:a16="http://schemas.microsoft.com/office/drawing/2014/main" id="{E9580219-39E8-4E77-944D-77C816255B5D}"/>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1773443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 </a:t>
            </a:r>
          </a:p>
          <a:p>
            <a:r>
              <a:rPr lang="en-US"/>
              <a:t>To see the different pathways for differential response counties. </a:t>
            </a:r>
          </a:p>
          <a:p>
            <a:endParaRPr lang="en-US"/>
          </a:p>
          <a:p>
            <a:r>
              <a:rPr lang="en-US" b="1"/>
              <a:t>Example </a:t>
            </a:r>
          </a:p>
          <a:p>
            <a:r>
              <a:rPr lang="en-US"/>
              <a:t>Some counties in California have differential response programs in place. These path of response options were designed to help those counties determine what type of differential response would be most appropriate. The choices range from no response to Path 3, which is a response by the child protection agency on its own. But every county does this slightly differently; so, if you are in a differential response county, you will need to consult with your policy and procedures about how to make use of the path of response options.</a:t>
            </a:r>
          </a:p>
        </p:txBody>
      </p:sp>
    </p:spTree>
    <p:extLst>
      <p:ext uri="{BB962C8B-B14F-4D97-AF65-F5344CB8AC3E}">
        <p14:creationId xmlns:p14="http://schemas.microsoft.com/office/powerpoint/2010/main" val="35449288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Rot="1" noChangeAspect="1" noChangeArrowheads="1" noTextEdit="1"/>
          </p:cNvSpPr>
          <p:nvPr>
            <p:ph type="sldImg"/>
          </p:nvPr>
        </p:nvSpPr>
        <p:spPr>
          <a:xfrm>
            <a:off x="776288" y="536575"/>
            <a:ext cx="5761037" cy="3241675"/>
          </a:xfrm>
          <a:ln/>
        </p:spPr>
        <p:txBody>
          <a:bodyPr/>
          <a:lstStyle/>
          <a:p>
            <a:endParaRPr lang="en-US"/>
          </a:p>
        </p:txBody>
      </p:sp>
      <p:sp>
        <p:nvSpPr>
          <p:cNvPr id="79876" name="Notes Placeholder 4"/>
          <p:cNvSpPr>
            <a:spLocks noGrp="1"/>
          </p:cNvSpPr>
          <p:nvPr>
            <p:ph type="body" sz="quarter" idx="10"/>
          </p:nvPr>
        </p:nvSpPr>
        <p:spPr>
          <a:xfrm>
            <a:off x="853440" y="4251469"/>
            <a:ext cx="5608320" cy="4571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17">
              <a:defRPr/>
            </a:pPr>
            <a:r>
              <a:rPr lang="en-CA" sz="1100" b="1">
                <a:latin typeface="Segoe UI"/>
                <a:cs typeface="Segoe UI"/>
              </a:rPr>
              <a:t>Trainer Note</a:t>
            </a: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CA" sz="1100">
                <a:latin typeface="Segoe UI"/>
                <a:cs typeface="Segoe UI"/>
              </a:rPr>
              <a:t>This slide will repeat in each assessment section. It offers a chance to underscore the importance of consulting the definitions. </a:t>
            </a:r>
          </a:p>
          <a:p>
            <a:endParaRPr lang="en-US" sz="1100" b="1">
              <a:latin typeface="Segoe UI" panose="020B0502040204020203" pitchFamily="34" charset="0"/>
              <a:cs typeface="Segoe UI" panose="020B0502040204020203" pitchFamily="34" charset="0"/>
            </a:endParaRPr>
          </a:p>
          <a:p>
            <a:r>
              <a:rPr lang="en-US" sz="1100" b="1">
                <a:latin typeface="Segoe UI"/>
                <a:cs typeface="Segoe UI"/>
              </a:rPr>
              <a:t>Example</a:t>
            </a:r>
          </a:p>
          <a:p>
            <a:r>
              <a:rPr lang="en-CA" sz="1100">
                <a:latin typeface="Segoe UI"/>
                <a:cs typeface="Segoe UI"/>
              </a:rPr>
              <a:t>If you hear nothing else that is said during this training, hear this part. You need to use the definitions. Definitions are the most important part of the SDM system. You need to </a:t>
            </a:r>
            <a:r>
              <a:rPr lang="en-CA" sz="1100" i="1">
                <a:latin typeface="Segoe UI"/>
                <a:cs typeface="Segoe UI"/>
              </a:rPr>
              <a:t>refer to</a:t>
            </a:r>
            <a:r>
              <a:rPr lang="en-CA" sz="1100">
                <a:latin typeface="Segoe UI"/>
                <a:cs typeface="Segoe UI"/>
              </a:rPr>
              <a:t> the definitions and </a:t>
            </a:r>
            <a:r>
              <a:rPr lang="en-CA" sz="1100" i="1">
                <a:latin typeface="Segoe UI"/>
                <a:cs typeface="Segoe UI"/>
              </a:rPr>
              <a:t>use </a:t>
            </a:r>
            <a:r>
              <a:rPr lang="en-CA" sz="1100">
                <a:latin typeface="Segoe UI"/>
                <a:cs typeface="Segoe UI"/>
              </a:rPr>
              <a:t>them when applying the SDM assessments. </a:t>
            </a:r>
          </a:p>
          <a:p>
            <a:endParaRPr lang="en-CA" sz="1100">
              <a:latin typeface="Segoe UI" panose="020B0502040204020203" pitchFamily="34" charset="0"/>
              <a:cs typeface="Segoe UI" panose="020B0502040204020203" pitchFamily="34" charset="0"/>
            </a:endParaRPr>
          </a:p>
          <a:p>
            <a:pPr defTabSz="931717">
              <a:defRPr/>
            </a:pPr>
            <a:r>
              <a:rPr lang="en-CA" sz="1100">
                <a:latin typeface="Segoe UI"/>
                <a:cs typeface="Segoe UI"/>
              </a:rPr>
              <a:t>Remind yourself and your staff about this critical habit in using the SDM system.</a:t>
            </a:r>
          </a:p>
        </p:txBody>
      </p:sp>
    </p:spTree>
    <p:extLst>
      <p:ext uri="{BB962C8B-B14F-4D97-AF65-F5344CB8AC3E}">
        <p14:creationId xmlns:p14="http://schemas.microsoft.com/office/powerpoint/2010/main" val="38067998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4975"/>
            <a:ext cx="5486400" cy="3086100"/>
          </a:xfrm>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100" b="1" noProof="0">
                <a:latin typeface="Segoe UI"/>
                <a:cs typeface="Segoe UI"/>
              </a:rPr>
              <a:t>Purpose</a:t>
            </a:r>
            <a:endParaRPr lang="en-US"/>
          </a:p>
          <a:p>
            <a:r>
              <a:rPr lang="en-AU" sz="1100" noProof="0">
                <a:latin typeface="Segoe UI" panose="020B0502040204020203" pitchFamily="34" charset="0"/>
              </a:rPr>
              <a:t>To be reminded of the importance of understanding and using the item definitions in the P&amp;P manual.</a:t>
            </a:r>
          </a:p>
          <a:p>
            <a:endParaRPr lang="en-AU" sz="1100" noProof="0">
              <a:latin typeface="Segoe UI" panose="020B0502040204020203" pitchFamily="34" charset="0"/>
            </a:endParaRPr>
          </a:p>
          <a:p>
            <a:r>
              <a:rPr lang="en-AU" sz="1100" b="1" noProof="0">
                <a:latin typeface="Segoe UI" panose="020B0502040204020203" pitchFamily="34" charset="0"/>
              </a:rPr>
              <a:t>Trainer Note</a:t>
            </a:r>
          </a:p>
          <a:p>
            <a:r>
              <a:rPr lang="en-AU" sz="1100" noProof="0">
                <a:latin typeface="Segoe UI" panose="020B0502040204020203" pitchFamily="34" charset="0"/>
              </a:rPr>
              <a:t>Review this information again with participants.</a:t>
            </a:r>
          </a:p>
          <a:p>
            <a:endParaRPr lang="en-US" sz="1100">
              <a:latin typeface="Segoe UI" panose="020B0502040204020203" pitchFamily="34" charset="0"/>
            </a:endParaRPr>
          </a:p>
        </p:txBody>
      </p:sp>
    </p:spTree>
    <p:extLst>
      <p:ext uri="{BB962C8B-B14F-4D97-AF65-F5344CB8AC3E}">
        <p14:creationId xmlns:p14="http://schemas.microsoft.com/office/powerpoint/2010/main" val="129611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a:t>To be reminded of SafeMeasures reports to support learning about how your staff are using the assessments. </a:t>
            </a:r>
          </a:p>
          <a:p>
            <a:endParaRPr lang="en-US" b="1"/>
          </a:p>
          <a:p>
            <a:r>
              <a:rPr lang="en-US" b="1"/>
              <a:t>Example</a:t>
            </a:r>
          </a:p>
          <a:p>
            <a:r>
              <a:rPr lang="en-US"/>
              <a:t>This is just a reminder that you take a closer look at your SDM outcomes by unit and worker using SafeMeasures reports. </a:t>
            </a:r>
          </a:p>
        </p:txBody>
      </p:sp>
    </p:spTree>
    <p:extLst>
      <p:ext uri="{BB962C8B-B14F-4D97-AF65-F5344CB8AC3E}">
        <p14:creationId xmlns:p14="http://schemas.microsoft.com/office/powerpoint/2010/main" val="23975222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82689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b="0">
                <a:latin typeface="Segoe UI"/>
                <a:cs typeface="Segoe UI"/>
              </a:rPr>
              <a:t>To </a:t>
            </a:r>
            <a:r>
              <a:rPr lang="en-US"/>
              <a:t>be introduced to</a:t>
            </a:r>
            <a:r>
              <a:rPr lang="en-US" sz="1100" b="0">
                <a:latin typeface="Segoe UI"/>
                <a:cs typeface="Segoe UI"/>
              </a:rPr>
              <a:t> an exercise to train workers on how to think about definitions.</a:t>
            </a:r>
          </a:p>
          <a:p>
            <a:endParaRPr lang="en-US" sz="1100">
              <a:latin typeface="Segoe UI" panose="020B0502040204020203" pitchFamily="34" charset="0"/>
            </a:endParaRPr>
          </a:p>
          <a:p>
            <a:r>
              <a:rPr lang="en-US" sz="1100" b="1">
                <a:latin typeface="Segoe UI"/>
                <a:cs typeface="Segoe UI"/>
              </a:rPr>
              <a:t>Example</a:t>
            </a:r>
          </a:p>
          <a:p>
            <a:r>
              <a:rPr lang="en-US" sz="1100" b="0">
                <a:latin typeface="Segoe UI"/>
                <a:cs typeface="Segoe UI"/>
              </a:rPr>
              <a:t>Let’s review this scenario, which can also be found in your participant guide on page ___. Think about which allegation type you may consider applying to this scenario. </a:t>
            </a:r>
            <a:endParaRPr lang="en-US" i="1"/>
          </a:p>
          <a:p>
            <a:endParaRPr lang="en-US" altLang="en-US" sz="1100" b="1">
              <a:latin typeface="Segoe UI"/>
              <a:cs typeface="Segoe UI"/>
            </a:endParaRPr>
          </a:p>
          <a:p>
            <a:r>
              <a:rPr lang="en-US" altLang="en-US" sz="1100" b="1">
                <a:latin typeface="Segoe UI"/>
                <a:cs typeface="Segoe UI"/>
              </a:rPr>
              <a:t>Trainer Note </a:t>
            </a:r>
          </a:p>
          <a:p>
            <a:br>
              <a:rPr lang="en-US" altLang="en-US" sz="1100" b="1">
                <a:latin typeface="Segoe UI"/>
                <a:cs typeface="Segoe UI"/>
              </a:rPr>
            </a:br>
            <a:r>
              <a:rPr lang="en-US" altLang="en-US" sz="1100" b="0" i="0" u="sng">
                <a:latin typeface="Segoe UI"/>
                <a:cs typeface="Segoe UI"/>
              </a:rPr>
              <a:t>Answer</a:t>
            </a:r>
            <a:r>
              <a:rPr lang="en-US" altLang="en-US" sz="1100" b="0" i="0" u="none">
                <a:latin typeface="Segoe UI"/>
                <a:cs typeface="Segoe UI"/>
              </a:rPr>
              <a:t>: </a:t>
            </a:r>
            <a:r>
              <a:rPr lang="en-US" i="0"/>
              <a:t>Child is currently unsupervised and in need of supervision.</a:t>
            </a:r>
          </a:p>
          <a:p>
            <a:endParaRPr lang="en-US" altLang="en-US" sz="1100" b="0">
              <a:latin typeface="Segoe UI"/>
              <a:cs typeface="Segoe UI"/>
            </a:endParaRPr>
          </a:p>
          <a:p>
            <a:r>
              <a:rPr lang="en-US" altLang="en-US" sz="1100" b="0">
                <a:latin typeface="Segoe UI"/>
                <a:cs typeface="Segoe UI"/>
              </a:rPr>
              <a:t>Ask participants what additional information would they want to know. Remember that “unasked is different from unknown.” What questions would they want to ask the reporter to help in their decision making? Are there additional allegations that they may consider? </a:t>
            </a:r>
          </a:p>
        </p:txBody>
      </p:sp>
      <p:sp>
        <p:nvSpPr>
          <p:cNvPr id="2" name="Slide Image Placeholder 1">
            <a:extLst>
              <a:ext uri="{FF2B5EF4-FFF2-40B4-BE49-F238E27FC236}">
                <a16:creationId xmlns:a16="http://schemas.microsoft.com/office/drawing/2014/main" id="{3C81376A-8502-42C6-AE99-F74F0FE58107}"/>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387084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b="0">
                <a:latin typeface="Segoe UI" panose="020B0502040204020203" pitchFamily="34" charset="0"/>
              </a:rPr>
              <a:t>To </a:t>
            </a:r>
            <a:r>
              <a:rPr lang="en-US"/>
              <a:t>be introduced to</a:t>
            </a:r>
            <a:r>
              <a:rPr lang="en-US" sz="1100" b="0">
                <a:latin typeface="Segoe UI" panose="020B0502040204020203" pitchFamily="34" charset="0"/>
              </a:rPr>
              <a:t> an exercise to train workers on how to think about definitions.</a:t>
            </a:r>
          </a:p>
          <a:p>
            <a:endParaRPr lang="en-US" sz="1100">
              <a:latin typeface="Segoe UI" panose="020B0502040204020203" pitchFamily="34" charset="0"/>
            </a:endParaRPr>
          </a:p>
          <a:p>
            <a:r>
              <a:rPr lang="en-US" sz="1100" b="1">
                <a:latin typeface="Segoe UI" panose="020B0502040204020203" pitchFamily="34" charset="0"/>
              </a:rPr>
              <a:t>Example</a:t>
            </a:r>
          </a:p>
          <a:p>
            <a:r>
              <a:rPr lang="en-US" sz="1100" b="0">
                <a:latin typeface="Segoe UI" panose="020B0502040204020203" pitchFamily="34" charset="0"/>
              </a:rPr>
              <a:t>Let’s apply this strategy to evaluate whether we have the evidence necessary to determine if we have met the definition threshold. Look at each definition part. Keep in mind the evidence we need to know whether we have met the threshold for each part. Then, look at the information on the slide. This is an example of how to apply the information you have gathered in your investigation and how to apply it to the definition parts. From what we have already discussed, all the criteria here appear to be met with sufficient evidence.</a:t>
            </a:r>
          </a:p>
        </p:txBody>
      </p:sp>
      <p:sp>
        <p:nvSpPr>
          <p:cNvPr id="4" name="Slide Image Placeholder 3">
            <a:extLst>
              <a:ext uri="{FF2B5EF4-FFF2-40B4-BE49-F238E27FC236}">
                <a16:creationId xmlns:a16="http://schemas.microsoft.com/office/drawing/2014/main" id="{58752A2D-2EDC-4B9B-B986-6348F371FA9E}"/>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05547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82613"/>
            <a:ext cx="5486400" cy="3086100"/>
          </a:xfrm>
        </p:spPr>
        <p:txBody>
          <a:bodyPr/>
          <a:lstStyle/>
          <a:p>
            <a:endParaRPr lang="en-US"/>
          </a:p>
        </p:txBody>
      </p:sp>
      <p:sp>
        <p:nvSpPr>
          <p:cNvPr id="3" name="Notes Placeholder 2"/>
          <p:cNvSpPr>
            <a:spLocks noGrp="1"/>
          </p:cNvSpPr>
          <p:nvPr>
            <p:ph type="body" idx="1"/>
          </p:nvPr>
        </p:nvSpPr>
        <p:spPr/>
        <p:txBody>
          <a:bodyPr/>
          <a:lstStyle/>
          <a:p>
            <a:r>
              <a:rPr lang="en-US" b="1"/>
              <a:t>Purpose</a:t>
            </a:r>
          </a:p>
          <a:p>
            <a:r>
              <a:rPr lang="en-US" b="0"/>
              <a:t>To hear about the problem with inconsistent decision making in high-stakes situations similar to child protection work with families. </a:t>
            </a:r>
          </a:p>
          <a:p>
            <a:endParaRPr lang="en-US" b="0"/>
          </a:p>
          <a:p>
            <a:r>
              <a:rPr lang="en-US" b="1"/>
              <a:t>Trainer Note</a:t>
            </a:r>
          </a:p>
          <a:p>
            <a:r>
              <a:rPr lang="en-US"/>
              <a:t>The audio file will play when you get to this slide. Hover your pointer over the black rectangle if you need to pause the playback. You can learn about the episode this clip is from at https://hiddenbrain.org/podcast/the-transformative-ideas-of-daniel-kahneman/ and provide as much or as little context as you like. Learners typically understand the point without any extra explanation. You can also use just the first 4.5 minutes if you prefer. </a:t>
            </a:r>
          </a:p>
          <a:p>
            <a:endParaRPr lang="en-US"/>
          </a:p>
          <a:p>
            <a:r>
              <a:rPr lang="en-US"/>
              <a:t>At the end of the audio, ask the learners if they see any noise in the decisions made at various offices within their county. What s to that noise? How do they see the SDM system being useful in reducing noise? What are the obstacles our profession runs into when it comes to using the SDM system? How do we overcome those obstacles?</a:t>
            </a:r>
          </a:p>
        </p:txBody>
      </p:sp>
    </p:spTree>
    <p:extLst>
      <p:ext uri="{BB962C8B-B14F-4D97-AF65-F5344CB8AC3E}">
        <p14:creationId xmlns:p14="http://schemas.microsoft.com/office/powerpoint/2010/main" val="7105521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b="0">
                <a:latin typeface="Segoe UI" panose="020B0502040204020203" pitchFamily="34" charset="0"/>
              </a:rPr>
              <a:t>To </a:t>
            </a:r>
            <a:r>
              <a:rPr lang="en-US"/>
              <a:t>be introduced to</a:t>
            </a:r>
            <a:r>
              <a:rPr lang="en-US" sz="1100" b="0">
                <a:latin typeface="Segoe UI" panose="020B0502040204020203" pitchFamily="34" charset="0"/>
              </a:rPr>
              <a:t> an exercise to train workers on how to think about definitions.</a:t>
            </a:r>
          </a:p>
          <a:p>
            <a:endParaRPr lang="en-US" sz="1100">
              <a:latin typeface="Segoe UI" panose="020B0502040204020203" pitchFamily="34" charset="0"/>
            </a:endParaRPr>
          </a:p>
          <a:p>
            <a:r>
              <a:rPr lang="en-US" sz="1100" b="1">
                <a:latin typeface="Segoe UI" panose="020B0502040204020203" pitchFamily="34" charset="0"/>
              </a:rPr>
              <a:t>Example</a:t>
            </a:r>
            <a:endParaRPr lang="en-US" sz="1100" b="0">
              <a:latin typeface="Segoe UI" panose="020B0502040204020203" pitchFamily="34" charset="0"/>
            </a:endParaRPr>
          </a:p>
          <a:p>
            <a:r>
              <a:rPr lang="en-US" sz="1100" b="0">
                <a:latin typeface="Segoe UI" panose="020B0502040204020203" pitchFamily="34" charset="0"/>
              </a:rPr>
              <a:t>For the considerations relative to the child’s ability to safely manage surroundings, let’s look at two options. </a:t>
            </a:r>
          </a:p>
          <a:p>
            <a:endParaRPr lang="en-US" sz="1100" b="0">
              <a:latin typeface="Segoe UI" panose="020B0502040204020203" pitchFamily="34" charset="0"/>
            </a:endParaRPr>
          </a:p>
          <a:p>
            <a:r>
              <a:rPr lang="en-US" sz="1100" b="0">
                <a:latin typeface="Segoe UI" panose="020B0502040204020203" pitchFamily="34" charset="0"/>
              </a:rPr>
              <a:t>Option 1 indicates that the inadequate supervision could lead to harm to all children, always. Put another way, this would include conditions where any child would be in danger and could not manage safely in this environment. For instance, a meth lab could catch fire no matter the age of the children in the home. Or a parent driving under the influence could harm or kill any person riding with them in the car.</a:t>
            </a:r>
          </a:p>
          <a:p>
            <a:endParaRPr lang="en-US" sz="1100" b="0">
              <a:latin typeface="Segoe UI" panose="020B0502040204020203" pitchFamily="34" charset="0"/>
            </a:endParaRPr>
          </a:p>
          <a:p>
            <a:r>
              <a:rPr lang="en-US" sz="1100" b="0">
                <a:latin typeface="Segoe UI" panose="020B0502040204020203" pitchFamily="34" charset="0"/>
              </a:rPr>
              <a:t>Option 2 asks us to consider inadequate supervision and potential harms that would </a:t>
            </a:r>
            <a:r>
              <a:rPr lang="en-US" sz="1100">
                <a:latin typeface="Segoe UI" panose="020B0502040204020203" pitchFamily="34" charset="0"/>
              </a:rPr>
              <a:t>depend on the child’s age and development, physical ability, and reasoning and the degree of caregiver guidance and supervision OR efforts to create safety for the child. Here, we can list those and ask what we would want to think about when considering each.</a:t>
            </a:r>
          </a:p>
          <a:p>
            <a:endParaRPr lang="en-US" sz="1100" b="1">
              <a:latin typeface="Segoe UI" panose="020B0502040204020203" pitchFamily="34" charset="0"/>
            </a:endParaRPr>
          </a:p>
          <a:p>
            <a:r>
              <a:rPr lang="en-US" sz="1100" b="0">
                <a:latin typeface="Segoe UI" panose="020B0502040204020203" pitchFamily="34" charset="0"/>
              </a:rPr>
              <a:t>Let’s look at an example using this exercise.</a:t>
            </a:r>
          </a:p>
        </p:txBody>
      </p:sp>
      <p:sp>
        <p:nvSpPr>
          <p:cNvPr id="4" name="Slide Image Placeholder 3">
            <a:extLst>
              <a:ext uri="{FF2B5EF4-FFF2-40B4-BE49-F238E27FC236}">
                <a16:creationId xmlns:a16="http://schemas.microsoft.com/office/drawing/2014/main" id="{0F71655F-BFA0-49ED-B538-BB7BEA91C5BF}"/>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5494363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b="0">
                <a:latin typeface="Segoe UI" panose="020B0502040204020203" pitchFamily="34" charset="0"/>
              </a:rPr>
              <a:t>To </a:t>
            </a:r>
            <a:r>
              <a:rPr lang="en-US"/>
              <a:t>be introduced to</a:t>
            </a:r>
            <a:r>
              <a:rPr lang="en-US" sz="1100" b="0">
                <a:latin typeface="Segoe UI" panose="020B0502040204020203" pitchFamily="34" charset="0"/>
              </a:rPr>
              <a:t> an exercise to train workers on how to think about definitions.</a:t>
            </a:r>
          </a:p>
          <a:p>
            <a:endParaRPr lang="en-US" sz="1100">
              <a:latin typeface="Segoe UI" panose="020B0502040204020203" pitchFamily="34" charset="0"/>
            </a:endParaRPr>
          </a:p>
          <a:p>
            <a:r>
              <a:rPr lang="en-US" sz="1100" b="1">
                <a:latin typeface="Segoe UI" panose="020B0502040204020203" pitchFamily="34" charset="0"/>
              </a:rPr>
              <a:t>Example</a:t>
            </a:r>
          </a:p>
          <a:p>
            <a:r>
              <a:rPr lang="en-US" sz="1100" b="0">
                <a:latin typeface="Segoe UI" panose="020B0502040204020203" pitchFamily="34" charset="0"/>
              </a:rPr>
              <a:t>Now we must consider the final definition part, which presented two different options for meeting the evidence we need to know if it applies.</a:t>
            </a:r>
          </a:p>
          <a:p>
            <a:endParaRPr lang="en-US" sz="1100" b="0">
              <a:latin typeface="Segoe UI" panose="020B0502040204020203" pitchFamily="34" charset="0"/>
            </a:endParaRPr>
          </a:p>
          <a:p>
            <a:r>
              <a:rPr lang="en-US" sz="1100" b="0">
                <a:latin typeface="Segoe UI" panose="020B0502040204020203" pitchFamily="34" charset="0"/>
              </a:rPr>
              <a:t>Option 1 does not apply because appropriate supervision is not the same for all children, all the time. This may not be inadequate supervision for a 14-year-old with no special needs; however, when considering a 2-year-old, we can see that this presents potential for harm. Last, the caregiver’s response when the neighbor attempted to alert them to the dangers (brushing off the issue and the lack of supervision) gives us the evidence we need to determine that the threshold is met, and this allegation type should be selected.</a:t>
            </a:r>
          </a:p>
          <a:p>
            <a:endParaRPr lang="en-US" sz="1100" b="0">
              <a:latin typeface="Segoe UI" panose="020B0502040204020203" pitchFamily="34" charset="0"/>
            </a:endParaRPr>
          </a:p>
          <a:p>
            <a:r>
              <a:rPr lang="en-US" sz="1100" b="0">
                <a:latin typeface="Segoe UI" panose="020B0502040204020203" pitchFamily="34" charset="0"/>
              </a:rPr>
              <a:t>In this scenario, there is an allegation of neglect due to the child’s age and the caregivers’ lack of supervision and lack of actions of protection. </a:t>
            </a:r>
          </a:p>
        </p:txBody>
      </p:sp>
      <p:sp>
        <p:nvSpPr>
          <p:cNvPr id="4" name="Slide Image Placeholder 3">
            <a:extLst>
              <a:ext uri="{FF2B5EF4-FFF2-40B4-BE49-F238E27FC236}">
                <a16:creationId xmlns:a16="http://schemas.microsoft.com/office/drawing/2014/main" id="{0D1FF859-FCFA-4E52-B2BC-F4033F9D1D62}"/>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40301058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a:latin typeface="Segoe UI"/>
                <a:cs typeface="Segoe UI"/>
              </a:rPr>
              <a:t>To become more familiar with the assessment definitions.</a:t>
            </a:r>
          </a:p>
          <a:p>
            <a:endParaRPr lang="en-US" sz="1100">
              <a:latin typeface="Segoe UI" panose="020B0502040204020203" pitchFamily="34" charset="0"/>
            </a:endParaRPr>
          </a:p>
          <a:p>
            <a:r>
              <a:rPr lang="en-US" sz="1100" b="1">
                <a:latin typeface="Segoe UI"/>
                <a:cs typeface="Segoe UI"/>
              </a:rPr>
              <a:t>Trainer Note</a:t>
            </a:r>
            <a:endParaRPr lang="en-US" sz="1100">
              <a:latin typeface="Segoe UI"/>
              <a:cs typeface="Segoe UI"/>
            </a:endParaRPr>
          </a:p>
          <a:p>
            <a:r>
              <a:rPr lang="en-US" sz="1100">
                <a:latin typeface="Segoe UI"/>
                <a:cs typeface="Segoe UI"/>
              </a:rPr>
              <a:t>The next two slides will be activities to familiarize the participants with screening decisions. The trainer manual contains additional scenarios for use at your discretion. </a:t>
            </a:r>
          </a:p>
          <a:p>
            <a:endParaRPr lang="en-US" sz="1100">
              <a:latin typeface="Segoe UI" panose="020B0502040204020203" pitchFamily="34" charset="0"/>
            </a:endParaRPr>
          </a:p>
        </p:txBody>
      </p:sp>
      <p:sp>
        <p:nvSpPr>
          <p:cNvPr id="2" name="Slide Image Placeholder 1">
            <a:extLst>
              <a:ext uri="{FF2B5EF4-FFF2-40B4-BE49-F238E27FC236}">
                <a16:creationId xmlns:a16="http://schemas.microsoft.com/office/drawing/2014/main" id="{12AC6957-9BD9-4D28-9618-885C9F624323}"/>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5953740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Notes Placeholder 2"/>
          <p:cNvSpPr>
            <a:spLocks noGrp="1"/>
          </p:cNvSpPr>
          <p:nvPr>
            <p:ph type="body" idx="1"/>
          </p:nvPr>
        </p:nvSpPr>
        <p:spPr bwMode="auto">
          <a:xfrm>
            <a:off x="640080" y="4037610"/>
            <a:ext cx="5715000" cy="48523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latin typeface="Segoe UI"/>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a:latin typeface="Segoe UI"/>
                <a:cs typeface="Segoe UI"/>
              </a:rPr>
              <a:t>To acknowledge the complexity of some of the SDM assessment definitions and introduce a practical approach in applying definitions.</a:t>
            </a:r>
          </a:p>
          <a:p>
            <a:endParaRPr lang="en-US" altLang="en-US" sz="1100">
              <a:latin typeface="Segoe UI" panose="020B0502040204020203" pitchFamily="34" charset="0"/>
            </a:endParaRPr>
          </a:p>
          <a:p>
            <a:r>
              <a:rPr lang="en-US" altLang="en-US" sz="1100" b="1">
                <a:latin typeface="Segoe UI"/>
                <a:cs typeface="Segoe UI"/>
              </a:rPr>
              <a:t>Example</a:t>
            </a:r>
          </a:p>
          <a:p>
            <a:r>
              <a:rPr lang="en-US" altLang="en-US" sz="1100">
                <a:latin typeface="Segoe UI"/>
                <a:cs typeface="Segoe UI"/>
              </a:rPr>
              <a:t>Review this scenario. How would you complete the hotline tools?</a:t>
            </a:r>
          </a:p>
          <a:p>
            <a:r>
              <a:rPr lang="en-US" altLang="en-US" sz="1100">
                <a:latin typeface="Segoe UI"/>
                <a:cs typeface="Segoe UI"/>
              </a:rPr>
              <a:t> </a:t>
            </a:r>
          </a:p>
          <a:p>
            <a:r>
              <a:rPr lang="en-US" altLang="en-US" sz="1100" i="0" baseline="0">
                <a:latin typeface="Segoe UI"/>
                <a:cs typeface="Segoe UI"/>
              </a:rPr>
              <a:t>Questions to consider: </a:t>
            </a:r>
          </a:p>
          <a:p>
            <a:endParaRPr lang="en-US" altLang="en-US" sz="1100" i="0" baseline="0">
              <a:latin typeface="Segoe UI" panose="020B0502040204020203" pitchFamily="34" charset="0"/>
              <a:cs typeface="Segoe UI" panose="020B0502040204020203" pitchFamily="34" charset="0"/>
            </a:endParaRPr>
          </a:p>
          <a:p>
            <a:pPr marL="228600" indent="-228600">
              <a:buFont typeface="+mj-lt"/>
              <a:buAutoNum type="arabicPeriod"/>
            </a:pPr>
            <a:r>
              <a:rPr lang="en-US" altLang="en-US" sz="1100" i="0" baseline="0">
                <a:latin typeface="Segoe UI"/>
                <a:cs typeface="Segoe UI"/>
              </a:rPr>
              <a:t>What type of abuse is being alleged?</a:t>
            </a:r>
          </a:p>
          <a:p>
            <a:pPr marL="228600" indent="-228600">
              <a:buFont typeface="+mj-lt"/>
              <a:buAutoNum type="arabicPeriod"/>
            </a:pPr>
            <a:r>
              <a:rPr lang="en-US" altLang="en-US" sz="1100" i="0" baseline="0">
                <a:latin typeface="Segoe UI"/>
                <a:cs typeface="Segoe UI"/>
              </a:rPr>
              <a:t>Is there present concern of harm to the child? Why or why not? </a:t>
            </a:r>
          </a:p>
          <a:p>
            <a:pPr marL="228600" indent="-228600">
              <a:buFont typeface="+mj-lt"/>
              <a:buAutoNum type="arabicPeriod"/>
            </a:pPr>
            <a:r>
              <a:rPr lang="en-US" altLang="en-US" sz="1100" i="0" baseline="0">
                <a:latin typeface="Segoe UI"/>
                <a:cs typeface="Segoe UI"/>
              </a:rPr>
              <a:t>Is the explanation for the injuries consistent with an accident? </a:t>
            </a:r>
          </a:p>
          <a:p>
            <a:pPr marL="228600" indent="-228600">
              <a:buFont typeface="+mj-lt"/>
              <a:buAutoNum type="arabicPeriod"/>
            </a:pPr>
            <a:r>
              <a:rPr lang="en-US" altLang="en-US" sz="1100" i="0" baseline="0">
                <a:latin typeface="Segoe UI"/>
                <a:cs typeface="Segoe UI"/>
              </a:rPr>
              <a:t>Did the caregiver respond appropriately? </a:t>
            </a:r>
          </a:p>
          <a:p>
            <a:pPr marL="228600" indent="-228600">
              <a:buFont typeface="+mj-lt"/>
              <a:buAutoNum type="arabicPeriod"/>
            </a:pPr>
            <a:r>
              <a:rPr lang="en-US" altLang="en-US" sz="1100" i="0" baseline="0">
                <a:latin typeface="Segoe UI"/>
                <a:cs typeface="Segoe UI"/>
              </a:rPr>
              <a:t>Are there other things you want to know?</a:t>
            </a:r>
          </a:p>
          <a:p>
            <a:endParaRPr lang="en-US" altLang="en-US" sz="1100" i="1">
              <a:latin typeface="Segoe UI" panose="020B0502040204020203" pitchFamily="34" charset="0"/>
            </a:endParaRPr>
          </a:p>
          <a:p>
            <a:r>
              <a:rPr lang="en-US" altLang="en-US" sz="1100" b="1" i="1">
                <a:latin typeface="Segoe UI"/>
                <a:cs typeface="Segoe UI"/>
              </a:rPr>
              <a:t>Answer:</a:t>
            </a:r>
            <a:r>
              <a:rPr lang="en-US" altLang="en-US" sz="1100" i="1">
                <a:latin typeface="Segoe UI"/>
                <a:cs typeface="Segoe UI"/>
              </a:rPr>
              <a:t> </a:t>
            </a:r>
            <a:r>
              <a:rPr lang="en-US" i="1"/>
              <a:t>Allegation of “</a:t>
            </a:r>
            <a:r>
              <a:rPr lang="en-US" sz="1100" i="1">
                <a:effectLst/>
                <a:latin typeface="Segoe UI" panose="020B0502040204020203" pitchFamily="34" charset="0"/>
              </a:rPr>
              <a:t>Physical Abuse, Other injury (exclude very minor injuries unless the child is under 1 year old)”</a:t>
            </a:r>
            <a:endParaRPr lang="en-US" i="1"/>
          </a:p>
          <a:p>
            <a:endParaRPr lang="en-US" i="1">
              <a:latin typeface="Aptos"/>
              <a:cs typeface="Segoe UI"/>
            </a:endParaRPr>
          </a:p>
          <a:p>
            <a:r>
              <a:rPr lang="en-US" altLang="en-US" sz="1100">
                <a:latin typeface="Segoe UI"/>
                <a:cs typeface="Segoe UI"/>
              </a:rPr>
              <a:t>A 4-month-old has a black eye, bruising to the face, and scrapes on the right thigh. (The scrapes may be considered superficial; however, bruising on the face is not.) The family shares concerns for physical abuse by the mother, who may have a drinking problem. We cannot confirm how Sal was injured. The child is vulnerable due to age and mobility. </a:t>
            </a:r>
          </a:p>
          <a:p>
            <a:endParaRPr lang="en-US" altLang="en-US" sz="1100">
              <a:latin typeface="Segoe UI" panose="020B0502040204020203" pitchFamily="34" charset="0"/>
            </a:endParaRPr>
          </a:p>
          <a:p>
            <a:r>
              <a:rPr lang="en-US" altLang="en-US" sz="1100">
                <a:latin typeface="Segoe UI"/>
                <a:cs typeface="Segoe UI"/>
              </a:rPr>
              <a:t>Questions:</a:t>
            </a:r>
          </a:p>
          <a:p>
            <a:endParaRPr lang="en-US" altLang="en-US" sz="1100">
              <a:latin typeface="Segoe UI" panose="020B0502040204020203" pitchFamily="34" charset="0"/>
            </a:endParaRPr>
          </a:p>
          <a:p>
            <a:pPr marL="228600" indent="-228600">
              <a:buAutoNum type="arabicPeriod"/>
            </a:pPr>
            <a:r>
              <a:rPr lang="en-US" altLang="en-US" sz="1100">
                <a:latin typeface="Segoe UI"/>
                <a:cs typeface="Segoe UI"/>
              </a:rPr>
              <a:t>Were there other allegation types you considered?</a:t>
            </a:r>
          </a:p>
          <a:p>
            <a:pPr marL="228600" indent="-228600">
              <a:buAutoNum type="arabicPeriod"/>
            </a:pPr>
            <a:r>
              <a:rPr lang="en-US" altLang="en-US" sz="1100">
                <a:latin typeface="Segoe UI"/>
                <a:cs typeface="Segoe UI"/>
              </a:rPr>
              <a:t>Why or why not?</a:t>
            </a:r>
          </a:p>
        </p:txBody>
      </p:sp>
      <p:sp>
        <p:nvSpPr>
          <p:cNvPr id="2" name="Slide Image Placeholder 1">
            <a:extLst>
              <a:ext uri="{FF2B5EF4-FFF2-40B4-BE49-F238E27FC236}">
                <a16:creationId xmlns:a16="http://schemas.microsoft.com/office/drawing/2014/main" id="{4A668FE6-ED38-4F58-8D5C-A11EAAE475E0}"/>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8952913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Notes Placeholder 2"/>
          <p:cNvSpPr>
            <a:spLocks noGrp="1"/>
          </p:cNvSpPr>
          <p:nvPr>
            <p:ph type="body" idx="1"/>
          </p:nvPr>
        </p:nvSpPr>
        <p:spPr bwMode="auto">
          <a:xfrm>
            <a:off x="640080" y="4127500"/>
            <a:ext cx="5715000" cy="42964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latin typeface="Segoe UI"/>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a:latin typeface="Segoe UI"/>
                <a:cs typeface="Segoe UI"/>
              </a:rPr>
              <a:t>To acknowledge the complexity of some of the SDM assessment definitions and introduce a practical approach in applying definitions.</a:t>
            </a:r>
          </a:p>
          <a:p>
            <a:endParaRPr lang="en-US" altLang="en-US" sz="1100">
              <a:latin typeface="Segoe UI" panose="020B0502040204020203" pitchFamily="34" charset="0"/>
            </a:endParaRPr>
          </a:p>
          <a:p>
            <a:r>
              <a:rPr lang="en-US" altLang="en-US" sz="1100" b="1">
                <a:latin typeface="Segoe UI"/>
                <a:cs typeface="Segoe UI"/>
              </a:rPr>
              <a:t>Example</a:t>
            </a:r>
          </a:p>
          <a:p>
            <a:r>
              <a:rPr lang="en-US" altLang="en-US" sz="1100">
                <a:latin typeface="Segoe UI"/>
                <a:cs typeface="Segoe UI"/>
              </a:rPr>
              <a:t>Review this scenario. How would you complete the hotline tools?</a:t>
            </a:r>
          </a:p>
          <a:p>
            <a:r>
              <a:rPr lang="en-US" altLang="en-US" sz="1100">
                <a:latin typeface="Segoe UI"/>
                <a:cs typeface="Segoe UI"/>
              </a:rPr>
              <a:t> </a:t>
            </a:r>
          </a:p>
          <a:p>
            <a:r>
              <a:rPr lang="en-US" altLang="en-US" sz="1100" i="0" baseline="0">
                <a:latin typeface="Segoe UI"/>
                <a:cs typeface="Segoe UI"/>
              </a:rPr>
              <a:t>Questions to consider: </a:t>
            </a:r>
          </a:p>
          <a:p>
            <a:endParaRPr lang="en-US" altLang="en-US" sz="1100" i="0" baseline="0">
              <a:latin typeface="Segoe UI" panose="020B0502040204020203" pitchFamily="34" charset="0"/>
              <a:cs typeface="Segoe UI" panose="020B0502040204020203" pitchFamily="34" charset="0"/>
            </a:endParaRPr>
          </a:p>
          <a:p>
            <a:pPr marL="228600" indent="-228600">
              <a:buFont typeface="+mj-lt"/>
              <a:buAutoNum type="arabicPeriod"/>
            </a:pPr>
            <a:r>
              <a:rPr lang="en-US" altLang="en-US" sz="1100" i="0" baseline="0">
                <a:latin typeface="Segoe UI"/>
                <a:cs typeface="Segoe UI"/>
              </a:rPr>
              <a:t>What type of abuse is being alleged?</a:t>
            </a:r>
          </a:p>
          <a:p>
            <a:pPr marL="228600" indent="-228600">
              <a:buFont typeface="+mj-lt"/>
              <a:buAutoNum type="arabicPeriod"/>
            </a:pPr>
            <a:r>
              <a:rPr lang="en-US" altLang="en-US" sz="1100" i="0" baseline="0">
                <a:latin typeface="Segoe UI"/>
                <a:cs typeface="Segoe UI"/>
              </a:rPr>
              <a:t>Is there present concern of harm to the child? Why or why not? </a:t>
            </a:r>
          </a:p>
          <a:p>
            <a:pPr marL="228600" indent="-228600">
              <a:buFont typeface="+mj-lt"/>
              <a:buAutoNum type="arabicPeriod"/>
            </a:pPr>
            <a:r>
              <a:rPr lang="en-US" altLang="en-US" sz="1100" i="0" baseline="0">
                <a:latin typeface="Segoe UI"/>
                <a:cs typeface="Segoe UI"/>
              </a:rPr>
              <a:t>Is the explanation for the injuries consistent with an accident? </a:t>
            </a:r>
          </a:p>
          <a:p>
            <a:pPr marL="228600" indent="-228600">
              <a:buFont typeface="+mj-lt"/>
              <a:buAutoNum type="arabicPeriod"/>
            </a:pPr>
            <a:r>
              <a:rPr lang="en-US" altLang="en-US" sz="1100" i="0" baseline="0">
                <a:latin typeface="Segoe UI"/>
                <a:cs typeface="Segoe UI"/>
              </a:rPr>
              <a:t>Did the caregiver respond appropriately? </a:t>
            </a:r>
          </a:p>
          <a:p>
            <a:pPr marL="228600" indent="-228600">
              <a:buFont typeface="+mj-lt"/>
              <a:buAutoNum type="arabicPeriod"/>
            </a:pPr>
            <a:r>
              <a:rPr lang="en-US" altLang="en-US" sz="1100" i="0" baseline="0">
                <a:latin typeface="Segoe UI"/>
                <a:cs typeface="Segoe UI"/>
              </a:rPr>
              <a:t>Are there other things you want to know?</a:t>
            </a:r>
          </a:p>
          <a:p>
            <a:endParaRPr lang="en-US" altLang="en-US" sz="1100" i="1">
              <a:latin typeface="Segoe UI" panose="020B0502040204020203" pitchFamily="34" charset="0"/>
            </a:endParaRPr>
          </a:p>
          <a:p>
            <a:r>
              <a:rPr lang="en-US" altLang="en-US" sz="1100" b="0" i="0" u="sng">
                <a:latin typeface="Segoe UI"/>
                <a:cs typeface="Segoe UI"/>
              </a:rPr>
              <a:t>Answers</a:t>
            </a:r>
          </a:p>
          <a:p>
            <a:endParaRPr lang="en-US" sz="1100" b="0" i="0" u="sng">
              <a:latin typeface="Segoe UI" panose="020B0502040204020203" pitchFamily="34" charset="0"/>
              <a:cs typeface="Segoe UI"/>
            </a:endParaRPr>
          </a:p>
          <a:p>
            <a:r>
              <a:rPr lang="en-US" i="1"/>
              <a:t>Neglect: Child’s health/safety is endangered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a:solidFill>
                  <a:schemeClr val="tx1"/>
                </a:solidFill>
                <a:effectLst/>
                <a:latin typeface="Segoe UI" panose="020B0502040204020203" pitchFamily="34" charset="0"/>
                <a:ea typeface="+mn-ea"/>
                <a:cs typeface="Segoe UI" panose="020B0502040204020203" pitchFamily="34" charset="0"/>
              </a:rPr>
              <a:t>Medical care has not been provided for an acute or chronic condition and, as a result, the child has required or is likely to require hospitalization or surgery; or the condition may worsen to the extent that unnecessary permanent disability, disfigurement, or death results (since the diabetes is chronic and can result in organ damage or death).</a:t>
            </a:r>
          </a:p>
          <a:p>
            <a:endParaRPr lang="en-US" altLang="en-US" sz="1100" i="1">
              <a:latin typeface="Segoe UI" panose="020B0502040204020203" pitchFamily="34" charset="0"/>
            </a:endParaRPr>
          </a:p>
          <a:p>
            <a:r>
              <a:rPr lang="en-US" sz="1100" b="0" i="1" u="none" kern="1200">
                <a:solidFill>
                  <a:schemeClr val="tx1"/>
                </a:solidFill>
                <a:effectLst/>
                <a:latin typeface="Segoe UI" panose="020B0502040204020203" pitchFamily="34" charset="0"/>
                <a:ea typeface="+mn-ea"/>
                <a:cs typeface="Segoe UI" panose="020B0502040204020203" pitchFamily="34" charset="0"/>
              </a:rPr>
              <a:t>General neglect: Inadequate clothing/hygiene</a:t>
            </a:r>
            <a:r>
              <a:rPr lang="en-US" sz="1100" b="0" i="0" kern="1200">
                <a:solidFill>
                  <a:schemeClr val="tx1"/>
                </a:solidFill>
                <a:effectLst/>
                <a:latin typeface="Segoe UI" panose="020B0502040204020203" pitchFamily="34" charset="0"/>
                <a:ea typeface="+mn-ea"/>
                <a:cs typeface="Segoe UI" panose="020B0502040204020203" pitchFamily="34" charset="0"/>
              </a:rPr>
              <a:t> </a:t>
            </a:r>
          </a:p>
          <a:p>
            <a:r>
              <a:rPr lang="en-US" sz="1100" b="0" i="0" kern="1200">
                <a:solidFill>
                  <a:schemeClr val="tx1"/>
                </a:solidFill>
                <a:effectLst/>
                <a:latin typeface="Segoe UI" panose="020B0502040204020203" pitchFamily="34" charset="0"/>
                <a:ea typeface="+mn-ea"/>
                <a:cs typeface="Segoe UI" panose="020B0502040204020203" pitchFamily="34" charset="0"/>
              </a:rPr>
              <a:t>The caregiver has willfully or negligently failed to meet the child’s basic needs for clothing and/or hygiene to the extent that the child’s daily activities are negatively impacted and/or the child develops or suffers a worsening medical condition. (It seems fair to say that having to borrow clothes from the school negatively impacts daily activities.) </a:t>
            </a:r>
            <a:endParaRPr lang="en-US" altLang="en-US" sz="1100">
              <a:latin typeface="Segoe UI" panose="020B0502040204020203" pitchFamily="34" charset="0"/>
            </a:endParaRPr>
          </a:p>
        </p:txBody>
      </p:sp>
      <p:sp>
        <p:nvSpPr>
          <p:cNvPr id="2" name="Slide Image Placeholder 1">
            <a:extLst>
              <a:ext uri="{FF2B5EF4-FFF2-40B4-BE49-F238E27FC236}">
                <a16:creationId xmlns:a16="http://schemas.microsoft.com/office/drawing/2014/main" id="{A6088ABA-1343-4BDA-A099-38BD916448CC}"/>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870937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a:latin typeface="Segoe UI"/>
                <a:cs typeface="Segoe UI"/>
              </a:rPr>
              <a:t>To practice with response priority assessment definitions.</a:t>
            </a:r>
          </a:p>
          <a:p>
            <a:endParaRPr lang="en-US" sz="1100" b="1">
              <a:latin typeface="Segoe UI" panose="020B0502040204020203" pitchFamily="34" charset="0"/>
            </a:endParaRPr>
          </a:p>
          <a:p>
            <a:r>
              <a:rPr lang="en-US" sz="1100" b="1">
                <a:latin typeface="Segoe UI"/>
                <a:cs typeface="Segoe UI"/>
              </a:rPr>
              <a:t>Trainer Note</a:t>
            </a:r>
          </a:p>
          <a:p>
            <a:r>
              <a:rPr lang="en-US" sz="1100">
                <a:latin typeface="Segoe UI"/>
                <a:cs typeface="Segoe UI"/>
              </a:rPr>
              <a:t>This can either be done as a large group or within small groups.</a:t>
            </a:r>
          </a:p>
          <a:p>
            <a:endParaRPr lang="en-US" sz="1100">
              <a:latin typeface="Segoe UI" panose="020B0502040204020203" pitchFamily="34" charset="0"/>
            </a:endParaRPr>
          </a:p>
          <a:p>
            <a:endParaRPr lang="en-US" sz="1100">
              <a:latin typeface="Segoe UI" panose="020B0502040204020203" pitchFamily="34" charset="0"/>
            </a:endParaRPr>
          </a:p>
          <a:p>
            <a:endParaRPr lang="en-US" sz="1100">
              <a:latin typeface="Segoe UI" panose="020B0502040204020203" pitchFamily="34" charset="0"/>
            </a:endParaRPr>
          </a:p>
        </p:txBody>
      </p:sp>
      <p:sp>
        <p:nvSpPr>
          <p:cNvPr id="2" name="Slide Image Placeholder 1">
            <a:extLst>
              <a:ext uri="{FF2B5EF4-FFF2-40B4-BE49-F238E27FC236}">
                <a16:creationId xmlns:a16="http://schemas.microsoft.com/office/drawing/2014/main" id="{63850960-E977-43E7-B1AB-BBA443277AA9}"/>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347211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p:cNvSpPr>
            <a:spLocks noGrp="1"/>
          </p:cNvSpPr>
          <p:nvPr>
            <p:ph type="body" idx="1"/>
          </p:nvPr>
        </p:nvSpPr>
        <p:spPr bwMode="auto">
          <a:xfrm>
            <a:off x="640080" y="4127500"/>
            <a:ext cx="5715000" cy="41821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b="0"/>
              <a:t>To acknowledge the complexity of some of the SDM assessments and </a:t>
            </a:r>
            <a:r>
              <a:rPr lang="en-US"/>
              <a:t>be introduced to</a:t>
            </a:r>
            <a:r>
              <a:rPr lang="en-US" b="0"/>
              <a:t> a practical approach in deciding response priority.</a:t>
            </a:r>
          </a:p>
          <a:p>
            <a:endParaRPr lang="en-US" altLang="en-US"/>
          </a:p>
          <a:p>
            <a:r>
              <a:rPr lang="en-US" altLang="en-US" b="1"/>
              <a:t>Example</a:t>
            </a:r>
          </a:p>
          <a:p>
            <a:r>
              <a:rPr lang="en-US" altLang="en-US" b="0"/>
              <a:t>Read the scenario and determine the allegation type and response priority. </a:t>
            </a:r>
          </a:p>
          <a:p>
            <a:endParaRPr lang="en-US" alt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b="0"/>
              <a:t>Let’s take a closer look at breaking down this definition, seeing what we need to satisfy and practice doing so with an exercise. </a:t>
            </a:r>
          </a:p>
          <a:p>
            <a:r>
              <a:rPr lang="en-US" altLang="en-US" i="0"/>
              <a:t> </a:t>
            </a:r>
          </a:p>
          <a:p>
            <a:r>
              <a:rPr lang="en-US" altLang="en-US" i="0" baseline="0"/>
              <a:t>Questions to consider: </a:t>
            </a:r>
          </a:p>
          <a:p>
            <a:endParaRPr lang="en-US" altLang="en-US" i="0" baseline="0"/>
          </a:p>
          <a:p>
            <a:pPr marL="228600" indent="-228600">
              <a:buFont typeface="+mj-lt"/>
              <a:buAutoNum type="arabicPeriod"/>
            </a:pPr>
            <a:r>
              <a:rPr lang="en-US" altLang="en-US" i="0" baseline="0"/>
              <a:t>What type of abuse is being alleged?</a:t>
            </a:r>
          </a:p>
          <a:p>
            <a:pPr marL="228600" indent="-228600">
              <a:buFont typeface="+mj-lt"/>
              <a:buAutoNum type="arabicPeriod"/>
            </a:pPr>
            <a:r>
              <a:rPr lang="en-US" altLang="en-US" i="0" baseline="0"/>
              <a:t>Is the information historical or current?</a:t>
            </a:r>
          </a:p>
          <a:p>
            <a:pPr marL="228600" indent="-228600">
              <a:buFont typeface="+mj-lt"/>
              <a:buAutoNum type="arabicPeriod"/>
            </a:pPr>
            <a:r>
              <a:rPr lang="en-US" altLang="en-US" i="0" baseline="0"/>
              <a:t>Is there present concern of harm to the child? Why or why not? </a:t>
            </a:r>
          </a:p>
          <a:p>
            <a:pPr marL="228600" indent="-228600">
              <a:buFont typeface="+mj-lt"/>
              <a:buAutoNum type="arabicPeriod"/>
            </a:pPr>
            <a:endParaRPr lang="en-US" altLang="en-US" i="0" baseline="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altLang="en-US" i="0"/>
              <a:t>What allegation type should be selected?</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altLang="en-US" i="0"/>
          </a:p>
          <a:p>
            <a:pPr defTabSz="457200">
              <a:defRPr/>
            </a:pPr>
            <a:r>
              <a:rPr lang="en-US" altLang="en-US" b="0" i="0" u="sng"/>
              <a:t>Answer</a:t>
            </a:r>
          </a:p>
          <a:p>
            <a:pPr defTabSz="457200">
              <a:defRPr/>
            </a:pPr>
            <a:br>
              <a:rPr lang="en-US" altLang="en-US" i="1"/>
            </a:br>
            <a:r>
              <a:rPr lang="en-US" altLang="en-US" i="1"/>
              <a:t>General Neglect, inadequate supervision </a:t>
            </a:r>
            <a:br>
              <a:rPr lang="en-US" altLang="en-US" i="1"/>
            </a:br>
            <a:r>
              <a:rPr lang="en-US" altLang="en-US" i="0"/>
              <a:t>Note that examples in the definition do not include a 4-year-old left alone for eight to 10 hours, but the situation still fits for “caregiver has made inadequate care arrangements.” </a:t>
            </a:r>
            <a:endParaRPr lang="en-US" altLang="en-US" i="1" baseline="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a:p>
          <a:p>
            <a:r>
              <a:rPr lang="en-US" altLang="en-US"/>
              <a:t>What should the response time be? </a:t>
            </a:r>
          </a:p>
          <a:p>
            <a:endParaRPr lang="en-US" altLang="en-US" b="1" i="1"/>
          </a:p>
          <a:p>
            <a:r>
              <a:rPr lang="en-US" altLang="en-US" b="0" u="sng"/>
              <a:t>Answer</a:t>
            </a:r>
          </a:p>
          <a:p>
            <a:br>
              <a:rPr lang="en-US" altLang="en-US" b="0" i="1" u="sng"/>
            </a:br>
            <a:r>
              <a:rPr lang="en-US" altLang="en-US" i="1"/>
              <a:t>Within 24 hours (no overrides)</a:t>
            </a:r>
          </a:p>
          <a:p>
            <a:r>
              <a:rPr lang="en-US" altLang="en-US"/>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kern="1200">
                <a:solidFill>
                  <a:schemeClr val="tx1"/>
                </a:solidFill>
                <a:effectLst/>
              </a:rPr>
              <a:t>Child is currently unsupervised and in need of supervision includes “the child is not receiving appropriate supervision from their caregiver, and there is no appropriate alternative plan for supervision within the next 10 days.”</a:t>
            </a:r>
            <a:endParaRPr lang="en-US" altLang="en-US"/>
          </a:p>
          <a:p>
            <a:endParaRPr lang="en-US" altLang="en-US"/>
          </a:p>
        </p:txBody>
      </p:sp>
      <p:sp>
        <p:nvSpPr>
          <p:cNvPr id="2" name="Slide Image Placeholder 1">
            <a:extLst>
              <a:ext uri="{FF2B5EF4-FFF2-40B4-BE49-F238E27FC236}">
                <a16:creationId xmlns:a16="http://schemas.microsoft.com/office/drawing/2014/main" id="{50743E6C-6D9F-4655-BF85-EB2C3D16D671}"/>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4959537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p:cNvSpPr>
            <a:spLocks noGrp="1"/>
          </p:cNvSpPr>
          <p:nvPr>
            <p:ph type="body" idx="1"/>
          </p:nvPr>
        </p:nvSpPr>
        <p:spPr bwMode="auto">
          <a:xfrm>
            <a:off x="640080" y="3897630"/>
            <a:ext cx="5715000" cy="49491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b="0"/>
              <a:t>To acknowledge the complexity of some of the SDM assessment definitions and </a:t>
            </a:r>
            <a:r>
              <a:rPr lang="en-US"/>
              <a:t>be introduced to</a:t>
            </a:r>
            <a:r>
              <a:rPr lang="en-US" b="0"/>
              <a:t> a practical approach in applying definitions and deciding screening criteria and response time.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a:p>
          <a:p>
            <a:r>
              <a:rPr lang="en-US" altLang="en-US" b="1"/>
              <a:t>Example</a:t>
            </a:r>
          </a:p>
          <a:p>
            <a:r>
              <a:rPr lang="en-US" altLang="en-US" b="0"/>
              <a:t>Read the scenario and determine the allegation type and response time. </a:t>
            </a:r>
          </a:p>
          <a:p>
            <a:endParaRPr lang="en-US" alt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b="0"/>
              <a:t>Let’s take a closer look at breaking down this definition, seeing what we need to satisfy and practice doing so with an exercise. </a:t>
            </a:r>
          </a:p>
          <a:p>
            <a:r>
              <a:rPr lang="en-US" altLang="en-US" i="0"/>
              <a:t> </a:t>
            </a:r>
          </a:p>
          <a:p>
            <a:r>
              <a:rPr lang="en-US" altLang="en-US" i="0" baseline="0"/>
              <a:t>Questions to participants: </a:t>
            </a:r>
          </a:p>
          <a:p>
            <a:endParaRPr lang="en-US" altLang="en-US" i="0" baseline="0"/>
          </a:p>
          <a:p>
            <a:pPr marL="228600" indent="-228600">
              <a:buFont typeface="+mj-lt"/>
              <a:buAutoNum type="arabicPeriod"/>
            </a:pPr>
            <a:r>
              <a:rPr lang="en-US" altLang="en-US" i="0" baseline="0"/>
              <a:t>What type of abuse is being alleged?</a:t>
            </a:r>
          </a:p>
          <a:p>
            <a:pPr marL="228600" indent="-228600">
              <a:buFont typeface="+mj-lt"/>
              <a:buAutoNum type="arabicPeriod"/>
            </a:pPr>
            <a:r>
              <a:rPr lang="en-US" altLang="en-US" i="0" baseline="0"/>
              <a:t>Is the information historical or current?</a:t>
            </a:r>
          </a:p>
          <a:p>
            <a:pPr marL="228600" indent="-228600">
              <a:buFont typeface="+mj-lt"/>
              <a:buAutoNum type="arabicPeriod"/>
            </a:pPr>
            <a:r>
              <a:rPr lang="en-US" altLang="en-US" i="0" baseline="0"/>
              <a:t>Is there present concern of harm to the child? Why or why not? </a:t>
            </a:r>
          </a:p>
          <a:p>
            <a:endParaRPr lang="en-US" altLang="en-US"/>
          </a:p>
          <a:p>
            <a:r>
              <a:rPr lang="en-US" altLang="en-US"/>
              <a:t>What allegation type should be selected?</a:t>
            </a:r>
          </a:p>
          <a:p>
            <a:br>
              <a:rPr lang="en-US" altLang="en-US"/>
            </a:br>
            <a:r>
              <a:rPr lang="en-US" altLang="en-US" b="0" i="0" u="sng"/>
              <a:t>Answer</a:t>
            </a:r>
          </a:p>
          <a:p>
            <a:br>
              <a:rPr lang="en-US" altLang="en-US" b="0" i="0"/>
            </a:br>
            <a:r>
              <a:rPr lang="en-US" altLang="en-US" b="0" i="1"/>
              <a:t>Threat of neglect: </a:t>
            </a:r>
            <a:r>
              <a:rPr lang="en-US" b="0" i="1" u="none" kern="1200">
                <a:solidFill>
                  <a:schemeClr val="tx1"/>
                </a:solidFill>
                <a:effectLst/>
              </a:rPr>
              <a:t>Substance-affected newborn (in-home only). </a:t>
            </a:r>
            <a:br>
              <a:rPr lang="en-US" b="0" i="1" u="none" kern="1200">
                <a:solidFill>
                  <a:schemeClr val="tx1"/>
                </a:solidFill>
                <a:effectLst/>
              </a:rPr>
            </a:br>
            <a:br>
              <a:rPr lang="en-US" b="0" i="1" u="none" kern="1200">
                <a:solidFill>
                  <a:schemeClr val="tx1"/>
                </a:solidFill>
                <a:effectLst/>
              </a:rPr>
            </a:br>
            <a:r>
              <a:rPr lang="en-US" b="0" i="1" kern="1200">
                <a:solidFill>
                  <a:schemeClr val="tx1"/>
                </a:solidFill>
                <a:effectLst/>
              </a:rPr>
              <a:t>There is an infant born and identified as affected by substance use. </a:t>
            </a:r>
            <a:br>
              <a:rPr lang="en-US" b="0" i="1" kern="1200">
                <a:solidFill>
                  <a:schemeClr val="tx1"/>
                </a:solidFill>
                <a:effectLst/>
              </a:rPr>
            </a:br>
            <a:br>
              <a:rPr lang="en-US" b="0" i="1" kern="1200">
                <a:solidFill>
                  <a:schemeClr val="tx1"/>
                </a:solidFill>
                <a:effectLst/>
              </a:rPr>
            </a:br>
            <a:r>
              <a:rPr lang="en-US" b="0" i="1" kern="1200">
                <a:solidFill>
                  <a:schemeClr val="tx1"/>
                </a:solidFill>
                <a:effectLst/>
              </a:rPr>
              <a:t>AND </a:t>
            </a:r>
            <a:br>
              <a:rPr lang="en-US" b="0" i="1" kern="1200">
                <a:solidFill>
                  <a:schemeClr val="tx1"/>
                </a:solidFill>
                <a:effectLst/>
              </a:rPr>
            </a:br>
            <a:br>
              <a:rPr lang="en-US" b="0" i="1" kern="1200">
                <a:solidFill>
                  <a:schemeClr val="tx1"/>
                </a:solidFill>
                <a:effectLst/>
              </a:rPr>
            </a:br>
            <a:r>
              <a:rPr lang="en-US" b="0" i="1" kern="1200">
                <a:solidFill>
                  <a:schemeClr val="tx1"/>
                </a:solidFill>
                <a:effectLst/>
              </a:rPr>
              <a:t>There is indication that the caregiver will be unable to fulfill the basic needs of the infant upon discharge from the hospital.</a:t>
            </a:r>
            <a:br>
              <a:rPr lang="en-US" i="1"/>
            </a:br>
            <a:br>
              <a:rPr lang="en-US" i="1"/>
            </a:br>
            <a:r>
              <a:rPr lang="en-US" b="0" i="1" kern="1200">
                <a:solidFill>
                  <a:schemeClr val="tx1"/>
                </a:solidFill>
                <a:effectLst/>
              </a:rPr>
              <a:t>When assessing caregiver’s ability to provide minimum sufficient level of safe care, consider factors such as willingness to implement a plan of safe care, demonstrations of safe care of other children, plans for safe feeding, and availability of and willingness to use a support network. </a:t>
            </a:r>
          </a:p>
          <a:p>
            <a:endParaRPr lang="en-US" altLang="en-US" b="0" i="1" kern="1200">
              <a:solidFill>
                <a:schemeClr val="tx1"/>
              </a:solidFill>
              <a:effectLst/>
            </a:endParaRPr>
          </a:p>
          <a:p>
            <a:r>
              <a:rPr lang="en-US" altLang="en-US" b="0" i="0" kern="1200">
                <a:solidFill>
                  <a:schemeClr val="tx1"/>
                </a:solidFill>
                <a:effectLst/>
              </a:rPr>
              <a:t>Are you convinced that the second part of the definition (“</a:t>
            </a:r>
            <a:r>
              <a:rPr lang="en-US" b="0" i="0" kern="1200">
                <a:solidFill>
                  <a:schemeClr val="tx1"/>
                </a:solidFill>
                <a:effectLst/>
              </a:rPr>
              <a:t>AND there is indication that the caregiver will be unable to fulfill the basic needs of the infant upon discharge from the hospital”) is met? If unsure, how would you resolve the decision to screen in or evaluate out?</a:t>
            </a:r>
            <a:endParaRPr lang="en-US" altLang="en-US" b="0" i="0"/>
          </a:p>
          <a:p>
            <a:endParaRPr lang="en-US" altLang="en-US"/>
          </a:p>
          <a:p>
            <a:r>
              <a:rPr lang="en-US" altLang="en-US"/>
              <a:t>What should the response priority be? </a:t>
            </a:r>
          </a:p>
          <a:p>
            <a:endParaRPr lang="en-US" altLang="en-US"/>
          </a:p>
          <a:p>
            <a:r>
              <a:rPr lang="en-US" altLang="en-US" u="sng"/>
              <a:t>Answer</a:t>
            </a:r>
          </a:p>
          <a:p>
            <a:endParaRPr lang="en-US" altLang="en-US" u="sng"/>
          </a:p>
          <a:p>
            <a:r>
              <a:rPr lang="en-US" altLang="en-US" i="1"/>
              <a:t>Within 10 days (no overrides) </a:t>
            </a:r>
          </a:p>
          <a:p>
            <a:endParaRPr lang="en-US" alt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a:t>The child and is safe at the hospital, and discharge date is likely more than 10 days. </a:t>
            </a:r>
            <a:endParaRPr lang="en-US"/>
          </a:p>
        </p:txBody>
      </p:sp>
      <p:sp>
        <p:nvSpPr>
          <p:cNvPr id="2" name="Slide Image Placeholder 1">
            <a:extLst>
              <a:ext uri="{FF2B5EF4-FFF2-40B4-BE49-F238E27FC236}">
                <a16:creationId xmlns:a16="http://schemas.microsoft.com/office/drawing/2014/main" id="{0BA9360B-8078-4F9B-A289-17CD5D40F839}"/>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0008629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u="none" baseline="0">
                <a:latin typeface="Segoe UI"/>
                <a:cs typeface="Segoe UI"/>
              </a:rPr>
              <a:t>To understand the opportunity for hotline workers to engage callers in a way that leads to meaningful information and to understand the importance of interview skills while taking reports. </a:t>
            </a:r>
          </a:p>
          <a:p>
            <a:endParaRPr lang="en-US" sz="1100" baseline="0">
              <a:latin typeface="Segoe UI" panose="020B0502040204020203" pitchFamily="34" charset="0"/>
            </a:endParaRPr>
          </a:p>
          <a:p>
            <a:r>
              <a:rPr lang="en-US" sz="1100" b="1" baseline="0">
                <a:latin typeface="Segoe UI"/>
                <a:cs typeface="Segoe UI"/>
              </a:rPr>
              <a:t>Example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Segoe UI"/>
                <a:cs typeface="Segoe UI"/>
              </a:rPr>
              <a:t>By using</a:t>
            </a:r>
            <a:r>
              <a:rPr lang="en-US" sz="1100" baseline="0">
                <a:latin typeface="Segoe UI"/>
                <a:cs typeface="Segoe UI"/>
              </a:rPr>
              <a:t> the definitions and good techniques for conducting a balanced interview, you will be able to spot and ask additional questions about missing or “empty” spaces in the information provided by the caller.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aseline="0">
              <a:latin typeface="Segoe UI" panose="020B0502040204020203" pitchFamily="34" charset="0"/>
            </a:endParaRPr>
          </a:p>
          <a:p>
            <a:pPr>
              <a:defRPr/>
            </a:pPr>
            <a:endParaRPr lang="en-US" sz="1100">
              <a:latin typeface="Segoe UI" panose="020B0502040204020203" pitchFamily="34" charset="0"/>
            </a:endParaRPr>
          </a:p>
        </p:txBody>
      </p:sp>
      <p:sp>
        <p:nvSpPr>
          <p:cNvPr id="5" name="Slide Image Placeholder 4">
            <a:extLst>
              <a:ext uri="{FF2B5EF4-FFF2-40B4-BE49-F238E27FC236}">
                <a16:creationId xmlns:a16="http://schemas.microsoft.com/office/drawing/2014/main" id="{0A155954-1CA4-40F0-A8CE-F392A62CC0E6}"/>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41446181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r>
              <a:rPr lang="en-US" sz="1100">
                <a:latin typeface="Segoe UI"/>
                <a:cs typeface="Segoe UI"/>
              </a:rPr>
              <a:t>To understand the importance of developing good working relationships with the reporting parties and families for best outcomes.</a:t>
            </a:r>
            <a:endParaRPr lang="en-US" sz="1100" baseline="0">
              <a:latin typeface="Segoe UI"/>
              <a:cs typeface="Segoe UI"/>
            </a:endParaRPr>
          </a:p>
          <a:p>
            <a:endParaRPr lang="en-US" sz="1100" baseline="0">
              <a:latin typeface="Segoe UI" panose="020B0502040204020203" pitchFamily="34" charset="0"/>
            </a:endParaRPr>
          </a:p>
          <a:p>
            <a:r>
              <a:rPr lang="en-US" sz="1100" b="1" baseline="0">
                <a:latin typeface="Segoe UI" panose="020B0502040204020203" pitchFamily="34" charset="0"/>
              </a:rPr>
              <a:t>Example</a:t>
            </a:r>
          </a:p>
          <a:p>
            <a:r>
              <a:rPr lang="en-US" sz="1100" baseline="0">
                <a:latin typeface="Segoe UI" panose="020B0502040204020203" pitchFamily="34" charset="0"/>
              </a:rPr>
              <a:t>Here are some important things to keep in mind as we think about integrating the use of SDM tools and practice into work with reporting parties at the hotline.</a:t>
            </a:r>
          </a:p>
          <a:p>
            <a:pPr marL="180029" indent="-180029">
              <a:buFont typeface="Arial" panose="020B0604020202020204" pitchFamily="34" charset="0"/>
              <a:buChar char="•"/>
            </a:pPr>
            <a:endParaRPr lang="en-US" sz="1100" baseline="0">
              <a:latin typeface="Segoe UI" panose="020B0502040204020203" pitchFamily="34" charset="0"/>
            </a:endParaRPr>
          </a:p>
          <a:p>
            <a:pPr marL="228600" indent="-228600">
              <a:buFont typeface="Arial" panose="020B0604020202020204" pitchFamily="34" charset="0"/>
              <a:buChar char="•"/>
            </a:pPr>
            <a:r>
              <a:rPr lang="en-US" sz="1100">
                <a:latin typeface="Segoe UI" panose="020B0502040204020203" pitchFamily="34" charset="0"/>
              </a:rPr>
              <a:t>Strong and balanced interviewing skills, combined with strong critical thinking, are key to making the best response decisions.</a:t>
            </a:r>
          </a:p>
          <a:p>
            <a:pPr marL="228600" indent="-228600">
              <a:buFont typeface="Arial" panose="020B0604020202020204" pitchFamily="34" charset="0"/>
              <a:buChar char="•"/>
            </a:pPr>
            <a:r>
              <a:rPr lang="en-US" sz="1100">
                <a:latin typeface="Segoe UI" panose="020B0502040204020203" pitchFamily="34" charset="0"/>
              </a:rPr>
              <a:t>Developing</a:t>
            </a:r>
            <a:r>
              <a:rPr lang="en-US" sz="1100" baseline="0">
                <a:latin typeface="Segoe UI" panose="020B0502040204020203" pitchFamily="34" charset="0"/>
              </a:rPr>
              <a:t> good working relationships with reporting parties is key to getting important information about family strengths and network members.</a:t>
            </a:r>
            <a:endParaRPr lang="en-US" sz="1100">
              <a:latin typeface="Segoe UI" panose="020B0502040204020203" pitchFamily="34" charset="0"/>
            </a:endParaRPr>
          </a:p>
          <a:p>
            <a:pPr marL="228600" indent="-228600">
              <a:buFont typeface="Arial" panose="020B0604020202020204" pitchFamily="34" charset="0"/>
              <a:buChar char="•"/>
            </a:pPr>
            <a:r>
              <a:rPr lang="en-US" sz="1100">
                <a:latin typeface="Segoe UI" panose="020B0502040204020203" pitchFamily="34" charset="0"/>
              </a:rPr>
              <a:t>The SDM hotline tools, combined with enhanced practices, support both these concepts to achieve the best outcomes.</a:t>
            </a:r>
          </a:p>
          <a:p>
            <a:pPr marL="228600" indent="-228600">
              <a:buFont typeface="Arial" panose="020B0604020202020204" pitchFamily="34" charset="0"/>
              <a:buChar char="•"/>
            </a:pPr>
            <a:r>
              <a:rPr lang="en-US" sz="1100">
                <a:latin typeface="Segoe UI" panose="020B0502040204020203" pitchFamily="34" charset="0"/>
                <a:ea typeface="Verdana" panose="020B0604030504040204" pitchFamily="34" charset="0"/>
                <a:cs typeface="Verdana" panose="020B0604030504040204" pitchFamily="34" charset="0"/>
                <a:sym typeface="Tahoma" charset="0"/>
              </a:rPr>
              <a:t>When all is said and done, the single biggest predictor of good outcomes in child welfare, according to</a:t>
            </a:r>
            <a:r>
              <a:rPr lang="en-US" sz="1100" baseline="0">
                <a:latin typeface="Segoe UI" panose="020B0502040204020203" pitchFamily="34" charset="0"/>
                <a:ea typeface="Verdana" panose="020B0604030504040204" pitchFamily="34" charset="0"/>
                <a:cs typeface="Verdana" panose="020B0604030504040204" pitchFamily="34" charset="0"/>
                <a:sym typeface="Tahoma" charset="0"/>
              </a:rPr>
              <a:t> a</a:t>
            </a:r>
            <a:r>
              <a:rPr lang="en-US" sz="1100">
                <a:latin typeface="Segoe UI" panose="020B0502040204020203" pitchFamily="34" charset="0"/>
                <a:ea typeface="Verdana" panose="020B0604030504040204" pitchFamily="34" charset="0"/>
                <a:cs typeface="Verdana" panose="020B0604030504040204" pitchFamily="34" charset="0"/>
                <a:sym typeface="Tahoma" charset="0"/>
              </a:rPr>
              <a:t> study by Farmer and Owen, is not the services or the interventions—it is the relationships we build. Those other things are important, but without a good working relationship between worker and family, everything else becomes much more difficult.</a:t>
            </a:r>
            <a:r>
              <a:rPr lang="en-US" sz="1100" baseline="0">
                <a:latin typeface="Segoe UI" panose="020B0502040204020203" pitchFamily="34" charset="0"/>
                <a:ea typeface="Verdana" panose="020B0604030504040204" pitchFamily="34" charset="0"/>
                <a:cs typeface="Verdana" panose="020B0604030504040204" pitchFamily="34" charset="0"/>
                <a:sym typeface="Tahoma" charset="0"/>
              </a:rPr>
              <a:t> In addition, building relationships with the s</a:t>
            </a:r>
            <a:r>
              <a:rPr lang="en-US" sz="1100">
                <a:latin typeface="Segoe UI" panose="020B0502040204020203" pitchFamily="34" charset="0"/>
                <a:ea typeface="Verdana" panose="020B0604030504040204" pitchFamily="34" charset="0"/>
                <a:cs typeface="Verdana" panose="020B0604030504040204" pitchFamily="34" charset="0"/>
                <a:sym typeface="Tahoma" charset="0"/>
              </a:rPr>
              <a:t>upport network—by including</a:t>
            </a:r>
            <a:r>
              <a:rPr lang="en-US" sz="1100" baseline="0">
                <a:latin typeface="Segoe UI" panose="020B0502040204020203" pitchFamily="34" charset="0"/>
                <a:ea typeface="Verdana" panose="020B0604030504040204" pitchFamily="34" charset="0"/>
                <a:cs typeface="Verdana" panose="020B0604030504040204" pitchFamily="34" charset="0"/>
                <a:sym typeface="Tahoma" charset="0"/>
              </a:rPr>
              <a:t> family members and other collaterals</a:t>
            </a:r>
            <a:r>
              <a:rPr lang="en-US" sz="1100">
                <a:latin typeface="Segoe UI" panose="020B0502040204020203" pitchFamily="34" charset="0"/>
                <a:ea typeface="Verdana" panose="020B0604030504040204" pitchFamily="34" charset="0"/>
                <a:cs typeface="Verdana" panose="020B0604030504040204" pitchFamily="34" charset="0"/>
                <a:sym typeface="Tahoma" charset="0"/>
              </a:rPr>
              <a:t>—</a:t>
            </a:r>
            <a:r>
              <a:rPr lang="en-US" sz="1100" baseline="0">
                <a:latin typeface="Segoe UI" panose="020B0502040204020203" pitchFamily="34" charset="0"/>
                <a:ea typeface="Verdana" panose="020B0604030504040204" pitchFamily="34" charset="0"/>
                <a:cs typeface="Verdana" panose="020B0604030504040204" pitchFamily="34" charset="0"/>
                <a:sym typeface="Tahoma" charset="0"/>
              </a:rPr>
              <a:t>is also important and helps support safety and child well-being. </a:t>
            </a:r>
          </a:p>
          <a:p>
            <a:pPr marL="228600" indent="-228600" defTabSz="960153">
              <a:buFont typeface="Arial" panose="020B0604020202020204" pitchFamily="34" charset="0"/>
              <a:buChar char="•"/>
              <a:defRPr/>
            </a:pPr>
            <a:r>
              <a:rPr lang="en-US" sz="1100">
                <a:latin typeface="Segoe UI" panose="020B0502040204020203" pitchFamily="34" charset="0"/>
                <a:ea typeface="Verdana" panose="020B0604030504040204" pitchFamily="34" charset="0"/>
                <a:cs typeface="Verdana" panose="020B0604030504040204" pitchFamily="34" charset="0"/>
                <a:sym typeface="Tahoma" charset="0"/>
              </a:rPr>
              <a:t>When we talk about relationships,</a:t>
            </a:r>
            <a:r>
              <a:rPr lang="en-US" sz="1100" baseline="0">
                <a:latin typeface="Segoe UI" panose="020B0502040204020203" pitchFamily="34" charset="0"/>
                <a:ea typeface="Verdana" panose="020B0604030504040204" pitchFamily="34" charset="0"/>
                <a:cs typeface="Verdana" panose="020B0604030504040204" pitchFamily="34" charset="0"/>
                <a:sym typeface="Tahoma" charset="0"/>
              </a:rPr>
              <a:t> </a:t>
            </a:r>
            <a:r>
              <a:rPr lang="en-US" sz="1100">
                <a:latin typeface="Segoe UI" panose="020B0502040204020203" pitchFamily="34" charset="0"/>
                <a:ea typeface="Verdana" panose="020B0604030504040204" pitchFamily="34" charset="0"/>
                <a:cs typeface="Verdana" panose="020B0604030504040204" pitchFamily="34" charset="0"/>
                <a:sym typeface="Tahoma" charset="0"/>
              </a:rPr>
              <a:t>we are talking about making sure families understand what is going on, giving them choices, being transparent, saying what we mean, and doing what we say we will do. When we start from this assumption—that relationships are key—it also causes a shift in how we need to think about assessment.</a:t>
            </a:r>
          </a:p>
          <a:p>
            <a:pPr marL="180029" indent="-180029" defTabSz="960153">
              <a:buFont typeface="Arial" panose="020B0604020202020204" pitchFamily="34" charset="0"/>
              <a:buChar char="•"/>
              <a:defRPr/>
            </a:pPr>
            <a:endParaRPr lang="en-US" sz="1100">
              <a:latin typeface="Segoe UI" panose="020B0502040204020203" pitchFamily="34" charset="0"/>
              <a:ea typeface="Verdana" panose="020B0604030504040204" pitchFamily="34" charset="0"/>
              <a:cs typeface="Verdana" panose="020B0604030504040204" pitchFamily="34" charset="0"/>
              <a:sym typeface="Tahoma" charset="0"/>
            </a:endParaRPr>
          </a:p>
          <a:p>
            <a:pPr defTabSz="960153">
              <a:defRPr/>
            </a:pPr>
            <a:r>
              <a:rPr lang="en-US" sz="1100">
                <a:latin typeface="Segoe UI" panose="020B0502040204020203" pitchFamily="34" charset="0"/>
                <a:ea typeface="+mn-ea"/>
                <a:cs typeface="+mn-cs"/>
                <a:sym typeface="Tahoma" charset="0"/>
              </a:rPr>
              <a:t>Adapted</a:t>
            </a:r>
            <a:r>
              <a:rPr lang="en-US" sz="1100" baseline="0">
                <a:latin typeface="Segoe UI" panose="020B0502040204020203" pitchFamily="34" charset="0"/>
                <a:ea typeface="+mn-ea"/>
                <a:cs typeface="+mn-cs"/>
                <a:sym typeface="Tahoma" charset="0"/>
              </a:rPr>
              <a:t> from Farmer, E., and Owen, M. (1995). </a:t>
            </a:r>
            <a:r>
              <a:rPr lang="en-US" sz="1100" i="1" baseline="0">
                <a:latin typeface="Segoe UI" panose="020B0502040204020203" pitchFamily="34" charset="0"/>
                <a:ea typeface="+mn-ea"/>
                <a:cs typeface="+mn-cs"/>
                <a:sym typeface="Tahoma" charset="0"/>
              </a:rPr>
              <a:t>Child protection practice: Private risks and public remedies.</a:t>
            </a:r>
            <a:r>
              <a:rPr lang="en-US" sz="1100" i="0" baseline="0">
                <a:latin typeface="Segoe UI" panose="020B0502040204020203" pitchFamily="34" charset="0"/>
                <a:ea typeface="+mn-ea"/>
                <a:cs typeface="+mn-cs"/>
                <a:sym typeface="Tahoma" charset="0"/>
              </a:rPr>
              <a:t> Her Majesty’s Stationery Office.</a:t>
            </a:r>
            <a:endParaRPr lang="en-US" sz="1100">
              <a:latin typeface="Segoe UI" panose="020B0502040204020203" pitchFamily="34" charset="0"/>
              <a:ea typeface="Verdana" panose="020B0604030504040204" pitchFamily="34" charset="0"/>
              <a:cs typeface="Verdana" panose="020B0604030504040204" pitchFamily="34" charset="0"/>
              <a:sym typeface="Tahoma" charset="0"/>
            </a:endParaRPr>
          </a:p>
        </p:txBody>
      </p:sp>
      <p:sp>
        <p:nvSpPr>
          <p:cNvPr id="5" name="Slide Image Placeholder 4">
            <a:extLst>
              <a:ext uri="{FF2B5EF4-FFF2-40B4-BE49-F238E27FC236}">
                <a16:creationId xmlns:a16="http://schemas.microsoft.com/office/drawing/2014/main" id="{3F1EA23F-21D0-4A14-A163-B3898368A687}"/>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56367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27063"/>
            <a:ext cx="5486400" cy="3086100"/>
          </a:xfrm>
        </p:spPr>
        <p:txBody>
          <a:bodyPr/>
          <a:lstStyle/>
          <a:p>
            <a:endParaRPr lang="en-US"/>
          </a:p>
        </p:txBody>
      </p:sp>
      <p:sp>
        <p:nvSpPr>
          <p:cNvPr id="3" name="Notes Placeholder 2"/>
          <p:cNvSpPr>
            <a:spLocks noGrp="1"/>
          </p:cNvSpPr>
          <p:nvPr>
            <p:ph type="body" idx="1"/>
          </p:nvPr>
        </p:nvSpPr>
        <p:spPr/>
        <p:txBody>
          <a:bodyPr/>
          <a:lstStyle/>
          <a:p>
            <a:r>
              <a:rPr lang="en-US" b="1">
                <a:latin typeface="Segoe UI"/>
                <a:cs typeface="Segoe UI"/>
              </a:rPr>
              <a:t>Purpose </a:t>
            </a:r>
          </a:p>
          <a:p>
            <a:r>
              <a:rPr lang="en-US" b="0">
                <a:latin typeface="Segoe UI"/>
                <a:cs typeface="Segoe UI"/>
              </a:rPr>
              <a:t>To see that SDM system use has become widespread around the world. </a:t>
            </a:r>
          </a:p>
          <a:p>
            <a:endParaRPr lang="en-US" b="0">
              <a:latin typeface="Segoe UI"/>
              <a:cs typeface="Segoe UI"/>
            </a:endParaRPr>
          </a:p>
          <a:p>
            <a:r>
              <a:rPr lang="en-US" b="1">
                <a:latin typeface="Segoe UI"/>
                <a:cs typeface="Segoe UI"/>
              </a:rPr>
              <a:t>Example</a:t>
            </a:r>
          </a:p>
          <a:p>
            <a:r>
              <a:rPr lang="en-US">
                <a:latin typeface="Segoe UI"/>
                <a:cs typeface="Segoe UI"/>
              </a:rPr>
              <a:t>As you can see, today the SDM system (in whole or in part) is in the majority of US states. The SDM assessments are also used in Canada, Bermuda, Taiwan, Singapore, and Australia. </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587895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a:latin typeface="Segoe UI" panose="020B0502040204020203" pitchFamily="34" charset="0"/>
            </a:endParaRPr>
          </a:p>
        </p:txBody>
      </p:sp>
      <p:sp>
        <p:nvSpPr>
          <p:cNvPr id="7" name="Slide Image Placeholder 6">
            <a:extLst>
              <a:ext uri="{FF2B5EF4-FFF2-40B4-BE49-F238E27FC236}">
                <a16:creationId xmlns:a16="http://schemas.microsoft.com/office/drawing/2014/main" id="{223EA1A1-A9C5-40CF-8219-4D6A83F5B35F}"/>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34439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latin typeface="Segoe UI"/>
                <a:cs typeface="Segoe UI"/>
              </a:rPr>
              <a:t>Purpose</a:t>
            </a:r>
            <a:endParaRPr lang="en-US"/>
          </a:p>
          <a:p>
            <a:r>
              <a:rPr lang="en-US" sz="1100" b="0" u="none" baseline="0">
                <a:latin typeface="Segoe UI"/>
                <a:cs typeface="Segoe UI"/>
              </a:rPr>
              <a:t>To emphasize the opportunity for hotline workers to engage callers in a way that leads to meaningful information and to understand the importance of interview skills while taking reports.</a:t>
            </a:r>
            <a:endParaRPr lang="en-US" altLang="en-US" sz="1100">
              <a:latin typeface="Segoe UI"/>
              <a:cs typeface="Segoe UI"/>
            </a:endParaRPr>
          </a:p>
          <a:p>
            <a:endParaRPr lang="en-US" altLang="en-US" sz="1100" b="1">
              <a:latin typeface="Segoe UI" panose="020B0502040204020203" pitchFamily="34" charset="0"/>
            </a:endParaRPr>
          </a:p>
          <a:p>
            <a:r>
              <a:rPr lang="en-US" altLang="en-US" sz="1100" b="1">
                <a:latin typeface="Segoe UI"/>
                <a:cs typeface="Segoe UI"/>
              </a:rPr>
              <a:t>Example</a:t>
            </a:r>
            <a:endParaRPr lang="en-US" sz="1100" b="0">
              <a:latin typeface="Segoe UI"/>
              <a:ea typeface="Verdana" panose="020B0604030504040204" pitchFamily="34" charset="0"/>
              <a:cs typeface="Segoe UI"/>
            </a:endParaRPr>
          </a:p>
          <a:p>
            <a:r>
              <a:rPr lang="en-US" sz="1100" b="0">
                <a:latin typeface="Segoe UI"/>
                <a:ea typeface="Verdana"/>
                <a:cs typeface="Segoe UI"/>
              </a:rPr>
              <a:t>Let’s </a:t>
            </a:r>
            <a:r>
              <a:rPr lang="en-US" sz="1100" b="0" baseline="0">
                <a:latin typeface="Segoe UI"/>
                <a:ea typeface="Verdana"/>
                <a:cs typeface="Segoe UI"/>
              </a:rPr>
              <a:t>review some concepts that can support good interviewing during a screening call. </a:t>
            </a:r>
            <a:r>
              <a:rPr lang="en-US" sz="1100">
                <a:latin typeface="Segoe UI"/>
                <a:ea typeface="Verdana"/>
                <a:cs typeface="Segoe UI"/>
              </a:rPr>
              <a:t>Remember that the structure of the SDM assessments is a prompt for how we practice with families</a:t>
            </a:r>
            <a:r>
              <a:rPr lang="en-US" sz="1100">
                <a:latin typeface="Segoe UI"/>
                <a:ea typeface="Verdana"/>
                <a:cs typeface="Segoe UI"/>
                <a:sym typeface="Tahoma" charset="0"/>
              </a:rPr>
              <a:t>—</a:t>
            </a:r>
            <a:r>
              <a:rPr lang="en-US" sz="1100">
                <a:latin typeface="Segoe UI"/>
                <a:ea typeface="Verdana"/>
                <a:cs typeface="Segoe UI"/>
              </a:rPr>
              <a:t>in this case, with those who report concerns of child abuse and neglect.</a:t>
            </a:r>
          </a:p>
          <a:p>
            <a:endParaRPr lang="en-US" sz="1100">
              <a:latin typeface="Segoe UI" panose="020B0502040204020203" pitchFamily="34" charset="0"/>
              <a:ea typeface="Verdana" panose="020B0604030504040204" pitchFamily="34" charset="0"/>
              <a:cs typeface="Segoe UI" panose="020B0502040204020203" pitchFamily="34" charset="0"/>
            </a:endParaRPr>
          </a:p>
          <a:p>
            <a:r>
              <a:rPr lang="en-US" sz="1100">
                <a:latin typeface="Segoe UI"/>
                <a:ea typeface="Verdana"/>
                <a:cs typeface="Segoe UI"/>
              </a:rPr>
              <a:t>When approaching a conversation with someone who is reporting concerns, consider the reporter’s needs and motivations for calling, as well as the reporter’s level of knowledge about how the child welfare system works. Use the hotline tools to explain the</a:t>
            </a:r>
            <a:r>
              <a:rPr lang="en-US" sz="1100" baseline="0">
                <a:latin typeface="Segoe UI"/>
                <a:ea typeface="Verdana"/>
                <a:cs typeface="Segoe UI"/>
              </a:rPr>
              <a:t> process and structure for making decisions about an agency response.</a:t>
            </a:r>
            <a:endParaRPr lang="en-US" sz="1100">
              <a:latin typeface="Segoe UI"/>
              <a:ea typeface="Verdana"/>
              <a:cs typeface="Segoe UI"/>
            </a:endParaRPr>
          </a:p>
          <a:p>
            <a:endParaRPr lang="en-US" sz="1100">
              <a:latin typeface="Segoe UI" panose="020B0502040204020203" pitchFamily="34" charset="0"/>
              <a:ea typeface="Verdana" panose="020B0604030504040204" pitchFamily="34" charset="0"/>
              <a:cs typeface="Segoe UI" panose="020B0502040204020203" pitchFamily="34" charset="0"/>
            </a:endParaRPr>
          </a:p>
          <a:p>
            <a:r>
              <a:rPr lang="en-US" sz="1100">
                <a:latin typeface="Segoe UI"/>
                <a:ea typeface="Verdana"/>
                <a:cs typeface="Segoe UI"/>
              </a:rPr>
              <a:t>How might the needs and motivation of a mandated reporter differ from those of a family member or neighbor? Does that change your approach?</a:t>
            </a:r>
          </a:p>
          <a:p>
            <a:endParaRPr lang="en-US" sz="1100">
              <a:latin typeface="Segoe UI" panose="020B0502040204020203" pitchFamily="34" charset="0"/>
              <a:ea typeface="Verdana" panose="020B0604030504040204" pitchFamily="34" charset="0"/>
              <a:cs typeface="Segoe UI" panose="020B0502040204020203" pitchFamily="34" charset="0"/>
            </a:endParaRPr>
          </a:p>
          <a:p>
            <a:r>
              <a:rPr lang="en-US" sz="1100">
                <a:latin typeface="Segoe UI"/>
                <a:ea typeface="Verdana"/>
                <a:cs typeface="Segoe UI"/>
              </a:rPr>
              <a:t>The “interview ladder” is one strategy that supports the gathering of complete, accurate, and detailed information about the concerns and the strengths of the family. We will explain</a:t>
            </a:r>
            <a:r>
              <a:rPr lang="en-US" sz="1100" baseline="0">
                <a:latin typeface="Segoe UI"/>
                <a:ea typeface="Verdana"/>
                <a:cs typeface="Segoe UI"/>
              </a:rPr>
              <a:t> more about this in a moment.</a:t>
            </a:r>
            <a:endParaRPr lang="en-US" altLang="en-US" sz="1100">
              <a:latin typeface="Segoe UI"/>
              <a:ea typeface="Verdana"/>
              <a:cs typeface="Segoe UI"/>
            </a:endParaRPr>
          </a:p>
          <a:p>
            <a:endParaRPr lang="en-US" altLang="en-US" sz="1100">
              <a:latin typeface="Segoe UI" panose="020B0502040204020203" pitchFamily="34" charset="0"/>
            </a:endParaRPr>
          </a:p>
          <a:p>
            <a:r>
              <a:rPr lang="en-US" altLang="en-US" sz="1100">
                <a:latin typeface="Segoe UI"/>
                <a:cs typeface="Segoe UI"/>
              </a:rPr>
              <a:t>When the phone rings, the person on the other end could fall anywhere along this continuum. On one end, there could be a mandated reporter who must call frequently and routinely and has little investment in the call beyond discharging a duty. The mandated reporter just wants to give you the facts and be done with it.</a:t>
            </a:r>
          </a:p>
          <a:p>
            <a:endParaRPr lang="en-US" altLang="en-US" sz="1100">
              <a:latin typeface="Segoe UI" panose="020B0502040204020203" pitchFamily="34" charset="0"/>
            </a:endParaRPr>
          </a:p>
          <a:p>
            <a:r>
              <a:rPr lang="en-US" altLang="en-US" sz="1100">
                <a:latin typeface="Segoe UI"/>
                <a:cs typeface="Segoe UI"/>
              </a:rPr>
              <a:t>On the other end of this continuum could be a family member who is calling for the first time ever and feels quite conflicted about it, but deeply worried. This person may want to tell you the entire history of the family and may need some calm and supportive words to go through with the report.</a:t>
            </a:r>
          </a:p>
          <a:p>
            <a:endParaRPr lang="en-US" altLang="en-US" sz="1100">
              <a:latin typeface="Segoe UI" panose="020B0502040204020203" pitchFamily="34" charset="0"/>
            </a:endParaRPr>
          </a:p>
          <a:p>
            <a:r>
              <a:rPr lang="en-US" altLang="en-US" sz="1100">
                <a:latin typeface="Segoe UI" panose="020B0502040204020203" pitchFamily="34" charset="0"/>
              </a:rPr>
              <a:t>In both cases, you need the same information. In the former, your challenge will be to </a:t>
            </a:r>
            <a:r>
              <a:rPr lang="en-US" altLang="en-US" sz="1100" i="1">
                <a:latin typeface="Segoe UI" panose="020B0502040204020203" pitchFamily="34" charset="0"/>
              </a:rPr>
              <a:t>get</a:t>
            </a:r>
            <a:r>
              <a:rPr lang="en-US" altLang="en-US" sz="1100">
                <a:latin typeface="Segoe UI" panose="020B0502040204020203" pitchFamily="34" charset="0"/>
              </a:rPr>
              <a:t> the information you need. In the latter, your challenge will be to </a:t>
            </a:r>
            <a:r>
              <a:rPr lang="en-US" altLang="en-US" sz="1100" i="1">
                <a:latin typeface="Segoe UI" panose="020B0502040204020203" pitchFamily="34" charset="0"/>
              </a:rPr>
              <a:t>focus</a:t>
            </a:r>
            <a:r>
              <a:rPr lang="en-US" altLang="en-US" sz="1100">
                <a:latin typeface="Segoe UI" panose="020B0502040204020203" pitchFamily="34" charset="0"/>
              </a:rPr>
              <a:t> on the information you need. Either way, the SDM items and definitions serve as a road map.</a:t>
            </a:r>
          </a:p>
          <a:p>
            <a:endParaRPr lang="en-US" altLang="en-US" sz="1100">
              <a:latin typeface="Segoe UI" panose="020B0502040204020203" pitchFamily="34" charset="0"/>
            </a:endParaRPr>
          </a:p>
        </p:txBody>
      </p:sp>
      <p:sp>
        <p:nvSpPr>
          <p:cNvPr id="2" name="Slide Image Placeholder 1">
            <a:extLst>
              <a:ext uri="{FF2B5EF4-FFF2-40B4-BE49-F238E27FC236}">
                <a16:creationId xmlns:a16="http://schemas.microsoft.com/office/drawing/2014/main" id="{A8CE1426-5FEF-465C-838A-42AA3F9FB85C}"/>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5139913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latin typeface="Segoe UI"/>
                <a:ea typeface="MS PGothic"/>
                <a:cs typeface="Segoe UI"/>
              </a:rPr>
              <a:t>Purpose</a:t>
            </a:r>
            <a:endParaRPr lang="en-US"/>
          </a:p>
          <a:p>
            <a:pPr eaLnBrk="1" hangingPunct="1"/>
            <a:r>
              <a:rPr lang="en-US" sz="1100">
                <a:solidFill>
                  <a:srgbClr val="000000"/>
                </a:solidFill>
                <a:latin typeface="Segoe UI"/>
                <a:ea typeface="MS PGothic"/>
                <a:cs typeface="Segoe UI"/>
                <a:sym typeface="Calibri" charset="0"/>
              </a:rPr>
              <a:t>To highlight the three areas of inquiry.</a:t>
            </a:r>
            <a:endParaRPr lang="en-US" sz="1100">
              <a:solidFill>
                <a:srgbClr val="000000"/>
              </a:solidFill>
              <a:latin typeface="Segoe UI"/>
              <a:ea typeface="MS PGothic"/>
              <a:cs typeface="Segoe UI"/>
            </a:endParaRPr>
          </a:p>
          <a:p>
            <a:pPr eaLnBrk="1" hangingPunct="1"/>
            <a:endParaRPr lang="en-US" sz="1100">
              <a:solidFill>
                <a:srgbClr val="000000"/>
              </a:solidFill>
              <a:latin typeface="Segoe UI" panose="020B0502040204020203" pitchFamily="34" charset="0"/>
              <a:ea typeface="MS PGothic" charset="0"/>
              <a:sym typeface="Calibri" charset="0"/>
            </a:endParaRPr>
          </a:p>
          <a:p>
            <a:pPr eaLnBrk="1" hangingPunct="1"/>
            <a:r>
              <a:rPr lang="en-US" sz="1100" b="1">
                <a:solidFill>
                  <a:srgbClr val="000000"/>
                </a:solidFill>
                <a:latin typeface="Segoe UI"/>
                <a:ea typeface="MS PGothic"/>
                <a:cs typeface="Segoe UI"/>
                <a:sym typeface="Calibri" charset="0"/>
              </a:rPr>
              <a:t>Example</a:t>
            </a:r>
            <a:endParaRPr lang="en-US" sz="1100" b="1">
              <a:solidFill>
                <a:srgbClr val="000000"/>
              </a:solidFill>
              <a:latin typeface="Segoe UI"/>
              <a:ea typeface="MS PGothic"/>
              <a:cs typeface="Segoe UI"/>
            </a:endParaRPr>
          </a:p>
          <a:p>
            <a:pPr defTabSz="495183" fontAlgn="auto">
              <a:spcBef>
                <a:spcPts val="0"/>
              </a:spcBef>
              <a:spcAft>
                <a:spcPts val="0"/>
              </a:spcAft>
              <a:defRPr/>
            </a:pPr>
            <a:r>
              <a:rPr lang="en-US" sz="1100">
                <a:latin typeface="Segoe UI"/>
                <a:ea typeface="ＭＳ Ｐゴシック"/>
                <a:cs typeface="Segoe UI"/>
                <a:sym typeface="Calibri" pitchFamily="-1" charset="0"/>
              </a:rPr>
              <a:t>In thinking about doing a rigorous and balanced assessment, there are three basic questions that guide us in this work. SDM assessments can be boiled down to these three questions. </a:t>
            </a:r>
            <a:endParaRPr lang="en-US" sz="1100">
              <a:latin typeface="Segoe UI"/>
              <a:ea typeface="ＭＳ Ｐゴシック"/>
              <a:cs typeface="Segoe UI"/>
            </a:endParaRPr>
          </a:p>
          <a:p>
            <a:pPr defTabSz="495183" fontAlgn="auto">
              <a:spcBef>
                <a:spcPts val="0"/>
              </a:spcBef>
              <a:spcAft>
                <a:spcPts val="0"/>
              </a:spcAft>
              <a:defRPr/>
            </a:pPr>
            <a:endParaRPr lang="en-US" sz="1100">
              <a:latin typeface="Segoe UI" panose="020B0502040204020203" pitchFamily="34" charset="0"/>
              <a:ea typeface="ＭＳ Ｐゴシック" pitchFamily="-1" charset="-128"/>
              <a:cs typeface="ＭＳ Ｐゴシック" pitchFamily="-1" charset="-128"/>
              <a:sym typeface="Calibri" pitchFamily="-1" charset="0"/>
            </a:endParaRPr>
          </a:p>
          <a:p>
            <a:pPr defTabSz="495183" fontAlgn="auto">
              <a:spcBef>
                <a:spcPts val="0"/>
              </a:spcBef>
              <a:spcAft>
                <a:spcPts val="0"/>
              </a:spcAft>
              <a:defRPr/>
            </a:pPr>
            <a:r>
              <a:rPr lang="en-US" sz="1100">
                <a:latin typeface="Segoe UI"/>
                <a:ea typeface="ＭＳ Ｐゴシック"/>
                <a:cs typeface="Segoe UI"/>
                <a:sym typeface="Calibri" pitchFamily="-1" charset="0"/>
              </a:rPr>
              <a:t>Every stage in working with a family</a:t>
            </a:r>
            <a:r>
              <a:rPr lang="en-US" sz="1100" baseline="0">
                <a:latin typeface="Segoe UI"/>
                <a:ea typeface="ＭＳ Ｐゴシック"/>
                <a:cs typeface="Segoe UI"/>
                <a:sym typeface="Calibri" pitchFamily="-1" charset="0"/>
              </a:rPr>
              <a:t> </a:t>
            </a:r>
            <a:r>
              <a:rPr lang="en-US" sz="1100">
                <a:latin typeface="Segoe UI"/>
                <a:ea typeface="ＭＳ Ｐゴシック"/>
                <a:cs typeface="Segoe UI"/>
                <a:sym typeface="Calibri" pitchFamily="-1" charset="0"/>
              </a:rPr>
              <a:t>needs to cover these three main issues. Even though these are simple questions, sometimes in the heat of the moment—in the middle of an intake call—it can be helpful to have simple maps or guides to remind us where we want to go. The details of how we ask these questions and what content to focus on will change, but these are the three most central questions. </a:t>
            </a:r>
            <a:endParaRPr lang="en-US" sz="1100" b="1">
              <a:latin typeface="Segoe UI"/>
              <a:ea typeface="ＭＳ Ｐゴシック"/>
              <a:cs typeface="Segoe UI"/>
              <a:sym typeface="Calibri" pitchFamily="-1" charset="0"/>
            </a:endParaRPr>
          </a:p>
          <a:p>
            <a:pPr defTabSz="495183" fontAlgn="auto">
              <a:spcBef>
                <a:spcPts val="0"/>
              </a:spcBef>
              <a:spcAft>
                <a:spcPts val="0"/>
              </a:spcAft>
              <a:defRPr/>
            </a:pPr>
            <a:endParaRPr lang="en-US" sz="1100">
              <a:latin typeface="Segoe UI" panose="020B0502040204020203" pitchFamily="34" charset="0"/>
              <a:ea typeface="ＭＳ Ｐゴシック" pitchFamily="-1" charset="-128"/>
              <a:cs typeface="ＭＳ Ｐゴシック" pitchFamily="-1" charset="-128"/>
              <a:sym typeface="Calibri" pitchFamily="-1" charset="0"/>
            </a:endParaRPr>
          </a:p>
          <a:p>
            <a:pPr defTabSz="495183" fontAlgn="auto">
              <a:spcBef>
                <a:spcPts val="0"/>
              </a:spcBef>
              <a:spcAft>
                <a:spcPts val="0"/>
              </a:spcAft>
              <a:defRPr/>
            </a:pPr>
            <a:r>
              <a:rPr lang="en-US" sz="1100">
                <a:latin typeface="Segoe UI"/>
                <a:ea typeface="ＭＳ Ｐゴシック"/>
                <a:cs typeface="Segoe UI"/>
                <a:sym typeface="Calibri" pitchFamily="-1" charset="0"/>
              </a:rPr>
              <a:t>These can also serve as a way of preparing the caller for our conversations. When we tell them, </a:t>
            </a:r>
            <a:r>
              <a:rPr lang="ja-JP" altLang="en-US" sz="1100">
                <a:latin typeface="Segoe UI"/>
                <a:ea typeface="ＭＳ Ｐゴシック"/>
                <a:cs typeface="Segoe UI"/>
                <a:sym typeface="Calibri" pitchFamily="-1" charset="0"/>
              </a:rPr>
              <a:t>“</a:t>
            </a:r>
            <a:r>
              <a:rPr lang="en-US" altLang="ja-JP" sz="1100">
                <a:latin typeface="Segoe UI"/>
                <a:ea typeface="ＭＳ Ｐゴシック"/>
                <a:cs typeface="Segoe UI"/>
                <a:sym typeface="Calibri" pitchFamily="-1" charset="0"/>
              </a:rPr>
              <a:t>I</a:t>
            </a:r>
            <a:r>
              <a:rPr lang="ja-JP" altLang="en-US" sz="1100">
                <a:latin typeface="Segoe UI"/>
                <a:ea typeface="ＭＳ Ｐゴシック"/>
                <a:cs typeface="Segoe UI"/>
                <a:sym typeface="Calibri" pitchFamily="-1" charset="0"/>
              </a:rPr>
              <a:t>’</a:t>
            </a:r>
            <a:r>
              <a:rPr lang="en-US" altLang="ja-JP" sz="1100">
                <a:latin typeface="Segoe UI"/>
                <a:ea typeface="ＭＳ Ｐゴシック"/>
                <a:cs typeface="Segoe UI"/>
                <a:sym typeface="Calibri" pitchFamily="-1" charset="0"/>
              </a:rPr>
              <a:t>m going to be asking you a lot of questions, but they all boil down to these three,” we help prepare the caller</a:t>
            </a:r>
            <a:r>
              <a:rPr lang="en-US" altLang="ja-JP" sz="1100" baseline="0">
                <a:latin typeface="Segoe UI"/>
                <a:ea typeface="ＭＳ Ｐゴシック"/>
                <a:cs typeface="Segoe UI"/>
                <a:sym typeface="Calibri" pitchFamily="-1" charset="0"/>
              </a:rPr>
              <a:t> </a:t>
            </a:r>
            <a:r>
              <a:rPr lang="en-US" altLang="ja-JP" sz="1100">
                <a:latin typeface="Segoe UI"/>
                <a:ea typeface="ＭＳ Ｐゴシック"/>
                <a:cs typeface="Segoe UI"/>
                <a:sym typeface="Calibri" pitchFamily="-1" charset="0"/>
              </a:rPr>
              <a:t>for what we are looking for. It starts us off on the right foot for collaboration, and it helps them prepare to participate better.</a:t>
            </a:r>
            <a:endParaRPr lang="en-US" altLang="ja-JP" sz="1100">
              <a:latin typeface="Segoe UI"/>
              <a:ea typeface="ＭＳ Ｐゴシック"/>
              <a:cs typeface="Segoe UI"/>
            </a:endParaRPr>
          </a:p>
          <a:p>
            <a:endParaRPr lang="en-US" sz="1100">
              <a:latin typeface="Segoe UI" panose="020B0502040204020203" pitchFamily="34" charset="0"/>
              <a:ea typeface="MS PGothic" charset="0"/>
            </a:endParaRPr>
          </a:p>
        </p:txBody>
      </p:sp>
      <p:sp>
        <p:nvSpPr>
          <p:cNvPr id="2" name="Slide Image Placeholder 1">
            <a:extLst>
              <a:ext uri="{FF2B5EF4-FFF2-40B4-BE49-F238E27FC236}">
                <a16:creationId xmlns:a16="http://schemas.microsoft.com/office/drawing/2014/main" id="{422B2D6C-569F-4C73-9EEB-13EA328397F7}"/>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4429958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latin typeface="Segoe UI"/>
                <a:cs typeface="Segoe UI"/>
              </a:rPr>
              <a:t>Purpose</a:t>
            </a:r>
            <a:endParaRPr lang="en-US"/>
          </a:p>
          <a:p>
            <a:r>
              <a:rPr lang="en-US" altLang="en-US" sz="1100">
                <a:latin typeface="Segoe UI"/>
                <a:cs typeface="Segoe UI"/>
              </a:rPr>
              <a:t>To be aware of barriers to information gathering.</a:t>
            </a:r>
          </a:p>
          <a:p>
            <a:endParaRPr lang="en-US" altLang="en-US" sz="1100">
              <a:latin typeface="Segoe UI" panose="020B0502040204020203" pitchFamily="34" charset="0"/>
            </a:endParaRPr>
          </a:p>
          <a:p>
            <a:r>
              <a:rPr lang="en-US" altLang="en-US" sz="1100" b="1">
                <a:latin typeface="Segoe UI"/>
                <a:cs typeface="Segoe UI"/>
              </a:rPr>
              <a:t>Example</a:t>
            </a:r>
          </a:p>
          <a:p>
            <a:r>
              <a:rPr lang="en-US" altLang="en-US" sz="1100">
                <a:latin typeface="Segoe UI"/>
                <a:cs typeface="Segoe UI"/>
              </a:rPr>
              <a:t>The road map the SDM system provides is essential to good screening. If you relied solely on whatever the caller chose to report, you may end the call without the information you need to make a good decision. There are many good reasons why callers are not prepared to tell you what you need to know.</a:t>
            </a:r>
          </a:p>
          <a:p>
            <a:r>
              <a:rPr lang="en-US" altLang="en-US" sz="1100">
                <a:latin typeface="Segoe UI"/>
                <a:cs typeface="Segoe UI"/>
              </a:rPr>
              <a:t> </a:t>
            </a:r>
          </a:p>
          <a:p>
            <a:r>
              <a:rPr lang="en-US" altLang="en-US" sz="1100">
                <a:latin typeface="Segoe UI" panose="020B0502040204020203" pitchFamily="34" charset="0"/>
              </a:rPr>
              <a:t>As a screener, it is up to you to lead the call in a way that gives you the best chance to get the right information.</a:t>
            </a:r>
          </a:p>
        </p:txBody>
      </p:sp>
      <p:sp>
        <p:nvSpPr>
          <p:cNvPr id="2" name="Slide Image Placeholder 1">
            <a:extLst>
              <a:ext uri="{FF2B5EF4-FFF2-40B4-BE49-F238E27FC236}">
                <a16:creationId xmlns:a16="http://schemas.microsoft.com/office/drawing/2014/main" id="{699AA921-9F75-404F-B3AB-464DFDF9B0F3}"/>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7231186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49"/>
            <a:ext cx="5486400" cy="4114059"/>
          </a:xfrm>
        </p:spPr>
        <p:txBody>
          <a:bodyPr/>
          <a:lstStyle/>
          <a:p>
            <a:r>
              <a:rPr lang="en-US" b="1"/>
              <a:t>Purpose</a:t>
            </a:r>
          </a:p>
          <a:p>
            <a:r>
              <a:rPr lang="en-US"/>
              <a:t>To see the process of helping reporters provide specific details about their general concerns when they call. </a:t>
            </a:r>
          </a:p>
          <a:p>
            <a:endParaRPr lang="en-US"/>
          </a:p>
          <a:p>
            <a:r>
              <a:rPr lang="en-US" b="1"/>
              <a:t>Example</a:t>
            </a:r>
          </a:p>
          <a:p>
            <a:r>
              <a:rPr lang="en-US"/>
              <a:t>Remember this slide from the prior section? Let’s discuss helping your screeners make use of the SDM system to move up and down the Ladder of Inference with awareness. </a:t>
            </a:r>
          </a:p>
          <a:p>
            <a:endParaRPr lang="en-US"/>
          </a:p>
          <a:p>
            <a:r>
              <a:rPr lang="en-US"/>
              <a:t>While starting with open-ended questions at the beginning of an interview </a:t>
            </a:r>
            <a:r>
              <a:rPr lang="en-US" b="0" i="1"/>
              <a:t>may</a:t>
            </a:r>
            <a:r>
              <a:rPr lang="en-US"/>
              <a:t> elicit a complete and well-formed narrative of a clear allegation, more often it will elicit a generalized conclusion about why the reporter is calling. Pulling up the definitions for the hotline tools will naturally help the screener focus the conversation to go from generalizations to specifics—and even to resilience, network, and protective capacities that have not historically been part of the conversation. </a:t>
            </a:r>
          </a:p>
          <a:p>
            <a:br>
              <a:rPr lang="en-US"/>
            </a:br>
            <a:r>
              <a:rPr lang="en-US" b="1"/>
              <a:t>Trainer Note</a:t>
            </a:r>
          </a:p>
          <a:p>
            <a:endParaRPr lang="en-US"/>
          </a:p>
          <a:p>
            <a:r>
              <a:rPr lang="en-US" b="0" u="sng"/>
              <a:t>Activity</a:t>
            </a:r>
          </a:p>
          <a:p>
            <a:r>
              <a:rPr lang="en-US"/>
              <a:t>Ask participants to turn to a peer and share with each other questions they might use to move a conversation “down” the ladder to get specific details. After three to five minutes, ask participants to share a few questions with the rest of the class. Then gather ideas from participants how they would share this with the screeners at their hotline. </a:t>
            </a:r>
          </a:p>
        </p:txBody>
      </p:sp>
    </p:spTree>
    <p:extLst>
      <p:ext uri="{BB962C8B-B14F-4D97-AF65-F5344CB8AC3E}">
        <p14:creationId xmlns:p14="http://schemas.microsoft.com/office/powerpoint/2010/main" val="31458120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a:defRPr/>
            </a:pPr>
            <a:r>
              <a:rPr lang="en-GB" sz="1100" b="1">
                <a:latin typeface="Segoe UI"/>
                <a:cs typeface="Segoe UI"/>
              </a:rPr>
              <a:t>Purpose</a:t>
            </a:r>
            <a:endParaRPr lang="en-US"/>
          </a:p>
          <a:p>
            <a:pPr>
              <a:defRPr/>
            </a:pPr>
            <a:r>
              <a:rPr lang="en-GB" sz="1100" b="0">
                <a:latin typeface="Segoe UI"/>
                <a:cs typeface="Segoe UI"/>
              </a:rPr>
              <a:t>To </a:t>
            </a:r>
            <a:r>
              <a:rPr lang="en-US"/>
              <a:t>be introduced to</a:t>
            </a:r>
            <a:r>
              <a:rPr lang="en-GB" sz="1100" b="0">
                <a:latin typeface="Segoe UI"/>
                <a:cs typeface="Segoe UI"/>
              </a:rPr>
              <a:t> the interview ladder.</a:t>
            </a:r>
          </a:p>
          <a:p>
            <a:pPr>
              <a:defRPr/>
            </a:pPr>
            <a:endParaRPr lang="en-GB" sz="1100" b="0">
              <a:latin typeface="Segoe UI" panose="020B0502040204020203" pitchFamily="34" charset="0"/>
              <a:cs typeface="Segoe UI" panose="020B0502040204020203" pitchFamily="34" charset="0"/>
            </a:endParaRPr>
          </a:p>
          <a:p>
            <a:pPr>
              <a:defRPr/>
            </a:pPr>
            <a:r>
              <a:rPr lang="en-GB" sz="1100" b="1">
                <a:latin typeface="Segoe UI"/>
                <a:cs typeface="Segoe UI"/>
              </a:rPr>
              <a:t>Example</a:t>
            </a:r>
            <a:br>
              <a:rPr lang="en-GB" sz="1100" b="1">
                <a:latin typeface="Segoe UI" panose="020B0502040204020203" pitchFamily="34" charset="0"/>
                <a:cs typeface="Segoe UI" panose="020B0502040204020203" pitchFamily="34" charset="0"/>
              </a:rPr>
            </a:br>
            <a:r>
              <a:rPr lang="en-GB" sz="1100">
                <a:latin typeface="Segoe UI"/>
                <a:cs typeface="Segoe UI"/>
              </a:rPr>
              <a:t>When conducting an interview, even a brief one at screening, it is useful to begin with a basic open-ended question that allows the caller to tell us what they observed. Often, this will give us enough information to determine which screening criteria type is being reported.</a:t>
            </a:r>
          </a:p>
          <a:p>
            <a:pPr>
              <a:defRPr/>
            </a:pPr>
            <a:endParaRPr lang="en-GB" sz="1100">
              <a:latin typeface="Segoe UI" panose="020B0502040204020203" pitchFamily="34" charset="0"/>
              <a:cs typeface="Segoe UI" panose="020B0502040204020203" pitchFamily="34" charset="0"/>
            </a:endParaRPr>
          </a:p>
          <a:p>
            <a:pPr>
              <a:defRPr/>
            </a:pPr>
            <a:r>
              <a:rPr lang="en-GB" sz="1100">
                <a:latin typeface="Segoe UI"/>
                <a:cs typeface="Segoe UI"/>
              </a:rPr>
              <a:t>As the caller describes the concerns, you should be able to narrow down the allegation types that may be of concern—is this about physical abuse, neglect, sexual abuse, emotional abuse, or a combination?</a:t>
            </a:r>
            <a:br>
              <a:rPr lang="en-GB" sz="1100">
                <a:latin typeface="Segoe UI"/>
                <a:cs typeface="Segoe UI"/>
              </a:rPr>
            </a:br>
            <a:r>
              <a:rPr lang="en-GB" sz="1100">
                <a:latin typeface="Segoe UI"/>
                <a:cs typeface="Segoe UI"/>
              </a:rPr>
              <a:t> </a:t>
            </a:r>
            <a:endParaRPr lang="en-US" sz="1100">
              <a:latin typeface="Segoe UI"/>
              <a:cs typeface="Segoe UI"/>
            </a:endParaRPr>
          </a:p>
          <a:p>
            <a:pPr>
              <a:defRPr/>
            </a:pPr>
            <a:r>
              <a:rPr lang="en-GB" sz="1100">
                <a:latin typeface="Segoe UI"/>
                <a:cs typeface="Segoe UI"/>
              </a:rPr>
              <a:t>As we narrow down the allegation types, we might need to ask follow-up questions to gather details about the type of maltreatment. For example, “Did you actually see an injury? Can you describe it?” </a:t>
            </a:r>
          </a:p>
          <a:p>
            <a:pPr>
              <a:defRPr/>
            </a:pPr>
            <a:endParaRPr lang="en-GB" sz="1100">
              <a:latin typeface="Segoe UI" panose="020B0502040204020203" pitchFamily="34" charset="0"/>
              <a:cs typeface="Segoe UI" panose="020B0502040204020203" pitchFamily="34" charset="0"/>
            </a:endParaRPr>
          </a:p>
          <a:p>
            <a:pPr>
              <a:defRPr/>
            </a:pPr>
            <a:r>
              <a:rPr lang="en-GB" sz="1100">
                <a:latin typeface="Segoe UI"/>
                <a:cs typeface="Segoe UI"/>
              </a:rPr>
              <a:t>Lastly, clarifying questions should</a:t>
            </a:r>
            <a:r>
              <a:rPr lang="en-GB" sz="1100" baseline="0">
                <a:latin typeface="Segoe UI"/>
                <a:cs typeface="Segoe UI"/>
              </a:rPr>
              <a:t> be asked, using the definitions in the P&amp;P manual to determine whether the concern meets the threshold contained in the definition. This is the “one more question” that is often necessary to make this determination.</a:t>
            </a:r>
            <a:endParaRPr lang="en-GB" sz="1100">
              <a:latin typeface="Segoe UI"/>
              <a:cs typeface="Segoe UI"/>
            </a:endParaRPr>
          </a:p>
        </p:txBody>
      </p:sp>
      <p:sp>
        <p:nvSpPr>
          <p:cNvPr id="4" name="Slide Image Placeholder 3">
            <a:extLst>
              <a:ext uri="{FF2B5EF4-FFF2-40B4-BE49-F238E27FC236}">
                <a16:creationId xmlns:a16="http://schemas.microsoft.com/office/drawing/2014/main" id="{FCE4204E-D0E1-4057-83C4-6BBB63E91CD4}"/>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32588712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latin typeface="Segoe UI"/>
                <a:cs typeface="Segoe UI"/>
              </a:rPr>
              <a:t>Purpose</a:t>
            </a:r>
            <a:endParaRPr lang="en-US"/>
          </a:p>
          <a:p>
            <a:r>
              <a:rPr lang="en-US" altLang="en-US" sz="1100">
                <a:latin typeface="Segoe UI" panose="020B0502040204020203" pitchFamily="34" charset="0"/>
              </a:rPr>
              <a:t>To understand the importance of gathering as much information at the hotline as possible to make an accurate assessment. </a:t>
            </a:r>
          </a:p>
          <a:p>
            <a:r>
              <a:rPr lang="en-US" altLang="en-US" sz="1100">
                <a:latin typeface="Segoe UI"/>
                <a:cs typeface="Segoe UI"/>
              </a:rPr>
              <a:t> </a:t>
            </a:r>
          </a:p>
          <a:p>
            <a:r>
              <a:rPr lang="en-US" altLang="en-US" sz="1100" b="1">
                <a:latin typeface="Segoe UI" panose="020B0502040204020203" pitchFamily="34" charset="0"/>
              </a:rPr>
              <a:t>Example</a:t>
            </a:r>
            <a:endParaRPr lang="en-US" altLang="en-US" sz="1100">
              <a:latin typeface="Segoe UI" panose="020B0502040204020203" pitchFamily="34" charset="0"/>
            </a:endParaRPr>
          </a:p>
          <a:p>
            <a:r>
              <a:rPr lang="en-US" altLang="en-US" sz="1100">
                <a:latin typeface="Segoe UI" panose="020B0502040204020203" pitchFamily="34" charset="0"/>
              </a:rPr>
              <a:t>In most calls, start with open-ended questions and then begin to narrow down the main categories. </a:t>
            </a:r>
          </a:p>
          <a:p>
            <a:r>
              <a:rPr lang="en-US" altLang="en-US" sz="1100">
                <a:latin typeface="Segoe UI"/>
                <a:cs typeface="Segoe UI"/>
              </a:rPr>
              <a:t> </a:t>
            </a:r>
          </a:p>
          <a:p>
            <a:r>
              <a:rPr lang="en-US" altLang="en-US" sz="1100">
                <a:latin typeface="Segoe UI" panose="020B0502040204020203" pitchFamily="34" charset="0"/>
              </a:rPr>
              <a:t>Open the definitions, then begin to ask follow-up questions to help narrow down possible criteria. </a:t>
            </a:r>
          </a:p>
          <a:p>
            <a:r>
              <a:rPr lang="en-US" altLang="en-US" sz="1100">
                <a:latin typeface="Segoe UI"/>
                <a:cs typeface="Segoe UI"/>
              </a:rPr>
              <a:t> </a:t>
            </a:r>
          </a:p>
          <a:p>
            <a:r>
              <a:rPr lang="en-US" altLang="en-US" sz="1100">
                <a:latin typeface="Segoe UI" panose="020B0502040204020203" pitchFamily="34" charset="0"/>
              </a:rPr>
              <a:t>When you have narrowed down to the most likely category, think of the definition as if it were a chain, and see if you have the facts to connect all the links. If not, use the missing link to select the next question you must ask.</a:t>
            </a:r>
          </a:p>
        </p:txBody>
      </p:sp>
      <p:sp>
        <p:nvSpPr>
          <p:cNvPr id="2" name="Slide Image Placeholder 1">
            <a:extLst>
              <a:ext uri="{FF2B5EF4-FFF2-40B4-BE49-F238E27FC236}">
                <a16:creationId xmlns:a16="http://schemas.microsoft.com/office/drawing/2014/main" id="{D6A929A6-316E-4135-8327-DB980A65CDA1}"/>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9443144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solidFill>
                  <a:prstClr val="black"/>
                </a:solidFill>
                <a:latin typeface="Segoe UI"/>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u="none">
                <a:latin typeface="Segoe UI" panose="020B0502040204020203" pitchFamily="34" charset="0"/>
                <a:cs typeface="Segoe UI" panose="020B0502040204020203" pitchFamily="34" charset="0"/>
              </a:rPr>
              <a:t>To</a:t>
            </a:r>
            <a:r>
              <a:rPr lang="en-US" sz="1100" b="0" u="none" baseline="0">
                <a:latin typeface="Segoe UI" panose="020B0502040204020203" pitchFamily="34" charset="0"/>
                <a:cs typeface="Segoe UI" panose="020B0502040204020203" pitchFamily="34" charset="0"/>
              </a:rPr>
              <a:t> understand the necessary information to gather from a reporter.</a:t>
            </a:r>
          </a:p>
          <a:p>
            <a:endParaRPr lang="en-US" altLang="en-US" sz="1100" b="1">
              <a:latin typeface="Segoe UI" panose="020B0502040204020203" pitchFamily="34" charset="0"/>
            </a:endParaRPr>
          </a:p>
          <a:p>
            <a:r>
              <a:rPr lang="en-US" altLang="en-US" sz="1100" b="1">
                <a:latin typeface="Segoe UI" panose="020B0502040204020203" pitchFamily="34" charset="0"/>
              </a:rPr>
              <a:t>Example</a:t>
            </a:r>
          </a:p>
          <a:p>
            <a:r>
              <a:rPr lang="en-US" altLang="en-US" sz="1100">
                <a:latin typeface="Segoe UI" panose="020B0502040204020203" pitchFamily="34" charset="0"/>
              </a:rPr>
              <a:t>When gathering information from the caller, it is important to stay focused on the link between a caregiver’s actions or behaviors and their impact (or likely impact) on the child if there are no interventions. </a:t>
            </a:r>
          </a:p>
          <a:p>
            <a:endParaRPr lang="en-US"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Whether in conversations with referral sources or family members, workers can encourage others to identify the child’s caregivers, their behaviors, and the impact (or likely impact) of these behaviors on the child. </a:t>
            </a:r>
          </a:p>
          <a:p>
            <a:endPar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Although the caregiver may have done something or failed to do something, what we are most concerned about are behaviors that have had a significant impact on the child or could have an impact if no interventions were present.</a:t>
            </a:r>
          </a:p>
          <a:p>
            <a:endPar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Imagine that a mother drove home following a night out drinking at the bars. When she arrived home, her children were asleep and safe because their grandmother had been watching them. The next morning, the children noticed that their mother was a little grumpy, but it did not seem to bother them. While the mother’s behavior is worrisome, it has no bearing on child protection because it did not seem to have any impact on the children. This may look different if the children were being watched at their grandparents’ home and the mother went to pick them up to drive them home after her night out. </a:t>
            </a:r>
          </a:p>
          <a:p>
            <a:endPar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r>
              <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When thinking about the likely impact on the child, professional judgment is required. “Likely impact” is challenging because sometimes we might jump to the most drastic of scenarios; however, </a:t>
            </a:r>
            <a:r>
              <a:rPr lang="en-US" altLang="ja-JP" sz="1100" b="0" i="1">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the most drastic scenarios are not always the most likely</a:t>
            </a:r>
            <a:r>
              <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 When considering the likely impact, it is important that you are also considering child vulnerabilities, what the caregiver’s actions or protective actions are, what we know about behavioral patterns of the caregivers and probability of behaviors repeating, etc. Consultation with a supervisor may also be helpful when considering the likely impact if nothing were to change. </a:t>
            </a:r>
          </a:p>
          <a:p>
            <a:endPar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100">
                <a:solidFill>
                  <a:srgbClr val="000000"/>
                </a:solidFill>
                <a:latin typeface="Segoe UI" panose="020B0502040204020203" pitchFamily="34" charset="0"/>
                <a:ea typeface="Verdana" panose="020B0604030504040204" pitchFamily="34" charset="0"/>
                <a:cs typeface="Segoe UI" panose="020B0502040204020203" pitchFamily="34" charset="0"/>
                <a:sym typeface="Calibri" charset="0"/>
              </a:rPr>
              <a:t>Focusing on “impact or likely impact on the child” requires practice.</a:t>
            </a:r>
            <a:r>
              <a:rPr lang="en-US" altLang="en-US" sz="1100">
                <a:latin typeface="Segoe UI" panose="020B0502040204020203" pitchFamily="34" charset="0"/>
              </a:rPr>
              <a:t> We will look at some strategies for digging for </a:t>
            </a:r>
            <a:r>
              <a:rPr lang="en-CA" altLang="en-US" sz="1100">
                <a:latin typeface="Segoe UI" panose="020B0502040204020203" pitchFamily="34" charset="0"/>
              </a:rPr>
              <a:t>these</a:t>
            </a:r>
            <a:r>
              <a:rPr lang="en-US" altLang="en-US" sz="1100">
                <a:latin typeface="Segoe UI" panose="020B0502040204020203" pitchFamily="34" charset="0"/>
              </a:rPr>
              <a:t> behavioral details.</a:t>
            </a:r>
          </a:p>
        </p:txBody>
      </p:sp>
      <p:sp>
        <p:nvSpPr>
          <p:cNvPr id="2" name="Slide Image Placeholder 1">
            <a:extLst>
              <a:ext uri="{FF2B5EF4-FFF2-40B4-BE49-F238E27FC236}">
                <a16:creationId xmlns:a16="http://schemas.microsoft.com/office/drawing/2014/main" id="{8BEFF4F3-60E1-4914-863C-3DAB936911F3}"/>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6946105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solidFill>
                  <a:prstClr val="black"/>
                </a:solidFill>
                <a:latin typeface="Segoe UI"/>
                <a:cs typeface="Segoe UI"/>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a:solidFill>
                  <a:prstClr val="black"/>
                </a:solidFill>
                <a:latin typeface="Segoe UI"/>
                <a:cs typeface="Segoe UI"/>
              </a:rPr>
              <a:t>To see how to identify the parts of C + B + 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a:solidFill>
                <a:prstClr val="black"/>
              </a:solidFill>
              <a:latin typeface="Segoe UI"/>
              <a:cs typeface="Segoe U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solidFill>
                  <a:prstClr val="black"/>
                </a:solidFill>
                <a:latin typeface="Segoe UI"/>
                <a:cs typeface="Segoe UI"/>
              </a:rPr>
              <a:t>Example</a:t>
            </a:r>
            <a:endParaRPr lang="en-US"/>
          </a:p>
          <a:p>
            <a:r>
              <a:rPr lang="en-US" sz="1100">
                <a:latin typeface="Segoe UI"/>
                <a:cs typeface="Segoe UI"/>
              </a:rPr>
              <a:t>Please review this statement and identify all three parts of caregiver, behavior, and impact or likely impact on the child. If one or multiple components are not present, indicate “not present” for that component. How might the information support your decision making at each of these critical points? </a:t>
            </a:r>
          </a:p>
          <a:p>
            <a:endParaRPr lang="en-US" sz="1100">
              <a:latin typeface="Segoe UI" panose="020B0502040204020203" pitchFamily="34" charset="0"/>
            </a:endParaRPr>
          </a:p>
          <a:p>
            <a:r>
              <a:rPr lang="en-US" sz="1100" b="1" i="0">
                <a:latin typeface="Segoe UI" panose="020B0502040204020203" pitchFamily="34" charset="0"/>
              </a:rPr>
              <a:t>Trainer Note</a:t>
            </a:r>
          </a:p>
          <a:p>
            <a:r>
              <a:rPr lang="en-US" sz="1100" i="0">
                <a:latin typeface="Segoe UI" panose="020B0502040204020203" pitchFamily="34" charset="0"/>
              </a:rPr>
              <a:t>Ask participants to turn to a peer and work together to identify each aspect of C +B + I in the text about Tom</a:t>
            </a:r>
            <a:r>
              <a:rPr lang="en-US" sz="1100">
                <a:effectLst/>
                <a:ea typeface="Calibri" panose="020F0502020204030204" pitchFamily="34" charset="0"/>
              </a:rPr>
              <a:t>á</a:t>
            </a:r>
            <a:r>
              <a:rPr lang="en-US" sz="1100" i="0">
                <a:latin typeface="Segoe UI" panose="020B0502040204020203" pitchFamily="34" charset="0"/>
              </a:rPr>
              <a:t>s Jr. in three to five minutes. Ask the participants to report to the class. </a:t>
            </a:r>
            <a:endParaRPr lang="en-US" sz="1100">
              <a:latin typeface="Segoe UI" panose="020B0502040204020203" pitchFamily="34" charset="0"/>
            </a:endParaRPr>
          </a:p>
        </p:txBody>
      </p:sp>
      <p:sp>
        <p:nvSpPr>
          <p:cNvPr id="4" name="Slide Image Placeholder 3">
            <a:extLst>
              <a:ext uri="{FF2B5EF4-FFF2-40B4-BE49-F238E27FC236}">
                <a16:creationId xmlns:a16="http://schemas.microsoft.com/office/drawing/2014/main" id="{CA8645BD-AE7D-4524-B0EA-A09770821B48}"/>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17274220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0080" y="4127500"/>
            <a:ext cx="5715000" cy="47625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a:t>Purpose</a:t>
            </a:r>
            <a:endParaRPr lang="en-US"/>
          </a:p>
          <a:p>
            <a:r>
              <a:rPr lang="en-US" sz="1100" baseline="0"/>
              <a:t>To understand the importance of asking one more question.</a:t>
            </a:r>
          </a:p>
          <a:p>
            <a:endParaRPr lang="en-US" sz="1100" baseline="0"/>
          </a:p>
          <a:p>
            <a:r>
              <a:rPr lang="en-US" sz="1100" b="1"/>
              <a:t>Example</a:t>
            </a:r>
          </a:p>
          <a:p>
            <a:r>
              <a:rPr lang="en-US" sz="1100" b="0"/>
              <a:t>Sometimes, reporters do not have the information that might help you make an absolute determination or information that you can clearly relate to an allegation; however, a reporter not knowing information is different from never asking them. Asking one more question can be very important to gather that extra information that might lead you to feeling more confident in your decision making.</a:t>
            </a:r>
          </a:p>
          <a:p>
            <a:endParaRPr lang="en-US" sz="1100" b="0"/>
          </a:p>
          <a:p>
            <a:r>
              <a:rPr lang="en-US" sz="1100" b="0"/>
              <a:t>If the reporter does not know or does not have information, you may need to rely on consultation, critical thinking, and professional expertise to determine if the information you do have is enough to apply to a definition. Transparent documentation (like the last sentence in the NICU , which reflects that the nurse was asked but did not know an answer) is also crucial to provide rationale behind your decision. If information is unknown, it is important not to fill in the blanks with remote possibilities or catastrophizing. Remember, the </a:t>
            </a:r>
            <a:r>
              <a:rPr lang="en-US" sz="1100" kern="1200">
                <a:solidFill>
                  <a:schemeClr val="tx1"/>
                </a:solidFill>
                <a:effectLst/>
              </a:rPr>
              <a:t>instructions from CDSS include, amongst other criteria, </a:t>
            </a:r>
            <a:r>
              <a:rPr lang="en-US" sz="1100" b="0" kern="1200">
                <a:solidFill>
                  <a:schemeClr val="tx1"/>
                </a:solidFill>
                <a:effectLst/>
              </a:rPr>
              <a:t>“The allegation includes specific acts and/or behavioral indicators which are suggestive of abuse, neglect, or exploitation.”</a:t>
            </a:r>
            <a:endParaRPr lang="en-US" sz="1100" b="0"/>
          </a:p>
        </p:txBody>
      </p:sp>
      <p:sp>
        <p:nvSpPr>
          <p:cNvPr id="4" name="Slide Image Placeholder 3">
            <a:extLst>
              <a:ext uri="{FF2B5EF4-FFF2-40B4-BE49-F238E27FC236}">
                <a16:creationId xmlns:a16="http://schemas.microsoft.com/office/drawing/2014/main" id="{4456F725-C74E-4BED-876B-4D50A281F4FC}"/>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51907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Notes Placeholder 2"/>
          <p:cNvSpPr>
            <a:spLocks noGrp="1"/>
          </p:cNvSpPr>
          <p:nvPr>
            <p:ph type="body" idx="1"/>
          </p:nvPr>
        </p:nvSpPr>
        <p:spPr>
          <a:xfrm>
            <a:off x="571500" y="3946524"/>
            <a:ext cx="5715000" cy="49574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Segoe UI"/>
                <a:cs typeface="Segoe UI"/>
              </a:rPr>
              <a:t>Purpose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a:solidFill>
                  <a:schemeClr val="tx1"/>
                </a:solidFill>
                <a:effectLst/>
                <a:latin typeface="Segoe UI"/>
                <a:cs typeface="Segoe UI"/>
              </a:rPr>
              <a:t>To be introduced to the SDM system.</a:t>
            </a:r>
            <a:br>
              <a:rPr lang="en-US" sz="1100" b="0" i="0" kern="1200">
                <a:solidFill>
                  <a:schemeClr val="tx1"/>
                </a:solidFill>
                <a:effectLst/>
                <a:latin typeface="Segoe UI"/>
                <a:cs typeface="Segoe UI"/>
              </a:rPr>
            </a:br>
            <a:br>
              <a:rPr lang="en-US" sz="1100" b="0" i="0" kern="1200">
                <a:solidFill>
                  <a:schemeClr val="tx1"/>
                </a:solidFill>
                <a:effectLst/>
                <a:latin typeface="Segoe UI"/>
                <a:cs typeface="Segoe UI"/>
              </a:rPr>
            </a:br>
            <a:r>
              <a:rPr lang="en-US" sz="1100" b="1" i="0" kern="1200">
                <a:solidFill>
                  <a:schemeClr val="tx1"/>
                </a:solidFill>
                <a:effectLst/>
                <a:latin typeface="Segoe UI"/>
                <a:cs typeface="Segoe UI"/>
              </a:rPr>
              <a:t>Resource</a:t>
            </a:r>
            <a:br>
              <a:rPr lang="en-US" sz="1100" b="1" i="0" kern="1200">
                <a:solidFill>
                  <a:schemeClr val="tx1"/>
                </a:solidFill>
                <a:effectLst/>
                <a:latin typeface="Segoe UI"/>
                <a:cs typeface="Segoe UI"/>
              </a:rPr>
            </a:br>
            <a:r>
              <a:rPr lang="en-US" sz="1100">
                <a:effectLst/>
                <a:latin typeface="Segoe UI" panose="020B0502040204020203" pitchFamily="34" charset="0"/>
              </a:rPr>
              <a:t>SDM Resources: Using the SDM System at Each Decision Point handout</a:t>
            </a:r>
            <a:endParaRPr lang="en-US" sz="1100" b="1" i="0" kern="1200">
              <a:solidFill>
                <a:schemeClr val="tx1"/>
              </a:solidFill>
              <a:effectLst/>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a:solidFill>
                <a:schemeClr val="tx1"/>
              </a:solidFill>
              <a:effectLst/>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chemeClr val="tx1"/>
                </a:solidFill>
                <a:effectLst/>
                <a:latin typeface="Segoe UI"/>
                <a:cs typeface="Segoe UI"/>
              </a:rPr>
              <a:t>Example</a:t>
            </a:r>
            <a:endParaRPr lang="en-US" sz="1100" b="0" i="0" kern="1200">
              <a:solidFill>
                <a:schemeClr val="tx1"/>
              </a:solidFill>
              <a:effectLst/>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a:solidFill>
                  <a:schemeClr val="tx1"/>
                </a:solidFill>
                <a:effectLst/>
                <a:latin typeface="Segoe UI"/>
                <a:cs typeface="Segoe UI"/>
              </a:rPr>
              <a:t>We wanted to ground our discussion today in a quick review of the core values and purpose of the SDM system. Let’s start with some history.</a:t>
            </a:r>
            <a:br>
              <a:rPr lang="en-US" sz="1100" b="0" i="0" kern="1200">
                <a:solidFill>
                  <a:schemeClr val="tx1"/>
                </a:solidFill>
                <a:effectLst/>
                <a:latin typeface="Segoe UI"/>
                <a:cs typeface="Segoe UI"/>
              </a:rPr>
            </a:br>
            <a:endParaRPr lang="en-US" altLang="en-US" sz="1100" b="0" i="0" kern="1200" baseline="0">
              <a:solidFill>
                <a:schemeClr val="tx1"/>
              </a:solidFill>
              <a:effectLst/>
              <a:latin typeface="Segoe UI" panose="020B0502040204020203" pitchFamily="34" charset="0"/>
              <a:ea typeface="+mn-ea"/>
              <a:cs typeface="+mn-cs"/>
            </a:endParaRPr>
          </a:p>
          <a:p>
            <a:pPr marL="228600" indent="-228600">
              <a:buFont typeface="Arial" panose="020B0604020202020204" pitchFamily="34" charset="0"/>
              <a:buChar char="•"/>
            </a:pPr>
            <a:r>
              <a:rPr lang="en-AU" altLang="en-US" sz="1100" i="1">
                <a:latin typeface="Segoe UI"/>
                <a:cs typeface="Segoe UI"/>
              </a:rPr>
              <a:t>Research and evaluation</a:t>
            </a:r>
            <a:r>
              <a:rPr lang="en-AU" altLang="en-US" sz="1100">
                <a:latin typeface="Segoe UI"/>
                <a:cs typeface="Segoe UI"/>
              </a:rPr>
              <a:t>: The first issue Evident Change was asked to help with in 1985 for the state of Alaska was to sort families by their risk of future system involvement so that limited resources available for prevention services could be focused on the families at highest risk. The items highlighted in blue are supported by research data and outcomes. As our field is still young and this research is still emerging, it is even more important to be intentional to review what is known in the field and integrate new research and practices into the assessments as appropriate. </a:t>
            </a:r>
            <a:endParaRPr lang="en-AU" altLang="en-US" sz="1100">
              <a:latin typeface="Segoe UI" panose="020B0502040204020203" pitchFamily="34" charset="0"/>
            </a:endParaRPr>
          </a:p>
          <a:p>
            <a:pPr marL="228600" indent="-228600">
              <a:buFont typeface="Arial" panose="020B0604020202020204" pitchFamily="34" charset="0"/>
              <a:buChar char="•"/>
            </a:pPr>
            <a:r>
              <a:rPr lang="en-AU" altLang="en-US" sz="1100" i="1">
                <a:latin typeface="Segoe UI"/>
                <a:cs typeface="Segoe UI"/>
              </a:rPr>
              <a:t>Decision</a:t>
            </a:r>
            <a:r>
              <a:rPr lang="en-AU" altLang="en-US" sz="1100">
                <a:latin typeface="Segoe UI"/>
                <a:cs typeface="Segoe UI"/>
              </a:rPr>
              <a:t>: After that, states started asking for help with the decisions to screen in or out calls to their hotlines, identify safety threats and the possible need for an entry to foster care, and when children might safely return to their homes. These assessments are built around statutes, case law, and policy in the jurisdiction. These decisions highlighted in tan are based on consensus about statute, case law, and policy (with the reunification decision supported by a blend of both approaches). The SDM system is focused on key decision points and helps us be intentional about decisions. The SDM system emphasizes the importance of clear, concise decision points. </a:t>
            </a:r>
          </a:p>
          <a:p>
            <a:pPr marL="228600" indent="-228600">
              <a:buFont typeface="Arial" panose="020B0604020202020204" pitchFamily="34" charset="0"/>
              <a:buChar char="•"/>
            </a:pPr>
            <a:r>
              <a:rPr lang="en-AU" altLang="en-US" sz="1100" i="1">
                <a:latin typeface="Segoe UI"/>
                <a:cs typeface="Segoe UI"/>
              </a:rPr>
              <a:t>Support</a:t>
            </a:r>
            <a:r>
              <a:rPr lang="en-AU" altLang="en-US" sz="1100">
                <a:latin typeface="Segoe UI"/>
                <a:cs typeface="Segoe UI"/>
              </a:rPr>
              <a:t>: The SDM assessments support decision making. Assessments do not make decisions; workers do. The use of research and evidence helps a worker make better decisions. While the decisions are structured, no magic formula tells you what to do. No prescription exists. Point out that some staff would like to use SDM assessments like a calculator that tells them what to do. As supervisors, our role is to remind them that the SDM system is more like a yoga mat. It supports the process, but we have to do our own yoga practice to get stronger in our critical decision making. </a:t>
            </a:r>
          </a:p>
          <a:p>
            <a:pPr marL="228600" indent="-228600">
              <a:buFont typeface="Arial" panose="020B0604020202020204" pitchFamily="34" charset="0"/>
              <a:buChar char="•"/>
            </a:pPr>
            <a:r>
              <a:rPr lang="en-AU" altLang="en-US" sz="1100" i="1">
                <a:latin typeface="Segoe UI"/>
                <a:cs typeface="Segoe UI"/>
              </a:rPr>
              <a:t>System</a:t>
            </a:r>
            <a:r>
              <a:rPr lang="en-AU" altLang="en-US" sz="1100">
                <a:latin typeface="Segoe UI"/>
                <a:cs typeface="Segoe UI"/>
              </a:rPr>
              <a:t>: The SDM assessments fit together, each with a different purpose. It is important to understand the function of each assessment and how the assessments fit together. Each assessment serves only one purpose, and it is important to know the purpose in order to get the best out of each.</a:t>
            </a:r>
          </a:p>
          <a:p>
            <a:endParaRPr lang="en-US" sz="1100">
              <a:latin typeface="Segoe UI" panose="020B0502040204020203" pitchFamily="34" charset="0"/>
              <a:ea typeface="MS PGothic" charset="0"/>
              <a:cs typeface="Verdana" charset="0"/>
            </a:endParaRPr>
          </a:p>
        </p:txBody>
      </p:sp>
      <p:sp>
        <p:nvSpPr>
          <p:cNvPr id="2" name="Slide Image Placeholder 1">
            <a:extLst>
              <a:ext uri="{FF2B5EF4-FFF2-40B4-BE49-F238E27FC236}">
                <a16:creationId xmlns:a16="http://schemas.microsoft.com/office/drawing/2014/main" id="{BDC1B6A7-9B65-41C4-BB9F-7A428DFB17E6}"/>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2360584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latin typeface="Segoe UI"/>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a:latin typeface="Segoe UI"/>
                <a:cs typeface="Segoe UI"/>
              </a:rPr>
              <a:t>To understand the importance of gathering the correct, needed information at the hotline to make an accurate assessment. </a:t>
            </a:r>
          </a:p>
          <a:p>
            <a:br>
              <a:rPr lang="en-US" altLang="en-US" sz="1100">
                <a:latin typeface="Segoe UI" panose="020B0502040204020203" pitchFamily="34" charset="0"/>
              </a:rPr>
            </a:br>
            <a:r>
              <a:rPr lang="en-US" altLang="en-US" sz="1100" b="1">
                <a:latin typeface="Segoe UI" panose="020B0502040204020203" pitchFamily="34" charset="0"/>
              </a:rPr>
              <a:t>Resource</a:t>
            </a:r>
            <a:br>
              <a:rPr lang="en-US" altLang="en-US" sz="1100" b="1">
                <a:latin typeface="Segoe UI" panose="020B0502040204020203" pitchFamily="34" charset="0"/>
              </a:rPr>
            </a:br>
            <a:r>
              <a:rPr lang="en-US" altLang="en-US" sz="1100">
                <a:latin typeface="Segoe UI"/>
                <a:cs typeface="Segoe UI"/>
              </a:rPr>
              <a:t>Hotline Information Collection Guide handout</a:t>
            </a:r>
            <a:br>
              <a:rPr lang="en-US" altLang="en-US" sz="1100">
                <a:latin typeface="Segoe UI" panose="020B0502040204020203" pitchFamily="34" charset="0"/>
              </a:rPr>
            </a:br>
            <a:endParaRPr lang="en-US" altLang="en-US" sz="1100">
              <a:latin typeface="Segoe UI" panose="020B0502040204020203" pitchFamily="34" charset="0"/>
            </a:endParaRPr>
          </a:p>
          <a:p>
            <a:r>
              <a:rPr lang="en-US" altLang="en-US" sz="1100" b="1">
                <a:latin typeface="Segoe UI"/>
                <a:cs typeface="Segoe UI"/>
              </a:rPr>
              <a:t>Trainer Note</a:t>
            </a:r>
          </a:p>
          <a:p>
            <a:pPr eaLnBrk="1" hangingPunct="1">
              <a:spcBef>
                <a:spcPct val="0"/>
              </a:spcBef>
            </a:pPr>
            <a:r>
              <a:rPr lang="en-US" altLang="en-US" sz="1100">
                <a:latin typeface="Segoe UI"/>
                <a:cs typeface="Segoe UI"/>
              </a:rPr>
              <a:t>In teams of four to five people, generate some questions for each bullet point on the slide.</a:t>
            </a:r>
            <a:br>
              <a:rPr lang="en-US" altLang="en-US" sz="1100">
                <a:latin typeface="Segoe UI"/>
                <a:cs typeface="Segoe UI"/>
              </a:rPr>
            </a:br>
            <a:endParaRPr lang="en-US" sz="1100">
              <a:latin typeface="Segoe UI" panose="020B0502040204020203" pitchFamily="34" charset="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u="sng">
                <a:latin typeface="Segoe UI"/>
                <a:cs typeface="Segoe UI"/>
              </a:rPr>
              <a:t>Activity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a:latin typeface="Segoe UI"/>
                <a:cs typeface="Segoe UI"/>
              </a:rPr>
              <a:t>Ask small groups to generate questions that fit each of the three types on the slide. After five minutes, ask groups to report out. Listen for the following examples and reinforce their value. If some of these don’t come up, mention them as ideas. </a:t>
            </a:r>
            <a:endParaRPr lang="en-US" altLang="en-US" sz="1100">
              <a:latin typeface="Segoe UI"/>
              <a:cs typeface="Segoe UI"/>
            </a:endParaRPr>
          </a:p>
          <a:p>
            <a:pPr lvl="0"/>
            <a:endParaRPr lang="en-US" sz="1100">
              <a:latin typeface="Segoe UI" panose="020B0502040204020203" pitchFamily="34" charset="0"/>
            </a:endParaRPr>
          </a:p>
          <a:p>
            <a:pPr marL="0" marR="0" lvl="1" algn="l" defTabSz="457200" rtl="0" eaLnBrk="1" fontAlgn="auto" latinLnBrk="0" hangingPunct="1">
              <a:lnSpc>
                <a:spcPct val="100000"/>
              </a:lnSpc>
              <a:spcBef>
                <a:spcPts val="0"/>
              </a:spcBef>
              <a:spcAft>
                <a:spcPts val="0"/>
              </a:spcAft>
              <a:buClrTx/>
              <a:buSzTx/>
              <a:buFontTx/>
              <a:buNone/>
              <a:tabLst/>
              <a:defRPr/>
            </a:pPr>
            <a:r>
              <a:rPr lang="en-US" sz="1100" kern="1200">
                <a:effectLst/>
                <a:latin typeface="Segoe UI"/>
                <a:cs typeface="Segoe UI"/>
              </a:rPr>
              <a:t>What information do we need to select a screening criteria item?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sz="1100" kern="1200">
              <a:effectLst/>
              <a:latin typeface="Segoe UI" panose="020B0502040204020203" pitchFamily="34" charset="0"/>
            </a:endParaRPr>
          </a:p>
          <a:p>
            <a:pPr marL="2286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effectLst/>
                <a:latin typeface="Segoe UI"/>
                <a:cs typeface="Segoe UI"/>
              </a:rPr>
              <a:t>What is the impact on the child? </a:t>
            </a:r>
          </a:p>
          <a:p>
            <a:pPr marL="2286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effectLst/>
                <a:latin typeface="Segoe UI"/>
                <a:cs typeface="Segoe UI"/>
              </a:rPr>
              <a:t>Did a non-accidental physical injury occur during the incident? </a:t>
            </a:r>
          </a:p>
          <a:p>
            <a:pPr marL="2286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effectLst/>
                <a:latin typeface="Segoe UI"/>
                <a:cs typeface="Segoe UI"/>
              </a:rPr>
              <a:t>Did the child suffer emotional injury? </a:t>
            </a:r>
          </a:p>
          <a:p>
            <a:pPr marL="228600" marR="0" lvl="1"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effectLst/>
                <a:latin typeface="Segoe UI"/>
                <a:cs typeface="Segoe UI"/>
              </a:rPr>
              <a:t>What are the child’s vulnerabilities? </a:t>
            </a:r>
            <a:endParaRPr lang="en-CA" sz="1100" kern="1200">
              <a:effectLst/>
              <a:latin typeface="Segoe UI"/>
              <a:cs typeface="Segoe UI"/>
            </a:endParaRPr>
          </a:p>
          <a:p>
            <a:pPr lvl="1"/>
            <a:endParaRPr lang="en-US" sz="1100">
              <a:latin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0">
                <a:latin typeface="Segoe UI"/>
                <a:cs typeface="Segoe UI"/>
              </a:rPr>
              <a:t>Narrative-based follow-up questions to ask the reporter include the following.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100" b="1">
              <a:latin typeface="Segoe UI" panose="020B0502040204020203" pitchFamily="34" charset="0"/>
            </a:endParaRPr>
          </a:p>
          <a:p>
            <a:pPr marL="228600" lvl="0" indent="-228600">
              <a:buFont typeface="Arial" panose="020B0604020202020204" pitchFamily="34" charset="0"/>
              <a:buChar char="•"/>
            </a:pPr>
            <a:r>
              <a:rPr lang="en-US" altLang="en-US" sz="1100">
                <a:latin typeface="Segoe UI"/>
                <a:cs typeface="Segoe UI"/>
              </a:rPr>
              <a:t>Was any child injured, or did a child try to intervene? (If the officer says no, we can eliminate the category of physical abuse.) </a:t>
            </a:r>
          </a:p>
          <a:p>
            <a:pPr marL="228600" lvl="0" indent="-228600">
              <a:buFont typeface="Arial" panose="020B0604020202020204" pitchFamily="34" charset="0"/>
              <a:buChar char="•"/>
            </a:pPr>
            <a:r>
              <a:rPr lang="en-US" sz="1100">
                <a:latin typeface="Segoe UI"/>
                <a:cs typeface="Segoe UI"/>
              </a:rPr>
              <a:t>Was the child present during the incident?</a:t>
            </a:r>
          </a:p>
          <a:p>
            <a:pPr marL="228600" lvl="0" indent="-228600">
              <a:buFont typeface="Arial" panose="020B0604020202020204" pitchFamily="34" charset="0"/>
              <a:buChar char="•"/>
            </a:pPr>
            <a:r>
              <a:rPr lang="en-US" sz="1100">
                <a:latin typeface="Segoe UI"/>
                <a:cs typeface="Segoe UI"/>
              </a:rPr>
              <a:t>What was the nature of the incident?</a:t>
            </a:r>
          </a:p>
          <a:p>
            <a:pPr marL="228600" lvl="0" indent="-228600">
              <a:buFont typeface="Arial" panose="020B0604020202020204" pitchFamily="34" charset="0"/>
              <a:buChar char="•"/>
            </a:pPr>
            <a:r>
              <a:rPr lang="en-US" sz="1100">
                <a:latin typeface="Segoe UI"/>
                <a:cs typeface="Segoe UI"/>
              </a:rPr>
              <a:t>What was the child’s reaction to the incident? </a:t>
            </a:r>
          </a:p>
          <a:p>
            <a:pPr marL="228600" lvl="0" indent="-228600">
              <a:buFont typeface="Arial" panose="020B0604020202020204" pitchFamily="34" charset="0"/>
              <a:buChar char="•"/>
            </a:pPr>
            <a:r>
              <a:rPr lang="en-US" sz="1100">
                <a:latin typeface="Segoe UI"/>
                <a:cs typeface="Segoe UI"/>
              </a:rPr>
              <a:t>How is the child feeling?</a:t>
            </a:r>
          </a:p>
        </p:txBody>
      </p:sp>
      <p:sp>
        <p:nvSpPr>
          <p:cNvPr id="2" name="Slide Image Placeholder 1">
            <a:extLst>
              <a:ext uri="{FF2B5EF4-FFF2-40B4-BE49-F238E27FC236}">
                <a16:creationId xmlns:a16="http://schemas.microsoft.com/office/drawing/2014/main" id="{20C4CAB6-899B-4196-923D-1A2F5A3F4604}"/>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28475736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Notes Placeholder 2"/>
          <p:cNvSpPr>
            <a:spLocks noGrp="1"/>
          </p:cNvSpPr>
          <p:nvPr>
            <p:ph type="body" idx="1"/>
          </p:nvPr>
        </p:nvSpPr>
        <p:spPr bwMode="auto">
          <a:xfrm>
            <a:off x="640080" y="4127500"/>
            <a:ext cx="5715000" cy="4762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b="1">
                <a:latin typeface="Segoe UI"/>
                <a:cs typeface="Segoe UI"/>
              </a:rPr>
              <a:t>Purpose</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100">
                <a:latin typeface="Segoe UI"/>
                <a:cs typeface="Segoe UI"/>
              </a:rPr>
              <a:t>To understand the importance of gathering as much information at the hotline as possible to make an accurate assessment. </a:t>
            </a:r>
          </a:p>
          <a:p>
            <a:br>
              <a:rPr lang="en-US" altLang="en-US" sz="1100">
                <a:latin typeface="Segoe UI" panose="020B0502040204020203" pitchFamily="34" charset="0"/>
              </a:rPr>
            </a:br>
            <a:r>
              <a:rPr lang="en-US" altLang="en-US" sz="1100" b="1">
                <a:latin typeface="Segoe UI" panose="020B0502040204020203" pitchFamily="34" charset="0"/>
              </a:rPr>
              <a:t>Resource</a:t>
            </a:r>
            <a:br>
              <a:rPr lang="en-US" altLang="en-US" sz="1100">
                <a:latin typeface="Segoe UI" panose="020B0502040204020203" pitchFamily="34" charset="0"/>
              </a:rPr>
            </a:br>
            <a:r>
              <a:rPr lang="en-US" altLang="en-US" sz="1100">
                <a:latin typeface="Segoe UI"/>
                <a:cs typeface="Segoe UI"/>
              </a:rPr>
              <a:t>Hotline Information Collection Guide handout</a:t>
            </a:r>
            <a:br>
              <a:rPr lang="en-US" altLang="en-US" sz="1100">
                <a:latin typeface="Segoe UI" panose="020B0502040204020203" pitchFamily="34" charset="0"/>
              </a:rPr>
            </a:br>
            <a:endParaRPr lang="en-US" altLang="en-US" sz="1100">
              <a:latin typeface="Segoe UI" panose="020B0502040204020203" pitchFamily="34" charset="0"/>
            </a:endParaRPr>
          </a:p>
          <a:p>
            <a:r>
              <a:rPr lang="en-US" altLang="en-US" sz="1100" b="1">
                <a:latin typeface="Segoe UI"/>
                <a:cs typeface="Segoe UI"/>
              </a:rPr>
              <a:t>Trainer Note</a:t>
            </a:r>
          </a:p>
          <a:p>
            <a:pPr eaLnBrk="1" hangingPunct="1">
              <a:spcBef>
                <a:spcPct val="0"/>
              </a:spcBef>
            </a:pPr>
            <a:r>
              <a:rPr lang="en-US" altLang="en-US" sz="1100">
                <a:latin typeface="Segoe UI"/>
                <a:cs typeface="Segoe UI"/>
              </a:rPr>
              <a:t>In teams of four to five people, generate some questions for each bullet point on the slide:</a:t>
            </a:r>
          </a:p>
          <a:p>
            <a:pPr eaLnBrk="1" hangingPunct="1">
              <a:spcBef>
                <a:spcPct val="0"/>
              </a:spcBef>
            </a:pPr>
            <a:endParaRPr lang="en-US" altLang="en-US" sz="1100">
              <a:latin typeface="Segoe UI" panose="020B0502040204020203" pitchFamily="34" charset="0"/>
            </a:endParaRPr>
          </a:p>
          <a:p>
            <a:pPr defTabSz="914400" fontAlgn="base">
              <a:spcBef>
                <a:spcPct val="0"/>
              </a:spcBef>
              <a:spcAft>
                <a:spcPct val="0"/>
              </a:spcAft>
            </a:pPr>
            <a:r>
              <a:rPr lang="en-US" sz="1100">
                <a:latin typeface="Segoe UI"/>
                <a:cs typeface="Segoe UI"/>
              </a:rPr>
              <a:t>A therapist calls to report that during a session, an 11-year-old boy said he got in trouble and got a “whooping.”</a:t>
            </a:r>
            <a:endParaRPr lang="en-US" sz="1100">
              <a:solidFill>
                <a:srgbClr val="FFFFFF"/>
              </a:solidFill>
              <a:latin typeface="Segoe UI"/>
              <a:cs typeface="Segoe UI"/>
            </a:endParaRPr>
          </a:p>
          <a:p>
            <a:pPr lvl="0"/>
            <a:endParaRPr lang="en-US" sz="1100">
              <a:latin typeface="Segoe UI" panose="020B0502040204020203" pitchFamily="34" charset="0"/>
            </a:endParaRPr>
          </a:p>
          <a:p>
            <a:pPr marL="0" lvl="1"/>
            <a:r>
              <a:rPr lang="en-US" sz="1100">
                <a:latin typeface="Segoe UI"/>
                <a:cs typeface="Segoe UI"/>
              </a:rPr>
              <a:t>The allegation type could be </a:t>
            </a:r>
            <a:r>
              <a:rPr lang="en-US" sz="1100" b="0">
                <a:latin typeface="Segoe UI"/>
                <a:cs typeface="Segoe UI"/>
              </a:rPr>
              <a:t>physical abuse that caused or “likely . . . will cause” injuries</a:t>
            </a:r>
            <a:r>
              <a:rPr lang="en-US" sz="1100">
                <a:latin typeface="Segoe UI"/>
                <a:cs typeface="Segoe UI"/>
              </a:rPr>
              <a:t>,</a:t>
            </a:r>
            <a:r>
              <a:rPr lang="en-US" sz="1100" baseline="0">
                <a:latin typeface="Segoe UI"/>
                <a:cs typeface="Segoe UI"/>
              </a:rPr>
              <a:t> or emotional abuse due to “cruel, unusual, or excessive methods of discipline.” </a:t>
            </a:r>
          </a:p>
          <a:p>
            <a:pPr marL="0" lvl="1"/>
            <a:endParaRPr lang="en-US" altLang="en-US" sz="1100" b="1" baseline="0">
              <a:latin typeface="Segoe UI" panose="020B0502040204020203" pitchFamily="34" charset="0"/>
            </a:endParaRPr>
          </a:p>
          <a:p>
            <a:pPr marL="0" lvl="1"/>
            <a:r>
              <a:rPr lang="en-US" altLang="en-US" sz="1100" b="0">
                <a:latin typeface="Segoe UI"/>
                <a:cs typeface="Segoe UI"/>
              </a:rPr>
              <a:t>Narrative-based follow-up questions to ask the reporter include the following.</a:t>
            </a:r>
          </a:p>
          <a:p>
            <a:pPr marL="0" lvl="1"/>
            <a:endParaRPr lang="en-US" altLang="en-US" sz="1100" b="1">
              <a:latin typeface="Segoe UI" panose="020B0502040204020203" pitchFamily="34" charset="0"/>
            </a:endParaRPr>
          </a:p>
          <a:p>
            <a:pPr marL="228600" lvl="0" indent="-228600">
              <a:buFont typeface="Arial" panose="020B0604020202020204" pitchFamily="34" charset="0"/>
              <a:buChar char="•"/>
            </a:pPr>
            <a:r>
              <a:rPr lang="en-US" altLang="en-US" sz="1100">
                <a:latin typeface="Segoe UI"/>
                <a:cs typeface="Segoe UI"/>
              </a:rPr>
              <a:t>Does the child have any injuries? If not, what level of force or objects were used? Was the impact on bare skin or over clothing? </a:t>
            </a:r>
          </a:p>
          <a:p>
            <a:pPr marL="228600" lvl="0" indent="-228600">
              <a:buFont typeface="Arial" panose="020B0604020202020204" pitchFamily="34" charset="0"/>
              <a:buChar char="•"/>
            </a:pPr>
            <a:r>
              <a:rPr lang="en-US" sz="1100">
                <a:latin typeface="Segoe UI"/>
                <a:cs typeface="Segoe UI"/>
              </a:rPr>
              <a:t>Who was the alleged perpetrator?</a:t>
            </a:r>
          </a:p>
          <a:p>
            <a:pPr marL="228600" lvl="0" indent="-228600">
              <a:buFont typeface="Arial" panose="020B0604020202020204" pitchFamily="34" charset="0"/>
              <a:buChar char="•"/>
            </a:pPr>
            <a:r>
              <a:rPr lang="en-US" sz="1100">
                <a:latin typeface="Segoe UI"/>
                <a:cs typeface="Segoe UI"/>
              </a:rPr>
              <a:t>According to the child, what was occurring just before he received a “whooping”?</a:t>
            </a:r>
          </a:p>
          <a:p>
            <a:pPr marL="228600" lvl="0" indent="-228600">
              <a:buFont typeface="Arial" panose="020B0604020202020204" pitchFamily="34" charset="0"/>
              <a:buChar char="•"/>
            </a:pPr>
            <a:r>
              <a:rPr lang="en-US" sz="1100">
                <a:latin typeface="Segoe UI"/>
                <a:cs typeface="Segoe UI"/>
              </a:rPr>
              <a:t>Who else was present during the incident? </a:t>
            </a:r>
          </a:p>
          <a:p>
            <a:pPr lvl="0"/>
            <a:endParaRPr lang="en-US" sz="1100">
              <a:latin typeface="Segoe UI" panose="020B0502040204020203" pitchFamily="34" charset="0"/>
            </a:endParaRPr>
          </a:p>
          <a:p>
            <a:pPr marL="0" lvl="0" indent="0">
              <a:buFont typeface="+mj-lt"/>
              <a:buNone/>
            </a:pPr>
            <a:r>
              <a:rPr lang="en-US" sz="1100" b="0" u="sng">
                <a:latin typeface="Segoe UI"/>
                <a:cs typeface="Segoe UI"/>
              </a:rPr>
              <a:t>One More Question</a:t>
            </a:r>
          </a:p>
          <a:p>
            <a:pPr marL="0" lvl="0" indent="0">
              <a:buFont typeface="+mj-lt"/>
              <a:buNone/>
            </a:pPr>
            <a:endParaRPr lang="en-US" sz="1100" b="1">
              <a:latin typeface="Segoe UI" panose="020B0502040204020203" pitchFamily="34" charset="0"/>
            </a:endParaRPr>
          </a:p>
          <a:p>
            <a:pPr marL="228600" lvl="0" indent="-228600">
              <a:buFont typeface="Arial" panose="020B0604020202020204" pitchFamily="34" charset="0"/>
              <a:buChar char="•"/>
            </a:pPr>
            <a:r>
              <a:rPr lang="en-US" sz="1100" b="0">
                <a:latin typeface="Segoe UI"/>
                <a:cs typeface="Segoe UI"/>
              </a:rPr>
              <a:t>Have you seen injuries on the child before?</a:t>
            </a:r>
          </a:p>
          <a:p>
            <a:pPr marL="228600" lvl="0" indent="-228600">
              <a:buFont typeface="Arial" panose="020B0604020202020204" pitchFamily="34" charset="0"/>
              <a:buChar char="•"/>
            </a:pPr>
            <a:r>
              <a:rPr lang="en-US" sz="1100" b="0">
                <a:latin typeface="Segoe UI" panose="020B0502040204020203" pitchFamily="34" charset="0"/>
              </a:rPr>
              <a:t>Has the child ever reported being “whooped” before?</a:t>
            </a:r>
          </a:p>
          <a:p>
            <a:r>
              <a:rPr lang="en-US" altLang="en-US" sz="1100">
                <a:latin typeface="Segoe UI"/>
                <a:cs typeface="Segoe UI"/>
              </a:rPr>
              <a:t> </a:t>
            </a:r>
          </a:p>
        </p:txBody>
      </p:sp>
      <p:sp>
        <p:nvSpPr>
          <p:cNvPr id="2" name="Slide Image Placeholder 1">
            <a:extLst>
              <a:ext uri="{FF2B5EF4-FFF2-40B4-BE49-F238E27FC236}">
                <a16:creationId xmlns:a16="http://schemas.microsoft.com/office/drawing/2014/main" id="{7190745A-AC74-477F-80A0-3C86F4EAE9E8}"/>
              </a:ext>
            </a:extLst>
          </p:cNvPr>
          <p:cNvSpPr>
            <a:spLocks noGrp="1" noRot="1" noChangeAspect="1"/>
          </p:cNvSpPr>
          <p:nvPr>
            <p:ph type="sldImg"/>
          </p:nvPr>
        </p:nvSpPr>
        <p:spPr>
          <a:xfrm>
            <a:off x="685800" y="434975"/>
            <a:ext cx="5486400" cy="3086100"/>
          </a:xfrm>
        </p:spPr>
        <p:txBody>
          <a:bodyPr/>
          <a:lstStyle/>
          <a:p>
            <a:endParaRPr lang="en-US"/>
          </a:p>
        </p:txBody>
      </p:sp>
    </p:spTree>
    <p:extLst>
      <p:ext uri="{BB962C8B-B14F-4D97-AF65-F5344CB8AC3E}">
        <p14:creationId xmlns:p14="http://schemas.microsoft.com/office/powerpoint/2010/main" val="3279244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476250"/>
            <a:ext cx="5857875" cy="3295650"/>
          </a:xfrm>
        </p:spPr>
        <p:txBody>
          <a:bodyPr/>
          <a:lstStyle/>
          <a:p>
            <a:endParaRPr lang="en-US"/>
          </a:p>
        </p:txBody>
      </p:sp>
      <p:sp>
        <p:nvSpPr>
          <p:cNvPr id="3" name="Notes Placeholder 2"/>
          <p:cNvSpPr>
            <a:spLocks noGrp="1"/>
          </p:cNvSpPr>
          <p:nvPr>
            <p:ph type="body" idx="1"/>
          </p:nvPr>
        </p:nvSpPr>
        <p:spPr/>
        <p:txBody>
          <a:bodyPr/>
          <a:lstStyle/>
          <a:p>
            <a:r>
              <a:rPr lang="en-US" b="1">
                <a:latin typeface="Segoe UI"/>
                <a:cs typeface="Segoe UI"/>
              </a:rPr>
              <a:t>Purpose</a:t>
            </a:r>
            <a:endParaRPr lang="en-US">
              <a:latin typeface="Segoe UI"/>
              <a:cs typeface="Segoe UI"/>
            </a:endParaRPr>
          </a:p>
          <a:p>
            <a:r>
              <a:rPr lang="en-US">
                <a:latin typeface="Segoe UI"/>
                <a:cs typeface="Segoe UI"/>
              </a:rPr>
              <a:t>To </a:t>
            </a:r>
            <a:r>
              <a:rPr lang="en-US"/>
              <a:t>be introduced to</a:t>
            </a:r>
            <a:r>
              <a:rPr lang="en-US">
                <a:latin typeface="Segoe UI"/>
                <a:cs typeface="Segoe UI"/>
              </a:rPr>
              <a:t> the thought behind the safety assessment and what decision we are trying to make.</a:t>
            </a:r>
          </a:p>
          <a:p>
            <a:endParaRPr lang="en-US"/>
          </a:p>
          <a:p>
            <a:r>
              <a:rPr lang="en-US" b="1">
                <a:latin typeface="Segoe UI"/>
                <a:cs typeface="Segoe UI"/>
              </a:rPr>
              <a:t>Example</a:t>
            </a:r>
          </a:p>
          <a:p>
            <a:r>
              <a:rPr lang="en-US">
                <a:latin typeface="Segoe UI"/>
                <a:cs typeface="Segoe UI"/>
              </a:rPr>
              <a:t>The safety threats on the SDM safety assessment relate to the questions “Is there imminent danger to the child?” and, if so, “Can the child remain safely in the home with a safety plan in place, or is a removal required?” </a:t>
            </a:r>
          </a:p>
          <a:p>
            <a:endParaRPr lang="en-US">
              <a:cs typeface="Segoe UI" panose="020B0502040204020203" pitchFamily="34" charset="0"/>
            </a:endParaRPr>
          </a:p>
          <a:p>
            <a:r>
              <a:rPr lang="en-US">
                <a:latin typeface="Segoe UI"/>
                <a:cs typeface="Segoe UI"/>
              </a:rPr>
              <a:t>This is about the short term. When we talk about danger in the context of the SDM system, we are looking for serious and imminent threats to a child. “Serious” means that the harm would require medical or mental health attention or emergency services. If the worker does not think the threat can be mitigated, they would not leave the child in the home. </a:t>
            </a:r>
            <a:endParaRPr lang="en-US">
              <a:cs typeface="Segoe UI"/>
            </a:endParaRPr>
          </a:p>
          <a:p>
            <a:endParaRPr lang="en-US"/>
          </a:p>
          <a:p>
            <a:r>
              <a:rPr lang="en-US">
                <a:latin typeface="Segoe UI"/>
                <a:cs typeface="Segoe UI"/>
              </a:rPr>
              <a:t>With the SDM system, workers assess safety when they first meet a family and then assess it again whenever their understanding of the family’s safety changes. Whenever a worker is considering whether a child should be removed from the home, a new safety assessment should be completed.</a:t>
            </a:r>
            <a:endParaRPr lang="en-US" altLang="en-US">
              <a:latin typeface="Segoe UI"/>
              <a:cs typeface="Segoe UI"/>
              <a:sym typeface="Times New Roman" panose="02020603050405020304" pitchFamily="18" charset="0"/>
            </a:endParaRPr>
          </a:p>
          <a:p>
            <a:endParaRPr lang="en-US"/>
          </a:p>
        </p:txBody>
      </p:sp>
    </p:spTree>
    <p:extLst>
      <p:ext uri="{BB962C8B-B14F-4D97-AF65-F5344CB8AC3E}">
        <p14:creationId xmlns:p14="http://schemas.microsoft.com/office/powerpoint/2010/main" val="42845511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Rot="1" noChangeAspect="1" noChangeArrowheads="1" noTextEdit="1"/>
          </p:cNvSpPr>
          <p:nvPr>
            <p:ph type="sldImg"/>
          </p:nvPr>
        </p:nvSpPr>
        <p:spPr bwMode="auto">
          <a:xfrm>
            <a:off x="409575" y="698500"/>
            <a:ext cx="6200775" cy="3489325"/>
          </a:xfrm>
          <a:solidFill>
            <a:srgbClr val="FFFFFF"/>
          </a:solidFill>
          <a:ln>
            <a:solidFill>
              <a:srgbClr val="000000"/>
            </a:solidFill>
            <a:miter lim="800000"/>
            <a:headEnd/>
            <a:tailEnd/>
          </a:ln>
        </p:spPr>
        <p:txBody>
          <a:bodyPr/>
          <a:lstStyle/>
          <a:p>
            <a:endParaRPr lang="en-US"/>
          </a:p>
        </p:txBody>
      </p:sp>
      <p:sp>
        <p:nvSpPr>
          <p:cNvPr id="188419" name="Rectangle 2"/>
          <p:cNvSpPr>
            <a:spLocks noGrp="1" noChangeArrowheads="1"/>
          </p:cNvSpPr>
          <p:nvPr>
            <p:ph type="body" idx="1"/>
          </p:nvPr>
        </p:nvSpPr>
        <p:spPr bwMode="auto">
          <a:xfrm>
            <a:off x="409574" y="4420315"/>
            <a:ext cx="6200775" cy="418766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kern="1200">
                <a:solidFill>
                  <a:schemeClr val="tx1"/>
                </a:solidFill>
                <a:effectLst/>
              </a:rPr>
              <a:t>Purpose</a:t>
            </a:r>
          </a:p>
          <a:p>
            <a:r>
              <a:rPr lang="en-US"/>
              <a:t>To be introduced to our definitions of safety and belonging.</a:t>
            </a:r>
            <a:endParaRPr lang="en-US" kern="1200">
              <a:solidFill>
                <a:schemeClr val="tx1"/>
              </a:solidFill>
              <a:effectLst/>
            </a:endParaRPr>
          </a:p>
          <a:p>
            <a:endParaRPr lang="en-US"/>
          </a:p>
          <a:p>
            <a:r>
              <a:rPr lang="en-US" b="1"/>
              <a:t>Example</a:t>
            </a:r>
          </a:p>
          <a:p>
            <a:r>
              <a:rPr lang="en-US" kern="1200">
                <a:solidFill>
                  <a:schemeClr val="tx1"/>
                </a:solidFill>
                <a:effectLst/>
              </a:rPr>
              <a:t>Here is how we think about safety. Safety is:</a:t>
            </a:r>
            <a:r>
              <a:rPr lang="en-US"/>
              <a:t> </a:t>
            </a:r>
            <a:endParaRPr lang="en-US" kern="1200">
              <a:solidFill>
                <a:schemeClr val="tx1"/>
              </a:solidFill>
              <a:effectLst/>
            </a:endParaRPr>
          </a:p>
          <a:p>
            <a:endParaRPr lang="en-US" kern="1200">
              <a:solidFill>
                <a:schemeClr val="tx1"/>
              </a:solidFill>
              <a:effectLst/>
            </a:endParaRPr>
          </a:p>
          <a:p>
            <a:pPr marL="225425" indent="-225425">
              <a:buFont typeface="Corbel" panose="020B0503020204020204" pitchFamily="34" charset="0"/>
              <a:buChar char="•"/>
            </a:pPr>
            <a:r>
              <a:rPr lang="en-US" kern="1200">
                <a:solidFill>
                  <a:schemeClr val="tx1"/>
                </a:solidFill>
                <a:effectLst/>
              </a:rPr>
              <a:t>An action—something that the caregiver does.</a:t>
            </a:r>
            <a:r>
              <a:rPr lang="en-US"/>
              <a:t> </a:t>
            </a:r>
            <a:endParaRPr lang="en-US" kern="1200">
              <a:solidFill>
                <a:schemeClr val="tx1"/>
              </a:solidFill>
              <a:effectLst/>
            </a:endParaRPr>
          </a:p>
          <a:p>
            <a:pPr marL="225425" indent="-225425">
              <a:buFont typeface="Corbel" panose="020B0503020204020204" pitchFamily="34" charset="0"/>
              <a:buChar char="•"/>
            </a:pPr>
            <a:r>
              <a:rPr lang="en-US" kern="1200">
                <a:solidFill>
                  <a:schemeClr val="tx1"/>
                </a:solidFill>
                <a:effectLst/>
              </a:rPr>
              <a:t>The behavior we want to see (i.e., what is done </a:t>
            </a:r>
            <a:r>
              <a:rPr lang="en-US"/>
              <a:t>in</a:t>
            </a:r>
            <a:r>
              <a:rPr lang="en-US" kern="1200">
                <a:solidFill>
                  <a:schemeClr val="tx1"/>
                </a:solidFill>
                <a:effectLst/>
              </a:rPr>
              <a:t> </a:t>
            </a:r>
            <a:r>
              <a:rPr lang="en-US"/>
              <a:t>place of</a:t>
            </a:r>
            <a:r>
              <a:rPr lang="en-US" kern="1200">
                <a:solidFill>
                  <a:schemeClr val="tx1"/>
                </a:solidFill>
                <a:effectLst/>
              </a:rPr>
              <a:t> the behavior we are worried about). </a:t>
            </a:r>
          </a:p>
          <a:p>
            <a:pPr marL="225425" indent="-225425">
              <a:buFont typeface="Corbel" panose="020B0503020204020204" pitchFamily="34" charset="0"/>
              <a:buChar char="•"/>
            </a:pPr>
            <a:r>
              <a:rPr lang="en-US" kern="1200">
                <a:solidFill>
                  <a:schemeClr val="tx1"/>
                </a:solidFill>
                <a:effectLst/>
              </a:rPr>
              <a:t>“North” on the compass that guides our work.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a:effectLst/>
                <a:latin typeface="Segoe UI" panose="020B0502040204020203" pitchFamily="34" charset="0"/>
              </a:rPr>
              <a:t>Boffa, J., &amp; Podesta, H. (2004). Partnership and risk assessment in child protection practice. </a:t>
            </a:r>
            <a:r>
              <a:rPr lang="en-US" sz="1100" i="1">
                <a:effectLst/>
                <a:latin typeface="Segoe UI" panose="020B0502040204020203" pitchFamily="34" charset="0"/>
              </a:rPr>
              <a:t>Protecting Children,</a:t>
            </a:r>
            <a:r>
              <a:rPr lang="en-US" sz="1100">
                <a:effectLst/>
                <a:latin typeface="Segoe UI" panose="020B0502040204020203" pitchFamily="34" charset="0"/>
              </a:rPr>
              <a:t> </a:t>
            </a:r>
            <a:r>
              <a:rPr lang="en-US" sz="1100" i="1">
                <a:effectLst/>
                <a:latin typeface="Segoe UI" panose="020B0502040204020203" pitchFamily="34" charset="0"/>
              </a:rPr>
              <a:t>19</a:t>
            </a:r>
            <a:r>
              <a:rPr lang="en-US" sz="1100">
                <a:effectLst/>
                <a:latin typeface="Segoe UI" panose="020B0502040204020203" pitchFamily="34" charset="0"/>
              </a:rPr>
              <a:t>(2), 35–49. </a:t>
            </a:r>
            <a:r>
              <a:rPr lang="en-US" altLang="en-US">
                <a:ea typeface="Verdana" panose="020B0604030504040204" pitchFamily="34" charset="0"/>
              </a:rPr>
              <a:t>Adapted over time by Andrew Turnell and members of the Massachusetts Child Welfare Institute.</a:t>
            </a:r>
            <a:endParaRPr lang="en-US" altLang="en-US">
              <a:solidFill>
                <a:srgbClr val="000000"/>
              </a:solidFill>
              <a:sym typeface="Calibri Italic" panose="020F05020202040A0204" pitchFamily="34" charset="0"/>
            </a:endParaRPr>
          </a:p>
          <a:p>
            <a:pPr marL="0" lvl="0" indent="0">
              <a:buFontTx/>
              <a:buNone/>
            </a:pPr>
            <a:endParaRPr lang="en-US" kern="1200">
              <a:solidFill>
                <a:schemeClr val="tx1"/>
              </a:solidFill>
              <a:effectLst/>
            </a:endParaRPr>
          </a:p>
        </p:txBody>
      </p:sp>
    </p:spTree>
    <p:extLst>
      <p:ext uri="{BB962C8B-B14F-4D97-AF65-F5344CB8AC3E}">
        <p14:creationId xmlns:p14="http://schemas.microsoft.com/office/powerpoint/2010/main" val="34447964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7F729-D669-F12C-1BE9-33A7A4C88897}"/>
            </a:ext>
          </a:extLst>
        </p:cNvPr>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1941140-0469-77EF-79D3-B9CD5AF0216F}"/>
              </a:ext>
            </a:extLst>
          </p:cNvPr>
          <p:cNvSpPr>
            <a:spLocks noGrp="1" noRot="1" noChangeAspect="1" noTextEdit="1"/>
          </p:cNvSpPr>
          <p:nvPr>
            <p:ph type="sldImg"/>
          </p:nvPr>
        </p:nvSpPr>
        <p:spPr>
          <a:xfrm>
            <a:off x="685800" y="735013"/>
            <a:ext cx="5486400" cy="3086100"/>
          </a:xfrm>
          <a:ln/>
        </p:spPr>
        <p:txBody>
          <a:bodyPr/>
          <a:lstStyle/>
          <a:p>
            <a:endParaRPr lang="en-US"/>
          </a:p>
        </p:txBody>
      </p:sp>
      <p:sp>
        <p:nvSpPr>
          <p:cNvPr id="37891" name="Notes Placeholder 2">
            <a:extLst>
              <a:ext uri="{FF2B5EF4-FFF2-40B4-BE49-F238E27FC236}">
                <a16:creationId xmlns:a16="http://schemas.microsoft.com/office/drawing/2014/main" id="{3D1672BC-69A2-C0A1-B2C2-38EC6D547449}"/>
              </a:ext>
            </a:extLst>
          </p:cNvPr>
          <p:cNvSpPr>
            <a:spLocks noGrp="1"/>
          </p:cNvSpPr>
          <p:nvPr>
            <p:ph type="body" idx="1"/>
          </p:nvPr>
        </p:nvSpPr>
        <p:spPr>
          <a:xfrm>
            <a:off x="685800" y="4624641"/>
            <a:ext cx="5486400" cy="37843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AU" b="1"/>
              <a:t>Purpose</a:t>
            </a:r>
          </a:p>
          <a:p>
            <a:r>
              <a:rPr lang="en-AU">
                <a:ea typeface="Calibri"/>
                <a:cs typeface="Calibri"/>
              </a:rPr>
              <a:t>To be oriented to which decision the safety assessment helps with.</a:t>
            </a:r>
          </a:p>
          <a:p>
            <a:endParaRPr lang="en-AU"/>
          </a:p>
          <a:p>
            <a:r>
              <a:rPr lang="en-AU" b="1"/>
              <a:t>Example</a:t>
            </a:r>
            <a:endParaRPr lang="en-AU" b="1">
              <a:ea typeface="Calibri"/>
              <a:cs typeface="Calibri"/>
            </a:endParaRPr>
          </a:p>
          <a:p>
            <a:r>
              <a:rPr lang="en-US"/>
              <a:t>Let’s take a look at the safety assessment. It helps us determine whether children can safely remain in the home. Before we conclude that they cannot, we need to make a concerted, good-faith effort to safety plan whenever possible. </a:t>
            </a:r>
            <a:endParaRPr lang="en-US">
              <a:ea typeface="Calibri"/>
              <a:cs typeface="Calibri"/>
            </a:endParaRPr>
          </a:p>
        </p:txBody>
      </p:sp>
    </p:spTree>
    <p:extLst>
      <p:ext uri="{BB962C8B-B14F-4D97-AF65-F5344CB8AC3E}">
        <p14:creationId xmlns:p14="http://schemas.microsoft.com/office/powerpoint/2010/main" val="10191895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Notes Placeholder 2"/>
          <p:cNvSpPr>
            <a:spLocks noGrp="1"/>
          </p:cNvSpPr>
          <p:nvPr>
            <p:ph type="body" idx="1"/>
          </p:nvPr>
        </p:nvSpPr>
        <p:spPr>
          <a:xfrm>
            <a:off x="800100" y="4362450"/>
            <a:ext cx="5715000" cy="4762500"/>
          </a:xfrm>
        </p:spPr>
        <p:txBody>
          <a:bodyPr/>
          <a:lstStyle/>
          <a:p>
            <a:r>
              <a:rPr lang="en-US" b="1"/>
              <a:t>Purpose</a:t>
            </a:r>
          </a:p>
          <a:p>
            <a:r>
              <a:rPr lang="en-US"/>
              <a:t>To discuss the types of information provided versus the information needed to make decisions about child safety.</a:t>
            </a:r>
          </a:p>
          <a:p>
            <a:endParaRPr lang="en-US"/>
          </a:p>
          <a:p>
            <a:r>
              <a:rPr lang="en-US" b="1"/>
              <a:t>Example</a:t>
            </a:r>
          </a:p>
          <a:p>
            <a:r>
              <a:rPr lang="en-US"/>
              <a:t>This diagram shows how structuring decisions helps us focus on the most important information needed to make a good point-in-time decision. The outer circle is the entirety of information about a family. We will never really know all of this. The middle circle represents what we learn about the family as we work with them. The inner circle is the information needed to make the decision at hand—which is where the SDM assessments focus workers. </a:t>
            </a:r>
          </a:p>
          <a:p>
            <a:endParaRPr lang="en-US"/>
          </a:p>
        </p:txBody>
      </p:sp>
      <p:sp>
        <p:nvSpPr>
          <p:cNvPr id="2" name="Slide Image Placeholder 1">
            <a:extLst>
              <a:ext uri="{FF2B5EF4-FFF2-40B4-BE49-F238E27FC236}">
                <a16:creationId xmlns:a16="http://schemas.microsoft.com/office/drawing/2014/main" id="{DB4A2B4B-071F-4FBC-9EA4-8A58761704C6}"/>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26924683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35025"/>
            <a:ext cx="5486400" cy="3086100"/>
          </a:xfrm>
        </p:spPr>
        <p:txBody>
          <a:bodyPr/>
          <a:lstStyle/>
          <a:p>
            <a:endParaRPr lang="en-US"/>
          </a:p>
        </p:txBody>
      </p:sp>
      <p:sp>
        <p:nvSpPr>
          <p:cNvPr id="3" name="Notes Placeholder 2"/>
          <p:cNvSpPr>
            <a:spLocks noGrp="1"/>
          </p:cNvSpPr>
          <p:nvPr>
            <p:ph type="body" idx="1"/>
          </p:nvPr>
        </p:nvSpPr>
        <p:spPr/>
        <p:txBody>
          <a:bodyPr/>
          <a:lstStyle/>
          <a:p>
            <a:r>
              <a:rPr lang="en-AU" b="1"/>
              <a:t>Purpose</a:t>
            </a:r>
          </a:p>
          <a:p>
            <a:r>
              <a:rPr lang="en-AU"/>
              <a:t>To see how the safety assessment tool guides the safety decision. </a:t>
            </a:r>
          </a:p>
          <a:p>
            <a:endParaRPr lang="en-AU"/>
          </a:p>
          <a:p>
            <a:r>
              <a:rPr lang="en-AU" b="1"/>
              <a:t>Example</a:t>
            </a:r>
          </a:p>
          <a:p>
            <a:r>
              <a:rPr lang="en-AU"/>
              <a:t>Here is a flow chart of the presumptive decisions for the safety assessment. You can see that the tool contains the two key questions that relate to a child’s immediate safety.</a:t>
            </a:r>
          </a:p>
          <a:p>
            <a:endParaRPr lang="en-AU"/>
          </a:p>
          <a:p>
            <a:r>
              <a:rPr lang="en-AU"/>
              <a:t>Remember, if there is imminent danger of serious harm (meaning that one or more safety threats have been selected), we must do something about it. We cannot leave the child in the home without a safety plan in place to mitigate the danger in the short term. If caregivers can take protective actions and necessary intervention actions can be taken, the safety assessment decision is “safe with plan.” If caregivers are unable to take protective actions with needed interventions available, the safety assessment decision is “unsafe,” and a removal must be considered.</a:t>
            </a:r>
          </a:p>
          <a:p>
            <a:endParaRPr lang="en-AU"/>
          </a:p>
          <a:p>
            <a:r>
              <a:rPr lang="en-AU"/>
              <a:t>Here is a special note about the second question, “are the caregivers able to take protective actions?” it appears as a yes/no question on this slide, BUT it should be thought of as a process rather than a point in time question. The federal Child and Family Services Review (CFSR) expectation is that we make a concerted effort to avoid an entry to foster care, so the practice we hope to see is a good-faith attempt at safety planning whenever possible.</a:t>
            </a:r>
          </a:p>
        </p:txBody>
      </p:sp>
    </p:spTree>
    <p:extLst>
      <p:ext uri="{BB962C8B-B14F-4D97-AF65-F5344CB8AC3E}">
        <p14:creationId xmlns:p14="http://schemas.microsoft.com/office/powerpoint/2010/main" val="23798867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203B7-DA8E-D2DD-02EF-F22BD47CE9E1}"/>
            </a:ext>
          </a:extLst>
        </p:cNvPr>
        <p:cNvGrpSpPr/>
        <p:nvPr/>
      </p:nvGrpSpPr>
      <p:grpSpPr>
        <a:xfrm>
          <a:off x="0" y="0"/>
          <a:ext cx="0" cy="0"/>
          <a:chOff x="0" y="0"/>
          <a:chExt cx="0" cy="0"/>
        </a:xfrm>
      </p:grpSpPr>
      <p:sp>
        <p:nvSpPr>
          <p:cNvPr id="79875" name="Rectangle 2">
            <a:extLst>
              <a:ext uri="{FF2B5EF4-FFF2-40B4-BE49-F238E27FC236}">
                <a16:creationId xmlns:a16="http://schemas.microsoft.com/office/drawing/2014/main" id="{C75E26F5-4CBA-C0E8-7365-4D22EEBB4445}"/>
              </a:ext>
            </a:extLst>
          </p:cNvPr>
          <p:cNvSpPr>
            <a:spLocks noGrp="1" noRot="1" noChangeAspect="1" noChangeArrowheads="1" noTextEdit="1"/>
          </p:cNvSpPr>
          <p:nvPr>
            <p:ph type="sldImg"/>
          </p:nvPr>
        </p:nvSpPr>
        <p:spPr>
          <a:xfrm>
            <a:off x="776288" y="536575"/>
            <a:ext cx="5761037" cy="3241675"/>
          </a:xfrm>
          <a:ln/>
        </p:spPr>
        <p:txBody>
          <a:bodyPr/>
          <a:lstStyle/>
          <a:p>
            <a:endParaRPr lang="en-US"/>
          </a:p>
        </p:txBody>
      </p:sp>
      <p:sp>
        <p:nvSpPr>
          <p:cNvPr id="79876" name="Notes Placeholder 4">
            <a:extLst>
              <a:ext uri="{FF2B5EF4-FFF2-40B4-BE49-F238E27FC236}">
                <a16:creationId xmlns:a16="http://schemas.microsoft.com/office/drawing/2014/main" id="{E2AE724D-282C-1F64-3A7E-167740A94886}"/>
              </a:ext>
            </a:extLst>
          </p:cNvPr>
          <p:cNvSpPr>
            <a:spLocks noGrp="1"/>
          </p:cNvSpPr>
          <p:nvPr>
            <p:ph type="body" sz="quarter" idx="10"/>
          </p:nvPr>
        </p:nvSpPr>
        <p:spPr>
          <a:xfrm>
            <a:off x="853440" y="4251469"/>
            <a:ext cx="5608320" cy="4571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1717">
              <a:defRPr/>
            </a:pPr>
            <a:r>
              <a:rPr lang="en-CA" sz="1100" b="1">
                <a:latin typeface="Segoe UI"/>
                <a:cs typeface="Segoe UI"/>
              </a:rPr>
              <a:t>Trainer Note</a:t>
            </a:r>
            <a:endParaRPr lang="en-US"/>
          </a:p>
          <a:p>
            <a:pPr marL="0" marR="0" lvl="0" indent="0" algn="l" defTabSz="931717" rtl="0" eaLnBrk="1" fontAlgn="auto" latinLnBrk="0" hangingPunct="1">
              <a:lnSpc>
                <a:spcPct val="100000"/>
              </a:lnSpc>
              <a:spcBef>
                <a:spcPts val="0"/>
              </a:spcBef>
              <a:spcAft>
                <a:spcPts val="0"/>
              </a:spcAft>
              <a:buClrTx/>
              <a:buSzTx/>
              <a:buFontTx/>
              <a:buNone/>
              <a:tabLst/>
              <a:defRPr/>
            </a:pPr>
            <a:r>
              <a:rPr lang="en-CA" sz="1100">
                <a:latin typeface="Segoe UI"/>
                <a:cs typeface="Segoe UI"/>
              </a:rPr>
              <a:t>This slide will repeat in each assessment section. It offers a chance to underscore the importance of consulting the definitions. </a:t>
            </a:r>
          </a:p>
          <a:p>
            <a:endParaRPr lang="en-US" sz="1100" b="1">
              <a:latin typeface="Segoe UI" panose="020B0502040204020203" pitchFamily="34" charset="0"/>
              <a:cs typeface="Segoe UI" panose="020B0502040204020203" pitchFamily="34" charset="0"/>
            </a:endParaRPr>
          </a:p>
          <a:p>
            <a:r>
              <a:rPr lang="en-US" sz="1100" b="1">
                <a:latin typeface="Segoe UI"/>
                <a:cs typeface="Segoe UI"/>
              </a:rPr>
              <a:t>Example</a:t>
            </a:r>
          </a:p>
          <a:p>
            <a:r>
              <a:rPr lang="en-CA" sz="1100">
                <a:latin typeface="Segoe UI"/>
                <a:cs typeface="Segoe UI"/>
              </a:rPr>
              <a:t>If you hear nothing else that is said during this training, hear this part. You need to use the definitions. Definitions are the most important part of the SDM system. You need to </a:t>
            </a:r>
            <a:r>
              <a:rPr lang="en-CA" sz="1100" i="1">
                <a:latin typeface="Segoe UI"/>
                <a:cs typeface="Segoe UI"/>
              </a:rPr>
              <a:t>refer to</a:t>
            </a:r>
            <a:r>
              <a:rPr lang="en-CA" sz="1100">
                <a:latin typeface="Segoe UI"/>
                <a:cs typeface="Segoe UI"/>
              </a:rPr>
              <a:t> the definitions and </a:t>
            </a:r>
            <a:r>
              <a:rPr lang="en-CA" sz="1100" i="1">
                <a:latin typeface="Segoe UI"/>
                <a:cs typeface="Segoe UI"/>
              </a:rPr>
              <a:t>use </a:t>
            </a:r>
            <a:r>
              <a:rPr lang="en-CA" sz="1100">
                <a:latin typeface="Segoe UI"/>
                <a:cs typeface="Segoe UI"/>
              </a:rPr>
              <a:t>them when applying the SDM assessments. </a:t>
            </a:r>
          </a:p>
          <a:p>
            <a:endParaRPr lang="en-CA" sz="1100">
              <a:latin typeface="Segoe UI" panose="020B0502040204020203" pitchFamily="34" charset="0"/>
              <a:cs typeface="Segoe UI" panose="020B0502040204020203" pitchFamily="34" charset="0"/>
            </a:endParaRPr>
          </a:p>
          <a:p>
            <a:pPr defTabSz="931717">
              <a:defRPr/>
            </a:pPr>
            <a:r>
              <a:rPr lang="en-CA" sz="1100">
                <a:latin typeface="Segoe UI"/>
                <a:cs typeface="Segoe UI"/>
              </a:rPr>
              <a:t>Remind yourself and your staff about this critical habit in using the SDM system.</a:t>
            </a:r>
          </a:p>
        </p:txBody>
      </p:sp>
    </p:spTree>
    <p:extLst>
      <p:ext uri="{BB962C8B-B14F-4D97-AF65-F5344CB8AC3E}">
        <p14:creationId xmlns:p14="http://schemas.microsoft.com/office/powerpoint/2010/main" val="17100358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E42FC-B791-209A-FAF7-883DF82E0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5C8A6-4C42-01E9-1441-30C2221A5C5D}"/>
              </a:ext>
            </a:extLst>
          </p:cNvPr>
          <p:cNvSpPr>
            <a:spLocks noGrp="1" noRot="1" noChangeAspect="1"/>
          </p:cNvSpPr>
          <p:nvPr>
            <p:ph type="sldImg"/>
          </p:nvPr>
        </p:nvSpPr>
        <p:spPr>
          <a:xfrm>
            <a:off x="685800" y="434975"/>
            <a:ext cx="5486400" cy="3086100"/>
          </a:xfrm>
        </p:spPr>
        <p:txBody>
          <a:bodyPr/>
          <a:lstStyle/>
          <a:p>
            <a:endParaRPr lang="en-US"/>
          </a:p>
        </p:txBody>
      </p:sp>
      <p:sp>
        <p:nvSpPr>
          <p:cNvPr id="3" name="Notes Placeholder 2">
            <a:extLst>
              <a:ext uri="{FF2B5EF4-FFF2-40B4-BE49-F238E27FC236}">
                <a16:creationId xmlns:a16="http://schemas.microsoft.com/office/drawing/2014/main" id="{ABA66C3C-9D8C-61D2-A4CA-68B03FDADEA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100" b="1" noProof="0">
                <a:latin typeface="Segoe UI"/>
                <a:cs typeface="Segoe UI"/>
              </a:rPr>
              <a:t>Purpose</a:t>
            </a:r>
            <a:endParaRPr lang="en-US"/>
          </a:p>
          <a:p>
            <a:r>
              <a:rPr lang="en-AU" sz="1100" noProof="0">
                <a:latin typeface="Segoe UI" panose="020B0502040204020203" pitchFamily="34" charset="0"/>
              </a:rPr>
              <a:t>To learn the importance of understanding and using the item definitions in the P&amp;P manual.</a:t>
            </a:r>
          </a:p>
          <a:p>
            <a:endParaRPr lang="en-AU" sz="1100" noProof="0">
              <a:latin typeface="Segoe UI" panose="020B0502040204020203" pitchFamily="34" charset="0"/>
            </a:endParaRPr>
          </a:p>
          <a:p>
            <a:r>
              <a:rPr lang="en-AU" sz="1100" b="1" noProof="0">
                <a:latin typeface="Segoe UI" panose="020B0502040204020203" pitchFamily="34" charset="0"/>
              </a:rPr>
              <a:t>Example</a:t>
            </a:r>
          </a:p>
          <a:p>
            <a:r>
              <a:rPr lang="en-AU" sz="1100" noProof="0">
                <a:latin typeface="Segoe UI" panose="020B0502040204020203" pitchFamily="34" charset="0"/>
              </a:rPr>
              <a:t>As we said before, the tool does not make the decision; people do. The tool’s outcome is only as good as the information used to complete it and the application of that information to the various item definitions.</a:t>
            </a:r>
          </a:p>
          <a:p>
            <a:endParaRPr lang="en-AU" sz="1100" noProof="0">
              <a:latin typeface="Segoe UI" panose="020B0502040204020203" pitchFamily="34" charset="0"/>
            </a:endParaRPr>
          </a:p>
          <a:p>
            <a:r>
              <a:rPr lang="en-AU" sz="1100" noProof="0">
                <a:latin typeface="Segoe UI" panose="020B0502040204020203" pitchFamily="34" charset="0"/>
              </a:rPr>
              <a:t>Before we get into strategies for gathering that information, let’s talk about the importance and structure of item definitions. As you will see in our practice activities and review of the manual, each item on the hotline tools has a corresponding definition.</a:t>
            </a:r>
          </a:p>
          <a:p>
            <a:endParaRPr lang="en-AU" sz="1100" noProof="0">
              <a:latin typeface="Segoe UI" panose="020B0502040204020203" pitchFamily="34" charset="0"/>
            </a:endParaRPr>
          </a:p>
          <a:p>
            <a:r>
              <a:rPr lang="en-AU" sz="1100" b="0" noProof="0">
                <a:latin typeface="Segoe UI" panose="020B0502040204020203" pitchFamily="34" charset="0"/>
              </a:rPr>
              <a:t>While</a:t>
            </a:r>
            <a:r>
              <a:rPr lang="en-AU" sz="1100" noProof="0">
                <a:latin typeface="Segoe UI" panose="020B0502040204020203" pitchFamily="34" charset="0"/>
              </a:rPr>
              <a:t> you are interviewing reporters, be mindful of the assessment items and definitions, and make sure you gather information that allows you to answer each question. We will practice how to do that throughout this training.</a:t>
            </a:r>
          </a:p>
          <a:p>
            <a:endParaRPr lang="en-AU" sz="1100" noProof="0">
              <a:latin typeface="Segoe UI" panose="020B0502040204020203" pitchFamily="34" charset="0"/>
            </a:endParaRPr>
          </a:p>
          <a:p>
            <a:r>
              <a:rPr lang="en-AU" sz="1100" noProof="0">
                <a:latin typeface="Segoe UI"/>
                <a:cs typeface="Segoe UI"/>
              </a:rPr>
              <a:t>Definitions establish threshold regardless of how the reporter labels the concern (e.g., “I’m calling to report neglect”). The screener listens for and documents specific facts that describe the child, the circumstances, the behavior of the caregiver, and the impact of that behavior on the child.</a:t>
            </a:r>
          </a:p>
          <a:p>
            <a:endParaRPr lang="en-AU" sz="1100" noProof="0">
              <a:latin typeface="Segoe UI" panose="020B0502040204020203" pitchFamily="34" charset="0"/>
            </a:endParaRPr>
          </a:p>
          <a:p>
            <a:r>
              <a:rPr lang="en-AU" sz="1100" noProof="0">
                <a:latin typeface="Segoe UI" panose="020B0502040204020203" pitchFamily="34" charset="0"/>
              </a:rPr>
              <a:t>Definitions for each allegation type establish the threshold. Information gathered from the reporter must meet the threshold for the allegation to be selected. If the information does not reach the threshold for any allegation, the call is screened out.</a:t>
            </a:r>
          </a:p>
          <a:p>
            <a:endParaRPr lang="en-AU" sz="1100" noProof="0">
              <a:latin typeface="Segoe UI" panose="020B0502040204020203" pitchFamily="34" charset="0"/>
            </a:endParaRPr>
          </a:p>
          <a:p>
            <a:r>
              <a:rPr lang="en-AU" sz="1100" b="1" noProof="0">
                <a:latin typeface="Segoe UI" panose="020B0502040204020203" pitchFamily="34" charset="0"/>
              </a:rPr>
              <a:t>Trainer Note</a:t>
            </a:r>
          </a:p>
          <a:p>
            <a:r>
              <a:rPr lang="en-AU" sz="1100" noProof="0">
                <a:latin typeface="Segoe UI" panose="020B0502040204020203" pitchFamily="34" charset="0"/>
              </a:rPr>
              <a:t>Ask participants if this is how they currently practice and what, if any, shifts in thinking or approach may be necessary to approach calls this way.</a:t>
            </a:r>
          </a:p>
          <a:p>
            <a:endParaRPr lang="en-US" sz="1100">
              <a:latin typeface="Segoe UI" panose="020B0502040204020203" pitchFamily="34" charset="0"/>
            </a:endParaRPr>
          </a:p>
        </p:txBody>
      </p:sp>
    </p:spTree>
    <p:extLst>
      <p:ext uri="{BB962C8B-B14F-4D97-AF65-F5344CB8AC3E}">
        <p14:creationId xmlns:p14="http://schemas.microsoft.com/office/powerpoint/2010/main" val="19486622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4" name="Notes Placeholder 4"/>
          <p:cNvSpPr>
            <a:spLocks noGrp="1"/>
          </p:cNvSpPr>
          <p:nvPr>
            <p:ph type="body" sz="quarter" idx="11"/>
          </p:nvPr>
        </p:nvSpPr>
        <p:spPr>
          <a:xfrm>
            <a:off x="800100" y="4127500"/>
            <a:ext cx="5715000" cy="4762500"/>
          </a:xfrm>
        </p:spPr>
        <p:txBody>
          <a:bodyPr/>
          <a:lstStyle/>
          <a:p>
            <a:r>
              <a:rPr lang="en-CA" b="1"/>
              <a:t>Purpose</a:t>
            </a:r>
          </a:p>
          <a:p>
            <a:r>
              <a:rPr lang="en-CA"/>
              <a:t>To </a:t>
            </a:r>
            <a:r>
              <a:rPr lang="en-US"/>
              <a:t>be introduced to</a:t>
            </a:r>
            <a:r>
              <a:rPr lang="en-CA"/>
              <a:t> the safety assessment tool’s policy and procedures.</a:t>
            </a:r>
          </a:p>
          <a:p>
            <a:endParaRPr lang="en-US"/>
          </a:p>
          <a:p>
            <a:r>
              <a:rPr lang="en-US" b="1"/>
              <a:t>Trainer Note</a:t>
            </a:r>
          </a:p>
          <a:p>
            <a:r>
              <a:rPr lang="en-US"/>
              <a:t>Have participants go to the Safety Assessment Policy &amp; Procedures section of https://ca.sdmdata.org/definitions or the same section of the combined P&amp;P manual (in PDF). Have participants form small groups to review Which Cases, Who, When, and Decision. Ask participants share concerns or questions related to the completion of the assessment. Facilitate a large group report-out, considering the concerns or questions. </a:t>
            </a:r>
          </a:p>
          <a:p>
            <a:endParaRPr lang="en-CA"/>
          </a:p>
        </p:txBody>
      </p:sp>
      <p:sp>
        <p:nvSpPr>
          <p:cNvPr id="2" name="Slide Image Placeholder 1">
            <a:extLst>
              <a:ext uri="{FF2B5EF4-FFF2-40B4-BE49-F238E27FC236}">
                <a16:creationId xmlns:a16="http://schemas.microsoft.com/office/drawing/2014/main" id="{8BE788D5-1DDA-42FA-AA00-F1AB7FC7E0F5}"/>
              </a:ext>
            </a:extLst>
          </p:cNvPr>
          <p:cNvSpPr>
            <a:spLocks noGrp="1" noRot="1" noChangeAspect="1"/>
          </p:cNvSpPr>
          <p:nvPr>
            <p:ph type="sldImg"/>
          </p:nvPr>
        </p:nvSpPr>
        <p:spPr>
          <a:xfrm>
            <a:off x="781050" y="476250"/>
            <a:ext cx="5857875" cy="3295650"/>
          </a:xfrm>
        </p:spPr>
        <p:txBody>
          <a:bodyPr/>
          <a:lstStyle/>
          <a:p>
            <a:endParaRPr lang="en-US"/>
          </a:p>
        </p:txBody>
      </p:sp>
    </p:spTree>
    <p:extLst>
      <p:ext uri="{BB962C8B-B14F-4D97-AF65-F5344CB8AC3E}">
        <p14:creationId xmlns:p14="http://schemas.microsoft.com/office/powerpoint/2010/main" val="2380154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9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9.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0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0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08.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9.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0.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1.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1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2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21.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2.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2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2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2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2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28.xml"/><Relationship Id="rId4" Type="http://schemas.openxmlformats.org/officeDocument/2006/relationships/image" Target="../media/image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3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5.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7.xml"/><Relationship Id="rId4" Type="http://schemas.openxmlformats.org/officeDocument/2006/relationships/image" Target="../media/image9.png"/></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0.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7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2.xml"/><Relationship Id="rId4" Type="http://schemas.openxmlformats.org/officeDocument/2006/relationships/image" Target="../media/image8.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3.xml"/><Relationship Id="rId4" Type="http://schemas.openxmlformats.org/officeDocument/2006/relationships/image" Target="../media/image8.jpeg"/></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2.xml"/><Relationship Id="rId5" Type="http://schemas.openxmlformats.org/officeDocument/2006/relationships/image" Target="../media/image8.jpeg"/><Relationship Id="rId4" Type="http://schemas.openxmlformats.org/officeDocument/2006/relationships/hyperlink" Target="mailto:Info@EvidentChange.org" TargetMode="Externa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4.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6.xml"/><Relationship Id="rId4" Type="http://schemas.openxmlformats.org/officeDocument/2006/relationships/image" Target="../media/image8.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DA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9E03-31B7-FE1E-F385-CB17AF278358}"/>
              </a:ext>
            </a:extLst>
          </p:cNvPr>
          <p:cNvSpPr>
            <a:spLocks noGrp="1"/>
          </p:cNvSpPr>
          <p:nvPr>
            <p:ph type="title" hasCustomPrompt="1"/>
          </p:nvPr>
        </p:nvSpPr>
        <p:spPr>
          <a:xfrm>
            <a:off x="696913" y="2741324"/>
            <a:ext cx="10898216" cy="1992601"/>
          </a:xfrm>
        </p:spPr>
        <p:txBody>
          <a:bodyPr/>
          <a:lstStyle>
            <a:lvl1pPr>
              <a:lnSpc>
                <a:spcPts val="6340"/>
              </a:lnSpc>
              <a:defRPr sz="6600"/>
            </a:lvl1pPr>
          </a:lstStyle>
          <a:p>
            <a:r>
              <a:rPr lang="en-US"/>
              <a:t>Presentation title here</a:t>
            </a:r>
          </a:p>
        </p:txBody>
      </p:sp>
      <p:pic>
        <p:nvPicPr>
          <p:cNvPr id="5" name="Picture 4" descr="Evident Change logo">
            <a:extLst>
              <a:ext uri="{FF2B5EF4-FFF2-40B4-BE49-F238E27FC236}">
                <a16:creationId xmlns:a16="http://schemas.microsoft.com/office/drawing/2014/main" id="{3F3239EB-8621-4ECB-9A98-D76C9B2D0EDA}"/>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626728" y="508001"/>
            <a:ext cx="3092949" cy="1449547"/>
          </a:xfrm>
          <a:prstGeom prst="rect">
            <a:avLst/>
          </a:prstGeom>
        </p:spPr>
      </p:pic>
      <p:sp>
        <p:nvSpPr>
          <p:cNvPr id="8" name="Text Placeholder 7">
            <a:extLst>
              <a:ext uri="{FF2B5EF4-FFF2-40B4-BE49-F238E27FC236}">
                <a16:creationId xmlns:a16="http://schemas.microsoft.com/office/drawing/2014/main" id="{5B45D833-F690-40CC-A244-742F2287D053}"/>
              </a:ext>
            </a:extLst>
          </p:cNvPr>
          <p:cNvSpPr>
            <a:spLocks noGrp="1"/>
          </p:cNvSpPr>
          <p:nvPr>
            <p:ph type="body" sz="quarter" idx="12" hasCustomPrompt="1"/>
          </p:nvPr>
        </p:nvSpPr>
        <p:spPr>
          <a:xfrm>
            <a:off x="696913" y="4733925"/>
            <a:ext cx="10888662" cy="1398588"/>
          </a:xfrm>
        </p:spPr>
        <p:txBody>
          <a:bodyPr>
            <a:noAutofit/>
          </a:bodyPr>
          <a:lstStyle>
            <a:lvl1pPr marL="0" indent="0">
              <a:buFontTx/>
              <a:buNone/>
              <a:defRPr sz="2800" b="1" cap="all" baseline="0">
                <a:solidFill>
                  <a:schemeClr val="accent6"/>
                </a:solidFill>
              </a:defRPr>
            </a:lvl1pPr>
            <a:lvl2pPr marL="325830" indent="0">
              <a:buFontTx/>
              <a:buNone/>
              <a:defRPr sz="2800" b="1">
                <a:solidFill>
                  <a:schemeClr val="accent1"/>
                </a:solidFill>
              </a:defRPr>
            </a:lvl2pPr>
            <a:lvl3pPr marL="642732" indent="0">
              <a:buFontTx/>
              <a:buNone/>
              <a:defRPr sz="2800" b="1">
                <a:solidFill>
                  <a:schemeClr val="accent1"/>
                </a:solidFill>
              </a:defRPr>
            </a:lvl3pPr>
            <a:lvl4pPr marL="1370947" indent="0">
              <a:buFontTx/>
              <a:buNone/>
              <a:defRPr sz="2800" b="1">
                <a:solidFill>
                  <a:schemeClr val="accent1"/>
                </a:solidFill>
              </a:defRPr>
            </a:lvl4pPr>
            <a:lvl5pPr marL="1827929" indent="0">
              <a:buFontTx/>
              <a:buNone/>
              <a:defRPr sz="2800" b="1">
                <a:solidFill>
                  <a:schemeClr val="accent1"/>
                </a:solidFill>
              </a:defRPr>
            </a:lvl5pPr>
          </a:lstStyle>
          <a:p>
            <a:pPr lvl="0"/>
            <a:r>
              <a:rPr lang="en-US"/>
              <a:t>SUBTITLE</a:t>
            </a:r>
          </a:p>
        </p:txBody>
      </p:sp>
    </p:spTree>
    <p:custDataLst>
      <p:tags r:id="rId1"/>
    </p:custDataLst>
    <p:extLst>
      <p:ext uri="{BB962C8B-B14F-4D97-AF65-F5344CB8AC3E}">
        <p14:creationId xmlns:p14="http://schemas.microsoft.com/office/powerpoint/2010/main" val="302219517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DA Sec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4</a:t>
            </a:r>
          </a:p>
        </p:txBody>
      </p:sp>
      <p:sp>
        <p:nvSpPr>
          <p:cNvPr id="9" name="Title 1">
            <a:extLst>
              <a:ext uri="{FF2B5EF4-FFF2-40B4-BE49-F238E27FC236}">
                <a16:creationId xmlns:a16="http://schemas.microsoft.com/office/drawing/2014/main" id="{26AE2162-06B9-BF16-5EF6-EEC69ACA60AD}"/>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589134404"/>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port figures">
    <p:spTree>
      <p:nvGrpSpPr>
        <p:cNvPr id="1" name=""/>
        <p:cNvGrpSpPr/>
        <p:nvPr/>
      </p:nvGrpSpPr>
      <p:grpSpPr>
        <a:xfrm>
          <a:off x="0" y="0"/>
          <a:ext cx="0" cy="0"/>
          <a:chOff x="0" y="0"/>
          <a:chExt cx="0" cy="0"/>
        </a:xfrm>
      </p:grpSpPr>
      <p:sp>
        <p:nvSpPr>
          <p:cNvPr id="16" name="Content Placeholder 5"/>
          <p:cNvSpPr>
            <a:spLocks noGrp="1"/>
          </p:cNvSpPr>
          <p:nvPr>
            <p:ph sz="quarter" idx="13"/>
          </p:nvPr>
        </p:nvSpPr>
        <p:spPr>
          <a:xfrm>
            <a:off x="609603" y="1385185"/>
            <a:ext cx="10972799" cy="4617267"/>
          </a:xfrm>
        </p:spPr>
        <p:txBody>
          <a:bodyPr>
            <a:noAutofit/>
          </a:bodyPr>
          <a:lstStyle>
            <a:lvl1pPr marL="0" indent="0">
              <a:lnSpc>
                <a:spcPct val="100000"/>
              </a:lnSpc>
              <a:spcBef>
                <a:spcPts val="0"/>
              </a:spcBef>
              <a:buFontTx/>
              <a:buNone/>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atin typeface="Brandon Grotesque Regular" panose="020B0503020203060202" pitchFamily="34" charset="0"/>
              </a:defRPr>
            </a:lvl4pPr>
            <a:lvl5pPr>
              <a:lnSpc>
                <a:spcPct val="100000"/>
              </a:lnSpc>
              <a:spcBef>
                <a:spcPts val="0"/>
              </a:spcBef>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itle 1"/>
          <p:cNvSpPr>
            <a:spLocks noGrp="1"/>
          </p:cNvSpPr>
          <p:nvPr>
            <p:ph type="title" hasCustomPrompt="1"/>
          </p:nvPr>
        </p:nvSpPr>
        <p:spPr>
          <a:xfrm>
            <a:off x="609600" y="207025"/>
            <a:ext cx="10972800" cy="961998"/>
          </a:xfrm>
        </p:spPr>
        <p:txBody>
          <a:bodyPr>
            <a:normAutofit/>
          </a:bodyPr>
          <a:lstStyle>
            <a:lvl1pPr algn="ctr">
              <a:lnSpc>
                <a:spcPct val="100000"/>
              </a:lnSpc>
              <a:defRPr sz="2400" b="1">
                <a:solidFill>
                  <a:srgbClr val="040404"/>
                </a:solidFill>
              </a:defRPr>
            </a:lvl1pPr>
          </a:lstStyle>
          <a:p>
            <a:r>
              <a:rPr lang="en-US"/>
              <a:t>Slide master</a:t>
            </a:r>
          </a:p>
        </p:txBody>
      </p:sp>
      <p:sp>
        <p:nvSpPr>
          <p:cNvPr id="3" name="Content Placeholder 2"/>
          <p:cNvSpPr>
            <a:spLocks noGrp="1"/>
          </p:cNvSpPr>
          <p:nvPr>
            <p:ph sz="quarter" idx="14" hasCustomPrompt="1"/>
          </p:nvPr>
        </p:nvSpPr>
        <p:spPr>
          <a:xfrm>
            <a:off x="609600" y="6209362"/>
            <a:ext cx="10972800" cy="354012"/>
          </a:xfrm>
        </p:spPr>
        <p:txBody>
          <a:bodyPr/>
          <a:lstStyle>
            <a:lvl1pPr>
              <a:defRPr baseline="0"/>
            </a:lvl1pPr>
          </a:lstStyle>
          <a:p>
            <a:pPr lvl="0"/>
            <a:r>
              <a:rPr lang="en-US"/>
              <a:t>N size should be 16-point, notes should be 14-point font.</a:t>
            </a:r>
          </a:p>
        </p:txBody>
      </p:sp>
    </p:spTree>
    <p:extLst>
      <p:ext uri="{BB962C8B-B14F-4D97-AF65-F5344CB8AC3E}">
        <p14:creationId xmlns:p14="http://schemas.microsoft.com/office/powerpoint/2010/main" val="32440649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239EB-8621-4ECB-9A98-D76C9B2D0EDA}"/>
              </a:ext>
            </a:extLst>
          </p:cNvPr>
          <p:cNvPicPr>
            <a:picLocks noChangeAspect="1"/>
          </p:cNvPicPr>
          <p:nvPr/>
        </p:nvPicPr>
        <p:blipFill>
          <a:blip r:embed="rId3"/>
          <a:srcRect/>
          <a:stretch/>
        </p:blipFill>
        <p:spPr>
          <a:xfrm>
            <a:off x="626728" y="508001"/>
            <a:ext cx="3092949" cy="1449547"/>
          </a:xfrm>
          <a:prstGeom prst="rect">
            <a:avLst/>
          </a:prstGeom>
        </p:spPr>
      </p:pic>
      <p:sp>
        <p:nvSpPr>
          <p:cNvPr id="4" name="Text Placeholder 3">
            <a:extLst>
              <a:ext uri="{FF2B5EF4-FFF2-40B4-BE49-F238E27FC236}">
                <a16:creationId xmlns:a16="http://schemas.microsoft.com/office/drawing/2014/main" id="{345AF38C-B960-8D4A-9C67-D80AA8D89892}"/>
              </a:ext>
            </a:extLst>
          </p:cNvPr>
          <p:cNvSpPr>
            <a:spLocks noGrp="1"/>
          </p:cNvSpPr>
          <p:nvPr>
            <p:ph type="body" sz="quarter" idx="10" hasCustomPrompt="1"/>
          </p:nvPr>
        </p:nvSpPr>
        <p:spPr>
          <a:xfrm>
            <a:off x="696397" y="2867254"/>
            <a:ext cx="10363200" cy="1738200"/>
          </a:xfrm>
          <a:prstGeom prst="rect">
            <a:avLst/>
          </a:prstGeom>
        </p:spPr>
        <p:txBody>
          <a:bodyPr anchor="t" anchorCtr="0">
            <a:noAutofit/>
          </a:bodyPr>
          <a:lstStyle>
            <a:lvl1pPr marL="0" indent="0" algn="l" fontAlgn="t">
              <a:lnSpc>
                <a:spcPts val="6326"/>
              </a:lnSpc>
              <a:spcBef>
                <a:spcPts val="0"/>
              </a:spcBef>
              <a:buNone/>
              <a:defRPr sz="6600" b="1" i="0" cap="all" spc="84" baseline="0">
                <a:solidFill>
                  <a:srgbClr val="006E8D"/>
                </a:solidFill>
                <a:latin typeface="Segoe UI" panose="020B0502040204020203" pitchFamily="34" charset="0"/>
                <a:cs typeface="Segoe UI" panose="020B0502040204020203" pitchFamily="34" charset="0"/>
              </a:defRPr>
            </a:lvl1pPr>
            <a:lvl2pPr marL="60325" indent="0" algn="l" fontAlgn="t">
              <a:lnSpc>
                <a:spcPts val="2249"/>
              </a:lnSpc>
              <a:spcBef>
                <a:spcPts val="1476"/>
              </a:spcBef>
              <a:buNone/>
              <a:defRPr sz="1968" b="1" cap="all" spc="28" baseline="0">
                <a:solidFill>
                  <a:srgbClr val="00ABCA"/>
                </a:solidFill>
                <a:latin typeface="Segoe UI" panose="020B0502040204020203" pitchFamily="34" charset="0"/>
                <a:cs typeface="Segoe UI" panose="020B0502040204020203" pitchFamily="34" charset="0"/>
              </a:defRPr>
            </a:lvl2pPr>
          </a:lstStyle>
          <a:p>
            <a:pPr lvl="0"/>
            <a:r>
              <a:rPr lang="en-US"/>
              <a:t>Presentation Title here</a:t>
            </a:r>
          </a:p>
        </p:txBody>
      </p:sp>
      <p:sp>
        <p:nvSpPr>
          <p:cNvPr id="8" name="Text Placeholder 7">
            <a:extLst>
              <a:ext uri="{FF2B5EF4-FFF2-40B4-BE49-F238E27FC236}">
                <a16:creationId xmlns:a16="http://schemas.microsoft.com/office/drawing/2014/main" id="{5B45D833-F690-40CC-A244-742F2287D053}"/>
              </a:ext>
            </a:extLst>
          </p:cNvPr>
          <p:cNvSpPr>
            <a:spLocks noGrp="1"/>
          </p:cNvSpPr>
          <p:nvPr>
            <p:ph type="body" sz="quarter" idx="12" hasCustomPrompt="1"/>
          </p:nvPr>
        </p:nvSpPr>
        <p:spPr>
          <a:xfrm>
            <a:off x="696913" y="4733925"/>
            <a:ext cx="10888662" cy="1398588"/>
          </a:xfrm>
        </p:spPr>
        <p:txBody>
          <a:bodyPr>
            <a:noAutofit/>
          </a:bodyPr>
          <a:lstStyle>
            <a:lvl1pPr marL="0" indent="0">
              <a:buFontTx/>
              <a:buNone/>
              <a:defRPr sz="2800" b="1" cap="all" baseline="0">
                <a:solidFill>
                  <a:schemeClr val="accent1"/>
                </a:solidFill>
              </a:defRPr>
            </a:lvl1pPr>
            <a:lvl2pPr marL="325830" indent="0">
              <a:buFontTx/>
              <a:buNone/>
              <a:defRPr sz="2800" b="1">
                <a:solidFill>
                  <a:schemeClr val="accent1"/>
                </a:solidFill>
              </a:defRPr>
            </a:lvl2pPr>
            <a:lvl3pPr marL="642732" indent="0">
              <a:buFontTx/>
              <a:buNone/>
              <a:defRPr sz="2800" b="1">
                <a:solidFill>
                  <a:schemeClr val="accent1"/>
                </a:solidFill>
              </a:defRPr>
            </a:lvl3pPr>
            <a:lvl4pPr marL="1370947" indent="0">
              <a:buFontTx/>
              <a:buNone/>
              <a:defRPr sz="2800" b="1">
                <a:solidFill>
                  <a:schemeClr val="accent1"/>
                </a:solidFill>
              </a:defRPr>
            </a:lvl4pPr>
            <a:lvl5pPr marL="1827929" indent="0">
              <a:buFontTx/>
              <a:buNone/>
              <a:defRPr sz="2800" b="1">
                <a:solidFill>
                  <a:schemeClr val="accent1"/>
                </a:solidFill>
              </a:defRPr>
            </a:lvl5pPr>
          </a:lstStyle>
          <a:p>
            <a:pPr lvl="0"/>
            <a:r>
              <a:rPr lang="en-US"/>
              <a:t>SUBTITLE</a:t>
            </a:r>
          </a:p>
        </p:txBody>
      </p:sp>
    </p:spTree>
    <p:custDataLst>
      <p:tags r:id="rId1"/>
    </p:custDataLst>
    <p:extLst>
      <p:ext uri="{BB962C8B-B14F-4D97-AF65-F5344CB8AC3E}">
        <p14:creationId xmlns:p14="http://schemas.microsoft.com/office/powerpoint/2010/main" val="1670182020"/>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ction 2">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Lst>
          </p:cNvPr>
          <p:cNvSpPr/>
          <p:nvPr/>
        </p:nvSpPr>
        <p:spPr>
          <a:xfrm>
            <a:off x="235981" y="180008"/>
            <a:ext cx="11720038" cy="6497983"/>
          </a:xfrm>
          <a:prstGeom prst="roundRect">
            <a:avLst>
              <a:gd name="adj" fmla="val 4303"/>
            </a:avLst>
          </a:prstGeom>
          <a:solidFill>
            <a:srgbClr val="00A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503384"/>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65502752-7F2E-40A7-BDC4-F04EAC2096C9}"/>
              </a:ext>
            </a:extLst>
          </p:cNvPr>
          <p:cNvPicPr>
            <a:picLocks noChangeAspect="1"/>
          </p:cNvPicPr>
          <p:nvPr/>
        </p:nvPicPr>
        <p:blipFill>
          <a:blip r:embed="rId3"/>
          <a:srcRect/>
          <a:stretch/>
        </p:blipFill>
        <p:spPr>
          <a:xfrm>
            <a:off x="9681510" y="5657041"/>
            <a:ext cx="1548149" cy="589475"/>
          </a:xfrm>
          <a:prstGeom prst="rect">
            <a:avLst/>
          </a:prstGeom>
        </p:spPr>
      </p:pic>
    </p:spTree>
    <p:custDataLst>
      <p:tags r:id="rId1"/>
    </p:custDataLst>
    <p:extLst>
      <p:ext uri="{BB962C8B-B14F-4D97-AF65-F5344CB8AC3E}">
        <p14:creationId xmlns:p14="http://schemas.microsoft.com/office/powerpoint/2010/main" val="2442765407"/>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AGENDA</a:t>
            </a:r>
          </a:p>
        </p:txBody>
      </p:sp>
      <p:sp>
        <p:nvSpPr>
          <p:cNvPr id="3" name="Rounded Rectangle 1">
            <a:extLst>
              <a:ext uri="{FF2B5EF4-FFF2-40B4-BE49-F238E27FC236}">
                <a16:creationId xmlns:a16="http://schemas.microsoft.com/office/drawing/2014/main" id="{B5DDC116-E95D-4AA0-8830-34579E8A1B64}"/>
              </a:ext>
            </a:extLst>
          </p:cNvPr>
          <p:cNvSpPr/>
          <p:nvPr/>
        </p:nvSpPr>
        <p:spPr>
          <a:xfrm>
            <a:off x="762894" y="1882743"/>
            <a:ext cx="5029200" cy="118872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4" name="Rounded Rectangle 1">
            <a:extLst>
              <a:ext uri="{FF2B5EF4-FFF2-40B4-BE49-F238E27FC236}">
                <a16:creationId xmlns:a16="http://schemas.microsoft.com/office/drawing/2014/main" id="{A83289EE-40AF-4B08-A7B9-48B91ADA9208}"/>
              </a:ext>
            </a:extLst>
          </p:cNvPr>
          <p:cNvSpPr/>
          <p:nvPr/>
        </p:nvSpPr>
        <p:spPr>
          <a:xfrm>
            <a:off x="762894" y="3254067"/>
            <a:ext cx="5029200" cy="11887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5" name="Rounded Rectangle 1">
            <a:extLst>
              <a:ext uri="{FF2B5EF4-FFF2-40B4-BE49-F238E27FC236}">
                <a16:creationId xmlns:a16="http://schemas.microsoft.com/office/drawing/2014/main" id="{D6B56B15-08CE-4E7E-B3F6-07CD42072EBB}"/>
              </a:ext>
            </a:extLst>
          </p:cNvPr>
          <p:cNvSpPr/>
          <p:nvPr/>
        </p:nvSpPr>
        <p:spPr>
          <a:xfrm>
            <a:off x="762894" y="4625390"/>
            <a:ext cx="5029200" cy="11887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6" name="Rounded Rectangle 1">
            <a:extLst>
              <a:ext uri="{FF2B5EF4-FFF2-40B4-BE49-F238E27FC236}">
                <a16:creationId xmlns:a16="http://schemas.microsoft.com/office/drawing/2014/main" id="{FBBE56F5-0802-4E68-8316-DE86872F7CCB}"/>
              </a:ext>
            </a:extLst>
          </p:cNvPr>
          <p:cNvSpPr/>
          <p:nvPr/>
        </p:nvSpPr>
        <p:spPr>
          <a:xfrm>
            <a:off x="6418259" y="1882742"/>
            <a:ext cx="5029200" cy="1188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7" name="Rounded Rectangle 1">
            <a:extLst>
              <a:ext uri="{FF2B5EF4-FFF2-40B4-BE49-F238E27FC236}">
                <a16:creationId xmlns:a16="http://schemas.microsoft.com/office/drawing/2014/main" id="{17B26CD0-5D65-47C0-A1BE-5720B62786B9}"/>
              </a:ext>
            </a:extLst>
          </p:cNvPr>
          <p:cNvSpPr/>
          <p:nvPr/>
        </p:nvSpPr>
        <p:spPr>
          <a:xfrm>
            <a:off x="6418259" y="3254066"/>
            <a:ext cx="5029200" cy="11887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8" name="Rounded Rectangle 1">
            <a:extLst>
              <a:ext uri="{FF2B5EF4-FFF2-40B4-BE49-F238E27FC236}">
                <a16:creationId xmlns:a16="http://schemas.microsoft.com/office/drawing/2014/main" id="{B399C3B4-DCFE-4021-AD0F-15B9FD6912D4}"/>
              </a:ext>
            </a:extLst>
          </p:cNvPr>
          <p:cNvSpPr/>
          <p:nvPr/>
        </p:nvSpPr>
        <p:spPr>
          <a:xfrm>
            <a:off x="6418259" y="4625390"/>
            <a:ext cx="5029200" cy="11887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271E3E18-3957-4464-A3D8-A7EF5D0BD48A}"/>
              </a:ext>
            </a:extLst>
          </p:cNvPr>
          <p:cNvSpPr/>
          <p:nvPr/>
        </p:nvSpPr>
        <p:spPr>
          <a:xfrm>
            <a:off x="995847" y="215706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10" name="Oval 9">
            <a:extLst>
              <a:ext uri="{FF2B5EF4-FFF2-40B4-BE49-F238E27FC236}">
                <a16:creationId xmlns:a16="http://schemas.microsoft.com/office/drawing/2014/main" id="{D2679A3E-94AE-43AF-9074-36957872CA06}"/>
              </a:ext>
            </a:extLst>
          </p:cNvPr>
          <p:cNvSpPr/>
          <p:nvPr/>
        </p:nvSpPr>
        <p:spPr>
          <a:xfrm>
            <a:off x="995847" y="352838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11" name="Oval 10">
            <a:extLst>
              <a:ext uri="{FF2B5EF4-FFF2-40B4-BE49-F238E27FC236}">
                <a16:creationId xmlns:a16="http://schemas.microsoft.com/office/drawing/2014/main" id="{3639E88E-EF37-4C9D-95D7-24D2567AEBD4}"/>
              </a:ext>
            </a:extLst>
          </p:cNvPr>
          <p:cNvSpPr/>
          <p:nvPr/>
        </p:nvSpPr>
        <p:spPr>
          <a:xfrm>
            <a:off x="995847"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Segoe UI" panose="020B0502040204020203" pitchFamily="34" charset="0"/>
                <a:cs typeface="Segoe UI" panose="020B0502040204020203" pitchFamily="34" charset="0"/>
              </a:rPr>
              <a:t>3</a:t>
            </a:r>
          </a:p>
        </p:txBody>
      </p:sp>
      <p:sp>
        <p:nvSpPr>
          <p:cNvPr id="12" name="Oval 11">
            <a:extLst>
              <a:ext uri="{FF2B5EF4-FFF2-40B4-BE49-F238E27FC236}">
                <a16:creationId xmlns:a16="http://schemas.microsoft.com/office/drawing/2014/main" id="{88D37B0C-8D39-4279-BF14-A0CC9A5A14A9}"/>
              </a:ext>
            </a:extLst>
          </p:cNvPr>
          <p:cNvSpPr/>
          <p:nvPr/>
        </p:nvSpPr>
        <p:spPr>
          <a:xfrm>
            <a:off x="6699994" y="214814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4</a:t>
            </a:r>
          </a:p>
        </p:txBody>
      </p:sp>
      <p:sp>
        <p:nvSpPr>
          <p:cNvPr id="13" name="Oval 12">
            <a:extLst>
              <a:ext uri="{FF2B5EF4-FFF2-40B4-BE49-F238E27FC236}">
                <a16:creationId xmlns:a16="http://schemas.microsoft.com/office/drawing/2014/main" id="{0DDA5B50-8C61-468E-9270-40F707A52F5C}"/>
              </a:ext>
            </a:extLst>
          </p:cNvPr>
          <p:cNvSpPr/>
          <p:nvPr/>
        </p:nvSpPr>
        <p:spPr>
          <a:xfrm>
            <a:off x="6699994" y="3534985"/>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5</a:t>
            </a:r>
          </a:p>
        </p:txBody>
      </p:sp>
      <p:sp>
        <p:nvSpPr>
          <p:cNvPr id="14" name="Oval 13">
            <a:extLst>
              <a:ext uri="{FF2B5EF4-FFF2-40B4-BE49-F238E27FC236}">
                <a16:creationId xmlns:a16="http://schemas.microsoft.com/office/drawing/2014/main" id="{9C099592-7E32-4231-87A9-543CA3363416}"/>
              </a:ext>
            </a:extLst>
          </p:cNvPr>
          <p:cNvSpPr/>
          <p:nvPr/>
        </p:nvSpPr>
        <p:spPr>
          <a:xfrm>
            <a:off x="6699994"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4"/>
                </a:solidFill>
                <a:latin typeface="Segoe UI" panose="020B0502040204020203" pitchFamily="34" charset="0"/>
                <a:cs typeface="Segoe UI" panose="020B0502040204020203" pitchFamily="34" charset="0"/>
              </a:rPr>
              <a:t>6</a:t>
            </a:r>
          </a:p>
        </p:txBody>
      </p:sp>
      <p:sp>
        <p:nvSpPr>
          <p:cNvPr id="15" name="TextBox 14">
            <a:extLst>
              <a:ext uri="{FF2B5EF4-FFF2-40B4-BE49-F238E27FC236}">
                <a16:creationId xmlns:a16="http://schemas.microsoft.com/office/drawing/2014/main" id="{3E6991A7-ABBC-4C17-A370-FA3C201AA860}"/>
              </a:ext>
            </a:extLst>
          </p:cNvPr>
          <p:cNvSpPr txBox="1"/>
          <p:nvPr/>
        </p:nvSpPr>
        <p:spPr>
          <a:xfrm>
            <a:off x="1809712" y="2172889"/>
            <a:ext cx="3636084" cy="640080"/>
          </a:xfrm>
          <a:prstGeom prst="rect">
            <a:avLst/>
          </a:prstGeom>
          <a:noFill/>
        </p:spPr>
        <p:txBody>
          <a:bodyPr wrap="square" rtlCol="0">
            <a:spAutoFit/>
          </a:bodyPr>
          <a:lstStyle/>
          <a:p>
            <a:endParaRPr lang="en-US"/>
          </a:p>
        </p:txBody>
      </p:sp>
      <p:sp>
        <p:nvSpPr>
          <p:cNvPr id="18" name="Text Placeholder 17">
            <a:extLst>
              <a:ext uri="{FF2B5EF4-FFF2-40B4-BE49-F238E27FC236}">
                <a16:creationId xmlns:a16="http://schemas.microsoft.com/office/drawing/2014/main" id="{D1C98037-FF01-4FB4-9814-725CC43CABE3}"/>
              </a:ext>
            </a:extLst>
          </p:cNvPr>
          <p:cNvSpPr>
            <a:spLocks noGrp="1"/>
          </p:cNvSpPr>
          <p:nvPr>
            <p:ph type="body" sz="quarter" idx="10" hasCustomPrompt="1"/>
          </p:nvPr>
        </p:nvSpPr>
        <p:spPr>
          <a:xfrm>
            <a:off x="1809708" y="1882775"/>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19" name="Text Placeholder 17">
            <a:extLst>
              <a:ext uri="{FF2B5EF4-FFF2-40B4-BE49-F238E27FC236}">
                <a16:creationId xmlns:a16="http://schemas.microsoft.com/office/drawing/2014/main" id="{D20EFFB8-117A-4DFC-95FA-C92C0E3CCABE}"/>
              </a:ext>
            </a:extLst>
          </p:cNvPr>
          <p:cNvSpPr>
            <a:spLocks noGrp="1"/>
          </p:cNvSpPr>
          <p:nvPr>
            <p:ph type="body" sz="quarter" idx="11" hasCustomPrompt="1"/>
          </p:nvPr>
        </p:nvSpPr>
        <p:spPr>
          <a:xfrm>
            <a:off x="1809708"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20" name="Text Placeholder 17">
            <a:extLst>
              <a:ext uri="{FF2B5EF4-FFF2-40B4-BE49-F238E27FC236}">
                <a16:creationId xmlns:a16="http://schemas.microsoft.com/office/drawing/2014/main" id="{48487E2E-89B9-4BBA-90F8-097A6CD5B4CF}"/>
              </a:ext>
            </a:extLst>
          </p:cNvPr>
          <p:cNvSpPr>
            <a:spLocks noGrp="1"/>
          </p:cNvSpPr>
          <p:nvPr>
            <p:ph type="body" sz="quarter" idx="12" hasCustomPrompt="1"/>
          </p:nvPr>
        </p:nvSpPr>
        <p:spPr>
          <a:xfrm>
            <a:off x="1809708"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sp>
        <p:nvSpPr>
          <p:cNvPr id="21" name="Text Placeholder 17">
            <a:extLst>
              <a:ext uri="{FF2B5EF4-FFF2-40B4-BE49-F238E27FC236}">
                <a16:creationId xmlns:a16="http://schemas.microsoft.com/office/drawing/2014/main" id="{25A511F3-FAC2-42B0-9794-51DC46721C47}"/>
              </a:ext>
            </a:extLst>
          </p:cNvPr>
          <p:cNvSpPr>
            <a:spLocks noGrp="1"/>
          </p:cNvSpPr>
          <p:nvPr>
            <p:ph type="body" sz="quarter" idx="13" hasCustomPrompt="1"/>
          </p:nvPr>
        </p:nvSpPr>
        <p:spPr>
          <a:xfrm>
            <a:off x="7483429" y="1882742"/>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22" name="Text Placeholder 17">
            <a:extLst>
              <a:ext uri="{FF2B5EF4-FFF2-40B4-BE49-F238E27FC236}">
                <a16:creationId xmlns:a16="http://schemas.microsoft.com/office/drawing/2014/main" id="{F7FF37B7-7EF6-436C-A186-767804B2394A}"/>
              </a:ext>
            </a:extLst>
          </p:cNvPr>
          <p:cNvSpPr>
            <a:spLocks noGrp="1"/>
          </p:cNvSpPr>
          <p:nvPr>
            <p:ph type="body" sz="quarter" idx="14" hasCustomPrompt="1"/>
          </p:nvPr>
        </p:nvSpPr>
        <p:spPr>
          <a:xfrm>
            <a:off x="7481969"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
        <p:nvSpPr>
          <p:cNvPr id="23" name="Text Placeholder 17">
            <a:extLst>
              <a:ext uri="{FF2B5EF4-FFF2-40B4-BE49-F238E27FC236}">
                <a16:creationId xmlns:a16="http://schemas.microsoft.com/office/drawing/2014/main" id="{B881E5E6-14B5-4F59-BC8F-0D60E98F0E8B}"/>
              </a:ext>
            </a:extLst>
          </p:cNvPr>
          <p:cNvSpPr>
            <a:spLocks noGrp="1"/>
          </p:cNvSpPr>
          <p:nvPr>
            <p:ph type="body" sz="quarter" idx="15" hasCustomPrompt="1"/>
          </p:nvPr>
        </p:nvSpPr>
        <p:spPr>
          <a:xfrm>
            <a:off x="7475834"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2856132090"/>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ction 1">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Lst>
          </p:cNvPr>
          <p:cNvSpPr/>
          <p:nvPr/>
        </p:nvSpPr>
        <p:spPr>
          <a:xfrm>
            <a:off x="235981" y="180008"/>
            <a:ext cx="11720038" cy="6497983"/>
          </a:xfrm>
          <a:prstGeom prst="roundRect">
            <a:avLst>
              <a:gd name="adj" fmla="val 430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503384"/>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65502752-7F2E-40A7-BDC4-F04EAC2096C9}"/>
              </a:ext>
            </a:extLst>
          </p:cNvPr>
          <p:cNvPicPr>
            <a:picLocks noChangeAspect="1"/>
          </p:cNvPicPr>
          <p:nvPr/>
        </p:nvPicPr>
        <p:blipFill>
          <a:blip r:embed="rId3"/>
          <a:srcRect/>
          <a:stretch/>
        </p:blipFill>
        <p:spPr>
          <a:xfrm>
            <a:off x="9681510" y="5657041"/>
            <a:ext cx="1548149" cy="589475"/>
          </a:xfrm>
          <a:prstGeom prst="rect">
            <a:avLst/>
          </a:prstGeom>
        </p:spPr>
      </p:pic>
    </p:spTree>
    <p:custDataLst>
      <p:tags r:id="rId1"/>
    </p:custDataLst>
    <p:extLst>
      <p:ext uri="{BB962C8B-B14F-4D97-AF65-F5344CB8AC3E}">
        <p14:creationId xmlns:p14="http://schemas.microsoft.com/office/powerpoint/2010/main" val="2186835968"/>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ction 3">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194001C-FDBA-2B47-A0FE-402D7FA98FC4}"/>
              </a:ext>
            </a:extLst>
          </p:cNvPr>
          <p:cNvSpPr/>
          <p:nvPr/>
        </p:nvSpPr>
        <p:spPr>
          <a:xfrm>
            <a:off x="235981" y="180008"/>
            <a:ext cx="11720038" cy="6497983"/>
          </a:xfrm>
          <a:prstGeom prst="roundRect">
            <a:avLst>
              <a:gd name="adj" fmla="val 4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6"/>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E4ACCA3E-2673-4CC1-99B3-4ADFD34D7A49}"/>
              </a:ext>
            </a:extLst>
          </p:cNvPr>
          <p:cNvPicPr>
            <a:picLocks noChangeAspect="1"/>
          </p:cNvPicPr>
          <p:nvPr/>
        </p:nvPicPr>
        <p:blipFill>
          <a:blip r:embed="rId3"/>
          <a:srcRect/>
          <a:stretch/>
        </p:blipFill>
        <p:spPr>
          <a:xfrm>
            <a:off x="9681510" y="5657041"/>
            <a:ext cx="1548149" cy="589475"/>
          </a:xfrm>
          <a:prstGeom prst="rect">
            <a:avLst/>
          </a:prstGeom>
        </p:spPr>
      </p:pic>
    </p:spTree>
    <p:custDataLst>
      <p:tags r:id="rId1"/>
    </p:custDataLst>
    <p:extLst>
      <p:ext uri="{BB962C8B-B14F-4D97-AF65-F5344CB8AC3E}">
        <p14:creationId xmlns:p14="http://schemas.microsoft.com/office/powerpoint/2010/main" val="422944825"/>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ction 4">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194001C-FDBA-2B47-A0FE-402D7FA98FC4}"/>
              </a:ext>
            </a:extLst>
          </p:cNvPr>
          <p:cNvSpPr/>
          <p:nvPr/>
        </p:nvSpPr>
        <p:spPr>
          <a:xfrm>
            <a:off x="235981" y="180008"/>
            <a:ext cx="11720038" cy="6497983"/>
          </a:xfrm>
          <a:prstGeom prst="roundRect">
            <a:avLst>
              <a:gd name="adj" fmla="val 4303"/>
            </a:avLst>
          </a:prstGeom>
          <a:solidFill>
            <a:srgbClr val="F69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481080"/>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6" name="Picture 5">
            <a:extLst>
              <a:ext uri="{FF2B5EF4-FFF2-40B4-BE49-F238E27FC236}">
                <a16:creationId xmlns:a16="http://schemas.microsoft.com/office/drawing/2014/main" id="{E4ACCA3E-2673-4CC1-99B3-4ADFD34D7A49}"/>
              </a:ext>
            </a:extLst>
          </p:cNvPr>
          <p:cNvPicPr>
            <a:picLocks noChangeAspect="1"/>
          </p:cNvPicPr>
          <p:nvPr/>
        </p:nvPicPr>
        <p:blipFill>
          <a:blip r:embed="rId3"/>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207746307"/>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5">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5D43A7D-C509-8441-9D0E-0124EEFF26A7}"/>
              </a:ext>
            </a:extLst>
          </p:cNvPr>
          <p:cNvSpPr/>
          <p:nvPr/>
        </p:nvSpPr>
        <p:spPr>
          <a:xfrm>
            <a:off x="235981" y="180008"/>
            <a:ext cx="11720038" cy="6497983"/>
          </a:xfrm>
          <a:prstGeom prst="roundRect">
            <a:avLst>
              <a:gd name="adj" fmla="val 4303"/>
            </a:avLst>
          </a:prstGeom>
          <a:solidFill>
            <a:srgbClr val="D9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9"/>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5" name="Picture 4">
            <a:extLst>
              <a:ext uri="{FF2B5EF4-FFF2-40B4-BE49-F238E27FC236}">
                <a16:creationId xmlns:a16="http://schemas.microsoft.com/office/drawing/2014/main" id="{5EE0AC06-A4EC-440A-8F17-666A0F216752}"/>
              </a:ext>
            </a:extLst>
          </p:cNvPr>
          <p:cNvPicPr>
            <a:picLocks noChangeAspect="1"/>
          </p:cNvPicPr>
          <p:nvPr/>
        </p:nvPicPr>
        <p:blipFill>
          <a:blip r:embed="rId3"/>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3176865070"/>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p:nvPicPr>
        <p:blipFill>
          <a:blip r:embed="rId3"/>
          <a:srcRect/>
          <a:stretch/>
        </p:blipFill>
        <p:spPr>
          <a:xfrm>
            <a:off x="521208" y="5907024"/>
            <a:ext cx="1548147" cy="589475"/>
          </a:xfrm>
          <a:prstGeom prst="rect">
            <a:avLst/>
          </a:prstGeom>
        </p:spPr>
      </p:pic>
      <p:sp>
        <p:nvSpPr>
          <p:cNvPr id="7" name="Text Placeholder 2">
            <a:extLst>
              <a:ext uri="{FF2B5EF4-FFF2-40B4-BE49-F238E27FC236}">
                <a16:creationId xmlns:a16="http://schemas.microsoft.com/office/drawing/2014/main" id="{6DFC101B-A117-4F9C-AF03-C7C4A16B58E2}"/>
              </a:ext>
            </a:extLst>
          </p:cNvPr>
          <p:cNvSpPr>
            <a:spLocks noGrp="1"/>
          </p:cNvSpPr>
          <p:nvPr>
            <p:ph type="body" sz="quarter" idx="12" hasCustomPrompt="1"/>
          </p:nvPr>
        </p:nvSpPr>
        <p:spPr>
          <a:xfrm>
            <a:off x="639700" y="365760"/>
            <a:ext cx="11015662" cy="1327150"/>
          </a:xfrm>
        </p:spPr>
        <p:txBody>
          <a:bodyPr anchor="ct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marL="0" indent="0">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Tree>
    <p:custDataLst>
      <p:tags r:id="rId1"/>
    </p:custDataLst>
    <p:extLst>
      <p:ext uri="{BB962C8B-B14F-4D97-AF65-F5344CB8AC3E}">
        <p14:creationId xmlns:p14="http://schemas.microsoft.com/office/powerpoint/2010/main" val="2497928100"/>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692910"/>
            <a:ext cx="11015282" cy="3891026"/>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p:nvPicPr>
        <p:blipFill>
          <a:blip r:embed="rId3"/>
          <a:srcRect/>
          <a:stretch/>
        </p:blipFill>
        <p:spPr>
          <a:xfrm>
            <a:off x="10141862" y="5902206"/>
            <a:ext cx="1548147" cy="589475"/>
          </a:xfrm>
          <a:prstGeom prst="rect">
            <a:avLst/>
          </a:prstGeom>
        </p:spPr>
      </p:pic>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382607720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DA Sectio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5</a:t>
            </a:r>
          </a:p>
        </p:txBody>
      </p:sp>
      <p:sp>
        <p:nvSpPr>
          <p:cNvPr id="9" name="Title 1">
            <a:extLst>
              <a:ext uri="{FF2B5EF4-FFF2-40B4-BE49-F238E27FC236}">
                <a16:creationId xmlns:a16="http://schemas.microsoft.com/office/drawing/2014/main" id="{C0941358-BBD1-9C15-47DC-5EE3872A4098}"/>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402698439"/>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lue Box Title and Conten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37744" y="180767"/>
            <a:ext cx="4927002" cy="6496465"/>
          </a:xfrm>
          <a:prstGeom prst="roundRect">
            <a:avLst>
              <a:gd name="adj" fmla="val 5847"/>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219" y="-109050"/>
            <a:ext cx="6496468" cy="7076102"/>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p:txBody>
      </p:sp>
      <p:sp>
        <p:nvSpPr>
          <p:cNvPr id="6" name="Text Placeholder 11">
            <a:extLst>
              <a:ext uri="{FF2B5EF4-FFF2-40B4-BE49-F238E27FC236}">
                <a16:creationId xmlns:a16="http://schemas.microsoft.com/office/drawing/2014/main" id="{D6DA597F-D3F6-4498-BBEF-3E1A9D177576}"/>
              </a:ext>
            </a:extLst>
          </p:cNvPr>
          <p:cNvSpPr>
            <a:spLocks noGrp="1"/>
          </p:cNvSpPr>
          <p:nvPr>
            <p:ph type="body" sz="quarter" idx="13"/>
          </p:nvPr>
        </p:nvSpPr>
        <p:spPr>
          <a:xfrm>
            <a:off x="5597805" y="3097870"/>
            <a:ext cx="5631851"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Lst>
          </p:cNvPr>
          <p:cNvPicPr>
            <a:picLocks noChangeAspect="1"/>
          </p:cNvPicPr>
          <p:nvPr/>
        </p:nvPicPr>
        <p:blipFill>
          <a:blip r:embed="rId3"/>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3211670984"/>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ue Box Title and Conten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6992472" y="180767"/>
            <a:ext cx="4964486" cy="6496465"/>
          </a:xfrm>
          <a:prstGeom prst="roundRect">
            <a:avLst>
              <a:gd name="adj" fmla="val 5404"/>
            </a:avLst>
          </a:prstGeom>
        </p:spPr>
        <p:txBody>
          <a:bodyPr/>
          <a:lstStyle/>
          <a:p>
            <a:r>
              <a:rPr lang="en-US"/>
              <a:t>Click icon to add picture</a:t>
            </a:r>
          </a:p>
        </p:txBody>
      </p:sp>
      <p:sp>
        <p:nvSpPr>
          <p:cNvPr id="9" name="Text Placeholder 11">
            <a:extLst>
              <a:ext uri="{FF2B5EF4-FFF2-40B4-BE49-F238E27FC236}">
                <a16:creationId xmlns:a16="http://schemas.microsoft.com/office/drawing/2014/main" id="{8B157EC0-9EDD-4DFB-86D4-3AC7BDE85227}"/>
              </a:ext>
            </a:extLst>
          </p:cNvPr>
          <p:cNvSpPr>
            <a:spLocks noGrp="1"/>
          </p:cNvSpPr>
          <p:nvPr>
            <p:ph type="body" sz="quarter" idx="11" hasCustomPrompt="1"/>
          </p:nvPr>
        </p:nvSpPr>
        <p:spPr>
          <a:xfrm>
            <a:off x="315444" y="179674"/>
            <a:ext cx="6883275" cy="6497558"/>
          </a:xfrm>
          <a:custGeom>
            <a:avLst/>
            <a:gdLst>
              <a:gd name="connsiteX0" fmla="*/ 0 w 7124029"/>
              <a:gd name="connsiteY0" fmla="*/ 301871 h 6496050"/>
              <a:gd name="connsiteX1" fmla="*/ 301871 w 7124029"/>
              <a:gd name="connsiteY1" fmla="*/ 0 h 6496050"/>
              <a:gd name="connsiteX2" fmla="*/ 6822158 w 7124029"/>
              <a:gd name="connsiteY2" fmla="*/ 0 h 6496050"/>
              <a:gd name="connsiteX3" fmla="*/ 7124029 w 7124029"/>
              <a:gd name="connsiteY3" fmla="*/ 301871 h 6496050"/>
              <a:gd name="connsiteX4" fmla="*/ 7124029 w 7124029"/>
              <a:gd name="connsiteY4" fmla="*/ 6194179 h 6496050"/>
              <a:gd name="connsiteX5" fmla="*/ 6822158 w 7124029"/>
              <a:gd name="connsiteY5" fmla="*/ 6496050 h 6496050"/>
              <a:gd name="connsiteX6" fmla="*/ 301871 w 7124029"/>
              <a:gd name="connsiteY6" fmla="*/ 6496050 h 6496050"/>
              <a:gd name="connsiteX7" fmla="*/ 0 w 7124029"/>
              <a:gd name="connsiteY7" fmla="*/ 6194179 h 6496050"/>
              <a:gd name="connsiteX8" fmla="*/ 0 w 7124029"/>
              <a:gd name="connsiteY8" fmla="*/ 301871 h 6496050"/>
              <a:gd name="connsiteX0" fmla="*/ 0 w 7134303"/>
              <a:gd name="connsiteY0" fmla="*/ 308831 h 6503010"/>
              <a:gd name="connsiteX1" fmla="*/ 301871 w 7134303"/>
              <a:gd name="connsiteY1" fmla="*/ 6960 h 6503010"/>
              <a:gd name="connsiteX2" fmla="*/ 6822158 w 7134303"/>
              <a:gd name="connsiteY2" fmla="*/ 6960 h 6503010"/>
              <a:gd name="connsiteX3" fmla="*/ 7134303 w 7134303"/>
              <a:gd name="connsiteY3" fmla="*/ 123896 h 6503010"/>
              <a:gd name="connsiteX4" fmla="*/ 7124029 w 7134303"/>
              <a:gd name="connsiteY4" fmla="*/ 6201139 h 6503010"/>
              <a:gd name="connsiteX5" fmla="*/ 6822158 w 7134303"/>
              <a:gd name="connsiteY5" fmla="*/ 6503010 h 6503010"/>
              <a:gd name="connsiteX6" fmla="*/ 301871 w 7134303"/>
              <a:gd name="connsiteY6" fmla="*/ 6503010 h 6503010"/>
              <a:gd name="connsiteX7" fmla="*/ 0 w 7134303"/>
              <a:gd name="connsiteY7" fmla="*/ 6201139 h 6503010"/>
              <a:gd name="connsiteX8" fmla="*/ 0 w 7134303"/>
              <a:gd name="connsiteY8" fmla="*/ 308831 h 6503010"/>
              <a:gd name="connsiteX0" fmla="*/ 0 w 7134954"/>
              <a:gd name="connsiteY0" fmla="*/ 308831 h 6503010"/>
              <a:gd name="connsiteX1" fmla="*/ 301871 w 7134954"/>
              <a:gd name="connsiteY1" fmla="*/ 6960 h 6503010"/>
              <a:gd name="connsiteX2" fmla="*/ 6986544 w 7134954"/>
              <a:gd name="connsiteY2" fmla="*/ 6960 h 6503010"/>
              <a:gd name="connsiteX3" fmla="*/ 7134303 w 7134954"/>
              <a:gd name="connsiteY3" fmla="*/ 123896 h 6503010"/>
              <a:gd name="connsiteX4" fmla="*/ 7124029 w 7134954"/>
              <a:gd name="connsiteY4" fmla="*/ 6201139 h 6503010"/>
              <a:gd name="connsiteX5" fmla="*/ 6822158 w 7134954"/>
              <a:gd name="connsiteY5" fmla="*/ 6503010 h 6503010"/>
              <a:gd name="connsiteX6" fmla="*/ 301871 w 7134954"/>
              <a:gd name="connsiteY6" fmla="*/ 6503010 h 6503010"/>
              <a:gd name="connsiteX7" fmla="*/ 0 w 7134954"/>
              <a:gd name="connsiteY7" fmla="*/ 6201139 h 6503010"/>
              <a:gd name="connsiteX8" fmla="*/ 0 w 7134954"/>
              <a:gd name="connsiteY8" fmla="*/ 308831 h 6503010"/>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822158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65996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76270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85795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5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43402"/>
              <a:gd name="connsiteY0" fmla="*/ 315666 h 6509845"/>
              <a:gd name="connsiteX1" fmla="*/ 301871 w 7143402"/>
              <a:gd name="connsiteY1" fmla="*/ 13795 h 6509845"/>
              <a:gd name="connsiteX2" fmla="*/ 6996069 w 7143402"/>
              <a:gd name="connsiteY2" fmla="*/ 4269 h 6509845"/>
              <a:gd name="connsiteX3" fmla="*/ 7134303 w 7143402"/>
              <a:gd name="connsiteY3" fmla="*/ 130731 h 6509845"/>
              <a:gd name="connsiteX4" fmla="*/ 7143312 w 7143402"/>
              <a:gd name="connsiteY4" fmla="*/ 6342747 h 6509845"/>
              <a:gd name="connsiteX5" fmla="*/ 6985796 w 7143402"/>
              <a:gd name="connsiteY5" fmla="*/ 6509845 h 6509845"/>
              <a:gd name="connsiteX6" fmla="*/ 301871 w 7143402"/>
              <a:gd name="connsiteY6" fmla="*/ 6509845 h 6509845"/>
              <a:gd name="connsiteX7" fmla="*/ 0 w 7143402"/>
              <a:gd name="connsiteY7" fmla="*/ 6207974 h 6509845"/>
              <a:gd name="connsiteX8" fmla="*/ 0 w 7143402"/>
              <a:gd name="connsiteY8" fmla="*/ 315666 h 6509845"/>
              <a:gd name="connsiteX0" fmla="*/ 0 w 7143897"/>
              <a:gd name="connsiteY0" fmla="*/ 315666 h 6509845"/>
              <a:gd name="connsiteX1" fmla="*/ 301871 w 7143897"/>
              <a:gd name="connsiteY1" fmla="*/ 13795 h 6509845"/>
              <a:gd name="connsiteX2" fmla="*/ 6996069 w 7143897"/>
              <a:gd name="connsiteY2" fmla="*/ 4269 h 6509845"/>
              <a:gd name="connsiteX3" fmla="*/ 7134303 w 7143897"/>
              <a:gd name="connsiteY3" fmla="*/ 130731 h 6509845"/>
              <a:gd name="connsiteX4" fmla="*/ 7143312 w 7143897"/>
              <a:gd name="connsiteY4" fmla="*/ 6342747 h 6509845"/>
              <a:gd name="connsiteX5" fmla="*/ 6994805 w 7143897"/>
              <a:gd name="connsiteY5" fmla="*/ 6509845 h 6509845"/>
              <a:gd name="connsiteX6" fmla="*/ 301871 w 7143897"/>
              <a:gd name="connsiteY6" fmla="*/ 6509845 h 6509845"/>
              <a:gd name="connsiteX7" fmla="*/ 0 w 7143897"/>
              <a:gd name="connsiteY7" fmla="*/ 6207974 h 6509845"/>
              <a:gd name="connsiteX8" fmla="*/ 0 w 7143897"/>
              <a:gd name="connsiteY8" fmla="*/ 315666 h 6509845"/>
              <a:gd name="connsiteX0" fmla="*/ 0 w 7143897"/>
              <a:gd name="connsiteY0" fmla="*/ 315666 h 6510392"/>
              <a:gd name="connsiteX1" fmla="*/ 301871 w 7143897"/>
              <a:gd name="connsiteY1" fmla="*/ 13795 h 6510392"/>
              <a:gd name="connsiteX2" fmla="*/ 6996069 w 7143897"/>
              <a:gd name="connsiteY2" fmla="*/ 4269 h 6510392"/>
              <a:gd name="connsiteX3" fmla="*/ 7134303 w 7143897"/>
              <a:gd name="connsiteY3" fmla="*/ 130731 h 6510392"/>
              <a:gd name="connsiteX4" fmla="*/ 7143312 w 7143897"/>
              <a:gd name="connsiteY4" fmla="*/ 6360879 h 6510392"/>
              <a:gd name="connsiteX5" fmla="*/ 6994805 w 7143897"/>
              <a:gd name="connsiteY5" fmla="*/ 6509845 h 6510392"/>
              <a:gd name="connsiteX6" fmla="*/ 301871 w 7143897"/>
              <a:gd name="connsiteY6" fmla="*/ 6509845 h 6510392"/>
              <a:gd name="connsiteX7" fmla="*/ 0 w 7143897"/>
              <a:gd name="connsiteY7" fmla="*/ 6207974 h 6510392"/>
              <a:gd name="connsiteX8" fmla="*/ 0 w 7143897"/>
              <a:gd name="connsiteY8" fmla="*/ 315666 h 6510392"/>
              <a:gd name="connsiteX0" fmla="*/ 0 w 7144961"/>
              <a:gd name="connsiteY0" fmla="*/ 315666 h 6510393"/>
              <a:gd name="connsiteX1" fmla="*/ 301871 w 7144961"/>
              <a:gd name="connsiteY1" fmla="*/ 13795 h 6510393"/>
              <a:gd name="connsiteX2" fmla="*/ 6996069 w 7144961"/>
              <a:gd name="connsiteY2" fmla="*/ 4269 h 6510393"/>
              <a:gd name="connsiteX3" fmla="*/ 7134303 w 7144961"/>
              <a:gd name="connsiteY3" fmla="*/ 130731 h 6510393"/>
              <a:gd name="connsiteX4" fmla="*/ 7143312 w 7144961"/>
              <a:gd name="connsiteY4" fmla="*/ 6360879 h 6510393"/>
              <a:gd name="connsiteX5" fmla="*/ 7003815 w 7144961"/>
              <a:gd name="connsiteY5" fmla="*/ 6509846 h 6510393"/>
              <a:gd name="connsiteX6" fmla="*/ 301871 w 7144961"/>
              <a:gd name="connsiteY6" fmla="*/ 6509845 h 6510393"/>
              <a:gd name="connsiteX7" fmla="*/ 0 w 7144961"/>
              <a:gd name="connsiteY7" fmla="*/ 6207974 h 6510393"/>
              <a:gd name="connsiteX8" fmla="*/ 0 w 7144961"/>
              <a:gd name="connsiteY8" fmla="*/ 315666 h 6510393"/>
              <a:gd name="connsiteX0" fmla="*/ 0 w 7144961"/>
              <a:gd name="connsiteY0" fmla="*/ 317178 h 6511905"/>
              <a:gd name="connsiteX1" fmla="*/ 301871 w 7144961"/>
              <a:gd name="connsiteY1" fmla="*/ 15307 h 6511905"/>
              <a:gd name="connsiteX2" fmla="*/ 6996069 w 7144961"/>
              <a:gd name="connsiteY2" fmla="*/ 5781 h 6511905"/>
              <a:gd name="connsiteX3" fmla="*/ 7134304 w 7144961"/>
              <a:gd name="connsiteY3" fmla="*/ 126621 h 6511905"/>
              <a:gd name="connsiteX4" fmla="*/ 7143312 w 7144961"/>
              <a:gd name="connsiteY4" fmla="*/ 6362391 h 6511905"/>
              <a:gd name="connsiteX5" fmla="*/ 7003815 w 7144961"/>
              <a:gd name="connsiteY5" fmla="*/ 6511358 h 6511905"/>
              <a:gd name="connsiteX6" fmla="*/ 301871 w 7144961"/>
              <a:gd name="connsiteY6" fmla="*/ 6511357 h 6511905"/>
              <a:gd name="connsiteX7" fmla="*/ 0 w 7144961"/>
              <a:gd name="connsiteY7" fmla="*/ 6209486 h 6511905"/>
              <a:gd name="connsiteX8" fmla="*/ 0 w 7144961"/>
              <a:gd name="connsiteY8" fmla="*/ 317178 h 6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4961" h="6511905">
                <a:moveTo>
                  <a:pt x="0" y="317178"/>
                </a:moveTo>
                <a:cubicBezTo>
                  <a:pt x="0" y="150459"/>
                  <a:pt x="135152" y="15307"/>
                  <a:pt x="301871" y="15307"/>
                </a:cubicBezTo>
                <a:lnTo>
                  <a:pt x="6996069" y="5781"/>
                </a:lnTo>
                <a:cubicBezTo>
                  <a:pt x="7162788" y="5781"/>
                  <a:pt x="7134304" y="-40098"/>
                  <a:pt x="7134304" y="126621"/>
                </a:cubicBezTo>
                <a:cubicBezTo>
                  <a:pt x="7137307" y="2205211"/>
                  <a:pt x="7140309" y="4283801"/>
                  <a:pt x="7143312" y="6362391"/>
                </a:cubicBezTo>
                <a:cubicBezTo>
                  <a:pt x="7143312" y="6529110"/>
                  <a:pt x="7170534" y="6511358"/>
                  <a:pt x="7003815" y="6511358"/>
                </a:cubicBezTo>
                <a:lnTo>
                  <a:pt x="301871" y="6511357"/>
                </a:lnTo>
                <a:cubicBezTo>
                  <a:pt x="135152" y="6511357"/>
                  <a:pt x="0" y="6376205"/>
                  <a:pt x="0" y="6209486"/>
                </a:cubicBezTo>
                <a:lnTo>
                  <a:pt x="0" y="317178"/>
                </a:lnTo>
                <a:close/>
              </a:path>
            </a:pathLst>
          </a:custGeom>
          <a:solidFill>
            <a:schemeClr val="tx2"/>
          </a:solidFill>
        </p:spPr>
        <p:txBody>
          <a:bodyPr lIns="731520" tIns="731520" rIns="731520" bIns="731520">
            <a:noAutofit/>
          </a:bodyPr>
          <a:lstStyle>
            <a:lvl1pPr marL="0" indent="0">
              <a:lnSpc>
                <a:spcPct val="100000"/>
              </a:lnSpc>
              <a:spcBef>
                <a:spcPts val="1000"/>
              </a:spcBef>
              <a:buNone/>
              <a:defRPr sz="66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a:p>
            <a:pPr lvl="0"/>
            <a:endParaRPr lang="en-US"/>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69460" y="-52025"/>
            <a:ext cx="6496468" cy="696205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Lst>
          </p:cNvPr>
          <p:cNvPicPr>
            <a:picLocks noChangeAspect="1"/>
          </p:cNvPicPr>
          <p:nvPr/>
        </p:nvPicPr>
        <p:blipFill>
          <a:blip r:embed="rId3"/>
          <a:srcRect/>
          <a:stretch/>
        </p:blipFill>
        <p:spPr>
          <a:xfrm>
            <a:off x="886968" y="5664684"/>
            <a:ext cx="1548149" cy="589475"/>
          </a:xfrm>
          <a:prstGeom prst="rect">
            <a:avLst/>
          </a:prstGeom>
        </p:spPr>
      </p:pic>
      <p:sp>
        <p:nvSpPr>
          <p:cNvPr id="6" name="Text Placeholder 11">
            <a:extLst>
              <a:ext uri="{FF2B5EF4-FFF2-40B4-BE49-F238E27FC236}">
                <a16:creationId xmlns:a16="http://schemas.microsoft.com/office/drawing/2014/main" id="{D2B782E3-CBE3-42B1-8655-071BCE5AD778}"/>
              </a:ext>
            </a:extLst>
          </p:cNvPr>
          <p:cNvSpPr>
            <a:spLocks noGrp="1"/>
          </p:cNvSpPr>
          <p:nvPr>
            <p:ph type="body" sz="quarter" idx="13"/>
          </p:nvPr>
        </p:nvSpPr>
        <p:spPr>
          <a:xfrm>
            <a:off x="972017" y="3062011"/>
            <a:ext cx="5491535"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077436083"/>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ue Box Title and Photo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7013987" y="180767"/>
            <a:ext cx="4932213" cy="6496465"/>
          </a:xfrm>
          <a:prstGeom prst="roundRect">
            <a:avLst>
              <a:gd name="adj" fmla="val 4973"/>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73213" y="-46649"/>
            <a:ext cx="6496468" cy="6951294"/>
          </a:xfrm>
          <a:prstGeom prst="round2SameRect">
            <a:avLst>
              <a:gd name="adj1" fmla="val 0"/>
              <a:gd name="adj2" fmla="val 4565"/>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2608930187"/>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ue Box Title and Photo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896" y="-109727"/>
            <a:ext cx="6496468" cy="7077456"/>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1857056587"/>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ue Box Title and Photo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7336715" cy="6496465"/>
          </a:xfrm>
          <a:prstGeom prst="roundRect">
            <a:avLst>
              <a:gd name="adj" fmla="val 4040"/>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6352070" y="1073973"/>
            <a:ext cx="6496468" cy="4710056"/>
          </a:xfrm>
          <a:prstGeom prst="round2SameRect">
            <a:avLst>
              <a:gd name="adj1" fmla="val 0"/>
              <a:gd name="adj2" fmla="val 5644"/>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3430950935"/>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ue Box Title and Photo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4561243" y="180767"/>
            <a:ext cx="7395715" cy="6496465"/>
          </a:xfrm>
          <a:prstGeom prst="roundRect">
            <a:avLst>
              <a:gd name="adj" fmla="val 3709"/>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654294" y="1074421"/>
            <a:ext cx="6496468" cy="4709160"/>
          </a:xfrm>
          <a:prstGeom prst="round2SameRect">
            <a:avLst>
              <a:gd name="adj1" fmla="val 0"/>
              <a:gd name="adj2" fmla="val 5644"/>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3509147128"/>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ortrait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3"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670357108"/>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176317367"/>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16812776"/>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4183934848"/>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DA Sectio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6</a:t>
            </a:r>
          </a:p>
        </p:txBody>
      </p:sp>
      <p:sp>
        <p:nvSpPr>
          <p:cNvPr id="9" name="Title 1">
            <a:extLst>
              <a:ext uri="{FF2B5EF4-FFF2-40B4-BE49-F238E27FC236}">
                <a16:creationId xmlns:a16="http://schemas.microsoft.com/office/drawing/2014/main" id="{96D24B15-9A38-A352-D353-8504F7A2ED67}"/>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447241828"/>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andscape Photo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4214"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3497352191"/>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Landscape Photo and Content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658941"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2009699535"/>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6">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AD63047-E3BC-E44B-A6AC-83ED1C7A1CCC}"/>
              </a:ext>
            </a:extLst>
          </p:cNvPr>
          <p:cNvSpPr/>
          <p:nvPr/>
        </p:nvSpPr>
        <p:spPr>
          <a:xfrm>
            <a:off x="235981" y="180008"/>
            <a:ext cx="11720038" cy="6497983"/>
          </a:xfrm>
          <a:prstGeom prst="roundRect">
            <a:avLst>
              <a:gd name="adj" fmla="val 4303"/>
            </a:avLst>
          </a:prstGeom>
          <a:solidFill>
            <a:srgbClr val="93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7"/>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pic>
        <p:nvPicPr>
          <p:cNvPr id="5" name="Picture 4">
            <a:extLst>
              <a:ext uri="{FF2B5EF4-FFF2-40B4-BE49-F238E27FC236}">
                <a16:creationId xmlns:a16="http://schemas.microsoft.com/office/drawing/2014/main" id="{16CA18CF-8B4D-42E9-A7CC-F0EE3193964C}"/>
              </a:ext>
            </a:extLst>
          </p:cNvPr>
          <p:cNvPicPr>
            <a:picLocks noChangeAspect="1"/>
          </p:cNvPicPr>
          <p:nvPr/>
        </p:nvPicPr>
        <p:blipFill>
          <a:blip r:embed="rId3"/>
          <a:srcRect/>
          <a:stretch/>
        </p:blipFill>
        <p:spPr>
          <a:xfrm>
            <a:off x="9681504" y="5657041"/>
            <a:ext cx="1548149" cy="589475"/>
          </a:xfrm>
          <a:prstGeom prst="rect">
            <a:avLst/>
          </a:prstGeom>
        </p:spPr>
      </p:pic>
    </p:spTree>
    <p:custDataLst>
      <p:tags r:id="rId1"/>
    </p:custDataLst>
    <p:extLst>
      <p:ext uri="{BB962C8B-B14F-4D97-AF65-F5344CB8AC3E}">
        <p14:creationId xmlns:p14="http://schemas.microsoft.com/office/powerpoint/2010/main" val="3760523989"/>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pic>
        <p:nvPicPr>
          <p:cNvPr id="4" name="Picture 3">
            <a:extLst>
              <a:ext uri="{FF2B5EF4-FFF2-40B4-BE49-F238E27FC236}">
                <a16:creationId xmlns:a16="http://schemas.microsoft.com/office/drawing/2014/main" id="{C1422FAB-96FD-4634-A01E-A21638648B85}"/>
              </a:ext>
            </a:extLst>
          </p:cNvPr>
          <p:cNvPicPr>
            <a:picLocks noChangeAspect="1"/>
          </p:cNvPicPr>
          <p:nvPr/>
        </p:nvPicPr>
        <p:blipFill>
          <a:blip r:embed="rId3"/>
          <a:srcRect/>
          <a:stretch/>
        </p:blipFill>
        <p:spPr>
          <a:xfrm>
            <a:off x="521208" y="5907024"/>
            <a:ext cx="1548147" cy="589475"/>
          </a:xfrm>
          <a:prstGeom prst="rect">
            <a:avLst/>
          </a:prstGeom>
        </p:spPr>
      </p:pic>
    </p:spTree>
    <p:custDataLst>
      <p:tags r:id="rId1"/>
    </p:custDataLst>
    <p:extLst>
      <p:ext uri="{BB962C8B-B14F-4D97-AF65-F5344CB8AC3E}">
        <p14:creationId xmlns:p14="http://schemas.microsoft.com/office/powerpoint/2010/main" val="278916872"/>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pic>
        <p:nvPicPr>
          <p:cNvPr id="3" name="Picture 2">
            <a:extLst>
              <a:ext uri="{FF2B5EF4-FFF2-40B4-BE49-F238E27FC236}">
                <a16:creationId xmlns:a16="http://schemas.microsoft.com/office/drawing/2014/main" id="{45B7B810-786E-47A4-885B-49497B76D7DE}"/>
              </a:ext>
            </a:extLst>
          </p:cNvPr>
          <p:cNvPicPr>
            <a:picLocks noChangeAspect="1"/>
          </p:cNvPicPr>
          <p:nvPr userDrawn="1"/>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2292226015"/>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lus/Delt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684A9A-C389-4E6A-8557-B4123E3D209C}"/>
              </a:ext>
            </a:extLst>
          </p:cNvPr>
          <p:cNvGrpSpPr/>
          <p:nvPr/>
        </p:nvGrpSpPr>
        <p:grpSpPr>
          <a:xfrm>
            <a:off x="1552372" y="809268"/>
            <a:ext cx="8646812" cy="5072084"/>
            <a:chOff x="1552372" y="809268"/>
            <a:chExt cx="8646812" cy="5072084"/>
          </a:xfrm>
        </p:grpSpPr>
        <p:sp>
          <p:nvSpPr>
            <p:cNvPr id="4" name="TextBox 3">
              <a:extLst>
                <a:ext uri="{FF2B5EF4-FFF2-40B4-BE49-F238E27FC236}">
                  <a16:creationId xmlns:a16="http://schemas.microsoft.com/office/drawing/2014/main" id="{A37084F6-CC4F-4527-BFE0-A9AE36DF55CB}"/>
                </a:ext>
              </a:extLst>
            </p:cNvPr>
            <p:cNvSpPr txBox="1"/>
            <p:nvPr/>
          </p:nvSpPr>
          <p:spPr>
            <a:xfrm>
              <a:off x="7079767" y="1520339"/>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Lst>
            </p:cNvPr>
            <p:cNvSpPr txBox="1"/>
            <p:nvPr/>
          </p:nvSpPr>
          <p:spPr>
            <a:xfrm>
              <a:off x="2499533" y="809268"/>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grpSp>
    </p:spTree>
    <p:custDataLst>
      <p:tags r:id="rId1"/>
    </p:custDataLst>
    <p:extLst>
      <p:ext uri="{BB962C8B-B14F-4D97-AF65-F5344CB8AC3E}">
        <p14:creationId xmlns:p14="http://schemas.microsoft.com/office/powerpoint/2010/main" val="1098699135"/>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0" y="1"/>
            <a:ext cx="12192000" cy="6858000"/>
          </a:xfrm>
          <a:prstGeom prst="rect">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3713475831"/>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Text Placeholder 11">
            <a:extLst>
              <a:ext uri="{FF2B5EF4-FFF2-40B4-BE49-F238E27FC236}">
                <a16:creationId xmlns:a16="http://schemas.microsoft.com/office/drawing/2014/main" id="{32E752B1-301D-4273-A823-32E6D0958AE8}"/>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5D898DD7-3754-4561-99FF-DC9125C5B76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2AC04268-A805-4B98-8F12-9530D62D216B}"/>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6" name="Picture 5">
            <a:extLst>
              <a:ext uri="{FF2B5EF4-FFF2-40B4-BE49-F238E27FC236}">
                <a16:creationId xmlns:a16="http://schemas.microsoft.com/office/drawing/2014/main" id="{328043A0-48EB-4424-BD92-E2EDBA313235}"/>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4158506635"/>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pic>
        <p:nvPicPr>
          <p:cNvPr id="3" name="Picture 2">
            <a:extLst>
              <a:ext uri="{FF2B5EF4-FFF2-40B4-BE49-F238E27FC236}">
                <a16:creationId xmlns:a16="http://schemas.microsoft.com/office/drawing/2014/main" id="{DFFC722C-1267-4733-A0F6-6A500C3F4EBA}"/>
              </a:ext>
            </a:extLst>
          </p:cNvPr>
          <p:cNvPicPr>
            <a:picLocks noChangeAspect="1"/>
          </p:cNvPicPr>
          <p:nvPr userDrawn="1"/>
        </p:nvPicPr>
        <p:blipFill>
          <a:blip r:embed="rId3"/>
          <a:srcRect/>
          <a:stretch/>
        </p:blipFill>
        <p:spPr>
          <a:xfrm>
            <a:off x="10141862" y="5902206"/>
            <a:ext cx="1548147" cy="589475"/>
          </a:xfrm>
          <a:prstGeom prst="rect">
            <a:avLst/>
          </a:prstGeom>
        </p:spPr>
      </p:pic>
    </p:spTree>
    <p:custDataLst>
      <p:tags r:id="rId1"/>
    </p:custDataLst>
    <p:extLst>
      <p:ext uri="{BB962C8B-B14F-4D97-AF65-F5344CB8AC3E}">
        <p14:creationId xmlns:p14="http://schemas.microsoft.com/office/powerpoint/2010/main" val="27753247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7" name="Text Placeholder 2">
            <a:extLst>
              <a:ext uri="{FF2B5EF4-FFF2-40B4-BE49-F238E27FC236}">
                <a16:creationId xmlns:a16="http://schemas.microsoft.com/office/drawing/2014/main" id="{6DFC101B-A117-4F9C-AF03-C7C4A16B58E2}"/>
              </a:ext>
            </a:extLst>
          </p:cNvPr>
          <p:cNvSpPr>
            <a:spLocks noGrp="1"/>
          </p:cNvSpPr>
          <p:nvPr>
            <p:ph type="body" sz="quarter" idx="12" hasCustomPrompt="1"/>
          </p:nvPr>
        </p:nvSpPr>
        <p:spPr>
          <a:xfrm>
            <a:off x="639700" y="365760"/>
            <a:ext cx="11015662" cy="1327150"/>
          </a:xfrm>
        </p:spPr>
        <p:txBody>
          <a:bodyPr anchor="ct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Tree>
    <p:custDataLst>
      <p:tags r:id="rId1"/>
    </p:custDataLst>
    <p:extLst>
      <p:ext uri="{BB962C8B-B14F-4D97-AF65-F5344CB8AC3E}">
        <p14:creationId xmlns:p14="http://schemas.microsoft.com/office/powerpoint/2010/main" val="263495826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DA Section dark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340"/>
              </a:lnSpc>
            </a:pPr>
            <a:endParaRPr lang="en-US" sz="1265"/>
          </a:p>
        </p:txBody>
      </p:sp>
      <p:pic>
        <p:nvPicPr>
          <p:cNvPr id="6" name="Picture 5" descr="Evident Change logo">
            <a:extLst>
              <a:ext uri="{FF2B5EF4-FFF2-40B4-BE49-F238E27FC236}">
                <a16:creationId xmlns:a16="http://schemas.microsoft.com/office/drawing/2014/main" id="{65502752-7F2E-40A7-BDC4-F04EAC2096C9}"/>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9681510" y="5657041"/>
            <a:ext cx="1548149" cy="589475"/>
          </a:xfrm>
          <a:prstGeom prst="rect">
            <a:avLst/>
          </a:prstGeom>
        </p:spPr>
      </p:pic>
      <p:sp>
        <p:nvSpPr>
          <p:cNvPr id="2" name="Title 1">
            <a:extLst>
              <a:ext uri="{FF2B5EF4-FFF2-40B4-BE49-F238E27FC236}">
                <a16:creationId xmlns:a16="http://schemas.microsoft.com/office/drawing/2014/main" id="{A358670D-65E8-154A-CC3E-9A4E4E883A0F}"/>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4051189344"/>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692910"/>
            <a:ext cx="11015282" cy="3891026"/>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userDrawn="1"/>
        </p:nvPicPr>
        <p:blipFill>
          <a:blip r:embed="rId3"/>
          <a:srcRect/>
          <a:stretch/>
        </p:blipFill>
        <p:spPr>
          <a:xfrm>
            <a:off x="10141862" y="5902206"/>
            <a:ext cx="1548147" cy="589475"/>
          </a:xfrm>
          <a:prstGeom prst="rect">
            <a:avLst/>
          </a:prstGeom>
        </p:spPr>
      </p:pic>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352973426"/>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p:nvSpPr>
        <p:spPr>
          <a:xfrm>
            <a:off x="612991" y="412790"/>
            <a:ext cx="6263013" cy="1446550"/>
          </a:xfrm>
          <a:prstGeom prst="rect">
            <a:avLst/>
          </a:prstGeom>
        </p:spPr>
        <p:txBody>
          <a:bodyPr wrap="square">
            <a:spAutoFit/>
          </a:bodyPr>
          <a:lstStyle/>
          <a:p>
            <a:pPr lvl="0"/>
            <a:r>
              <a:rPr lang="en-US" sz="4400" b="1">
                <a:solidFill>
                  <a:schemeClr val="tx2"/>
                </a:solidFill>
                <a:latin typeface="Segoe UI" panose="020B0502040204020203" pitchFamily="34" charset="0"/>
                <a:cs typeface="Segoe UI" panose="020B0502040204020203" pitchFamily="34" charset="0"/>
              </a:rPr>
              <a:t>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AND QUESTIONS</a:t>
            </a:r>
          </a:p>
        </p:txBody>
      </p:sp>
      <p:sp>
        <p:nvSpPr>
          <p:cNvPr id="8" name="Rectangle 7">
            <a:extLst>
              <a:ext uri="{FF2B5EF4-FFF2-40B4-BE49-F238E27FC236}">
                <a16:creationId xmlns:a16="http://schemas.microsoft.com/office/drawing/2014/main" id="{CEE12094-7229-4F78-9BF3-2AB2BFA92633}"/>
              </a:ext>
            </a:extLst>
          </p:cNvPr>
          <p:cNvSpPr/>
          <p:nvPr/>
        </p:nvSpPr>
        <p:spPr>
          <a:xfrm>
            <a:off x="664977" y="2103814"/>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800-306-6223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Info@EvidentChange.org</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Segoe UI" panose="020B0502040204020203" pitchFamily="34" charset="0"/>
                <a:cs typeface="Segoe UI" panose="020B0502040204020203" pitchFamily="34" charset="0"/>
              </a:rPr>
              <a:t>		</a:t>
            </a:r>
          </a:p>
        </p:txBody>
      </p:sp>
      <p:pic>
        <p:nvPicPr>
          <p:cNvPr id="6" name="Picture 5">
            <a:extLst>
              <a:ext uri="{FF2B5EF4-FFF2-40B4-BE49-F238E27FC236}">
                <a16:creationId xmlns:a16="http://schemas.microsoft.com/office/drawing/2014/main" id="{F9610AC8-D3BF-4704-BAE6-78F5E0821757}"/>
              </a:ext>
            </a:extLst>
          </p:cNvPr>
          <p:cNvPicPr>
            <a:picLocks noChangeAspect="1"/>
          </p:cNvPicPr>
          <p:nvPr/>
        </p:nvPicPr>
        <p:blipFill>
          <a:blip r:embed="rId4"/>
          <a:stretch>
            <a:fillRect/>
          </a:stretch>
        </p:blipFill>
        <p:spPr>
          <a:xfrm>
            <a:off x="6630441" y="535667"/>
            <a:ext cx="4919898" cy="5785605"/>
          </a:xfrm>
          <a:prstGeom prst="rect">
            <a:avLst/>
          </a:prstGeom>
        </p:spPr>
      </p:pic>
    </p:spTree>
    <p:custDataLst>
      <p:tags r:id="rId1"/>
    </p:custDataLst>
    <p:extLst>
      <p:ext uri="{BB962C8B-B14F-4D97-AF65-F5344CB8AC3E}">
        <p14:creationId xmlns:p14="http://schemas.microsoft.com/office/powerpoint/2010/main" val="586422473"/>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Blue Box Title and Conten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37744" y="180767"/>
            <a:ext cx="4927002" cy="6496465"/>
          </a:xfrm>
          <a:prstGeom prst="roundRect">
            <a:avLst>
              <a:gd name="adj" fmla="val 5847"/>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219" y="-109050"/>
            <a:ext cx="6496468" cy="7076102"/>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p:txBody>
      </p:sp>
      <p:sp>
        <p:nvSpPr>
          <p:cNvPr id="6" name="Text Placeholder 11">
            <a:extLst>
              <a:ext uri="{FF2B5EF4-FFF2-40B4-BE49-F238E27FC236}">
                <a16:creationId xmlns:a16="http://schemas.microsoft.com/office/drawing/2014/main" id="{D6DA597F-D3F6-4498-BBEF-3E1A9D177576}"/>
              </a:ext>
            </a:extLst>
          </p:cNvPr>
          <p:cNvSpPr>
            <a:spLocks noGrp="1"/>
          </p:cNvSpPr>
          <p:nvPr>
            <p:ph type="body" sz="quarter" idx="13"/>
          </p:nvPr>
        </p:nvSpPr>
        <p:spPr>
          <a:xfrm>
            <a:off x="5597805" y="3097870"/>
            <a:ext cx="5631851"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Lst>
          </p:cNvPr>
          <p:cNvPicPr>
            <a:picLocks noChangeAspect="1"/>
          </p:cNvPicPr>
          <p:nvPr userDrawn="1"/>
        </p:nvPicPr>
        <p:blipFill>
          <a:blip r:embed="rId3"/>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2615685238"/>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Blue Box Title and Conten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6992472" y="180767"/>
            <a:ext cx="4964486" cy="6496465"/>
          </a:xfrm>
          <a:prstGeom prst="roundRect">
            <a:avLst>
              <a:gd name="adj" fmla="val 5404"/>
            </a:avLst>
          </a:prstGeom>
        </p:spPr>
        <p:txBody>
          <a:bodyPr/>
          <a:lstStyle/>
          <a:p>
            <a:r>
              <a:rPr lang="en-US"/>
              <a:t>Click icon to add picture</a:t>
            </a:r>
          </a:p>
        </p:txBody>
      </p:sp>
      <p:sp>
        <p:nvSpPr>
          <p:cNvPr id="9" name="Text Placeholder 11">
            <a:extLst>
              <a:ext uri="{FF2B5EF4-FFF2-40B4-BE49-F238E27FC236}">
                <a16:creationId xmlns:a16="http://schemas.microsoft.com/office/drawing/2014/main" id="{8B157EC0-9EDD-4DFB-86D4-3AC7BDE85227}"/>
              </a:ext>
            </a:extLst>
          </p:cNvPr>
          <p:cNvSpPr>
            <a:spLocks noGrp="1"/>
          </p:cNvSpPr>
          <p:nvPr>
            <p:ph type="body" sz="quarter" idx="11" hasCustomPrompt="1"/>
          </p:nvPr>
        </p:nvSpPr>
        <p:spPr>
          <a:xfrm>
            <a:off x="315444" y="179674"/>
            <a:ext cx="6883275" cy="6497558"/>
          </a:xfrm>
          <a:custGeom>
            <a:avLst/>
            <a:gdLst>
              <a:gd name="connsiteX0" fmla="*/ 0 w 7124029"/>
              <a:gd name="connsiteY0" fmla="*/ 301871 h 6496050"/>
              <a:gd name="connsiteX1" fmla="*/ 301871 w 7124029"/>
              <a:gd name="connsiteY1" fmla="*/ 0 h 6496050"/>
              <a:gd name="connsiteX2" fmla="*/ 6822158 w 7124029"/>
              <a:gd name="connsiteY2" fmla="*/ 0 h 6496050"/>
              <a:gd name="connsiteX3" fmla="*/ 7124029 w 7124029"/>
              <a:gd name="connsiteY3" fmla="*/ 301871 h 6496050"/>
              <a:gd name="connsiteX4" fmla="*/ 7124029 w 7124029"/>
              <a:gd name="connsiteY4" fmla="*/ 6194179 h 6496050"/>
              <a:gd name="connsiteX5" fmla="*/ 6822158 w 7124029"/>
              <a:gd name="connsiteY5" fmla="*/ 6496050 h 6496050"/>
              <a:gd name="connsiteX6" fmla="*/ 301871 w 7124029"/>
              <a:gd name="connsiteY6" fmla="*/ 6496050 h 6496050"/>
              <a:gd name="connsiteX7" fmla="*/ 0 w 7124029"/>
              <a:gd name="connsiteY7" fmla="*/ 6194179 h 6496050"/>
              <a:gd name="connsiteX8" fmla="*/ 0 w 7124029"/>
              <a:gd name="connsiteY8" fmla="*/ 301871 h 6496050"/>
              <a:gd name="connsiteX0" fmla="*/ 0 w 7134303"/>
              <a:gd name="connsiteY0" fmla="*/ 308831 h 6503010"/>
              <a:gd name="connsiteX1" fmla="*/ 301871 w 7134303"/>
              <a:gd name="connsiteY1" fmla="*/ 6960 h 6503010"/>
              <a:gd name="connsiteX2" fmla="*/ 6822158 w 7134303"/>
              <a:gd name="connsiteY2" fmla="*/ 6960 h 6503010"/>
              <a:gd name="connsiteX3" fmla="*/ 7134303 w 7134303"/>
              <a:gd name="connsiteY3" fmla="*/ 123896 h 6503010"/>
              <a:gd name="connsiteX4" fmla="*/ 7124029 w 7134303"/>
              <a:gd name="connsiteY4" fmla="*/ 6201139 h 6503010"/>
              <a:gd name="connsiteX5" fmla="*/ 6822158 w 7134303"/>
              <a:gd name="connsiteY5" fmla="*/ 6503010 h 6503010"/>
              <a:gd name="connsiteX6" fmla="*/ 301871 w 7134303"/>
              <a:gd name="connsiteY6" fmla="*/ 6503010 h 6503010"/>
              <a:gd name="connsiteX7" fmla="*/ 0 w 7134303"/>
              <a:gd name="connsiteY7" fmla="*/ 6201139 h 6503010"/>
              <a:gd name="connsiteX8" fmla="*/ 0 w 7134303"/>
              <a:gd name="connsiteY8" fmla="*/ 308831 h 6503010"/>
              <a:gd name="connsiteX0" fmla="*/ 0 w 7134954"/>
              <a:gd name="connsiteY0" fmla="*/ 308831 h 6503010"/>
              <a:gd name="connsiteX1" fmla="*/ 301871 w 7134954"/>
              <a:gd name="connsiteY1" fmla="*/ 6960 h 6503010"/>
              <a:gd name="connsiteX2" fmla="*/ 6986544 w 7134954"/>
              <a:gd name="connsiteY2" fmla="*/ 6960 h 6503010"/>
              <a:gd name="connsiteX3" fmla="*/ 7134303 w 7134954"/>
              <a:gd name="connsiteY3" fmla="*/ 123896 h 6503010"/>
              <a:gd name="connsiteX4" fmla="*/ 7124029 w 7134954"/>
              <a:gd name="connsiteY4" fmla="*/ 6201139 h 6503010"/>
              <a:gd name="connsiteX5" fmla="*/ 6822158 w 7134954"/>
              <a:gd name="connsiteY5" fmla="*/ 6503010 h 6503010"/>
              <a:gd name="connsiteX6" fmla="*/ 301871 w 7134954"/>
              <a:gd name="connsiteY6" fmla="*/ 6503010 h 6503010"/>
              <a:gd name="connsiteX7" fmla="*/ 0 w 7134954"/>
              <a:gd name="connsiteY7" fmla="*/ 6201139 h 6503010"/>
              <a:gd name="connsiteX8" fmla="*/ 0 w 7134954"/>
              <a:gd name="connsiteY8" fmla="*/ 308831 h 6503010"/>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822158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65996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76270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85795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5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43402"/>
              <a:gd name="connsiteY0" fmla="*/ 315666 h 6509845"/>
              <a:gd name="connsiteX1" fmla="*/ 301871 w 7143402"/>
              <a:gd name="connsiteY1" fmla="*/ 13795 h 6509845"/>
              <a:gd name="connsiteX2" fmla="*/ 6996069 w 7143402"/>
              <a:gd name="connsiteY2" fmla="*/ 4269 h 6509845"/>
              <a:gd name="connsiteX3" fmla="*/ 7134303 w 7143402"/>
              <a:gd name="connsiteY3" fmla="*/ 130731 h 6509845"/>
              <a:gd name="connsiteX4" fmla="*/ 7143312 w 7143402"/>
              <a:gd name="connsiteY4" fmla="*/ 6342747 h 6509845"/>
              <a:gd name="connsiteX5" fmla="*/ 6985796 w 7143402"/>
              <a:gd name="connsiteY5" fmla="*/ 6509845 h 6509845"/>
              <a:gd name="connsiteX6" fmla="*/ 301871 w 7143402"/>
              <a:gd name="connsiteY6" fmla="*/ 6509845 h 6509845"/>
              <a:gd name="connsiteX7" fmla="*/ 0 w 7143402"/>
              <a:gd name="connsiteY7" fmla="*/ 6207974 h 6509845"/>
              <a:gd name="connsiteX8" fmla="*/ 0 w 7143402"/>
              <a:gd name="connsiteY8" fmla="*/ 315666 h 6509845"/>
              <a:gd name="connsiteX0" fmla="*/ 0 w 7143897"/>
              <a:gd name="connsiteY0" fmla="*/ 315666 h 6509845"/>
              <a:gd name="connsiteX1" fmla="*/ 301871 w 7143897"/>
              <a:gd name="connsiteY1" fmla="*/ 13795 h 6509845"/>
              <a:gd name="connsiteX2" fmla="*/ 6996069 w 7143897"/>
              <a:gd name="connsiteY2" fmla="*/ 4269 h 6509845"/>
              <a:gd name="connsiteX3" fmla="*/ 7134303 w 7143897"/>
              <a:gd name="connsiteY3" fmla="*/ 130731 h 6509845"/>
              <a:gd name="connsiteX4" fmla="*/ 7143312 w 7143897"/>
              <a:gd name="connsiteY4" fmla="*/ 6342747 h 6509845"/>
              <a:gd name="connsiteX5" fmla="*/ 6994805 w 7143897"/>
              <a:gd name="connsiteY5" fmla="*/ 6509845 h 6509845"/>
              <a:gd name="connsiteX6" fmla="*/ 301871 w 7143897"/>
              <a:gd name="connsiteY6" fmla="*/ 6509845 h 6509845"/>
              <a:gd name="connsiteX7" fmla="*/ 0 w 7143897"/>
              <a:gd name="connsiteY7" fmla="*/ 6207974 h 6509845"/>
              <a:gd name="connsiteX8" fmla="*/ 0 w 7143897"/>
              <a:gd name="connsiteY8" fmla="*/ 315666 h 6509845"/>
              <a:gd name="connsiteX0" fmla="*/ 0 w 7143897"/>
              <a:gd name="connsiteY0" fmla="*/ 315666 h 6510392"/>
              <a:gd name="connsiteX1" fmla="*/ 301871 w 7143897"/>
              <a:gd name="connsiteY1" fmla="*/ 13795 h 6510392"/>
              <a:gd name="connsiteX2" fmla="*/ 6996069 w 7143897"/>
              <a:gd name="connsiteY2" fmla="*/ 4269 h 6510392"/>
              <a:gd name="connsiteX3" fmla="*/ 7134303 w 7143897"/>
              <a:gd name="connsiteY3" fmla="*/ 130731 h 6510392"/>
              <a:gd name="connsiteX4" fmla="*/ 7143312 w 7143897"/>
              <a:gd name="connsiteY4" fmla="*/ 6360879 h 6510392"/>
              <a:gd name="connsiteX5" fmla="*/ 6994805 w 7143897"/>
              <a:gd name="connsiteY5" fmla="*/ 6509845 h 6510392"/>
              <a:gd name="connsiteX6" fmla="*/ 301871 w 7143897"/>
              <a:gd name="connsiteY6" fmla="*/ 6509845 h 6510392"/>
              <a:gd name="connsiteX7" fmla="*/ 0 w 7143897"/>
              <a:gd name="connsiteY7" fmla="*/ 6207974 h 6510392"/>
              <a:gd name="connsiteX8" fmla="*/ 0 w 7143897"/>
              <a:gd name="connsiteY8" fmla="*/ 315666 h 6510392"/>
              <a:gd name="connsiteX0" fmla="*/ 0 w 7144961"/>
              <a:gd name="connsiteY0" fmla="*/ 315666 h 6510393"/>
              <a:gd name="connsiteX1" fmla="*/ 301871 w 7144961"/>
              <a:gd name="connsiteY1" fmla="*/ 13795 h 6510393"/>
              <a:gd name="connsiteX2" fmla="*/ 6996069 w 7144961"/>
              <a:gd name="connsiteY2" fmla="*/ 4269 h 6510393"/>
              <a:gd name="connsiteX3" fmla="*/ 7134303 w 7144961"/>
              <a:gd name="connsiteY3" fmla="*/ 130731 h 6510393"/>
              <a:gd name="connsiteX4" fmla="*/ 7143312 w 7144961"/>
              <a:gd name="connsiteY4" fmla="*/ 6360879 h 6510393"/>
              <a:gd name="connsiteX5" fmla="*/ 7003815 w 7144961"/>
              <a:gd name="connsiteY5" fmla="*/ 6509846 h 6510393"/>
              <a:gd name="connsiteX6" fmla="*/ 301871 w 7144961"/>
              <a:gd name="connsiteY6" fmla="*/ 6509845 h 6510393"/>
              <a:gd name="connsiteX7" fmla="*/ 0 w 7144961"/>
              <a:gd name="connsiteY7" fmla="*/ 6207974 h 6510393"/>
              <a:gd name="connsiteX8" fmla="*/ 0 w 7144961"/>
              <a:gd name="connsiteY8" fmla="*/ 315666 h 6510393"/>
              <a:gd name="connsiteX0" fmla="*/ 0 w 7144961"/>
              <a:gd name="connsiteY0" fmla="*/ 317178 h 6511905"/>
              <a:gd name="connsiteX1" fmla="*/ 301871 w 7144961"/>
              <a:gd name="connsiteY1" fmla="*/ 15307 h 6511905"/>
              <a:gd name="connsiteX2" fmla="*/ 6996069 w 7144961"/>
              <a:gd name="connsiteY2" fmla="*/ 5781 h 6511905"/>
              <a:gd name="connsiteX3" fmla="*/ 7134304 w 7144961"/>
              <a:gd name="connsiteY3" fmla="*/ 126621 h 6511905"/>
              <a:gd name="connsiteX4" fmla="*/ 7143312 w 7144961"/>
              <a:gd name="connsiteY4" fmla="*/ 6362391 h 6511905"/>
              <a:gd name="connsiteX5" fmla="*/ 7003815 w 7144961"/>
              <a:gd name="connsiteY5" fmla="*/ 6511358 h 6511905"/>
              <a:gd name="connsiteX6" fmla="*/ 301871 w 7144961"/>
              <a:gd name="connsiteY6" fmla="*/ 6511357 h 6511905"/>
              <a:gd name="connsiteX7" fmla="*/ 0 w 7144961"/>
              <a:gd name="connsiteY7" fmla="*/ 6209486 h 6511905"/>
              <a:gd name="connsiteX8" fmla="*/ 0 w 7144961"/>
              <a:gd name="connsiteY8" fmla="*/ 317178 h 6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4961" h="6511905">
                <a:moveTo>
                  <a:pt x="0" y="317178"/>
                </a:moveTo>
                <a:cubicBezTo>
                  <a:pt x="0" y="150459"/>
                  <a:pt x="135152" y="15307"/>
                  <a:pt x="301871" y="15307"/>
                </a:cubicBezTo>
                <a:lnTo>
                  <a:pt x="6996069" y="5781"/>
                </a:lnTo>
                <a:cubicBezTo>
                  <a:pt x="7162788" y="5781"/>
                  <a:pt x="7134304" y="-40098"/>
                  <a:pt x="7134304" y="126621"/>
                </a:cubicBezTo>
                <a:cubicBezTo>
                  <a:pt x="7137307" y="2205211"/>
                  <a:pt x="7140309" y="4283801"/>
                  <a:pt x="7143312" y="6362391"/>
                </a:cubicBezTo>
                <a:cubicBezTo>
                  <a:pt x="7143312" y="6529110"/>
                  <a:pt x="7170534" y="6511358"/>
                  <a:pt x="7003815" y="6511358"/>
                </a:cubicBezTo>
                <a:lnTo>
                  <a:pt x="301871" y="6511357"/>
                </a:lnTo>
                <a:cubicBezTo>
                  <a:pt x="135152" y="6511357"/>
                  <a:pt x="0" y="6376205"/>
                  <a:pt x="0" y="6209486"/>
                </a:cubicBezTo>
                <a:lnTo>
                  <a:pt x="0" y="317178"/>
                </a:lnTo>
                <a:close/>
              </a:path>
            </a:pathLst>
          </a:custGeom>
          <a:solidFill>
            <a:schemeClr val="tx2"/>
          </a:solidFill>
        </p:spPr>
        <p:txBody>
          <a:bodyPr lIns="731520" tIns="731520" rIns="731520" bIns="731520">
            <a:noAutofit/>
          </a:bodyPr>
          <a:lstStyle>
            <a:lvl1pPr marL="0" indent="0">
              <a:lnSpc>
                <a:spcPct val="100000"/>
              </a:lnSpc>
              <a:spcBef>
                <a:spcPts val="1000"/>
              </a:spcBef>
              <a:buNone/>
              <a:defRPr sz="66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a:p>
            <a:pPr lvl="0"/>
            <a:endParaRPr lang="en-US"/>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69460" y="-52025"/>
            <a:ext cx="6496468" cy="696205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Lst>
          </p:cNvPr>
          <p:cNvPicPr>
            <a:picLocks noChangeAspect="1"/>
          </p:cNvPicPr>
          <p:nvPr userDrawn="1"/>
        </p:nvPicPr>
        <p:blipFill>
          <a:blip r:embed="rId3"/>
          <a:srcRect/>
          <a:stretch/>
        </p:blipFill>
        <p:spPr>
          <a:xfrm>
            <a:off x="886968" y="5664684"/>
            <a:ext cx="1548149" cy="589475"/>
          </a:xfrm>
          <a:prstGeom prst="rect">
            <a:avLst/>
          </a:prstGeom>
        </p:spPr>
      </p:pic>
      <p:sp>
        <p:nvSpPr>
          <p:cNvPr id="6" name="Text Placeholder 11">
            <a:extLst>
              <a:ext uri="{FF2B5EF4-FFF2-40B4-BE49-F238E27FC236}">
                <a16:creationId xmlns:a16="http://schemas.microsoft.com/office/drawing/2014/main" id="{D2B782E3-CBE3-42B1-8655-071BCE5AD778}"/>
              </a:ext>
            </a:extLst>
          </p:cNvPr>
          <p:cNvSpPr>
            <a:spLocks noGrp="1"/>
          </p:cNvSpPr>
          <p:nvPr>
            <p:ph type="body" sz="quarter" idx="13"/>
          </p:nvPr>
        </p:nvSpPr>
        <p:spPr>
          <a:xfrm>
            <a:off x="972017" y="3062011"/>
            <a:ext cx="5491535"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626411230"/>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Portrait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3"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879960389"/>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543613221"/>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665874075"/>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Landscape Photo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4214"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2783070053"/>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Landscape Photo and Content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658941"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1105092580"/>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Plus/Delt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684A9A-C389-4E6A-8557-B4123E3D209C}"/>
              </a:ext>
            </a:extLst>
          </p:cNvPr>
          <p:cNvGrpSpPr/>
          <p:nvPr userDrawn="1"/>
        </p:nvGrpSpPr>
        <p:grpSpPr>
          <a:xfrm>
            <a:off x="1552372" y="809268"/>
            <a:ext cx="8646812" cy="5072084"/>
            <a:chOff x="1552372" y="809268"/>
            <a:chExt cx="8646812" cy="5072084"/>
          </a:xfrm>
        </p:grpSpPr>
        <p:sp>
          <p:nvSpPr>
            <p:cNvPr id="4" name="TextBox 3">
              <a:extLst>
                <a:ext uri="{FF2B5EF4-FFF2-40B4-BE49-F238E27FC236}">
                  <a16:creationId xmlns:a16="http://schemas.microsoft.com/office/drawing/2014/main" id="{A37084F6-CC4F-4527-BFE0-A9AE36DF55CB}"/>
                </a:ext>
              </a:extLst>
            </p:cNvPr>
            <p:cNvSpPr txBox="1"/>
            <p:nvPr/>
          </p:nvSpPr>
          <p:spPr>
            <a:xfrm>
              <a:off x="7079767" y="1520339"/>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Lst>
            </p:cNvPr>
            <p:cNvSpPr txBox="1"/>
            <p:nvPr/>
          </p:nvSpPr>
          <p:spPr>
            <a:xfrm>
              <a:off x="2499533" y="809268"/>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grpSp>
    </p:spTree>
    <p:custDataLst>
      <p:tags r:id="rId1"/>
    </p:custDataLst>
    <p:extLst>
      <p:ext uri="{BB962C8B-B14F-4D97-AF65-F5344CB8AC3E}">
        <p14:creationId xmlns:p14="http://schemas.microsoft.com/office/powerpoint/2010/main" val="1985463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DA Section mid blu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C23317-8D33-394B-A54E-6FD51BD79E6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6" name="Picture 5">
            <a:extLst>
              <a:ext uri="{FF2B5EF4-FFF2-40B4-BE49-F238E27FC236}">
                <a16:creationId xmlns:a16="http://schemas.microsoft.com/office/drawing/2014/main" id="{65502752-7F2E-40A7-BDC4-F04EAC2096C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10" y="5657041"/>
            <a:ext cx="1548149" cy="589475"/>
          </a:xfrm>
          <a:prstGeom prst="rect">
            <a:avLst/>
          </a:prstGeom>
        </p:spPr>
      </p:pic>
      <p:sp>
        <p:nvSpPr>
          <p:cNvPr id="8" name="Title 1">
            <a:extLst>
              <a:ext uri="{FF2B5EF4-FFF2-40B4-BE49-F238E27FC236}">
                <a16:creationId xmlns:a16="http://schemas.microsoft.com/office/drawing/2014/main" id="{6177137E-BC65-34E2-B6FA-892288FB9F86}"/>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3379767310"/>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userDrawn="1"/>
        </p:nvSpPr>
        <p:spPr>
          <a:xfrm>
            <a:off x="612991" y="412790"/>
            <a:ext cx="6263013" cy="1446550"/>
          </a:xfrm>
          <a:prstGeom prst="rect">
            <a:avLst/>
          </a:prstGeom>
        </p:spPr>
        <p:txBody>
          <a:bodyPr wrap="square">
            <a:spAutoFit/>
          </a:bodyPr>
          <a:lstStyle/>
          <a:p>
            <a:pPr lvl="0"/>
            <a:r>
              <a:rPr lang="en-US" sz="4400" b="1">
                <a:solidFill>
                  <a:schemeClr val="tx2"/>
                </a:solidFill>
                <a:latin typeface="Segoe UI" panose="020B0502040204020203" pitchFamily="34" charset="0"/>
                <a:cs typeface="Segoe UI" panose="020B0502040204020203" pitchFamily="34" charset="0"/>
              </a:rPr>
              <a:t>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AND QUESTIONS</a:t>
            </a:r>
          </a:p>
        </p:txBody>
      </p:sp>
      <p:sp>
        <p:nvSpPr>
          <p:cNvPr id="8" name="Rectangle 7">
            <a:extLst>
              <a:ext uri="{FF2B5EF4-FFF2-40B4-BE49-F238E27FC236}">
                <a16:creationId xmlns:a16="http://schemas.microsoft.com/office/drawing/2014/main" id="{CEE12094-7229-4F78-9BF3-2AB2BFA92633}"/>
              </a:ext>
            </a:extLst>
          </p:cNvPr>
          <p:cNvSpPr/>
          <p:nvPr userDrawn="1"/>
        </p:nvSpPr>
        <p:spPr>
          <a:xfrm>
            <a:off x="664977" y="2103814"/>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800-306-6223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Info@EvidentChange.org</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Segoe UI" panose="020B0502040204020203" pitchFamily="34" charset="0"/>
                <a:cs typeface="Segoe UI" panose="020B0502040204020203" pitchFamily="34" charset="0"/>
              </a:rPr>
              <a:t>		</a:t>
            </a:r>
          </a:p>
        </p:txBody>
      </p:sp>
      <p:pic>
        <p:nvPicPr>
          <p:cNvPr id="6" name="Picture 5">
            <a:extLst>
              <a:ext uri="{FF2B5EF4-FFF2-40B4-BE49-F238E27FC236}">
                <a16:creationId xmlns:a16="http://schemas.microsoft.com/office/drawing/2014/main" id="{F9610AC8-D3BF-4704-BAE6-78F5E0821757}"/>
              </a:ext>
            </a:extLst>
          </p:cNvPr>
          <p:cNvPicPr>
            <a:picLocks noChangeAspect="1"/>
          </p:cNvPicPr>
          <p:nvPr userDrawn="1"/>
        </p:nvPicPr>
        <p:blipFill>
          <a:blip r:embed="rId4"/>
          <a:stretch>
            <a:fillRect/>
          </a:stretch>
        </p:blipFill>
        <p:spPr>
          <a:xfrm>
            <a:off x="6630441" y="535667"/>
            <a:ext cx="4919898" cy="5785605"/>
          </a:xfrm>
          <a:prstGeom prst="rect">
            <a:avLst/>
          </a:prstGeom>
        </p:spPr>
      </p:pic>
    </p:spTree>
    <p:custDataLst>
      <p:tags r:id="rId1"/>
    </p:custDataLst>
    <p:extLst>
      <p:ext uri="{BB962C8B-B14F-4D97-AF65-F5344CB8AC3E}">
        <p14:creationId xmlns:p14="http://schemas.microsoft.com/office/powerpoint/2010/main" val="4284968797"/>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AGENDA</a:t>
            </a:r>
          </a:p>
        </p:txBody>
      </p:sp>
      <p:sp>
        <p:nvSpPr>
          <p:cNvPr id="3" name="Rounded Rectangle 1">
            <a:extLst>
              <a:ext uri="{FF2B5EF4-FFF2-40B4-BE49-F238E27FC236}">
                <a16:creationId xmlns:a16="http://schemas.microsoft.com/office/drawing/2014/main" id="{B5DDC116-E95D-4AA0-8830-34579E8A1B64}"/>
              </a:ext>
            </a:extLst>
          </p:cNvPr>
          <p:cNvSpPr/>
          <p:nvPr userDrawn="1"/>
        </p:nvSpPr>
        <p:spPr>
          <a:xfrm>
            <a:off x="762894" y="1882743"/>
            <a:ext cx="5029200" cy="118872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4" name="Rounded Rectangle 1">
            <a:extLst>
              <a:ext uri="{FF2B5EF4-FFF2-40B4-BE49-F238E27FC236}">
                <a16:creationId xmlns:a16="http://schemas.microsoft.com/office/drawing/2014/main" id="{A83289EE-40AF-4B08-A7B9-48B91ADA9208}"/>
              </a:ext>
            </a:extLst>
          </p:cNvPr>
          <p:cNvSpPr/>
          <p:nvPr userDrawn="1"/>
        </p:nvSpPr>
        <p:spPr>
          <a:xfrm>
            <a:off x="762894" y="3254067"/>
            <a:ext cx="5029200" cy="11887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5" name="Rounded Rectangle 1">
            <a:extLst>
              <a:ext uri="{FF2B5EF4-FFF2-40B4-BE49-F238E27FC236}">
                <a16:creationId xmlns:a16="http://schemas.microsoft.com/office/drawing/2014/main" id="{D6B56B15-08CE-4E7E-B3F6-07CD42072EBB}"/>
              </a:ext>
            </a:extLst>
          </p:cNvPr>
          <p:cNvSpPr/>
          <p:nvPr userDrawn="1"/>
        </p:nvSpPr>
        <p:spPr>
          <a:xfrm>
            <a:off x="762894" y="4625390"/>
            <a:ext cx="5029200" cy="11887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6" name="Rounded Rectangle 1">
            <a:extLst>
              <a:ext uri="{FF2B5EF4-FFF2-40B4-BE49-F238E27FC236}">
                <a16:creationId xmlns:a16="http://schemas.microsoft.com/office/drawing/2014/main" id="{FBBE56F5-0802-4E68-8316-DE86872F7CCB}"/>
              </a:ext>
            </a:extLst>
          </p:cNvPr>
          <p:cNvSpPr/>
          <p:nvPr userDrawn="1"/>
        </p:nvSpPr>
        <p:spPr>
          <a:xfrm>
            <a:off x="6418259" y="1882742"/>
            <a:ext cx="5029200" cy="1188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7" name="Rounded Rectangle 1">
            <a:extLst>
              <a:ext uri="{FF2B5EF4-FFF2-40B4-BE49-F238E27FC236}">
                <a16:creationId xmlns:a16="http://schemas.microsoft.com/office/drawing/2014/main" id="{17B26CD0-5D65-47C0-A1BE-5720B62786B9}"/>
              </a:ext>
            </a:extLst>
          </p:cNvPr>
          <p:cNvSpPr/>
          <p:nvPr userDrawn="1"/>
        </p:nvSpPr>
        <p:spPr>
          <a:xfrm>
            <a:off x="6418259" y="3254066"/>
            <a:ext cx="5029200" cy="11887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8" name="Rounded Rectangle 1">
            <a:extLst>
              <a:ext uri="{FF2B5EF4-FFF2-40B4-BE49-F238E27FC236}">
                <a16:creationId xmlns:a16="http://schemas.microsoft.com/office/drawing/2014/main" id="{B399C3B4-DCFE-4021-AD0F-15B9FD6912D4}"/>
              </a:ext>
            </a:extLst>
          </p:cNvPr>
          <p:cNvSpPr/>
          <p:nvPr userDrawn="1"/>
        </p:nvSpPr>
        <p:spPr>
          <a:xfrm>
            <a:off x="6418259" y="4625390"/>
            <a:ext cx="5029200" cy="11887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271E3E18-3957-4464-A3D8-A7EF5D0BD48A}"/>
              </a:ext>
            </a:extLst>
          </p:cNvPr>
          <p:cNvSpPr/>
          <p:nvPr userDrawn="1"/>
        </p:nvSpPr>
        <p:spPr>
          <a:xfrm>
            <a:off x="995847" y="215706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10" name="Oval 9">
            <a:extLst>
              <a:ext uri="{FF2B5EF4-FFF2-40B4-BE49-F238E27FC236}">
                <a16:creationId xmlns:a16="http://schemas.microsoft.com/office/drawing/2014/main" id="{D2679A3E-94AE-43AF-9074-36957872CA06}"/>
              </a:ext>
            </a:extLst>
          </p:cNvPr>
          <p:cNvSpPr/>
          <p:nvPr userDrawn="1"/>
        </p:nvSpPr>
        <p:spPr>
          <a:xfrm>
            <a:off x="995847" y="352838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11" name="Oval 10">
            <a:extLst>
              <a:ext uri="{FF2B5EF4-FFF2-40B4-BE49-F238E27FC236}">
                <a16:creationId xmlns:a16="http://schemas.microsoft.com/office/drawing/2014/main" id="{3639E88E-EF37-4C9D-95D7-24D2567AEBD4}"/>
              </a:ext>
            </a:extLst>
          </p:cNvPr>
          <p:cNvSpPr/>
          <p:nvPr userDrawn="1"/>
        </p:nvSpPr>
        <p:spPr>
          <a:xfrm>
            <a:off x="995847"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Segoe UI" panose="020B0502040204020203" pitchFamily="34" charset="0"/>
                <a:cs typeface="Segoe UI" panose="020B0502040204020203" pitchFamily="34" charset="0"/>
              </a:rPr>
              <a:t>3</a:t>
            </a:r>
          </a:p>
        </p:txBody>
      </p:sp>
      <p:sp>
        <p:nvSpPr>
          <p:cNvPr id="12" name="Oval 11">
            <a:extLst>
              <a:ext uri="{FF2B5EF4-FFF2-40B4-BE49-F238E27FC236}">
                <a16:creationId xmlns:a16="http://schemas.microsoft.com/office/drawing/2014/main" id="{88D37B0C-8D39-4279-BF14-A0CC9A5A14A9}"/>
              </a:ext>
            </a:extLst>
          </p:cNvPr>
          <p:cNvSpPr/>
          <p:nvPr userDrawn="1"/>
        </p:nvSpPr>
        <p:spPr>
          <a:xfrm>
            <a:off x="6699994" y="214814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4</a:t>
            </a:r>
          </a:p>
        </p:txBody>
      </p:sp>
      <p:sp>
        <p:nvSpPr>
          <p:cNvPr id="13" name="Oval 12">
            <a:extLst>
              <a:ext uri="{FF2B5EF4-FFF2-40B4-BE49-F238E27FC236}">
                <a16:creationId xmlns:a16="http://schemas.microsoft.com/office/drawing/2014/main" id="{0DDA5B50-8C61-468E-9270-40F707A52F5C}"/>
              </a:ext>
            </a:extLst>
          </p:cNvPr>
          <p:cNvSpPr/>
          <p:nvPr userDrawn="1"/>
        </p:nvSpPr>
        <p:spPr>
          <a:xfrm>
            <a:off x="6699994" y="3534985"/>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5</a:t>
            </a:r>
          </a:p>
        </p:txBody>
      </p:sp>
      <p:sp>
        <p:nvSpPr>
          <p:cNvPr id="14" name="Oval 13">
            <a:extLst>
              <a:ext uri="{FF2B5EF4-FFF2-40B4-BE49-F238E27FC236}">
                <a16:creationId xmlns:a16="http://schemas.microsoft.com/office/drawing/2014/main" id="{9C099592-7E32-4231-87A9-543CA3363416}"/>
              </a:ext>
            </a:extLst>
          </p:cNvPr>
          <p:cNvSpPr/>
          <p:nvPr userDrawn="1"/>
        </p:nvSpPr>
        <p:spPr>
          <a:xfrm>
            <a:off x="6699994"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4"/>
                </a:solidFill>
                <a:latin typeface="Segoe UI" panose="020B0502040204020203" pitchFamily="34" charset="0"/>
                <a:cs typeface="Segoe UI" panose="020B0502040204020203" pitchFamily="34" charset="0"/>
              </a:rPr>
              <a:t>6</a:t>
            </a:r>
          </a:p>
        </p:txBody>
      </p:sp>
      <p:sp>
        <p:nvSpPr>
          <p:cNvPr id="15" name="TextBox 14">
            <a:extLst>
              <a:ext uri="{FF2B5EF4-FFF2-40B4-BE49-F238E27FC236}">
                <a16:creationId xmlns:a16="http://schemas.microsoft.com/office/drawing/2014/main" id="{3E6991A7-ABBC-4C17-A370-FA3C201AA860}"/>
              </a:ext>
            </a:extLst>
          </p:cNvPr>
          <p:cNvSpPr txBox="1"/>
          <p:nvPr userDrawn="1"/>
        </p:nvSpPr>
        <p:spPr>
          <a:xfrm>
            <a:off x="1809712" y="2172889"/>
            <a:ext cx="3636084" cy="640080"/>
          </a:xfrm>
          <a:prstGeom prst="rect">
            <a:avLst/>
          </a:prstGeom>
          <a:noFill/>
        </p:spPr>
        <p:txBody>
          <a:bodyPr wrap="square" rtlCol="0">
            <a:spAutoFit/>
          </a:bodyPr>
          <a:lstStyle/>
          <a:p>
            <a:endParaRPr lang="en-US"/>
          </a:p>
        </p:txBody>
      </p:sp>
      <p:sp>
        <p:nvSpPr>
          <p:cNvPr id="18" name="Text Placeholder 17">
            <a:extLst>
              <a:ext uri="{FF2B5EF4-FFF2-40B4-BE49-F238E27FC236}">
                <a16:creationId xmlns:a16="http://schemas.microsoft.com/office/drawing/2014/main" id="{D1C98037-FF01-4FB4-9814-725CC43CABE3}"/>
              </a:ext>
            </a:extLst>
          </p:cNvPr>
          <p:cNvSpPr>
            <a:spLocks noGrp="1"/>
          </p:cNvSpPr>
          <p:nvPr>
            <p:ph type="body" sz="quarter" idx="10" hasCustomPrompt="1"/>
          </p:nvPr>
        </p:nvSpPr>
        <p:spPr>
          <a:xfrm>
            <a:off x="1809708" y="1882775"/>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19" name="Text Placeholder 17">
            <a:extLst>
              <a:ext uri="{FF2B5EF4-FFF2-40B4-BE49-F238E27FC236}">
                <a16:creationId xmlns:a16="http://schemas.microsoft.com/office/drawing/2014/main" id="{D20EFFB8-117A-4DFC-95FA-C92C0E3CCABE}"/>
              </a:ext>
            </a:extLst>
          </p:cNvPr>
          <p:cNvSpPr>
            <a:spLocks noGrp="1"/>
          </p:cNvSpPr>
          <p:nvPr>
            <p:ph type="body" sz="quarter" idx="11" hasCustomPrompt="1"/>
          </p:nvPr>
        </p:nvSpPr>
        <p:spPr>
          <a:xfrm>
            <a:off x="1809708"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20" name="Text Placeholder 17">
            <a:extLst>
              <a:ext uri="{FF2B5EF4-FFF2-40B4-BE49-F238E27FC236}">
                <a16:creationId xmlns:a16="http://schemas.microsoft.com/office/drawing/2014/main" id="{48487E2E-89B9-4BBA-90F8-097A6CD5B4CF}"/>
              </a:ext>
            </a:extLst>
          </p:cNvPr>
          <p:cNvSpPr>
            <a:spLocks noGrp="1"/>
          </p:cNvSpPr>
          <p:nvPr>
            <p:ph type="body" sz="quarter" idx="12" hasCustomPrompt="1"/>
          </p:nvPr>
        </p:nvSpPr>
        <p:spPr>
          <a:xfrm>
            <a:off x="1809708"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sp>
        <p:nvSpPr>
          <p:cNvPr id="21" name="Text Placeholder 17">
            <a:extLst>
              <a:ext uri="{FF2B5EF4-FFF2-40B4-BE49-F238E27FC236}">
                <a16:creationId xmlns:a16="http://schemas.microsoft.com/office/drawing/2014/main" id="{25A511F3-FAC2-42B0-9794-51DC46721C47}"/>
              </a:ext>
            </a:extLst>
          </p:cNvPr>
          <p:cNvSpPr>
            <a:spLocks noGrp="1"/>
          </p:cNvSpPr>
          <p:nvPr>
            <p:ph type="body" sz="quarter" idx="13" hasCustomPrompt="1"/>
          </p:nvPr>
        </p:nvSpPr>
        <p:spPr>
          <a:xfrm>
            <a:off x="7483429" y="1882742"/>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22" name="Text Placeholder 17">
            <a:extLst>
              <a:ext uri="{FF2B5EF4-FFF2-40B4-BE49-F238E27FC236}">
                <a16:creationId xmlns:a16="http://schemas.microsoft.com/office/drawing/2014/main" id="{F7FF37B7-7EF6-436C-A186-767804B2394A}"/>
              </a:ext>
            </a:extLst>
          </p:cNvPr>
          <p:cNvSpPr>
            <a:spLocks noGrp="1"/>
          </p:cNvSpPr>
          <p:nvPr>
            <p:ph type="body" sz="quarter" idx="14" hasCustomPrompt="1"/>
          </p:nvPr>
        </p:nvSpPr>
        <p:spPr>
          <a:xfrm>
            <a:off x="7481969"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
        <p:nvSpPr>
          <p:cNvPr id="23" name="Text Placeholder 17">
            <a:extLst>
              <a:ext uri="{FF2B5EF4-FFF2-40B4-BE49-F238E27FC236}">
                <a16:creationId xmlns:a16="http://schemas.microsoft.com/office/drawing/2014/main" id="{B881E5E6-14B5-4F59-BC8F-0D60E98F0E8B}"/>
              </a:ext>
            </a:extLst>
          </p:cNvPr>
          <p:cNvSpPr>
            <a:spLocks noGrp="1"/>
          </p:cNvSpPr>
          <p:nvPr>
            <p:ph type="body" sz="quarter" idx="15" hasCustomPrompt="1"/>
          </p:nvPr>
        </p:nvSpPr>
        <p:spPr>
          <a:xfrm>
            <a:off x="7475834"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27658414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523596246"/>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Chart/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4" name="Chart Placeholder 3"/>
          <p:cNvSpPr>
            <a:spLocks noGrp="1"/>
          </p:cNvSpPr>
          <p:nvPr>
            <p:ph type="chart" sz="quarter" idx="10"/>
          </p:nvPr>
        </p:nvSpPr>
        <p:spPr>
          <a:xfrm>
            <a:off x="838200" y="1638300"/>
            <a:ext cx="10544503" cy="4115184"/>
          </a:xfrm>
          <a:prstGeom prst="rect">
            <a:avLst/>
          </a:prstGeom>
        </p:spPr>
        <p:txBody>
          <a:bodyPr/>
          <a:lstStyle/>
          <a:p>
            <a:r>
              <a:rPr lang="en-US"/>
              <a:t>Click icon to add chart</a:t>
            </a:r>
          </a:p>
        </p:txBody>
      </p:sp>
    </p:spTree>
    <p:extLst>
      <p:ext uri="{BB962C8B-B14F-4D97-AF65-F5344CB8AC3E}">
        <p14:creationId xmlns:p14="http://schemas.microsoft.com/office/powerpoint/2010/main" val="3984854440"/>
      </p:ext>
    </p:extLst>
  </p:cSld>
  <p:clrMapOvr>
    <a:masterClrMapping/>
  </p:clrMapOvr>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a:xfrm>
            <a:off x="639663" y="365129"/>
            <a:ext cx="10898216" cy="1280160"/>
          </a:xfrm>
        </p:spPr>
        <p:txBody>
          <a:bodyPr/>
          <a:lstStyle>
            <a:lvl1pPr>
              <a:defRPr cap="all" baseline="0"/>
            </a:lvl1pPr>
          </a:lstStyle>
          <a:p>
            <a:r>
              <a:rPr lang="en-US"/>
              <a:t>title</a:t>
            </a:r>
          </a:p>
        </p:txBody>
      </p:sp>
      <p:sp>
        <p:nvSpPr>
          <p:cNvPr id="3" name="Text Placeholder 11">
            <a:extLst>
              <a:ext uri="{FF2B5EF4-FFF2-40B4-BE49-F238E27FC236}">
                <a16:creationId xmlns:a16="http://schemas.microsoft.com/office/drawing/2014/main" id="{E287097F-BEC9-40EE-AF22-A4675B2A7925}"/>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D429529E-92E1-4748-8CE1-4D1D17F1B25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9DFFFCF6-A20E-4EC3-8941-1202E2D17EC1}"/>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310159251"/>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ADA Plus/Delt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7084F6-CC4F-4527-BFE0-A9AE36DF55CB}"/>
              </a:ext>
              <a:ext uri="{C183D7F6-B498-43B3-948B-1728B52AA6E4}">
                <adec:decorative xmlns:adec="http://schemas.microsoft.com/office/drawing/2017/decorative" val="1"/>
              </a:ext>
            </a:extLst>
          </p:cNvPr>
          <p:cNvSpPr txBox="1"/>
          <p:nvPr/>
        </p:nvSpPr>
        <p:spPr>
          <a:xfrm>
            <a:off x="2752726" y="1454352"/>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 uri="{C183D7F6-B498-43B3-948B-1728B52AA6E4}">
                <adec:decorative xmlns:adec="http://schemas.microsoft.com/office/drawing/2017/decorative" val="1"/>
              </a:ext>
            </a:extLst>
          </p:cNvPr>
          <p:cNvSpPr txBox="1"/>
          <p:nvPr/>
        </p:nvSpPr>
        <p:spPr>
          <a:xfrm>
            <a:off x="7234584" y="905483"/>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6319859" y="3916179"/>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1900471" y="3876373"/>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spTree>
    <p:custDataLst>
      <p:tags r:id="rId1"/>
    </p:custDataLst>
    <p:extLst>
      <p:ext uri="{BB962C8B-B14F-4D97-AF65-F5344CB8AC3E}">
        <p14:creationId xmlns:p14="http://schemas.microsoft.com/office/powerpoint/2010/main" val="38276245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DA Section gray">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194001C-FDBA-2B47-A0FE-402D7FA98FC4}"/>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6" name="Picture 5">
            <a:extLst>
              <a:ext uri="{FF2B5EF4-FFF2-40B4-BE49-F238E27FC236}">
                <a16:creationId xmlns:a16="http://schemas.microsoft.com/office/drawing/2014/main" id="{E4ACCA3E-2673-4CC1-99B3-4ADFD34D7A4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10" y="5657041"/>
            <a:ext cx="1548149" cy="589475"/>
          </a:xfrm>
          <a:prstGeom prst="rect">
            <a:avLst/>
          </a:prstGeom>
        </p:spPr>
      </p:pic>
      <p:sp>
        <p:nvSpPr>
          <p:cNvPr id="8" name="Title 1">
            <a:extLst>
              <a:ext uri="{FF2B5EF4-FFF2-40B4-BE49-F238E27FC236}">
                <a16:creationId xmlns:a16="http://schemas.microsoft.com/office/drawing/2014/main" id="{50BF3906-20FD-2A6F-C766-C9B9262147C3}"/>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21618143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DA Section orange">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5D43A7D-C509-8441-9D0E-0124EEFF26A7}"/>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rgbClr val="D95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Title 1">
            <a:extLst>
              <a:ext uri="{FF2B5EF4-FFF2-40B4-BE49-F238E27FC236}">
                <a16:creationId xmlns:a16="http://schemas.microsoft.com/office/drawing/2014/main" id="{137416DD-F4D3-B8DC-93A0-E55314A5DB7E}"/>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393275219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DA Section re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AD63047-E3BC-E44B-A6AC-83ED1C7A1CCC}"/>
              </a:ext>
              <a:ext uri="{C183D7F6-B498-43B3-948B-1728B52AA6E4}">
                <adec:decorative xmlns:adec="http://schemas.microsoft.com/office/drawing/2017/decorative" val="1"/>
              </a:ext>
            </a:extLst>
          </p:cNvPr>
          <p:cNvSpPr/>
          <p:nvPr/>
        </p:nvSpPr>
        <p:spPr>
          <a:xfrm>
            <a:off x="235981" y="180008"/>
            <a:ext cx="11720038" cy="6497983"/>
          </a:xfrm>
          <a:prstGeom prst="roundRect">
            <a:avLst>
              <a:gd name="adj" fmla="val 4303"/>
            </a:avLst>
          </a:prstGeom>
          <a:solidFill>
            <a:srgbClr val="93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pic>
        <p:nvPicPr>
          <p:cNvPr id="5" name="Picture 4">
            <a:extLst>
              <a:ext uri="{FF2B5EF4-FFF2-40B4-BE49-F238E27FC236}">
                <a16:creationId xmlns:a16="http://schemas.microsoft.com/office/drawing/2014/main" id="{16CA18CF-8B4D-42E9-A7CC-F0EE3193964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4" y="5657041"/>
            <a:ext cx="1548149" cy="589475"/>
          </a:xfrm>
          <a:prstGeom prst="rect">
            <a:avLst/>
          </a:prstGeom>
        </p:spPr>
      </p:pic>
      <p:sp>
        <p:nvSpPr>
          <p:cNvPr id="8" name="Title 1">
            <a:extLst>
              <a:ext uri="{FF2B5EF4-FFF2-40B4-BE49-F238E27FC236}">
                <a16:creationId xmlns:a16="http://schemas.microsoft.com/office/drawing/2014/main" id="{1AE983C6-1330-8B79-36E9-CD2C5C1B014B}"/>
              </a:ext>
            </a:extLst>
          </p:cNvPr>
          <p:cNvSpPr>
            <a:spLocks noGrp="1"/>
          </p:cNvSpPr>
          <p:nvPr>
            <p:ph type="title" hasCustomPrompt="1"/>
          </p:nvPr>
        </p:nvSpPr>
        <p:spPr>
          <a:xfrm>
            <a:off x="861237" y="174607"/>
            <a:ext cx="10363200" cy="6503384"/>
          </a:xfrm>
        </p:spPr>
        <p:txBody>
          <a:bodyPr/>
          <a:lstStyle>
            <a:lvl1pPr>
              <a:lnSpc>
                <a:spcPts val="6340"/>
              </a:lnSpc>
              <a:defRPr sz="6600">
                <a:solidFill>
                  <a:schemeClr val="bg1"/>
                </a:solidFill>
              </a:defRPr>
            </a:lvl1pPr>
          </a:lstStyle>
          <a:p>
            <a:r>
              <a:rPr lang="en-US"/>
              <a:t>Section Slide</a:t>
            </a:r>
          </a:p>
        </p:txBody>
      </p:sp>
    </p:spTree>
    <p:custDataLst>
      <p:tags r:id="rId1"/>
    </p:custDataLst>
    <p:extLst>
      <p:ext uri="{BB962C8B-B14F-4D97-AF65-F5344CB8AC3E}">
        <p14:creationId xmlns:p14="http://schemas.microsoft.com/office/powerpoint/2010/main" val="63324608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DA subtitl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9BF90DF8-B1FE-70B0-6F3E-10C2E182843D}"/>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08192501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DA 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975448"/>
            <a:ext cx="11015282" cy="3608487"/>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1862" y="5902206"/>
            <a:ext cx="1548147" cy="589475"/>
          </a:xfrm>
          <a:prstGeom prst="rect">
            <a:avLst/>
          </a:prstGeom>
        </p:spPr>
      </p:pic>
      <p:sp>
        <p:nvSpPr>
          <p:cNvPr id="7" name="Title 1">
            <a:extLst>
              <a:ext uri="{FF2B5EF4-FFF2-40B4-BE49-F238E27FC236}">
                <a16:creationId xmlns:a16="http://schemas.microsoft.com/office/drawing/2014/main" id="{C1D1E99D-1297-AEB5-9D03-5D0B21A3C0C3}"/>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97868035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DA Logo">
    <p:spTree>
      <p:nvGrpSpPr>
        <p:cNvPr id="1" name=""/>
        <p:cNvGrpSpPr/>
        <p:nvPr/>
      </p:nvGrpSpPr>
      <p:grpSpPr>
        <a:xfrm>
          <a:off x="0" y="0"/>
          <a:ext cx="0" cy="0"/>
          <a:chOff x="0" y="0"/>
          <a:chExt cx="0" cy="0"/>
        </a:xfrm>
      </p:grpSpPr>
      <p:pic>
        <p:nvPicPr>
          <p:cNvPr id="3" name="Picture 2" descr="Evident Change logo">
            <a:extLst>
              <a:ext uri="{FF2B5EF4-FFF2-40B4-BE49-F238E27FC236}">
                <a16:creationId xmlns:a16="http://schemas.microsoft.com/office/drawing/2014/main" id="{EDDFBE0D-8F16-47C6-ADAB-230FE7A8F5AE}"/>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4864" y="1659636"/>
            <a:ext cx="9262272" cy="3790188"/>
          </a:xfrm>
          <a:prstGeom prst="rect">
            <a:avLst/>
          </a:prstGeom>
          <a:noFill/>
          <a:ln>
            <a:noFill/>
          </a:ln>
        </p:spPr>
      </p:pic>
    </p:spTree>
    <p:custDataLst>
      <p:tags r:id="rId1"/>
    </p:custDataLst>
    <p:extLst>
      <p:ext uri="{BB962C8B-B14F-4D97-AF65-F5344CB8AC3E}">
        <p14:creationId xmlns:p14="http://schemas.microsoft.com/office/powerpoint/2010/main" val="230475257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DA Blue Box Title and Content Right">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C577BC2A-2518-4320-B443-4FE4A0D8BED6}"/>
              </a:ext>
              <a:ext uri="{C183D7F6-B498-43B3-948B-1728B52AA6E4}">
                <adec:decorative xmlns:adec="http://schemas.microsoft.com/office/drawing/2017/decorative" val="1"/>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p:nvPr>
        </p:nvSpPr>
        <p:spPr>
          <a:xfrm rot="16200000">
            <a:off x="4855860" y="-411482"/>
            <a:ext cx="6496468" cy="7680960"/>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7" name="Text Placeholder 11">
            <a:extLst>
              <a:ext uri="{FF2B5EF4-FFF2-40B4-BE49-F238E27FC236}">
                <a16:creationId xmlns:a16="http://schemas.microsoft.com/office/drawing/2014/main" id="{0C9AA6AF-4593-4059-A6E0-9D87FBCD668D}"/>
              </a:ext>
            </a:extLst>
          </p:cNvPr>
          <p:cNvSpPr>
            <a:spLocks noGrp="1"/>
          </p:cNvSpPr>
          <p:nvPr>
            <p:ph type="body" sz="quarter" idx="13" hasCustomPrompt="1"/>
          </p:nvPr>
        </p:nvSpPr>
        <p:spPr>
          <a:xfrm>
            <a:off x="4949647" y="2935705"/>
            <a:ext cx="6308893" cy="2387613"/>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add text</a:t>
            </a:r>
          </a:p>
        </p:txBody>
      </p:sp>
      <p:sp>
        <p:nvSpPr>
          <p:cNvPr id="10" name="Title 1">
            <a:extLst>
              <a:ext uri="{FF2B5EF4-FFF2-40B4-BE49-F238E27FC236}">
                <a16:creationId xmlns:a16="http://schemas.microsoft.com/office/drawing/2014/main" id="{F2C59A45-EEEA-483F-DA2A-196B8C8AA94C}"/>
              </a:ext>
            </a:extLst>
          </p:cNvPr>
          <p:cNvSpPr>
            <a:spLocks noGrp="1"/>
          </p:cNvSpPr>
          <p:nvPr>
            <p:ph type="title" hasCustomPrompt="1"/>
          </p:nvPr>
        </p:nvSpPr>
        <p:spPr>
          <a:xfrm>
            <a:off x="4949646" y="924025"/>
            <a:ext cx="6308893" cy="1838426"/>
          </a:xfrm>
        </p:spPr>
        <p:txBody>
          <a:bodyPr anchor="t"/>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4234038939"/>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ADA Blue Box Title and Content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7463790" y="180770"/>
            <a:ext cx="4493168" cy="6496465"/>
          </a:xfrm>
          <a:prstGeom prst="roundRect">
            <a:avLst>
              <a:gd name="adj" fmla="val 5404"/>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827755" y="-410320"/>
            <a:ext cx="6496468" cy="767864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ts val="6280"/>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886968" y="5664684"/>
            <a:ext cx="1548149" cy="589475"/>
          </a:xfrm>
          <a:prstGeom prst="rect">
            <a:avLst/>
          </a:prstGeom>
        </p:spPr>
      </p:pic>
      <p:sp>
        <p:nvSpPr>
          <p:cNvPr id="7" name="Text Placeholder 11">
            <a:extLst>
              <a:ext uri="{FF2B5EF4-FFF2-40B4-BE49-F238E27FC236}">
                <a16:creationId xmlns:a16="http://schemas.microsoft.com/office/drawing/2014/main" id="{83F2D6E5-7944-EAD7-C5D1-E49E2D87C6DB}"/>
              </a:ext>
            </a:extLst>
          </p:cNvPr>
          <p:cNvSpPr>
            <a:spLocks noGrp="1"/>
          </p:cNvSpPr>
          <p:nvPr>
            <p:ph type="body" sz="quarter" idx="13" hasCustomPrompt="1"/>
          </p:nvPr>
        </p:nvSpPr>
        <p:spPr>
          <a:xfrm>
            <a:off x="886969" y="3072244"/>
            <a:ext cx="6308893" cy="2387613"/>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add text</a:t>
            </a:r>
          </a:p>
        </p:txBody>
      </p:sp>
      <p:sp>
        <p:nvSpPr>
          <p:cNvPr id="8" name="Title 1">
            <a:extLst>
              <a:ext uri="{FF2B5EF4-FFF2-40B4-BE49-F238E27FC236}">
                <a16:creationId xmlns:a16="http://schemas.microsoft.com/office/drawing/2014/main" id="{8CEF4FD2-9A6D-4313-FFFE-3A67C1512761}"/>
              </a:ext>
            </a:extLst>
          </p:cNvPr>
          <p:cNvSpPr>
            <a:spLocks noGrp="1"/>
          </p:cNvSpPr>
          <p:nvPr>
            <p:ph type="title" hasCustomPrompt="1"/>
          </p:nvPr>
        </p:nvSpPr>
        <p:spPr>
          <a:xfrm>
            <a:off x="886968" y="1060564"/>
            <a:ext cx="6308893" cy="1838426"/>
          </a:xfrm>
        </p:spPr>
        <p:txBody>
          <a:bodyPr anchor="t"/>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1546635713"/>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DA Blue Box Titl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7566660" y="180767"/>
            <a:ext cx="4379540" cy="6496465"/>
          </a:xfrm>
          <a:prstGeom prst="roundRect">
            <a:avLst>
              <a:gd name="adj" fmla="val 4973"/>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838046" y="-411482"/>
            <a:ext cx="6496468" cy="7680960"/>
          </a:xfrm>
          <a:prstGeom prst="round2SameRect">
            <a:avLst>
              <a:gd name="adj1" fmla="val 0"/>
              <a:gd name="adj2" fmla="val 4565"/>
            </a:avLst>
          </a:prstGeom>
          <a:solidFill>
            <a:schemeClr val="tx2"/>
          </a:solidFill>
        </p:spPr>
        <p:txBody>
          <a:bodyPr vert="vert270" lIns="731520" tIns="731520" rIns="731520" bIns="73152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
        <p:nvSpPr>
          <p:cNvPr id="5" name="Title 1">
            <a:extLst>
              <a:ext uri="{FF2B5EF4-FFF2-40B4-BE49-F238E27FC236}">
                <a16:creationId xmlns:a16="http://schemas.microsoft.com/office/drawing/2014/main" id="{5A4F0CAC-EFFC-E960-6151-B73DC715A1AF}"/>
              </a:ext>
            </a:extLst>
          </p:cNvPr>
          <p:cNvSpPr>
            <a:spLocks noGrp="1"/>
          </p:cNvSpPr>
          <p:nvPr>
            <p:ph type="title" hasCustomPrompt="1"/>
          </p:nvPr>
        </p:nvSpPr>
        <p:spPr>
          <a:xfrm>
            <a:off x="861237" y="174607"/>
            <a:ext cx="7065523" cy="6503384"/>
          </a:xfrm>
        </p:spPr>
        <p:txBody>
          <a:bodyPr/>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1192439038"/>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DA Blue Box Titl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247427" y="180767"/>
            <a:ext cx="4358864"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4855860" y="-411482"/>
            <a:ext cx="6496468" cy="7680960"/>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
        <p:nvSpPr>
          <p:cNvPr id="5" name="Title 1">
            <a:extLst>
              <a:ext uri="{FF2B5EF4-FFF2-40B4-BE49-F238E27FC236}">
                <a16:creationId xmlns:a16="http://schemas.microsoft.com/office/drawing/2014/main" id="{55C56E03-6DCA-388B-F626-D1592CA730E8}"/>
              </a:ext>
            </a:extLst>
          </p:cNvPr>
          <p:cNvSpPr>
            <a:spLocks noGrp="1"/>
          </p:cNvSpPr>
          <p:nvPr>
            <p:ph type="title" hasCustomPrompt="1"/>
          </p:nvPr>
        </p:nvSpPr>
        <p:spPr>
          <a:xfrm>
            <a:off x="4879050" y="173848"/>
            <a:ext cx="7065523" cy="6503384"/>
          </a:xfrm>
        </p:spPr>
        <p:txBody>
          <a:bodyPr/>
          <a:lstStyle>
            <a:lvl1pPr>
              <a:lnSpc>
                <a:spcPts val="6340"/>
              </a:lnSpc>
              <a:defRPr sz="6600">
                <a:solidFill>
                  <a:schemeClr val="bg1"/>
                </a:solidFill>
              </a:defRPr>
            </a:lvl1pPr>
          </a:lstStyle>
          <a:p>
            <a:r>
              <a:rPr lang="en-US"/>
              <a:t>Title</a:t>
            </a:r>
          </a:p>
        </p:txBody>
      </p:sp>
    </p:spTree>
    <p:custDataLst>
      <p:tags r:id="rId1"/>
    </p:custDataLst>
    <p:extLst>
      <p:ext uri="{BB962C8B-B14F-4D97-AF65-F5344CB8AC3E}">
        <p14:creationId xmlns:p14="http://schemas.microsoft.com/office/powerpoint/2010/main" val="901580988"/>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DA Photo and short title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247426" y="180767"/>
            <a:ext cx="7970744" cy="6496465"/>
          </a:xfrm>
          <a:prstGeom prst="roundRect">
            <a:avLst>
              <a:gd name="adj" fmla="val 4040"/>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6675516" y="1408177"/>
            <a:ext cx="6496468" cy="4041648"/>
          </a:xfrm>
          <a:prstGeom prst="round2SameRect">
            <a:avLst>
              <a:gd name="adj1" fmla="val 0"/>
              <a:gd name="adj2" fmla="val 5644"/>
            </a:avLst>
          </a:prstGeom>
          <a:solidFill>
            <a:schemeClr val="tx2"/>
          </a:solidFill>
        </p:spPr>
        <p:txBody>
          <a:bodyPr vert="vert" lIns="731520" tIns="548640" rIns="731520" bIns="54864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
        <p:nvSpPr>
          <p:cNvPr id="5" name="Title 1">
            <a:extLst>
              <a:ext uri="{FF2B5EF4-FFF2-40B4-BE49-F238E27FC236}">
                <a16:creationId xmlns:a16="http://schemas.microsoft.com/office/drawing/2014/main" id="{6D1344EF-DD03-D3FF-4F73-7C45969788F3}"/>
              </a:ext>
            </a:extLst>
          </p:cNvPr>
          <p:cNvSpPr>
            <a:spLocks noGrp="1"/>
          </p:cNvSpPr>
          <p:nvPr>
            <p:ph type="title" hasCustomPrompt="1"/>
          </p:nvPr>
        </p:nvSpPr>
        <p:spPr>
          <a:xfrm>
            <a:off x="8325853" y="173848"/>
            <a:ext cx="3609681" cy="6503384"/>
          </a:xfrm>
        </p:spPr>
        <p:txBody>
          <a:bodyPr/>
          <a:lstStyle>
            <a:lvl1pPr>
              <a:lnSpc>
                <a:spcPts val="6340"/>
              </a:lnSpc>
              <a:defRPr sz="6600">
                <a:solidFill>
                  <a:schemeClr val="bg1"/>
                </a:solidFill>
              </a:defRPr>
            </a:lvl1pPr>
          </a:lstStyle>
          <a:p>
            <a:r>
              <a:rPr lang="en-US"/>
              <a:t>Short word title</a:t>
            </a:r>
          </a:p>
        </p:txBody>
      </p:sp>
    </p:spTree>
    <p:custDataLst>
      <p:tags r:id="rId1"/>
    </p:custDataLst>
    <p:extLst>
      <p:ext uri="{BB962C8B-B14F-4D97-AF65-F5344CB8AC3E}">
        <p14:creationId xmlns:p14="http://schemas.microsoft.com/office/powerpoint/2010/main" val="1777474655"/>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DA Photo and short titl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1"/>
              </a:ext>
            </a:extLst>
          </p:cNvPr>
          <p:cNvSpPr>
            <a:spLocks noGrp="1"/>
          </p:cNvSpPr>
          <p:nvPr>
            <p:ph type="pic" sz="quarter" idx="10"/>
          </p:nvPr>
        </p:nvSpPr>
        <p:spPr>
          <a:xfrm>
            <a:off x="3989071" y="180767"/>
            <a:ext cx="7967888" cy="6496465"/>
          </a:xfrm>
          <a:prstGeom prst="roundRect">
            <a:avLst>
              <a:gd name="adj" fmla="val 3709"/>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992368" y="1408174"/>
            <a:ext cx="6496468" cy="4041648"/>
          </a:xfrm>
          <a:prstGeom prst="round2SameRect">
            <a:avLst>
              <a:gd name="adj1" fmla="val 0"/>
              <a:gd name="adj2" fmla="val 5644"/>
            </a:avLst>
          </a:prstGeom>
          <a:solidFill>
            <a:schemeClr val="tx2"/>
          </a:solidFill>
        </p:spPr>
        <p:txBody>
          <a:bodyPr vert="vert270" lIns="731520" tIns="548640" rIns="731520" bIns="640080" anchor="ctr">
            <a:noAutofit/>
          </a:bodyPr>
          <a:lstStyle>
            <a:lvl1pPr marL="0" indent="0">
              <a:lnSpc>
                <a:spcPts val="6326"/>
              </a:lnSpc>
              <a:spcBef>
                <a:spcPts val="1000"/>
              </a:spcBef>
              <a:buNone/>
              <a:defRPr sz="6600" b="1" cap="all" baseline="0">
                <a:no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
        <p:nvSpPr>
          <p:cNvPr id="5" name="Title 1">
            <a:extLst>
              <a:ext uri="{FF2B5EF4-FFF2-40B4-BE49-F238E27FC236}">
                <a16:creationId xmlns:a16="http://schemas.microsoft.com/office/drawing/2014/main" id="{3D7818B3-A991-F878-CADF-C32FA2D28343}"/>
              </a:ext>
            </a:extLst>
          </p:cNvPr>
          <p:cNvSpPr>
            <a:spLocks noGrp="1"/>
          </p:cNvSpPr>
          <p:nvPr>
            <p:ph type="title" hasCustomPrompt="1"/>
          </p:nvPr>
        </p:nvSpPr>
        <p:spPr>
          <a:xfrm>
            <a:off x="667009" y="183475"/>
            <a:ext cx="3609681" cy="6503384"/>
          </a:xfrm>
        </p:spPr>
        <p:txBody>
          <a:bodyPr/>
          <a:lstStyle>
            <a:lvl1pPr>
              <a:lnSpc>
                <a:spcPts val="6340"/>
              </a:lnSpc>
              <a:defRPr sz="6600">
                <a:solidFill>
                  <a:schemeClr val="bg1"/>
                </a:solidFill>
              </a:defRPr>
            </a:lvl1pPr>
          </a:lstStyle>
          <a:p>
            <a:r>
              <a:rPr lang="en-US"/>
              <a:t>Short word title</a:t>
            </a:r>
          </a:p>
        </p:txBody>
      </p:sp>
    </p:spTree>
    <p:custDataLst>
      <p:tags r:id="rId1"/>
    </p:custDataLst>
    <p:extLst>
      <p:ext uri="{BB962C8B-B14F-4D97-AF65-F5344CB8AC3E}">
        <p14:creationId xmlns:p14="http://schemas.microsoft.com/office/powerpoint/2010/main" val="2643458096"/>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DA Portrait Photo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14F93B-99F8-CCBF-ECC0-390BCEE552CA}"/>
              </a:ext>
            </a:extLst>
          </p:cNvPr>
          <p:cNvSpPr>
            <a:spLocks noGrp="1"/>
          </p:cNvSpPr>
          <p:nvPr>
            <p:ph type="title" hasCustomPrompt="1"/>
          </p:nvPr>
        </p:nvSpPr>
        <p:spPr>
          <a:xfrm>
            <a:off x="648239" y="535666"/>
            <a:ext cx="5447761" cy="1787236"/>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766453976"/>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DA Portrait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316E51-411C-DF75-91BE-3F15A5BA7855}"/>
              </a:ext>
            </a:extLst>
          </p:cNvPr>
          <p:cNvSpPr>
            <a:spLocks noGrp="1"/>
          </p:cNvSpPr>
          <p:nvPr>
            <p:ph type="title" hasCustomPrompt="1"/>
          </p:nvPr>
        </p:nvSpPr>
        <p:spPr>
          <a:xfrm>
            <a:off x="6088864" y="535667"/>
            <a:ext cx="5447761" cy="1787236"/>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1593318068"/>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DA Square Photo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41C2F3-8986-A2DA-7817-AFAF1CFA783A}"/>
              </a:ext>
            </a:extLst>
          </p:cNvPr>
          <p:cNvSpPr>
            <a:spLocks noGrp="1"/>
          </p:cNvSpPr>
          <p:nvPr>
            <p:ph type="title" hasCustomPrompt="1"/>
          </p:nvPr>
        </p:nvSpPr>
        <p:spPr>
          <a:xfrm>
            <a:off x="639664" y="535665"/>
            <a:ext cx="3860618" cy="1956519"/>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638728431"/>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DA Square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5DF4F5-63CA-372F-9533-48BABC460251}"/>
              </a:ext>
            </a:extLst>
          </p:cNvPr>
          <p:cNvSpPr>
            <a:spLocks noGrp="1"/>
          </p:cNvSpPr>
          <p:nvPr>
            <p:ph type="title" hasCustomPrompt="1"/>
          </p:nvPr>
        </p:nvSpPr>
        <p:spPr>
          <a:xfrm>
            <a:off x="7707413" y="540101"/>
            <a:ext cx="3860618" cy="1956519"/>
          </a:xfrm>
        </p:spPr>
        <p:txBody>
          <a:bodyPr anchor="t"/>
          <a:lstStyle>
            <a:lvl1pPr>
              <a:defRPr/>
            </a:lvl1pPr>
          </a:lstStyle>
          <a:p>
            <a:r>
              <a:rPr lang="en-US"/>
              <a:t>title</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258800642"/>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DA Blur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CF406-ADE4-4E91-A2CF-261A8B6C6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181182"/>
            <a:ext cx="4921537" cy="6492240"/>
          </a:xfrm>
          <a:prstGeom prst="rect">
            <a:avLst/>
          </a:prstGeom>
        </p:spPr>
      </p:pic>
      <p:pic>
        <p:nvPicPr>
          <p:cNvPr id="5" name="Picture 4">
            <a:extLst>
              <a:ext uri="{FF2B5EF4-FFF2-40B4-BE49-F238E27FC236}">
                <a16:creationId xmlns:a16="http://schemas.microsoft.com/office/drawing/2014/main" id="{A8A77575-EEFA-4AF3-9366-E2B2DA7C7BF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3496" y="5660136"/>
            <a:ext cx="1548149" cy="589475"/>
          </a:xfrm>
          <a:prstGeom prst="rect">
            <a:avLst/>
          </a:prstGeom>
        </p:spPr>
      </p:pic>
      <p:pic>
        <p:nvPicPr>
          <p:cNvPr id="12" name="Picture 11">
            <a:extLst>
              <a:ext uri="{FF2B5EF4-FFF2-40B4-BE49-F238E27FC236}">
                <a16:creationId xmlns:a16="http://schemas.microsoft.com/office/drawing/2014/main" id="{7985938E-8BE1-46B4-8E3B-BC9D03306A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6493" y="179484"/>
            <a:ext cx="7071973" cy="6492803"/>
          </a:xfrm>
          <a:prstGeom prst="rect">
            <a:avLst/>
          </a:prstGeom>
        </p:spPr>
      </p:pic>
      <p:sp>
        <p:nvSpPr>
          <p:cNvPr id="18" name="Rectangle 17">
            <a:extLst>
              <a:ext uri="{FF2B5EF4-FFF2-40B4-BE49-F238E27FC236}">
                <a16:creationId xmlns:a16="http://schemas.microsoft.com/office/drawing/2014/main" id="{B8E960C0-E757-49E8-A6BF-C70DAAA8CB9F}"/>
              </a:ext>
            </a:extLst>
          </p:cNvPr>
          <p:cNvSpPr/>
          <p:nvPr/>
        </p:nvSpPr>
        <p:spPr>
          <a:xfrm>
            <a:off x="5822830" y="1066473"/>
            <a:ext cx="5408815" cy="4154984"/>
          </a:xfrm>
          <a:prstGeom prst="rect">
            <a:avLst/>
          </a:prstGeom>
        </p:spPr>
        <p:txBody>
          <a:bodyPr wrap="square">
            <a:spAutoFit/>
          </a:bodyPr>
          <a:lstStyle/>
          <a:p>
            <a:pPr marL="0" indent="0">
              <a:lnSpc>
                <a:spcPct val="100000"/>
              </a:lnSpc>
              <a:spcBef>
                <a:spcPts val="1000"/>
              </a:spcBef>
              <a:buNone/>
            </a:pPr>
            <a:r>
              <a:rPr lang="en-US" sz="2400">
                <a:solidFill>
                  <a:schemeClr val="bg1"/>
                </a:solidFill>
              </a:rPr>
              <a:t>Evident Change partners with systems professionals and communities to get to the root of their biggest challenges, and gives them the tools and knowledge to achieve better outcomes for everyone involved. Because when we join forces with those who work in our systems and the people they serve, we make our systems—and our society—more equitable from the inside out.</a:t>
            </a:r>
          </a:p>
        </p:txBody>
      </p:sp>
      <p:sp>
        <p:nvSpPr>
          <p:cNvPr id="8" name="Title 1">
            <a:extLst>
              <a:ext uri="{FF2B5EF4-FFF2-40B4-BE49-F238E27FC236}">
                <a16:creationId xmlns:a16="http://schemas.microsoft.com/office/drawing/2014/main" id="{ED399BEC-5BF9-2844-4A91-D2C4932CF068}"/>
              </a:ext>
            </a:extLst>
          </p:cNvPr>
          <p:cNvSpPr>
            <a:spLocks noGrp="1"/>
          </p:cNvSpPr>
          <p:nvPr>
            <p:ph type="title" idx="4294967295"/>
          </p:nvPr>
        </p:nvSpPr>
        <p:spPr>
          <a:xfrm>
            <a:off x="639663" y="-1280160"/>
            <a:ext cx="10898216" cy="1280160"/>
          </a:xfrm>
        </p:spPr>
        <p:txBody>
          <a:bodyPr vert="horz" lIns="91440" tIns="45720" rIns="91440" bIns="45720" rtlCol="0" anchor="b">
            <a:noAutofit/>
          </a:bodyPr>
          <a:lstStyle/>
          <a:p>
            <a:r>
              <a:rPr lang="en-US"/>
              <a:t>Click to edit Master title style</a:t>
            </a:r>
          </a:p>
        </p:txBody>
      </p:sp>
    </p:spTree>
    <p:custDataLst>
      <p:tags r:id="rId1"/>
    </p:custDataLst>
    <p:extLst>
      <p:ext uri="{BB962C8B-B14F-4D97-AF65-F5344CB8AC3E}">
        <p14:creationId xmlns:p14="http://schemas.microsoft.com/office/powerpoint/2010/main" val="3397121775"/>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DA  Landscape Photo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7E27A44-8347-D37B-AA95-B208FAE0AC20}"/>
              </a:ext>
            </a:extLst>
          </p:cNvPr>
          <p:cNvSpPr>
            <a:spLocks noGrp="1"/>
          </p:cNvSpPr>
          <p:nvPr>
            <p:ph type="title" hasCustomPrompt="1"/>
          </p:nvPr>
        </p:nvSpPr>
        <p:spPr>
          <a:xfrm>
            <a:off x="634214" y="1261527"/>
            <a:ext cx="3896476" cy="1776846"/>
          </a:xfrm>
        </p:spPr>
        <p:txBody>
          <a:bodyPr anchor="t"/>
          <a:lstStyle>
            <a:lvl1pPr>
              <a:defRPr/>
            </a:lvl1pPr>
          </a:lstStyle>
          <a:p>
            <a:r>
              <a:rPr lang="en-US"/>
              <a:t>title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 uri="{C183D7F6-B498-43B3-948B-1728B52AA6E4}">
                <adec:decorative xmlns:adec="http://schemas.microsoft.com/office/drawing/2017/decorative" val="1"/>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1746422831"/>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DA Landscape Photo and Content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95EDB0-5E49-EF31-C5C3-D65FA227E832}"/>
              </a:ext>
            </a:extLst>
          </p:cNvPr>
          <p:cNvSpPr>
            <a:spLocks noGrp="1"/>
          </p:cNvSpPr>
          <p:nvPr>
            <p:ph type="title" hasCustomPrompt="1"/>
          </p:nvPr>
        </p:nvSpPr>
        <p:spPr>
          <a:xfrm>
            <a:off x="7663625" y="1261526"/>
            <a:ext cx="3894874" cy="1776846"/>
          </a:xfrm>
        </p:spPr>
        <p:txBody>
          <a:bodyPr anchor="t"/>
          <a:lstStyle>
            <a:lvl1pPr>
              <a:defRPr/>
            </a:lvl1pPr>
          </a:lstStyle>
          <a:p>
            <a:r>
              <a:rPr lang="en-US"/>
              <a:t>title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 uri="{C183D7F6-B498-43B3-948B-1728B52AA6E4}">
                <adec:decorative xmlns:adec="http://schemas.microsoft.com/office/drawing/2017/decorative" val="1"/>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92922695"/>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DA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 uri="{C183D7F6-B498-43B3-948B-1728B52AA6E4}">
                <adec:decorative xmlns:adec="http://schemas.microsoft.com/office/drawing/2017/decorative" val="0"/>
              </a:ext>
            </a:extLst>
          </p:cNvPr>
          <p:cNvSpPr>
            <a:spLocks noGrp="1"/>
          </p:cNvSpPr>
          <p:nvPr>
            <p:ph type="pic" sz="quarter" idx="10"/>
          </p:nvPr>
        </p:nvSpPr>
        <p:spPr>
          <a:xfrm>
            <a:off x="0" y="1"/>
            <a:ext cx="12192000" cy="6858000"/>
          </a:xfrm>
          <a:prstGeom prst="rect">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2703202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DA 2 part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FECF842-5CEC-13E7-B0EE-4E07F8D165AF}"/>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
        <p:nvSpPr>
          <p:cNvPr id="25" name="TextBox 24">
            <a:extLst>
              <a:ext uri="{FF2B5EF4-FFF2-40B4-BE49-F238E27FC236}">
                <a16:creationId xmlns:a16="http://schemas.microsoft.com/office/drawing/2014/main" id="{CA880E3A-CE01-1E19-8EE9-14E7F4240CE8}"/>
              </a:ext>
            </a:extLst>
          </p:cNvPr>
          <p:cNvSpPr txBox="1"/>
          <p:nvPr/>
        </p:nvSpPr>
        <p:spPr>
          <a:xfrm>
            <a:off x="6365298" y="1796645"/>
            <a:ext cx="5071965" cy="14630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4DDCE30-E925-D507-3A4C-99FAB145AF36}"/>
              </a:ext>
            </a:extLst>
          </p:cNvPr>
          <p:cNvSpPr txBox="1"/>
          <p:nvPr/>
        </p:nvSpPr>
        <p:spPr>
          <a:xfrm>
            <a:off x="755177" y="1851056"/>
            <a:ext cx="5071965" cy="14630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4" name="Oval 3">
            <a:extLst>
              <a:ext uri="{FF2B5EF4-FFF2-40B4-BE49-F238E27FC236}">
                <a16:creationId xmlns:a16="http://schemas.microsoft.com/office/drawing/2014/main" id="{50AB5A26-8D75-65A6-8E6D-4619A99161DF}"/>
              </a:ext>
            </a:extLst>
          </p:cNvPr>
          <p:cNvSpPr/>
          <p:nvPr/>
        </p:nvSpPr>
        <p:spPr>
          <a:xfrm>
            <a:off x="1199870" y="1979526"/>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5" name="Rounded Rectangle 4">
            <a:extLst>
              <a:ext uri="{FF2B5EF4-FFF2-40B4-BE49-F238E27FC236}">
                <a16:creationId xmlns:a16="http://schemas.microsoft.com/office/drawing/2014/main" id="{6DD5F42B-4CEF-1DBD-5408-E049DD148259}"/>
              </a:ext>
            </a:extLst>
          </p:cNvPr>
          <p:cNvSpPr txBox="1"/>
          <p:nvPr/>
        </p:nvSpPr>
        <p:spPr>
          <a:xfrm>
            <a:off x="772424" y="3268864"/>
            <a:ext cx="5037467" cy="2923863"/>
          </a:xfrm>
          <a:prstGeom prst="rect">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9" name="Oval 8">
            <a:extLst>
              <a:ext uri="{FF2B5EF4-FFF2-40B4-BE49-F238E27FC236}">
                <a16:creationId xmlns:a16="http://schemas.microsoft.com/office/drawing/2014/main" id="{471089AA-2F39-FE28-D082-F22C29C15461}"/>
              </a:ext>
            </a:extLst>
          </p:cNvPr>
          <p:cNvSpPr/>
          <p:nvPr/>
        </p:nvSpPr>
        <p:spPr>
          <a:xfrm>
            <a:off x="6809554" y="1979526"/>
            <a:ext cx="109728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b="1" kern="1200">
              <a:solidFill>
                <a:schemeClr val="lt1"/>
              </a:solidFill>
              <a:latin typeface="+mj-lt"/>
              <a:ea typeface="+mn-ea"/>
              <a:cs typeface="+mn-cs"/>
            </a:endParaRPr>
          </a:p>
        </p:txBody>
      </p:sp>
      <p:sp>
        <p:nvSpPr>
          <p:cNvPr id="10" name="Rounded Rectangle 4">
            <a:extLst>
              <a:ext uri="{FF2B5EF4-FFF2-40B4-BE49-F238E27FC236}">
                <a16:creationId xmlns:a16="http://schemas.microsoft.com/office/drawing/2014/main" id="{22E6C175-A6A7-2BCC-8FC3-E8ED1B4A3EE8}"/>
              </a:ext>
            </a:extLst>
          </p:cNvPr>
          <p:cNvSpPr txBox="1"/>
          <p:nvPr/>
        </p:nvSpPr>
        <p:spPr>
          <a:xfrm>
            <a:off x="6388833" y="3268864"/>
            <a:ext cx="5030743" cy="2923863"/>
          </a:xfrm>
          <a:prstGeom prst="rect">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7" name="Text Placeholder 11">
            <a:extLst>
              <a:ext uri="{FF2B5EF4-FFF2-40B4-BE49-F238E27FC236}">
                <a16:creationId xmlns:a16="http://schemas.microsoft.com/office/drawing/2014/main" id="{03F3FF74-84BF-289A-3AA3-10A55F86475F}"/>
              </a:ext>
            </a:extLst>
          </p:cNvPr>
          <p:cNvSpPr>
            <a:spLocks noGrp="1"/>
          </p:cNvSpPr>
          <p:nvPr>
            <p:ph type="body" sz="quarter" idx="15"/>
          </p:nvPr>
        </p:nvSpPr>
        <p:spPr>
          <a:xfrm>
            <a:off x="982557" y="3512003"/>
            <a:ext cx="460736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8" name="Text Placeholder 11">
            <a:extLst>
              <a:ext uri="{FF2B5EF4-FFF2-40B4-BE49-F238E27FC236}">
                <a16:creationId xmlns:a16="http://schemas.microsoft.com/office/drawing/2014/main" id="{47EEA93F-7171-A050-01AD-C9591611A32E}"/>
              </a:ext>
            </a:extLst>
          </p:cNvPr>
          <p:cNvSpPr>
            <a:spLocks noGrp="1"/>
          </p:cNvSpPr>
          <p:nvPr>
            <p:ph type="body" sz="quarter" idx="16"/>
          </p:nvPr>
        </p:nvSpPr>
        <p:spPr>
          <a:xfrm>
            <a:off x="6587756" y="3544685"/>
            <a:ext cx="460736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9" name="Text Placeholder 11">
            <a:extLst>
              <a:ext uri="{FF2B5EF4-FFF2-40B4-BE49-F238E27FC236}">
                <a16:creationId xmlns:a16="http://schemas.microsoft.com/office/drawing/2014/main" id="{59D58688-8443-3EB2-1726-299123904CE3}"/>
              </a:ext>
            </a:extLst>
          </p:cNvPr>
          <p:cNvSpPr>
            <a:spLocks noGrp="1"/>
          </p:cNvSpPr>
          <p:nvPr>
            <p:ph type="body" sz="quarter" idx="17"/>
          </p:nvPr>
        </p:nvSpPr>
        <p:spPr>
          <a:xfrm>
            <a:off x="2589062" y="2082753"/>
            <a:ext cx="3000858" cy="942971"/>
          </a:xfrm>
        </p:spPr>
        <p:txBody>
          <a:bodyPr>
            <a:noAutofit/>
          </a:bodyPr>
          <a:lstStyle>
            <a:lvl1pPr marL="0" indent="0" algn="l">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0" name="Text Placeholder 11">
            <a:extLst>
              <a:ext uri="{FF2B5EF4-FFF2-40B4-BE49-F238E27FC236}">
                <a16:creationId xmlns:a16="http://schemas.microsoft.com/office/drawing/2014/main" id="{A8EEBAAC-F381-C762-33B4-64517265EC27}"/>
              </a:ext>
            </a:extLst>
          </p:cNvPr>
          <p:cNvSpPr>
            <a:spLocks noGrp="1"/>
          </p:cNvSpPr>
          <p:nvPr>
            <p:ph type="body" sz="quarter" idx="18"/>
          </p:nvPr>
        </p:nvSpPr>
        <p:spPr>
          <a:xfrm>
            <a:off x="8194261" y="2056680"/>
            <a:ext cx="3000858" cy="942971"/>
          </a:xfrm>
        </p:spPr>
        <p:txBody>
          <a:bodyPr>
            <a:noAutofit/>
          </a:bodyPr>
          <a:lstStyle>
            <a:lvl1pPr marL="0" indent="0" algn="l">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1" name="Text Placeholder 11">
            <a:extLst>
              <a:ext uri="{FF2B5EF4-FFF2-40B4-BE49-F238E27FC236}">
                <a16:creationId xmlns:a16="http://schemas.microsoft.com/office/drawing/2014/main" id="{618DAF9F-B8A2-5331-A112-8B8D69A2B3AF}"/>
              </a:ext>
            </a:extLst>
          </p:cNvPr>
          <p:cNvSpPr>
            <a:spLocks noGrp="1"/>
          </p:cNvSpPr>
          <p:nvPr>
            <p:ph type="body" sz="quarter" idx="19" hasCustomPrompt="1"/>
          </p:nvPr>
        </p:nvSpPr>
        <p:spPr>
          <a:xfrm>
            <a:off x="1333387" y="2056680"/>
            <a:ext cx="874977" cy="942971"/>
          </a:xfrm>
        </p:spPr>
        <p:txBody>
          <a:bodyPr anchor="ctr">
            <a:noAutofit/>
          </a:bodyPr>
          <a:lstStyle>
            <a:lvl1pPr marL="0" indent="0" algn="ctr">
              <a:lnSpc>
                <a:spcPct val="100000"/>
              </a:lnSpc>
              <a:spcBef>
                <a:spcPts val="1000"/>
              </a:spcBef>
              <a:buNone/>
              <a:defRPr sz="2800" b="1">
                <a:solidFill>
                  <a:schemeClr val="tx2"/>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1</a:t>
            </a:r>
          </a:p>
        </p:txBody>
      </p:sp>
      <p:sp>
        <p:nvSpPr>
          <p:cNvPr id="22" name="Text Placeholder 11">
            <a:extLst>
              <a:ext uri="{FF2B5EF4-FFF2-40B4-BE49-F238E27FC236}">
                <a16:creationId xmlns:a16="http://schemas.microsoft.com/office/drawing/2014/main" id="{BD1ECA95-17A0-3EAE-1F93-AACE93B81E0B}"/>
              </a:ext>
            </a:extLst>
          </p:cNvPr>
          <p:cNvSpPr>
            <a:spLocks noGrp="1"/>
          </p:cNvSpPr>
          <p:nvPr>
            <p:ph type="body" sz="quarter" idx="20" hasCustomPrompt="1"/>
          </p:nvPr>
        </p:nvSpPr>
        <p:spPr>
          <a:xfrm>
            <a:off x="6920705" y="2068039"/>
            <a:ext cx="874977" cy="942971"/>
          </a:xfrm>
        </p:spPr>
        <p:txBody>
          <a:bodyPr anchor="ctr">
            <a:noAutofit/>
          </a:bodyPr>
          <a:lstStyle>
            <a:lvl1pPr marL="0" indent="0" algn="ctr">
              <a:lnSpc>
                <a:spcPct val="100000"/>
              </a:lnSpc>
              <a:spcBef>
                <a:spcPts val="1000"/>
              </a:spcBef>
              <a:buNone/>
              <a:defRPr sz="2800" b="1">
                <a:solidFill>
                  <a:schemeClr val="accent3"/>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2</a:t>
            </a:r>
          </a:p>
        </p:txBody>
      </p:sp>
    </p:spTree>
    <p:custDataLst>
      <p:tags r:id="rId1"/>
    </p:custDataLst>
    <p:extLst>
      <p:ext uri="{BB962C8B-B14F-4D97-AF65-F5344CB8AC3E}">
        <p14:creationId xmlns:p14="http://schemas.microsoft.com/office/powerpoint/2010/main" val="105473634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DA 2 parts hidden title">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880E3A-CE01-1E19-8EE9-14E7F4240CE8}"/>
              </a:ext>
            </a:extLst>
          </p:cNvPr>
          <p:cNvSpPr txBox="1"/>
          <p:nvPr/>
        </p:nvSpPr>
        <p:spPr>
          <a:xfrm>
            <a:off x="6365298"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4DDCE30-E925-D507-3A4C-99FAB145AF36}"/>
              </a:ext>
            </a:extLst>
          </p:cNvPr>
          <p:cNvSpPr txBox="1"/>
          <p:nvPr/>
        </p:nvSpPr>
        <p:spPr>
          <a:xfrm>
            <a:off x="755177"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6DD5F42B-4CEF-1DBD-5408-E049DD148259}"/>
              </a:ext>
            </a:extLst>
          </p:cNvPr>
          <p:cNvSpPr txBox="1"/>
          <p:nvPr/>
        </p:nvSpPr>
        <p:spPr>
          <a:xfrm>
            <a:off x="772424" y="1583388"/>
            <a:ext cx="5037467" cy="3810060"/>
          </a:xfrm>
          <a:prstGeom prst="rect">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0" name="Rounded Rectangle 4">
            <a:extLst>
              <a:ext uri="{FF2B5EF4-FFF2-40B4-BE49-F238E27FC236}">
                <a16:creationId xmlns:a16="http://schemas.microsoft.com/office/drawing/2014/main" id="{22E6C175-A6A7-2BCC-8FC3-E8ED1B4A3EE8}"/>
              </a:ext>
            </a:extLst>
          </p:cNvPr>
          <p:cNvSpPr txBox="1"/>
          <p:nvPr/>
        </p:nvSpPr>
        <p:spPr>
          <a:xfrm>
            <a:off x="6388833" y="1583388"/>
            <a:ext cx="5030743" cy="3810060"/>
          </a:xfrm>
          <a:prstGeom prst="rect">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7" name="Text Placeholder 11">
            <a:extLst>
              <a:ext uri="{FF2B5EF4-FFF2-40B4-BE49-F238E27FC236}">
                <a16:creationId xmlns:a16="http://schemas.microsoft.com/office/drawing/2014/main" id="{03F3FF74-84BF-289A-3AA3-10A55F86475F}"/>
              </a:ext>
            </a:extLst>
          </p:cNvPr>
          <p:cNvSpPr>
            <a:spLocks noGrp="1"/>
          </p:cNvSpPr>
          <p:nvPr>
            <p:ph type="body" sz="quarter" idx="15"/>
          </p:nvPr>
        </p:nvSpPr>
        <p:spPr>
          <a:xfrm>
            <a:off x="2121408" y="1713521"/>
            <a:ext cx="3468512"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8" name="Text Placeholder 11">
            <a:extLst>
              <a:ext uri="{FF2B5EF4-FFF2-40B4-BE49-F238E27FC236}">
                <a16:creationId xmlns:a16="http://schemas.microsoft.com/office/drawing/2014/main" id="{47EEA93F-7171-A050-01AD-C9591611A32E}"/>
              </a:ext>
            </a:extLst>
          </p:cNvPr>
          <p:cNvSpPr>
            <a:spLocks noGrp="1"/>
          </p:cNvSpPr>
          <p:nvPr>
            <p:ph type="body" sz="quarter" idx="16"/>
          </p:nvPr>
        </p:nvSpPr>
        <p:spPr>
          <a:xfrm>
            <a:off x="7758188" y="1713521"/>
            <a:ext cx="3465576"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9" name="Text Placeholder 11">
            <a:extLst>
              <a:ext uri="{FF2B5EF4-FFF2-40B4-BE49-F238E27FC236}">
                <a16:creationId xmlns:a16="http://schemas.microsoft.com/office/drawing/2014/main" id="{59D58688-8443-3EB2-1726-299123904CE3}"/>
              </a:ext>
            </a:extLst>
          </p:cNvPr>
          <p:cNvSpPr>
            <a:spLocks noGrp="1"/>
          </p:cNvSpPr>
          <p:nvPr>
            <p:ph type="body" sz="quarter" idx="17" hasCustomPrompt="1"/>
          </p:nvPr>
        </p:nvSpPr>
        <p:spPr>
          <a:xfrm>
            <a:off x="996881" y="868513"/>
            <a:ext cx="4593039"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0" name="Text Placeholder 11">
            <a:extLst>
              <a:ext uri="{FF2B5EF4-FFF2-40B4-BE49-F238E27FC236}">
                <a16:creationId xmlns:a16="http://schemas.microsoft.com/office/drawing/2014/main" id="{A8EEBAAC-F381-C762-33B4-64517265EC27}"/>
              </a:ext>
            </a:extLst>
          </p:cNvPr>
          <p:cNvSpPr>
            <a:spLocks noGrp="1"/>
          </p:cNvSpPr>
          <p:nvPr>
            <p:ph type="body" sz="quarter" idx="18" hasCustomPrompt="1"/>
          </p:nvPr>
        </p:nvSpPr>
        <p:spPr>
          <a:xfrm>
            <a:off x="6587756" y="842440"/>
            <a:ext cx="4607363"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 name="Title 1">
            <a:extLst>
              <a:ext uri="{FF2B5EF4-FFF2-40B4-BE49-F238E27FC236}">
                <a16:creationId xmlns:a16="http://schemas.microsoft.com/office/drawing/2014/main" id="{0616DE04-6206-312C-378C-0B49AE3D0E2D}"/>
              </a:ext>
            </a:extLst>
          </p:cNvPr>
          <p:cNvSpPr>
            <a:spLocks noGrp="1"/>
          </p:cNvSpPr>
          <p:nvPr>
            <p:ph type="title" hasCustomPrompt="1"/>
          </p:nvPr>
        </p:nvSpPr>
        <p:spPr>
          <a:xfrm>
            <a:off x="646892" y="-697756"/>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227985164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DA 3 par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57D4A74-0426-D8CB-36FF-A959F989F3E0}"/>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12" name="Text Placeholder 11">
            <a:extLst>
              <a:ext uri="{FF2B5EF4-FFF2-40B4-BE49-F238E27FC236}">
                <a16:creationId xmlns:a16="http://schemas.microsoft.com/office/drawing/2014/main" id="{6ABE7D04-523B-CE7B-97FC-BCFB30F4C02C}"/>
              </a:ext>
            </a:extLst>
          </p:cNvPr>
          <p:cNvSpPr>
            <a:spLocks noGrp="1"/>
          </p:cNvSpPr>
          <p:nvPr>
            <p:ph type="body" sz="quarter" idx="18" hasCustomPrompt="1"/>
          </p:nvPr>
        </p:nvSpPr>
        <p:spPr>
          <a:xfrm>
            <a:off x="669757" y="1896199"/>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13" name="Text Placeholder 11">
            <a:extLst>
              <a:ext uri="{FF2B5EF4-FFF2-40B4-BE49-F238E27FC236}">
                <a16:creationId xmlns:a16="http://schemas.microsoft.com/office/drawing/2014/main" id="{85B55EB0-6B13-82AD-F5DB-0E512CCF1E2D}"/>
              </a:ext>
            </a:extLst>
          </p:cNvPr>
          <p:cNvSpPr>
            <a:spLocks noGrp="1"/>
          </p:cNvSpPr>
          <p:nvPr>
            <p:ph type="body" sz="quarter" idx="19" hasCustomPrompt="1"/>
          </p:nvPr>
        </p:nvSpPr>
        <p:spPr>
          <a:xfrm>
            <a:off x="4436650" y="1870886"/>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14" name="Text Placeholder 11">
            <a:extLst>
              <a:ext uri="{FF2B5EF4-FFF2-40B4-BE49-F238E27FC236}">
                <a16:creationId xmlns:a16="http://schemas.microsoft.com/office/drawing/2014/main" id="{4D105B73-C7E2-EB69-E792-8F7103AD23D7}"/>
              </a:ext>
            </a:extLst>
          </p:cNvPr>
          <p:cNvSpPr>
            <a:spLocks noGrp="1"/>
          </p:cNvSpPr>
          <p:nvPr>
            <p:ph type="body" sz="quarter" idx="20" hasCustomPrompt="1"/>
          </p:nvPr>
        </p:nvSpPr>
        <p:spPr>
          <a:xfrm>
            <a:off x="8237411" y="1870886"/>
            <a:ext cx="3075093" cy="1018449"/>
          </a:xfrm>
        </p:spPr>
        <p:txBody>
          <a:bodyPr anchor="b">
            <a:noAutofit/>
          </a:bodyPr>
          <a:lstStyle>
            <a:lvl1pPr marL="0" indent="0" algn="ctr">
              <a:lnSpc>
                <a:spcPct val="100000"/>
              </a:lnSpc>
              <a:spcBef>
                <a:spcPts val="1000"/>
              </a:spcBef>
              <a:buNone/>
              <a:defRPr sz="2800" b="1"/>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4" name="Text Placeholder 11">
            <a:extLst>
              <a:ext uri="{FF2B5EF4-FFF2-40B4-BE49-F238E27FC236}">
                <a16:creationId xmlns:a16="http://schemas.microsoft.com/office/drawing/2014/main" id="{4B2F329D-D954-F251-6F47-6BB7E4084C08}"/>
              </a:ext>
            </a:extLst>
          </p:cNvPr>
          <p:cNvSpPr>
            <a:spLocks noGrp="1"/>
          </p:cNvSpPr>
          <p:nvPr>
            <p:ph type="body" sz="quarter" idx="15"/>
          </p:nvPr>
        </p:nvSpPr>
        <p:spPr>
          <a:xfrm>
            <a:off x="669757"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F9023035-1240-E1EB-357D-55268DB47532}"/>
              </a:ext>
            </a:extLst>
          </p:cNvPr>
          <p:cNvSpPr>
            <a:spLocks noGrp="1"/>
          </p:cNvSpPr>
          <p:nvPr>
            <p:ph type="body" sz="quarter" idx="16"/>
          </p:nvPr>
        </p:nvSpPr>
        <p:spPr>
          <a:xfrm>
            <a:off x="4453584"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6" name="Text Placeholder 11">
            <a:extLst>
              <a:ext uri="{FF2B5EF4-FFF2-40B4-BE49-F238E27FC236}">
                <a16:creationId xmlns:a16="http://schemas.microsoft.com/office/drawing/2014/main" id="{F5A49662-8CD3-20FC-900D-2CA02AB8A5B1}"/>
              </a:ext>
            </a:extLst>
          </p:cNvPr>
          <p:cNvSpPr>
            <a:spLocks noGrp="1"/>
          </p:cNvSpPr>
          <p:nvPr>
            <p:ph type="body" sz="quarter" idx="17"/>
          </p:nvPr>
        </p:nvSpPr>
        <p:spPr>
          <a:xfrm>
            <a:off x="8237411" y="3169103"/>
            <a:ext cx="3075093" cy="2437584"/>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7" name="Picture 6">
            <a:extLst>
              <a:ext uri="{FF2B5EF4-FFF2-40B4-BE49-F238E27FC236}">
                <a16:creationId xmlns:a16="http://schemas.microsoft.com/office/drawing/2014/main" id="{13B19DBC-70F6-1791-9B48-4A6941F221B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cxnSp>
        <p:nvCxnSpPr>
          <p:cNvPr id="9" name="Straight Connector 8">
            <a:extLst>
              <a:ext uri="{FF2B5EF4-FFF2-40B4-BE49-F238E27FC236}">
                <a16:creationId xmlns:a16="http://schemas.microsoft.com/office/drawing/2014/main" id="{0412DC2A-9F9F-C99A-775E-ED1CAAD44950}"/>
              </a:ext>
            </a:extLst>
          </p:cNvPr>
          <p:cNvCxnSpPr>
            <a:cxnSpLocks/>
          </p:cNvCxnSpPr>
          <p:nvPr/>
        </p:nvCxnSpPr>
        <p:spPr>
          <a:xfrm>
            <a:off x="639700"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CBCF71-0717-F3C5-277C-B73A5A49B67C}"/>
              </a:ext>
            </a:extLst>
          </p:cNvPr>
          <p:cNvCxnSpPr>
            <a:cxnSpLocks/>
          </p:cNvCxnSpPr>
          <p:nvPr/>
        </p:nvCxnSpPr>
        <p:spPr>
          <a:xfrm>
            <a:off x="4419717"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0ED3F6-DB62-B048-E070-FEDA1178F3EA}"/>
              </a:ext>
            </a:extLst>
          </p:cNvPr>
          <p:cNvCxnSpPr>
            <a:cxnSpLocks/>
          </p:cNvCxnSpPr>
          <p:nvPr/>
        </p:nvCxnSpPr>
        <p:spPr>
          <a:xfrm>
            <a:off x="8203544" y="3048000"/>
            <a:ext cx="3108960" cy="0"/>
          </a:xfrm>
          <a:prstGeom prst="line">
            <a:avLst/>
          </a:prstGeom>
          <a:ln w="571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796508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DM Decision Poi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E1DC52B-4CED-9D14-7ED9-76FD4E79B36B}"/>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tx2"/>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73868499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DA SDM Decision Point with icons">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6562CA2-9E2A-AA1A-9568-FB47A724893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tx2"/>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tx2"/>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tx2"/>
          </a:solidFill>
          <a:ln w="38100">
            <a:solidFill>
              <a:schemeClr val="tx2"/>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grpSp>
        <p:nvGrpSpPr>
          <p:cNvPr id="51" name="Graphic 44">
            <a:extLst>
              <a:ext uri="{FF2B5EF4-FFF2-40B4-BE49-F238E27FC236}">
                <a16:creationId xmlns:a16="http://schemas.microsoft.com/office/drawing/2014/main" id="{0A62A151-77DD-4E1A-B547-4391FC511E88}"/>
              </a:ext>
              <a:ext uri="{C183D7F6-B498-43B3-948B-1728B52AA6E4}">
                <adec:decorative xmlns:adec="http://schemas.microsoft.com/office/drawing/2017/decorative" val="1"/>
              </a:ext>
            </a:extLst>
          </p:cNvPr>
          <p:cNvGrpSpPr/>
          <p:nvPr/>
        </p:nvGrpSpPr>
        <p:grpSpPr>
          <a:xfrm>
            <a:off x="4701901" y="3941021"/>
            <a:ext cx="1049102" cy="629414"/>
            <a:chOff x="4701901" y="3790893"/>
            <a:chExt cx="1049102" cy="629414"/>
          </a:xfrm>
          <a:solidFill>
            <a:schemeClr val="accent1"/>
          </a:solidFill>
        </p:grpSpPr>
        <p:sp>
          <p:nvSpPr>
            <p:cNvPr id="52" name="Freeform: Shape 51">
              <a:extLst>
                <a:ext uri="{FF2B5EF4-FFF2-40B4-BE49-F238E27FC236}">
                  <a16:creationId xmlns:a16="http://schemas.microsoft.com/office/drawing/2014/main" id="{92265B44-070E-4632-BDC6-78C951A8A93D}"/>
                </a:ext>
              </a:extLst>
            </p:cNvPr>
            <p:cNvSpPr/>
            <p:nvPr/>
          </p:nvSpPr>
          <p:spPr>
            <a:xfrm>
              <a:off x="4701901" y="3872753"/>
              <a:ext cx="412143" cy="464639"/>
            </a:xfrm>
            <a:custGeom>
              <a:avLst/>
              <a:gdLst>
                <a:gd name="connsiteX0" fmla="*/ 350048 w 412143"/>
                <a:gd name="connsiteY0" fmla="*/ 464639 h 464639"/>
                <a:gd name="connsiteX1" fmla="*/ 412144 w 412143"/>
                <a:gd name="connsiteY1" fmla="*/ 306644 h 464639"/>
                <a:gd name="connsiteX2" fmla="*/ 244410 w 412143"/>
                <a:gd name="connsiteY2" fmla="*/ 0 h 464639"/>
                <a:gd name="connsiteX3" fmla="*/ 421 w 412143"/>
                <a:gd name="connsiteY3" fmla="*/ 464639 h 464639"/>
                <a:gd name="connsiteX4" fmla="*/ 350048 w 412143"/>
                <a:gd name="connsiteY4" fmla="*/ 464639 h 46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43" h="464639">
                  <a:moveTo>
                    <a:pt x="350048" y="464639"/>
                  </a:moveTo>
                  <a:cubicBezTo>
                    <a:pt x="342548" y="425015"/>
                    <a:pt x="357268" y="350075"/>
                    <a:pt x="412144" y="306644"/>
                  </a:cubicBezTo>
                  <a:lnTo>
                    <a:pt x="244410" y="0"/>
                  </a:lnTo>
                  <a:cubicBezTo>
                    <a:pt x="32658" y="135664"/>
                    <a:pt x="-4588" y="350103"/>
                    <a:pt x="421" y="464639"/>
                  </a:cubicBezTo>
                  <a:lnTo>
                    <a:pt x="350048" y="464639"/>
                  </a:lnTo>
                  <a:close/>
                </a:path>
              </a:pathLst>
            </a:custGeom>
            <a:solidFill>
              <a:schemeClr val="tx2"/>
            </a:solidFill>
            <a:ln w="278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046E9FF-C8A1-4FFA-8AF5-FC19FDC97532}"/>
                </a:ext>
              </a:extLst>
            </p:cNvPr>
            <p:cNvSpPr/>
            <p:nvPr/>
          </p:nvSpPr>
          <p:spPr>
            <a:xfrm>
              <a:off x="4984257" y="3790893"/>
              <a:ext cx="766747" cy="546555"/>
            </a:xfrm>
            <a:custGeom>
              <a:avLst/>
              <a:gdLst>
                <a:gd name="connsiteX0" fmla="*/ 354384 w 766747"/>
                <a:gd name="connsiteY0" fmla="*/ 386573 h 546555"/>
                <a:gd name="connsiteX1" fmla="*/ 499955 w 766747"/>
                <a:gd name="connsiteY1" fmla="*/ 119694 h 546555"/>
                <a:gd name="connsiteX2" fmla="*/ 721613 w 766747"/>
                <a:gd name="connsiteY2" fmla="*/ 502341 h 546555"/>
                <a:gd name="connsiteX3" fmla="*/ 418886 w 766747"/>
                <a:gd name="connsiteY3" fmla="*/ 502341 h 546555"/>
                <a:gd name="connsiteX4" fmla="*/ 420369 w 766747"/>
                <a:gd name="connsiteY4" fmla="*/ 524448 h 546555"/>
                <a:gd name="connsiteX5" fmla="*/ 418886 w 766747"/>
                <a:gd name="connsiteY5" fmla="*/ 546555 h 546555"/>
                <a:gd name="connsiteX6" fmla="*/ 766331 w 766747"/>
                <a:gd name="connsiteY6" fmla="*/ 546555 h 546555"/>
                <a:gd name="connsiteX7" fmla="*/ 502585 w 766747"/>
                <a:gd name="connsiteY7" fmla="*/ 69715 h 546555"/>
                <a:gd name="connsiteX8" fmla="*/ 0 w 766747"/>
                <a:gd name="connsiteY8" fmla="*/ 59249 h 546555"/>
                <a:gd name="connsiteX9" fmla="*/ 167118 w 766747"/>
                <a:gd name="connsiteY9" fmla="*/ 364746 h 546555"/>
                <a:gd name="connsiteX10" fmla="*/ 354384 w 766747"/>
                <a:gd name="connsiteY10" fmla="*/ 386573 h 5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747" h="546555">
                  <a:moveTo>
                    <a:pt x="354384" y="386573"/>
                  </a:moveTo>
                  <a:lnTo>
                    <a:pt x="499955" y="119694"/>
                  </a:lnTo>
                  <a:cubicBezTo>
                    <a:pt x="631338" y="203561"/>
                    <a:pt x="714421" y="346920"/>
                    <a:pt x="721613" y="502341"/>
                  </a:cubicBezTo>
                  <a:lnTo>
                    <a:pt x="418886" y="502341"/>
                  </a:lnTo>
                  <a:cubicBezTo>
                    <a:pt x="419782" y="509617"/>
                    <a:pt x="420369" y="516949"/>
                    <a:pt x="420369" y="524448"/>
                  </a:cubicBezTo>
                  <a:cubicBezTo>
                    <a:pt x="420369" y="531976"/>
                    <a:pt x="419754" y="539308"/>
                    <a:pt x="418886" y="546555"/>
                  </a:cubicBezTo>
                  <a:lnTo>
                    <a:pt x="766331" y="546555"/>
                  </a:lnTo>
                  <a:cubicBezTo>
                    <a:pt x="773466" y="367041"/>
                    <a:pt x="689040" y="176444"/>
                    <a:pt x="502585" y="69715"/>
                  </a:cubicBezTo>
                  <a:cubicBezTo>
                    <a:pt x="305301" y="-43255"/>
                    <a:pt x="104379" y="1995"/>
                    <a:pt x="0" y="59249"/>
                  </a:cubicBezTo>
                  <a:lnTo>
                    <a:pt x="167118" y="364746"/>
                  </a:lnTo>
                  <a:cubicBezTo>
                    <a:pt x="223673" y="342331"/>
                    <a:pt x="290582" y="337546"/>
                    <a:pt x="354384" y="386573"/>
                  </a:cubicBezTo>
                  <a:close/>
                </a:path>
              </a:pathLst>
            </a:custGeom>
            <a:solidFill>
              <a:schemeClr val="accent1"/>
            </a:solidFill>
            <a:ln w="278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9A7284-3338-4416-A4AC-D87AB0513E32}"/>
                </a:ext>
              </a:extLst>
            </p:cNvPr>
            <p:cNvSpPr/>
            <p:nvPr/>
          </p:nvSpPr>
          <p:spPr>
            <a:xfrm>
              <a:off x="5122552" y="4206238"/>
              <a:ext cx="299712" cy="214069"/>
            </a:xfrm>
            <a:custGeom>
              <a:avLst/>
              <a:gdLst>
                <a:gd name="connsiteX0" fmla="*/ 294303 w 299712"/>
                <a:gd name="connsiteY0" fmla="*/ 51 h 214069"/>
                <a:gd name="connsiteX1" fmla="*/ 157743 w 299712"/>
                <a:gd name="connsiteY1" fmla="*/ 18436 h 214069"/>
                <a:gd name="connsiteX2" fmla="*/ 104994 w 299712"/>
                <a:gd name="connsiteY2" fmla="*/ 4109 h 214069"/>
                <a:gd name="connsiteX3" fmla="*/ 0 w 299712"/>
                <a:gd name="connsiteY3" fmla="*/ 109075 h 214069"/>
                <a:gd name="connsiteX4" fmla="*/ 104994 w 299712"/>
                <a:gd name="connsiteY4" fmla="*/ 214070 h 214069"/>
                <a:gd name="connsiteX5" fmla="*/ 209681 w 299712"/>
                <a:gd name="connsiteY5" fmla="*/ 114476 h 214069"/>
                <a:gd name="connsiteX6" fmla="*/ 298613 w 299712"/>
                <a:gd name="connsiteY6" fmla="*/ 7915 h 214069"/>
                <a:gd name="connsiteX7" fmla="*/ 294303 w 299712"/>
                <a:gd name="connsiteY7" fmla="*/ 51 h 21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12" h="214069">
                  <a:moveTo>
                    <a:pt x="294303" y="51"/>
                  </a:moveTo>
                  <a:lnTo>
                    <a:pt x="157743" y="18436"/>
                  </a:lnTo>
                  <a:cubicBezTo>
                    <a:pt x="141625" y="9062"/>
                    <a:pt x="123436" y="4109"/>
                    <a:pt x="104994" y="4109"/>
                  </a:cubicBezTo>
                  <a:cubicBezTo>
                    <a:pt x="47124" y="4109"/>
                    <a:pt x="0" y="51205"/>
                    <a:pt x="0" y="109075"/>
                  </a:cubicBezTo>
                  <a:cubicBezTo>
                    <a:pt x="0" y="166973"/>
                    <a:pt x="47124" y="214070"/>
                    <a:pt x="104994" y="214070"/>
                  </a:cubicBezTo>
                  <a:cubicBezTo>
                    <a:pt x="161213" y="214070"/>
                    <a:pt x="206883" y="170443"/>
                    <a:pt x="209681" y="114476"/>
                  </a:cubicBezTo>
                  <a:lnTo>
                    <a:pt x="298613" y="7915"/>
                  </a:lnTo>
                  <a:cubicBezTo>
                    <a:pt x="301439" y="3605"/>
                    <a:pt x="298389" y="-508"/>
                    <a:pt x="294303" y="51"/>
                  </a:cubicBezTo>
                  <a:close/>
                </a:path>
              </a:pathLst>
            </a:custGeom>
            <a:solidFill>
              <a:schemeClr val="tx2"/>
            </a:solidFill>
            <a:ln w="2787" cap="flat">
              <a:noFill/>
              <a:prstDash val="solid"/>
              <a:miter/>
            </a:ln>
          </p:spPr>
          <p:txBody>
            <a:bodyPr rtlCol="0" anchor="ctr"/>
            <a:lstStyle/>
            <a:p>
              <a:endParaRPr lang="en-US"/>
            </a:p>
          </p:txBody>
        </p:sp>
      </p:grpSp>
      <p:grpSp>
        <p:nvGrpSpPr>
          <p:cNvPr id="55" name="Graphic 35">
            <a:extLst>
              <a:ext uri="{FF2B5EF4-FFF2-40B4-BE49-F238E27FC236}">
                <a16:creationId xmlns:a16="http://schemas.microsoft.com/office/drawing/2014/main" id="{8606B099-56B1-49C1-BD0B-7F3BFA8A08AA}"/>
              </a:ext>
              <a:ext uri="{C183D7F6-B498-43B3-948B-1728B52AA6E4}">
                <adec:decorative xmlns:adec="http://schemas.microsoft.com/office/drawing/2017/decorative" val="1"/>
              </a:ext>
            </a:extLst>
          </p:cNvPr>
          <p:cNvGrpSpPr/>
          <p:nvPr/>
        </p:nvGrpSpPr>
        <p:grpSpPr>
          <a:xfrm>
            <a:off x="6632979" y="3946105"/>
            <a:ext cx="909173" cy="723681"/>
            <a:chOff x="6632979" y="3795977"/>
            <a:chExt cx="909173" cy="723681"/>
          </a:xfrm>
          <a:solidFill>
            <a:schemeClr val="accent1"/>
          </a:solidFill>
        </p:grpSpPr>
        <p:sp>
          <p:nvSpPr>
            <p:cNvPr id="56" name="Freeform: Shape 55">
              <a:extLst>
                <a:ext uri="{FF2B5EF4-FFF2-40B4-BE49-F238E27FC236}">
                  <a16:creationId xmlns:a16="http://schemas.microsoft.com/office/drawing/2014/main" id="{056AF6ED-157B-47F7-8E06-B7BB78279859}"/>
                </a:ext>
              </a:extLst>
            </p:cNvPr>
            <p:cNvSpPr/>
            <p:nvPr/>
          </p:nvSpPr>
          <p:spPr>
            <a:xfrm>
              <a:off x="7003964" y="3995838"/>
              <a:ext cx="167204" cy="167204"/>
            </a:xfrm>
            <a:custGeom>
              <a:avLst/>
              <a:gdLst>
                <a:gd name="connsiteX0" fmla="*/ 167204 w 167204"/>
                <a:gd name="connsiteY0" fmla="*/ 83602 h 167204"/>
                <a:gd name="connsiteX1" fmla="*/ 83602 w 167204"/>
                <a:gd name="connsiteY1" fmla="*/ 0 h 167204"/>
                <a:gd name="connsiteX2" fmla="*/ 0 w 167204"/>
                <a:gd name="connsiteY2" fmla="*/ 83602 h 167204"/>
                <a:gd name="connsiteX3" fmla="*/ 83602 w 167204"/>
                <a:gd name="connsiteY3" fmla="*/ 167204 h 167204"/>
                <a:gd name="connsiteX4" fmla="*/ 167204 w 167204"/>
                <a:gd name="connsiteY4" fmla="*/ 83602 h 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04" h="167204">
                  <a:moveTo>
                    <a:pt x="167204" y="83602"/>
                  </a:moveTo>
                  <a:cubicBezTo>
                    <a:pt x="167204" y="37882"/>
                    <a:pt x="129322" y="0"/>
                    <a:pt x="83602" y="0"/>
                  </a:cubicBezTo>
                  <a:cubicBezTo>
                    <a:pt x="37882" y="0"/>
                    <a:pt x="0" y="37882"/>
                    <a:pt x="0" y="83602"/>
                  </a:cubicBezTo>
                  <a:cubicBezTo>
                    <a:pt x="0" y="129322"/>
                    <a:pt x="37882" y="167204"/>
                    <a:pt x="83602" y="167204"/>
                  </a:cubicBezTo>
                  <a:cubicBezTo>
                    <a:pt x="129322" y="167204"/>
                    <a:pt x="167204" y="129322"/>
                    <a:pt x="167204" y="83602"/>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1EC909-D819-4977-82D7-10B313CBD823}"/>
                </a:ext>
              </a:extLst>
            </p:cNvPr>
            <p:cNvSpPr/>
            <p:nvPr/>
          </p:nvSpPr>
          <p:spPr>
            <a:xfrm>
              <a:off x="6938649" y="4185250"/>
              <a:ext cx="297832" cy="128015"/>
            </a:xfrm>
            <a:custGeom>
              <a:avLst/>
              <a:gdLst>
                <a:gd name="connsiteX0" fmla="*/ 0 w 297832"/>
                <a:gd name="connsiteY0" fmla="*/ 105809 h 128015"/>
                <a:gd name="connsiteX1" fmla="*/ 0 w 297832"/>
                <a:gd name="connsiteY1" fmla="*/ 128016 h 128015"/>
                <a:gd name="connsiteX2" fmla="*/ 297833 w 297832"/>
                <a:gd name="connsiteY2" fmla="*/ 128016 h 128015"/>
                <a:gd name="connsiteX3" fmla="*/ 297833 w 297832"/>
                <a:gd name="connsiteY3" fmla="*/ 105809 h 128015"/>
                <a:gd name="connsiteX4" fmla="*/ 197249 w 297832"/>
                <a:gd name="connsiteY4" fmla="*/ 0 h 128015"/>
                <a:gd name="connsiteX5" fmla="*/ 148916 w 297832"/>
                <a:gd name="connsiteY5" fmla="*/ 48333 h 128015"/>
                <a:gd name="connsiteX6" fmla="*/ 100584 w 297832"/>
                <a:gd name="connsiteY6" fmla="*/ 0 h 128015"/>
                <a:gd name="connsiteX7" fmla="*/ 0 w 297832"/>
                <a:gd name="connsiteY7" fmla="*/ 105809 h 1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832" h="128015">
                  <a:moveTo>
                    <a:pt x="0" y="105809"/>
                  </a:moveTo>
                  <a:lnTo>
                    <a:pt x="0" y="128016"/>
                  </a:lnTo>
                  <a:lnTo>
                    <a:pt x="297833" y="128016"/>
                  </a:lnTo>
                  <a:lnTo>
                    <a:pt x="297833" y="105809"/>
                  </a:lnTo>
                  <a:cubicBezTo>
                    <a:pt x="295220" y="57477"/>
                    <a:pt x="280851" y="3919"/>
                    <a:pt x="197249" y="0"/>
                  </a:cubicBezTo>
                  <a:lnTo>
                    <a:pt x="148916" y="48333"/>
                  </a:lnTo>
                  <a:lnTo>
                    <a:pt x="100584" y="0"/>
                  </a:lnTo>
                  <a:cubicBezTo>
                    <a:pt x="15675" y="3919"/>
                    <a:pt x="1306" y="60089"/>
                    <a:pt x="0" y="105809"/>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14B3FAB-E2FD-478C-B9A8-B2576DA88401}"/>
                </a:ext>
              </a:extLst>
            </p:cNvPr>
            <p:cNvSpPr/>
            <p:nvPr/>
          </p:nvSpPr>
          <p:spPr>
            <a:xfrm>
              <a:off x="6681311"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8738" y="125403"/>
                    <a:pt x="62702" y="125403"/>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2C887F5-8A8B-491D-97CA-DC39277BD18C}"/>
                </a:ext>
              </a:extLst>
            </p:cNvPr>
            <p:cNvSpPr/>
            <p:nvPr/>
          </p:nvSpPr>
          <p:spPr>
            <a:xfrm>
              <a:off x="6632979" y="4177412"/>
              <a:ext cx="222068" cy="95358"/>
            </a:xfrm>
            <a:custGeom>
              <a:avLst/>
              <a:gdLst>
                <a:gd name="connsiteX0" fmla="*/ 222068 w 222068"/>
                <a:gd name="connsiteY0" fmla="*/ 79683 h 95358"/>
                <a:gd name="connsiteX1" fmla="*/ 147610 w 222068"/>
                <a:gd name="connsiteY1" fmla="*/ 0 h 95358"/>
                <a:gd name="connsiteX2" fmla="*/ 111034 w 222068"/>
                <a:gd name="connsiteY2" fmla="*/ 36576 h 95358"/>
                <a:gd name="connsiteX3" fmla="*/ 74458 w 222068"/>
                <a:gd name="connsiteY3" fmla="*/ 0 h 95358"/>
                <a:gd name="connsiteX4" fmla="*/ 0 w 222068"/>
                <a:gd name="connsiteY4" fmla="*/ 79683 h 95358"/>
                <a:gd name="connsiteX5" fmla="*/ 0 w 222068"/>
                <a:gd name="connsiteY5" fmla="*/ 95359 h 95358"/>
                <a:gd name="connsiteX6" fmla="*/ 222068 w 222068"/>
                <a:gd name="connsiteY6" fmla="*/ 95359 h 95358"/>
                <a:gd name="connsiteX7" fmla="*/ 222068 w 222068"/>
                <a:gd name="connsiteY7" fmla="*/ 79683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222068" y="79683"/>
                  </a:moveTo>
                  <a:cubicBezTo>
                    <a:pt x="220762" y="44414"/>
                    <a:pt x="209006" y="3919"/>
                    <a:pt x="147610" y="0"/>
                  </a:cubicBezTo>
                  <a:lnTo>
                    <a:pt x="111034" y="36576"/>
                  </a:lnTo>
                  <a:lnTo>
                    <a:pt x="74458" y="0"/>
                  </a:lnTo>
                  <a:cubicBezTo>
                    <a:pt x="11757" y="3919"/>
                    <a:pt x="1306" y="45720"/>
                    <a:pt x="0" y="79683"/>
                  </a:cubicBezTo>
                  <a:lnTo>
                    <a:pt x="0" y="95359"/>
                  </a:lnTo>
                  <a:lnTo>
                    <a:pt x="222068" y="95359"/>
                  </a:lnTo>
                  <a:lnTo>
                    <a:pt x="222068" y="79683"/>
                  </a:lnTo>
                  <a:close/>
                </a:path>
              </a:pathLst>
            </a:custGeom>
            <a:solidFill>
              <a:schemeClr val="tx2"/>
            </a:solidFill>
            <a:ln w="13013" cap="flat">
              <a:solidFill>
                <a:schemeClr val="tx2"/>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6577AAA-8116-4D80-BDD5-3BFE6B69CD48}"/>
                </a:ext>
              </a:extLst>
            </p:cNvPr>
            <p:cNvSpPr/>
            <p:nvPr/>
          </p:nvSpPr>
          <p:spPr>
            <a:xfrm>
              <a:off x="7368417"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7432" y="125403"/>
                    <a:pt x="62702" y="125403"/>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D551395-0E4C-4263-BF66-9FFB35502F62}"/>
                </a:ext>
              </a:extLst>
            </p:cNvPr>
            <p:cNvSpPr/>
            <p:nvPr/>
          </p:nvSpPr>
          <p:spPr>
            <a:xfrm>
              <a:off x="7320085" y="4177412"/>
              <a:ext cx="222068" cy="95358"/>
            </a:xfrm>
            <a:custGeom>
              <a:avLst/>
              <a:gdLst>
                <a:gd name="connsiteX0" fmla="*/ 147610 w 222068"/>
                <a:gd name="connsiteY0" fmla="*/ 0 h 95358"/>
                <a:gd name="connsiteX1" fmla="*/ 111034 w 222068"/>
                <a:gd name="connsiteY1" fmla="*/ 36576 h 95358"/>
                <a:gd name="connsiteX2" fmla="*/ 74458 w 222068"/>
                <a:gd name="connsiteY2" fmla="*/ 0 h 95358"/>
                <a:gd name="connsiteX3" fmla="*/ 0 w 222068"/>
                <a:gd name="connsiteY3" fmla="*/ 79683 h 95358"/>
                <a:gd name="connsiteX4" fmla="*/ 0 w 222068"/>
                <a:gd name="connsiteY4" fmla="*/ 95359 h 95358"/>
                <a:gd name="connsiteX5" fmla="*/ 222068 w 222068"/>
                <a:gd name="connsiteY5" fmla="*/ 95359 h 95358"/>
                <a:gd name="connsiteX6" fmla="*/ 222068 w 222068"/>
                <a:gd name="connsiteY6" fmla="*/ 78377 h 95358"/>
                <a:gd name="connsiteX7" fmla="*/ 147610 w 222068"/>
                <a:gd name="connsiteY7" fmla="*/ 0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147610" y="0"/>
                  </a:moveTo>
                  <a:lnTo>
                    <a:pt x="111034" y="36576"/>
                  </a:lnTo>
                  <a:lnTo>
                    <a:pt x="74458" y="0"/>
                  </a:lnTo>
                  <a:cubicBezTo>
                    <a:pt x="11757" y="3919"/>
                    <a:pt x="1306" y="45720"/>
                    <a:pt x="0" y="79683"/>
                  </a:cubicBezTo>
                  <a:lnTo>
                    <a:pt x="0" y="95359"/>
                  </a:lnTo>
                  <a:lnTo>
                    <a:pt x="222068" y="95359"/>
                  </a:lnTo>
                  <a:lnTo>
                    <a:pt x="222068" y="78377"/>
                  </a:lnTo>
                  <a:cubicBezTo>
                    <a:pt x="219456" y="43107"/>
                    <a:pt x="209006" y="3919"/>
                    <a:pt x="147610" y="0"/>
                  </a:cubicBezTo>
                  <a:close/>
                </a:path>
              </a:pathLst>
            </a:custGeom>
            <a:solidFill>
              <a:schemeClr val="tx2"/>
            </a:solidFill>
            <a:ln w="13013" cap="flat">
              <a:solidFill>
                <a:schemeClr val="tx2"/>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0BDD43B-4B9A-4356-B612-C7801810A564}"/>
                </a:ext>
              </a:extLst>
            </p:cNvPr>
            <p:cNvSpPr/>
            <p:nvPr/>
          </p:nvSpPr>
          <p:spPr>
            <a:xfrm>
              <a:off x="6792346" y="3795977"/>
              <a:ext cx="589134" cy="194636"/>
            </a:xfrm>
            <a:custGeom>
              <a:avLst/>
              <a:gdLst>
                <a:gd name="connsiteX0" fmla="*/ 288689 w 589134"/>
                <a:gd name="connsiteY0" fmla="*/ 43107 h 194636"/>
                <a:gd name="connsiteX1" fmla="*/ 513370 w 589134"/>
                <a:gd name="connsiteY1" fmla="*/ 135854 h 194636"/>
                <a:gd name="connsiteX2" fmla="*/ 466344 w 589134"/>
                <a:gd name="connsiteY2" fmla="*/ 175042 h 194636"/>
                <a:gd name="connsiteX3" fmla="*/ 585215 w 589134"/>
                <a:gd name="connsiteY3" fmla="*/ 194636 h 194636"/>
                <a:gd name="connsiteX4" fmla="*/ 589134 w 589134"/>
                <a:gd name="connsiteY4" fmla="*/ 73152 h 194636"/>
                <a:gd name="connsiteX5" fmla="*/ 546027 w 589134"/>
                <a:gd name="connsiteY5" fmla="*/ 108422 h 194636"/>
                <a:gd name="connsiteX6" fmla="*/ 288689 w 589134"/>
                <a:gd name="connsiteY6" fmla="*/ 0 h 194636"/>
                <a:gd name="connsiteX7" fmla="*/ 0 w 589134"/>
                <a:gd name="connsiteY7" fmla="*/ 144998 h 194636"/>
                <a:gd name="connsiteX8" fmla="*/ 33963 w 589134"/>
                <a:gd name="connsiteY8" fmla="*/ 171123 h 194636"/>
                <a:gd name="connsiteX9" fmla="*/ 288689 w 589134"/>
                <a:gd name="connsiteY9" fmla="*/ 43107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288689" y="43107"/>
                  </a:moveTo>
                  <a:cubicBezTo>
                    <a:pt x="372291" y="43107"/>
                    <a:pt x="453281" y="77071"/>
                    <a:pt x="513370" y="135854"/>
                  </a:cubicBezTo>
                  <a:lnTo>
                    <a:pt x="466344" y="175042"/>
                  </a:lnTo>
                  <a:lnTo>
                    <a:pt x="585215" y="194636"/>
                  </a:lnTo>
                  <a:lnTo>
                    <a:pt x="589134" y="73152"/>
                  </a:lnTo>
                  <a:lnTo>
                    <a:pt x="546027" y="108422"/>
                  </a:lnTo>
                  <a:cubicBezTo>
                    <a:pt x="478100" y="39189"/>
                    <a:pt x="385354" y="0"/>
                    <a:pt x="288689" y="0"/>
                  </a:cubicBezTo>
                  <a:cubicBezTo>
                    <a:pt x="173736" y="0"/>
                    <a:pt x="67927" y="52251"/>
                    <a:pt x="0" y="144998"/>
                  </a:cubicBezTo>
                  <a:lnTo>
                    <a:pt x="33963" y="171123"/>
                  </a:lnTo>
                  <a:cubicBezTo>
                    <a:pt x="95359" y="88827"/>
                    <a:pt x="188105" y="43107"/>
                    <a:pt x="288689" y="43107"/>
                  </a:cubicBezTo>
                  <a:close/>
                </a:path>
              </a:pathLst>
            </a:custGeom>
            <a:solidFill>
              <a:schemeClr val="accent1"/>
            </a:solidFill>
            <a:ln w="13013" cap="flat">
              <a:solidFill>
                <a:schemeClr val="accent1"/>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7DD3E00-8C54-4356-9BDE-527E771D2626}"/>
                </a:ext>
              </a:extLst>
            </p:cNvPr>
            <p:cNvSpPr/>
            <p:nvPr/>
          </p:nvSpPr>
          <p:spPr>
            <a:xfrm>
              <a:off x="6792346" y="4325022"/>
              <a:ext cx="589134" cy="194636"/>
            </a:xfrm>
            <a:custGeom>
              <a:avLst/>
              <a:gdLst>
                <a:gd name="connsiteX0" fmla="*/ 300445 w 589134"/>
                <a:gd name="connsiteY0" fmla="*/ 151529 h 194636"/>
                <a:gd name="connsiteX1" fmla="*/ 75765 w 589134"/>
                <a:gd name="connsiteY1" fmla="*/ 58783 h 194636"/>
                <a:gd name="connsiteX2" fmla="*/ 122791 w 589134"/>
                <a:gd name="connsiteY2" fmla="*/ 20901 h 194636"/>
                <a:gd name="connsiteX3" fmla="*/ 3919 w 589134"/>
                <a:gd name="connsiteY3" fmla="*/ 0 h 194636"/>
                <a:gd name="connsiteX4" fmla="*/ 0 w 589134"/>
                <a:gd name="connsiteY4" fmla="*/ 121484 h 194636"/>
                <a:gd name="connsiteX5" fmla="*/ 43107 w 589134"/>
                <a:gd name="connsiteY5" fmla="*/ 86215 h 194636"/>
                <a:gd name="connsiteX6" fmla="*/ 300445 w 589134"/>
                <a:gd name="connsiteY6" fmla="*/ 194636 h 194636"/>
                <a:gd name="connsiteX7" fmla="*/ 589134 w 589134"/>
                <a:gd name="connsiteY7" fmla="*/ 49639 h 194636"/>
                <a:gd name="connsiteX8" fmla="*/ 555171 w 589134"/>
                <a:gd name="connsiteY8" fmla="*/ 23513 h 194636"/>
                <a:gd name="connsiteX9" fmla="*/ 300445 w 589134"/>
                <a:gd name="connsiteY9" fmla="*/ 151529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300445" y="151529"/>
                  </a:moveTo>
                  <a:cubicBezTo>
                    <a:pt x="216843" y="151529"/>
                    <a:pt x="135854" y="117566"/>
                    <a:pt x="75765" y="58783"/>
                  </a:cubicBezTo>
                  <a:lnTo>
                    <a:pt x="122791" y="20901"/>
                  </a:lnTo>
                  <a:lnTo>
                    <a:pt x="3919" y="0"/>
                  </a:lnTo>
                  <a:lnTo>
                    <a:pt x="0" y="121484"/>
                  </a:lnTo>
                  <a:lnTo>
                    <a:pt x="43107" y="86215"/>
                  </a:lnTo>
                  <a:cubicBezTo>
                    <a:pt x="111034" y="155448"/>
                    <a:pt x="203780" y="194636"/>
                    <a:pt x="300445" y="194636"/>
                  </a:cubicBezTo>
                  <a:cubicBezTo>
                    <a:pt x="415398" y="194636"/>
                    <a:pt x="521208" y="142385"/>
                    <a:pt x="589134" y="49639"/>
                  </a:cubicBezTo>
                  <a:lnTo>
                    <a:pt x="555171" y="23513"/>
                  </a:lnTo>
                  <a:cubicBezTo>
                    <a:pt x="495082" y="104503"/>
                    <a:pt x="402336" y="151529"/>
                    <a:pt x="300445" y="151529"/>
                  </a:cubicBezTo>
                  <a:close/>
                </a:path>
              </a:pathLst>
            </a:custGeom>
            <a:solidFill>
              <a:schemeClr val="accent1"/>
            </a:solidFill>
            <a:ln w="13013" cap="flat">
              <a:solidFill>
                <a:schemeClr val="accent1"/>
              </a:solidFill>
              <a:prstDash val="solid"/>
              <a:miter/>
            </a:ln>
          </p:spPr>
          <p:txBody>
            <a:bodyPr rtlCol="0" anchor="ctr"/>
            <a:lstStyle/>
            <a:p>
              <a:endParaRPr lang="en-US"/>
            </a:p>
          </p:txBody>
        </p:sp>
      </p:grpSp>
      <p:grpSp>
        <p:nvGrpSpPr>
          <p:cNvPr id="64" name="Graphic 36">
            <a:extLst>
              <a:ext uri="{FF2B5EF4-FFF2-40B4-BE49-F238E27FC236}">
                <a16:creationId xmlns:a16="http://schemas.microsoft.com/office/drawing/2014/main" id="{84F9665C-715C-4E8A-A37A-689441279C5A}"/>
              </a:ext>
              <a:ext uri="{C183D7F6-B498-43B3-948B-1728B52AA6E4}">
                <adec:decorative xmlns:adec="http://schemas.microsoft.com/office/drawing/2017/decorative" val="1"/>
              </a:ext>
            </a:extLst>
          </p:cNvPr>
          <p:cNvGrpSpPr/>
          <p:nvPr/>
        </p:nvGrpSpPr>
        <p:grpSpPr>
          <a:xfrm>
            <a:off x="8762494" y="3932211"/>
            <a:ext cx="422620" cy="727352"/>
            <a:chOff x="8762494" y="3782083"/>
            <a:chExt cx="422620" cy="727352"/>
          </a:xfrm>
          <a:solidFill>
            <a:schemeClr val="accent1"/>
          </a:solidFill>
        </p:grpSpPr>
        <p:sp>
          <p:nvSpPr>
            <p:cNvPr id="65" name="Freeform: Shape 64">
              <a:extLst>
                <a:ext uri="{FF2B5EF4-FFF2-40B4-BE49-F238E27FC236}">
                  <a16:creationId xmlns:a16="http://schemas.microsoft.com/office/drawing/2014/main" id="{B37AF366-E84C-4BDE-A30C-483F1A8DCB66}"/>
                </a:ext>
              </a:extLst>
            </p:cNvPr>
            <p:cNvSpPr/>
            <p:nvPr/>
          </p:nvSpPr>
          <p:spPr>
            <a:xfrm>
              <a:off x="8937879" y="3955425"/>
              <a:ext cx="247235" cy="554009"/>
            </a:xfrm>
            <a:custGeom>
              <a:avLst/>
              <a:gdLst>
                <a:gd name="connsiteX0" fmla="*/ 201399 w 247235"/>
                <a:gd name="connsiteY0" fmla="*/ 298071 h 554009"/>
                <a:gd name="connsiteX1" fmla="*/ 246865 w 247235"/>
                <a:gd name="connsiteY1" fmla="*/ 257698 h 554009"/>
                <a:gd name="connsiteX2" fmla="*/ 247235 w 247235"/>
                <a:gd name="connsiteY2" fmla="*/ 105746 h 554009"/>
                <a:gd name="connsiteX3" fmla="*/ 143248 w 247235"/>
                <a:gd name="connsiteY3" fmla="*/ 0 h 554009"/>
                <a:gd name="connsiteX4" fmla="*/ 77967 w 247235"/>
                <a:gd name="connsiteY4" fmla="*/ 0 h 554009"/>
                <a:gd name="connsiteX5" fmla="*/ 0 w 247235"/>
                <a:gd name="connsiteY5" fmla="*/ 24538 h 554009"/>
                <a:gd name="connsiteX6" fmla="*/ 25001 w 247235"/>
                <a:gd name="connsiteY6" fmla="*/ 85745 h 554009"/>
                <a:gd name="connsiteX7" fmla="*/ 5741 w 247235"/>
                <a:gd name="connsiteY7" fmla="*/ 140470 h 554009"/>
                <a:gd name="connsiteX8" fmla="*/ 61207 w 247235"/>
                <a:gd name="connsiteY8" fmla="*/ 235290 h 554009"/>
                <a:gd name="connsiteX9" fmla="*/ 60929 w 247235"/>
                <a:gd name="connsiteY9" fmla="*/ 334091 h 554009"/>
                <a:gd name="connsiteX10" fmla="*/ 28520 w 247235"/>
                <a:gd name="connsiteY10" fmla="*/ 384372 h 554009"/>
                <a:gd name="connsiteX11" fmla="*/ 28335 w 247235"/>
                <a:gd name="connsiteY11" fmla="*/ 520119 h 554009"/>
                <a:gd name="connsiteX12" fmla="*/ 70744 w 247235"/>
                <a:gd name="connsiteY12" fmla="*/ 554010 h 554009"/>
                <a:gd name="connsiteX13" fmla="*/ 114265 w 247235"/>
                <a:gd name="connsiteY13" fmla="*/ 510489 h 554009"/>
                <a:gd name="connsiteX14" fmla="*/ 157879 w 247235"/>
                <a:gd name="connsiteY14" fmla="*/ 554010 h 554009"/>
                <a:gd name="connsiteX15" fmla="*/ 201399 w 247235"/>
                <a:gd name="connsiteY15" fmla="*/ 510489 h 554009"/>
                <a:gd name="connsiteX16" fmla="*/ 201399 w 247235"/>
                <a:gd name="connsiteY16" fmla="*/ 298071 h 5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35" h="554009">
                  <a:moveTo>
                    <a:pt x="201399" y="298071"/>
                  </a:moveTo>
                  <a:cubicBezTo>
                    <a:pt x="229642" y="297978"/>
                    <a:pt x="246865" y="280200"/>
                    <a:pt x="246865" y="257698"/>
                  </a:cubicBezTo>
                  <a:lnTo>
                    <a:pt x="247235" y="105746"/>
                  </a:lnTo>
                  <a:cubicBezTo>
                    <a:pt x="247235" y="28057"/>
                    <a:pt x="211122" y="0"/>
                    <a:pt x="143248" y="0"/>
                  </a:cubicBezTo>
                  <a:lnTo>
                    <a:pt x="77967" y="0"/>
                  </a:lnTo>
                  <a:cubicBezTo>
                    <a:pt x="43613" y="0"/>
                    <a:pt x="17501" y="7315"/>
                    <a:pt x="0" y="24538"/>
                  </a:cubicBezTo>
                  <a:cubicBezTo>
                    <a:pt x="15464" y="40372"/>
                    <a:pt x="25001" y="61948"/>
                    <a:pt x="25001" y="85745"/>
                  </a:cubicBezTo>
                  <a:cubicBezTo>
                    <a:pt x="25001" y="106394"/>
                    <a:pt x="17779" y="125469"/>
                    <a:pt x="5741" y="140470"/>
                  </a:cubicBezTo>
                  <a:cubicBezTo>
                    <a:pt x="35372" y="151397"/>
                    <a:pt x="61207" y="177417"/>
                    <a:pt x="61207" y="235290"/>
                  </a:cubicBezTo>
                  <a:lnTo>
                    <a:pt x="60929" y="334091"/>
                  </a:lnTo>
                  <a:cubicBezTo>
                    <a:pt x="60929" y="357518"/>
                    <a:pt x="48428" y="375853"/>
                    <a:pt x="28520" y="384372"/>
                  </a:cubicBezTo>
                  <a:lnTo>
                    <a:pt x="28335" y="520119"/>
                  </a:lnTo>
                  <a:cubicBezTo>
                    <a:pt x="32779" y="539472"/>
                    <a:pt x="50003" y="554010"/>
                    <a:pt x="70744" y="554010"/>
                  </a:cubicBezTo>
                  <a:cubicBezTo>
                    <a:pt x="94820" y="554010"/>
                    <a:pt x="114265" y="534564"/>
                    <a:pt x="114265" y="510489"/>
                  </a:cubicBezTo>
                  <a:cubicBezTo>
                    <a:pt x="114265" y="534564"/>
                    <a:pt x="133803" y="554010"/>
                    <a:pt x="157879" y="554010"/>
                  </a:cubicBezTo>
                  <a:cubicBezTo>
                    <a:pt x="181861" y="554010"/>
                    <a:pt x="201399" y="534564"/>
                    <a:pt x="201399" y="510489"/>
                  </a:cubicBezTo>
                  <a:lnTo>
                    <a:pt x="201399" y="298071"/>
                  </a:lnTo>
                  <a:close/>
                </a:path>
              </a:pathLst>
            </a:custGeom>
            <a:solidFill>
              <a:schemeClr val="accent1"/>
            </a:solidFill>
            <a:ln w="911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ECC574F-DA3A-4109-A28C-CB0F4A866E9F}"/>
                </a:ext>
              </a:extLst>
            </p:cNvPr>
            <p:cNvSpPr/>
            <p:nvPr/>
          </p:nvSpPr>
          <p:spPr>
            <a:xfrm>
              <a:off x="8971677" y="3782083"/>
              <a:ext cx="153619" cy="153618"/>
            </a:xfrm>
            <a:custGeom>
              <a:avLst/>
              <a:gdLst>
                <a:gd name="connsiteX0" fmla="*/ 153619 w 153619"/>
                <a:gd name="connsiteY0" fmla="*/ 76856 h 153618"/>
                <a:gd name="connsiteX1" fmla="*/ 76856 w 153619"/>
                <a:gd name="connsiteY1" fmla="*/ 0 h 153618"/>
                <a:gd name="connsiteX2" fmla="*/ 0 w 153619"/>
                <a:gd name="connsiteY2" fmla="*/ 76856 h 153618"/>
                <a:gd name="connsiteX3" fmla="*/ 76856 w 153619"/>
                <a:gd name="connsiteY3" fmla="*/ 153619 h 153618"/>
                <a:gd name="connsiteX4" fmla="*/ 153619 w 153619"/>
                <a:gd name="connsiteY4" fmla="*/ 76856 h 15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 h="153618">
                  <a:moveTo>
                    <a:pt x="153619" y="76856"/>
                  </a:moveTo>
                  <a:cubicBezTo>
                    <a:pt x="153619" y="34446"/>
                    <a:pt x="119265" y="0"/>
                    <a:pt x="76856" y="0"/>
                  </a:cubicBezTo>
                  <a:cubicBezTo>
                    <a:pt x="34446" y="0"/>
                    <a:pt x="0" y="34354"/>
                    <a:pt x="0" y="76856"/>
                  </a:cubicBezTo>
                  <a:cubicBezTo>
                    <a:pt x="0" y="119265"/>
                    <a:pt x="34354" y="153619"/>
                    <a:pt x="76856" y="153619"/>
                  </a:cubicBezTo>
                  <a:cubicBezTo>
                    <a:pt x="119173" y="153619"/>
                    <a:pt x="153619" y="119265"/>
                    <a:pt x="153619" y="76856"/>
                  </a:cubicBezTo>
                  <a:close/>
                </a:path>
              </a:pathLst>
            </a:custGeom>
            <a:solidFill>
              <a:schemeClr val="accent1"/>
            </a:solidFill>
            <a:ln w="911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A920141-D44F-417A-9265-D68D087051D1}"/>
                </a:ext>
              </a:extLst>
            </p:cNvPr>
            <p:cNvSpPr/>
            <p:nvPr/>
          </p:nvSpPr>
          <p:spPr>
            <a:xfrm>
              <a:off x="8778797" y="4116266"/>
              <a:ext cx="193158" cy="393075"/>
            </a:xfrm>
            <a:custGeom>
              <a:avLst/>
              <a:gdLst>
                <a:gd name="connsiteX0" fmla="*/ 193158 w 193158"/>
                <a:gd name="connsiteY0" fmla="*/ 74263 h 393075"/>
                <a:gd name="connsiteX1" fmla="*/ 130748 w 193158"/>
                <a:gd name="connsiteY1" fmla="*/ 0 h 393075"/>
                <a:gd name="connsiteX2" fmla="*/ 76115 w 193158"/>
                <a:gd name="connsiteY2" fmla="*/ 0 h 393075"/>
                <a:gd name="connsiteX3" fmla="*/ 59170 w 193158"/>
                <a:gd name="connsiteY3" fmla="*/ 68244 h 393075"/>
                <a:gd name="connsiteX4" fmla="*/ 21390 w 193158"/>
                <a:gd name="connsiteY4" fmla="*/ 81393 h 393075"/>
                <a:gd name="connsiteX5" fmla="*/ 0 w 193158"/>
                <a:gd name="connsiteY5" fmla="*/ 77319 h 393075"/>
                <a:gd name="connsiteX6" fmla="*/ 185 w 193158"/>
                <a:gd name="connsiteY6" fmla="*/ 173157 h 393075"/>
                <a:gd name="connsiteX7" fmla="*/ 32316 w 193158"/>
                <a:gd name="connsiteY7" fmla="*/ 201584 h 393075"/>
                <a:gd name="connsiteX8" fmla="*/ 32316 w 193158"/>
                <a:gd name="connsiteY8" fmla="*/ 361130 h 393075"/>
                <a:gd name="connsiteX9" fmla="*/ 64355 w 193158"/>
                <a:gd name="connsiteY9" fmla="*/ 393076 h 393075"/>
                <a:gd name="connsiteX10" fmla="*/ 96394 w 193158"/>
                <a:gd name="connsiteY10" fmla="*/ 361130 h 393075"/>
                <a:gd name="connsiteX11" fmla="*/ 128340 w 193158"/>
                <a:gd name="connsiteY11" fmla="*/ 393076 h 393075"/>
                <a:gd name="connsiteX12" fmla="*/ 160379 w 193158"/>
                <a:gd name="connsiteY12" fmla="*/ 361130 h 393075"/>
                <a:gd name="connsiteX13" fmla="*/ 160656 w 193158"/>
                <a:gd name="connsiteY13" fmla="*/ 201584 h 393075"/>
                <a:gd name="connsiteX14" fmla="*/ 192973 w 193158"/>
                <a:gd name="connsiteY14" fmla="*/ 173157 h 393075"/>
                <a:gd name="connsiteX15" fmla="*/ 193158 w 193158"/>
                <a:gd name="connsiteY15" fmla="*/ 74263 h 39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158" h="393075">
                  <a:moveTo>
                    <a:pt x="193158" y="74263"/>
                  </a:moveTo>
                  <a:cubicBezTo>
                    <a:pt x="193158" y="23798"/>
                    <a:pt x="171583" y="3056"/>
                    <a:pt x="130748" y="0"/>
                  </a:cubicBezTo>
                  <a:lnTo>
                    <a:pt x="76115" y="0"/>
                  </a:lnTo>
                  <a:cubicBezTo>
                    <a:pt x="85282" y="25186"/>
                    <a:pt x="79171" y="52225"/>
                    <a:pt x="59170" y="68244"/>
                  </a:cubicBezTo>
                  <a:cubicBezTo>
                    <a:pt x="48521" y="76671"/>
                    <a:pt x="35094" y="81578"/>
                    <a:pt x="21390" y="81393"/>
                  </a:cubicBezTo>
                  <a:cubicBezTo>
                    <a:pt x="14445" y="81300"/>
                    <a:pt x="6297" y="79819"/>
                    <a:pt x="0" y="77319"/>
                  </a:cubicBezTo>
                  <a:lnTo>
                    <a:pt x="185" y="173157"/>
                  </a:lnTo>
                  <a:cubicBezTo>
                    <a:pt x="185" y="188991"/>
                    <a:pt x="11389" y="201584"/>
                    <a:pt x="32316" y="201584"/>
                  </a:cubicBezTo>
                  <a:lnTo>
                    <a:pt x="32316" y="361130"/>
                  </a:lnTo>
                  <a:cubicBezTo>
                    <a:pt x="32316" y="378816"/>
                    <a:pt x="46669" y="393076"/>
                    <a:pt x="64355" y="393076"/>
                  </a:cubicBezTo>
                  <a:cubicBezTo>
                    <a:pt x="82041" y="393076"/>
                    <a:pt x="96394" y="378816"/>
                    <a:pt x="96394" y="361130"/>
                  </a:cubicBezTo>
                  <a:cubicBezTo>
                    <a:pt x="96394" y="378816"/>
                    <a:pt x="110654" y="393076"/>
                    <a:pt x="128340" y="393076"/>
                  </a:cubicBezTo>
                  <a:cubicBezTo>
                    <a:pt x="146026" y="393076"/>
                    <a:pt x="160379" y="378816"/>
                    <a:pt x="160379" y="361130"/>
                  </a:cubicBezTo>
                  <a:lnTo>
                    <a:pt x="160656" y="201584"/>
                  </a:lnTo>
                  <a:cubicBezTo>
                    <a:pt x="182232" y="201584"/>
                    <a:pt x="192973" y="188991"/>
                    <a:pt x="192973" y="173157"/>
                  </a:cubicBezTo>
                  <a:lnTo>
                    <a:pt x="193158" y="74263"/>
                  </a:lnTo>
                  <a:close/>
                </a:path>
              </a:pathLst>
            </a:custGeom>
            <a:solidFill>
              <a:schemeClr val="tx2"/>
            </a:solidFill>
            <a:ln w="911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7570DD8-817F-441D-9378-30D342ACBE71}"/>
                </a:ext>
              </a:extLst>
            </p:cNvPr>
            <p:cNvSpPr/>
            <p:nvPr/>
          </p:nvSpPr>
          <p:spPr>
            <a:xfrm>
              <a:off x="8762494" y="4098765"/>
              <a:ext cx="76271" cy="78432"/>
            </a:xfrm>
            <a:custGeom>
              <a:avLst/>
              <a:gdLst>
                <a:gd name="connsiteX0" fmla="*/ 21303 w 76271"/>
                <a:gd name="connsiteY0" fmla="*/ 16113 h 78432"/>
                <a:gd name="connsiteX1" fmla="*/ 5006 w 76271"/>
                <a:gd name="connsiteY1" fmla="*/ 58152 h 78432"/>
                <a:gd name="connsiteX2" fmla="*/ 13525 w 76271"/>
                <a:gd name="connsiteY2" fmla="*/ 69819 h 78432"/>
                <a:gd name="connsiteX3" fmla="*/ 37600 w 76271"/>
                <a:gd name="connsiteY3" fmla="*/ 78431 h 78432"/>
                <a:gd name="connsiteX4" fmla="*/ 62694 w 76271"/>
                <a:gd name="connsiteY4" fmla="*/ 69634 h 78432"/>
                <a:gd name="connsiteX5" fmla="*/ 68805 w 76271"/>
                <a:gd name="connsiteY5" fmla="*/ 14909 h 78432"/>
                <a:gd name="connsiteX6" fmla="*/ 61490 w 76271"/>
                <a:gd name="connsiteY6" fmla="*/ 4445 h 78432"/>
                <a:gd name="connsiteX7" fmla="*/ 50934 w 76271"/>
                <a:gd name="connsiteY7" fmla="*/ 1 h 78432"/>
                <a:gd name="connsiteX8" fmla="*/ 21303 w 76271"/>
                <a:gd name="connsiteY8" fmla="*/ 16113 h 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1" h="78432">
                  <a:moveTo>
                    <a:pt x="21303" y="16113"/>
                  </a:moveTo>
                  <a:cubicBezTo>
                    <a:pt x="4543" y="29539"/>
                    <a:pt x="-7124" y="38058"/>
                    <a:pt x="5006" y="58152"/>
                  </a:cubicBezTo>
                  <a:cubicBezTo>
                    <a:pt x="6487" y="60559"/>
                    <a:pt x="8987" y="66023"/>
                    <a:pt x="13525" y="69819"/>
                  </a:cubicBezTo>
                  <a:cubicBezTo>
                    <a:pt x="20007" y="75375"/>
                    <a:pt x="29174" y="78338"/>
                    <a:pt x="37600" y="78431"/>
                  </a:cubicBezTo>
                  <a:cubicBezTo>
                    <a:pt x="46397" y="78523"/>
                    <a:pt x="55379" y="75560"/>
                    <a:pt x="62694" y="69634"/>
                  </a:cubicBezTo>
                  <a:cubicBezTo>
                    <a:pt x="79454" y="56207"/>
                    <a:pt x="79732" y="32873"/>
                    <a:pt x="68805" y="14909"/>
                  </a:cubicBezTo>
                  <a:cubicBezTo>
                    <a:pt x="64824" y="8335"/>
                    <a:pt x="64176" y="6946"/>
                    <a:pt x="61490" y="4445"/>
                  </a:cubicBezTo>
                  <a:cubicBezTo>
                    <a:pt x="58249" y="1390"/>
                    <a:pt x="54545" y="1"/>
                    <a:pt x="50934" y="1"/>
                  </a:cubicBezTo>
                  <a:cubicBezTo>
                    <a:pt x="41767" y="-92"/>
                    <a:pt x="31766" y="7686"/>
                    <a:pt x="21303" y="16113"/>
                  </a:cubicBezTo>
                  <a:close/>
                </a:path>
              </a:pathLst>
            </a:custGeom>
            <a:solidFill>
              <a:schemeClr val="accent1"/>
            </a:solidFill>
            <a:ln w="911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22135FA-16DA-4EA5-9CF0-E9883546A5B7}"/>
                </a:ext>
              </a:extLst>
            </p:cNvPr>
            <p:cNvSpPr/>
            <p:nvPr/>
          </p:nvSpPr>
          <p:spPr>
            <a:xfrm>
              <a:off x="8815002" y="3980704"/>
              <a:ext cx="120746" cy="120746"/>
            </a:xfrm>
            <a:custGeom>
              <a:avLst/>
              <a:gdLst>
                <a:gd name="connsiteX0" fmla="*/ 60373 w 120746"/>
                <a:gd name="connsiteY0" fmla="*/ 0 h 120746"/>
                <a:gd name="connsiteX1" fmla="*/ 0 w 120746"/>
                <a:gd name="connsiteY1" fmla="*/ 60373 h 120746"/>
                <a:gd name="connsiteX2" fmla="*/ 60373 w 120746"/>
                <a:gd name="connsiteY2" fmla="*/ 120747 h 120746"/>
                <a:gd name="connsiteX3" fmla="*/ 120747 w 120746"/>
                <a:gd name="connsiteY3" fmla="*/ 60373 h 120746"/>
                <a:gd name="connsiteX4" fmla="*/ 60373 w 120746"/>
                <a:gd name="connsiteY4" fmla="*/ 0 h 12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 h="120746">
                  <a:moveTo>
                    <a:pt x="60373" y="0"/>
                  </a:moveTo>
                  <a:cubicBezTo>
                    <a:pt x="27038" y="0"/>
                    <a:pt x="0" y="27038"/>
                    <a:pt x="0" y="60373"/>
                  </a:cubicBezTo>
                  <a:cubicBezTo>
                    <a:pt x="0" y="93709"/>
                    <a:pt x="27038" y="120747"/>
                    <a:pt x="60373" y="120747"/>
                  </a:cubicBezTo>
                  <a:cubicBezTo>
                    <a:pt x="93709" y="120747"/>
                    <a:pt x="120747" y="93709"/>
                    <a:pt x="120747" y="60373"/>
                  </a:cubicBezTo>
                  <a:cubicBezTo>
                    <a:pt x="120747" y="27038"/>
                    <a:pt x="93709" y="0"/>
                    <a:pt x="60373" y="0"/>
                  </a:cubicBezTo>
                  <a:close/>
                </a:path>
              </a:pathLst>
            </a:custGeom>
            <a:solidFill>
              <a:schemeClr val="tx2"/>
            </a:solidFill>
            <a:ln w="9111" cap="flat">
              <a:noFill/>
              <a:prstDash val="solid"/>
              <a:miter/>
            </a:ln>
          </p:spPr>
          <p:txBody>
            <a:bodyPr rtlCol="0" anchor="ctr"/>
            <a:lstStyle/>
            <a:p>
              <a:endParaRPr lang="en-US"/>
            </a:p>
          </p:txBody>
        </p:sp>
      </p:grpSp>
      <p:grpSp>
        <p:nvGrpSpPr>
          <p:cNvPr id="70" name="Graphic 49">
            <a:extLst>
              <a:ext uri="{FF2B5EF4-FFF2-40B4-BE49-F238E27FC236}">
                <a16:creationId xmlns:a16="http://schemas.microsoft.com/office/drawing/2014/main" id="{51E1CEAB-6E5F-471F-941E-207A0DCBFC9B}"/>
              </a:ext>
              <a:ext uri="{C183D7F6-B498-43B3-948B-1728B52AA6E4}">
                <adec:decorative xmlns:adec="http://schemas.microsoft.com/office/drawing/2017/decorative" val="1"/>
              </a:ext>
            </a:extLst>
          </p:cNvPr>
          <p:cNvGrpSpPr/>
          <p:nvPr/>
        </p:nvGrpSpPr>
        <p:grpSpPr>
          <a:xfrm>
            <a:off x="10561510" y="3945800"/>
            <a:ext cx="588539" cy="725873"/>
            <a:chOff x="10561510" y="3795672"/>
            <a:chExt cx="588539" cy="725873"/>
          </a:xfrm>
          <a:solidFill>
            <a:schemeClr val="accent1"/>
          </a:solidFill>
        </p:grpSpPr>
        <p:sp>
          <p:nvSpPr>
            <p:cNvPr id="71" name="Freeform: Shape 70">
              <a:extLst>
                <a:ext uri="{FF2B5EF4-FFF2-40B4-BE49-F238E27FC236}">
                  <a16:creationId xmlns:a16="http://schemas.microsoft.com/office/drawing/2014/main" id="{D1D28E5C-CB35-4382-8534-DCED60E52739}"/>
                </a:ext>
              </a:extLst>
            </p:cNvPr>
            <p:cNvSpPr/>
            <p:nvPr/>
          </p:nvSpPr>
          <p:spPr>
            <a:xfrm>
              <a:off x="10862481" y="3795672"/>
              <a:ext cx="287568" cy="725873"/>
            </a:xfrm>
            <a:custGeom>
              <a:avLst/>
              <a:gdLst>
                <a:gd name="connsiteX0" fmla="*/ 287568 w 287568"/>
                <a:gd name="connsiteY0" fmla="*/ 363158 h 725873"/>
                <a:gd name="connsiteX1" fmla="*/ 268726 w 287568"/>
                <a:gd name="connsiteY1" fmla="*/ 315056 h 725873"/>
                <a:gd name="connsiteX2" fmla="*/ 40182 w 287568"/>
                <a:gd name="connsiteY2" fmla="*/ 7153 h 725873"/>
                <a:gd name="connsiteX3" fmla="*/ 40182 w 287568"/>
                <a:gd name="connsiteY3" fmla="*/ 7153 h 725873"/>
                <a:gd name="connsiteX4" fmla="*/ 7153 w 287568"/>
                <a:gd name="connsiteY4" fmla="*/ 6488 h 725873"/>
                <a:gd name="connsiteX5" fmla="*/ 6488 w 287568"/>
                <a:gd name="connsiteY5" fmla="*/ 39517 h 725873"/>
                <a:gd name="connsiteX6" fmla="*/ 6488 w 287568"/>
                <a:gd name="connsiteY6" fmla="*/ 39517 h 725873"/>
                <a:gd name="connsiteX7" fmla="*/ 235032 w 287568"/>
                <a:gd name="connsiteY7" fmla="*/ 346976 h 725873"/>
                <a:gd name="connsiteX8" fmla="*/ 240130 w 287568"/>
                <a:gd name="connsiteY8" fmla="*/ 362937 h 725873"/>
                <a:gd name="connsiteX9" fmla="*/ 235032 w 287568"/>
                <a:gd name="connsiteY9" fmla="*/ 378897 h 725873"/>
                <a:gd name="connsiteX10" fmla="*/ 6488 w 287568"/>
                <a:gd name="connsiteY10" fmla="*/ 686356 h 725873"/>
                <a:gd name="connsiteX11" fmla="*/ 6488 w 287568"/>
                <a:gd name="connsiteY11" fmla="*/ 686356 h 725873"/>
                <a:gd name="connsiteX12" fmla="*/ 7153 w 287568"/>
                <a:gd name="connsiteY12" fmla="*/ 719386 h 725873"/>
                <a:gd name="connsiteX13" fmla="*/ 40182 w 287568"/>
                <a:gd name="connsiteY13" fmla="*/ 718720 h 725873"/>
                <a:gd name="connsiteX14" fmla="*/ 40182 w 287568"/>
                <a:gd name="connsiteY14" fmla="*/ 718720 h 725873"/>
                <a:gd name="connsiteX15" fmla="*/ 268726 w 287568"/>
                <a:gd name="connsiteY15" fmla="*/ 411261 h 725873"/>
                <a:gd name="connsiteX16" fmla="*/ 287568 w 287568"/>
                <a:gd name="connsiteY16" fmla="*/ 363158 h 7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568" h="725873">
                  <a:moveTo>
                    <a:pt x="287568" y="363158"/>
                  </a:moveTo>
                  <a:cubicBezTo>
                    <a:pt x="287568" y="344760"/>
                    <a:pt x="280918" y="330129"/>
                    <a:pt x="268726" y="315056"/>
                  </a:cubicBezTo>
                  <a:lnTo>
                    <a:pt x="40182" y="7153"/>
                  </a:lnTo>
                  <a:lnTo>
                    <a:pt x="40182" y="7153"/>
                  </a:lnTo>
                  <a:cubicBezTo>
                    <a:pt x="31315" y="-2157"/>
                    <a:pt x="16463" y="-2379"/>
                    <a:pt x="7153" y="6488"/>
                  </a:cubicBezTo>
                  <a:cubicBezTo>
                    <a:pt x="-2157" y="15577"/>
                    <a:pt x="-2379" y="30207"/>
                    <a:pt x="6488" y="39517"/>
                  </a:cubicBezTo>
                  <a:lnTo>
                    <a:pt x="6488" y="39517"/>
                  </a:lnTo>
                  <a:cubicBezTo>
                    <a:pt x="6488" y="39517"/>
                    <a:pt x="201116" y="301534"/>
                    <a:pt x="235032" y="346976"/>
                  </a:cubicBezTo>
                  <a:cubicBezTo>
                    <a:pt x="238135" y="351410"/>
                    <a:pt x="240130" y="356952"/>
                    <a:pt x="240130" y="362937"/>
                  </a:cubicBezTo>
                  <a:cubicBezTo>
                    <a:pt x="240130" y="368922"/>
                    <a:pt x="238135" y="374464"/>
                    <a:pt x="235032" y="378897"/>
                  </a:cubicBezTo>
                  <a:cubicBezTo>
                    <a:pt x="201116" y="424562"/>
                    <a:pt x="6488" y="686356"/>
                    <a:pt x="6488" y="686356"/>
                  </a:cubicBezTo>
                  <a:lnTo>
                    <a:pt x="6488" y="686356"/>
                  </a:lnTo>
                  <a:cubicBezTo>
                    <a:pt x="-2379" y="695667"/>
                    <a:pt x="-2157" y="710519"/>
                    <a:pt x="7153" y="719386"/>
                  </a:cubicBezTo>
                  <a:cubicBezTo>
                    <a:pt x="16463" y="728252"/>
                    <a:pt x="31315" y="728031"/>
                    <a:pt x="40182" y="718720"/>
                  </a:cubicBezTo>
                  <a:lnTo>
                    <a:pt x="40182" y="718720"/>
                  </a:lnTo>
                  <a:lnTo>
                    <a:pt x="268726" y="411261"/>
                  </a:lnTo>
                  <a:cubicBezTo>
                    <a:pt x="280918" y="395966"/>
                    <a:pt x="287568" y="381557"/>
                    <a:pt x="287568" y="363158"/>
                  </a:cubicBezTo>
                  <a:close/>
                </a:path>
              </a:pathLst>
            </a:custGeom>
            <a:solidFill>
              <a:schemeClr val="tx2"/>
            </a:solidFill>
            <a:ln w="2187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69E4C99-5F1B-41B9-AD65-DCA135B986BA}"/>
                </a:ext>
              </a:extLst>
            </p:cNvPr>
            <p:cNvSpPr/>
            <p:nvPr/>
          </p:nvSpPr>
          <p:spPr>
            <a:xfrm>
              <a:off x="10561510" y="3795953"/>
              <a:ext cx="465289" cy="725311"/>
            </a:xfrm>
            <a:custGeom>
              <a:avLst/>
              <a:gdLst>
                <a:gd name="connsiteX0" fmla="*/ 0 w 465289"/>
                <a:gd name="connsiteY0" fmla="*/ 362877 h 725311"/>
                <a:gd name="connsiteX1" fmla="*/ 0 w 465289"/>
                <a:gd name="connsiteY1" fmla="*/ 160712 h 725311"/>
                <a:gd name="connsiteX2" fmla="*/ 60295 w 465289"/>
                <a:gd name="connsiteY2" fmla="*/ 100196 h 725311"/>
                <a:gd name="connsiteX3" fmla="*/ 159161 w 465289"/>
                <a:gd name="connsiteY3" fmla="*/ 100196 h 725311"/>
                <a:gd name="connsiteX4" fmla="*/ 159161 w 465289"/>
                <a:gd name="connsiteY4" fmla="*/ 20837 h 725311"/>
                <a:gd name="connsiteX5" fmla="*/ 159161 w 465289"/>
                <a:gd name="connsiteY5" fmla="*/ 20837 h 725311"/>
                <a:gd name="connsiteX6" fmla="*/ 179998 w 465289"/>
                <a:gd name="connsiteY6" fmla="*/ 0 h 725311"/>
                <a:gd name="connsiteX7" fmla="*/ 194628 w 465289"/>
                <a:gd name="connsiteY7" fmla="*/ 5985 h 725311"/>
                <a:gd name="connsiteX8" fmla="*/ 460192 w 465289"/>
                <a:gd name="connsiteY8" fmla="*/ 346695 h 725311"/>
                <a:gd name="connsiteX9" fmla="*/ 465290 w 465289"/>
                <a:gd name="connsiteY9" fmla="*/ 362656 h 725311"/>
                <a:gd name="connsiteX10" fmla="*/ 460192 w 465289"/>
                <a:gd name="connsiteY10" fmla="*/ 378616 h 725311"/>
                <a:gd name="connsiteX11" fmla="*/ 194407 w 465289"/>
                <a:gd name="connsiteY11" fmla="*/ 719326 h 725311"/>
                <a:gd name="connsiteX12" fmla="*/ 179776 w 465289"/>
                <a:gd name="connsiteY12" fmla="*/ 725311 h 725311"/>
                <a:gd name="connsiteX13" fmla="*/ 158939 w 465289"/>
                <a:gd name="connsiteY13" fmla="*/ 704474 h 725311"/>
                <a:gd name="connsiteX14" fmla="*/ 158939 w 465289"/>
                <a:gd name="connsiteY14" fmla="*/ 704474 h 725311"/>
                <a:gd name="connsiteX15" fmla="*/ 158939 w 465289"/>
                <a:gd name="connsiteY15" fmla="*/ 625115 h 725311"/>
                <a:gd name="connsiteX16" fmla="*/ 60295 w 465289"/>
                <a:gd name="connsiteY16" fmla="*/ 625115 h 725311"/>
                <a:gd name="connsiteX17" fmla="*/ 0 w 465289"/>
                <a:gd name="connsiteY17" fmla="*/ 564821 h 725311"/>
                <a:gd name="connsiteX18" fmla="*/ 0 w 465289"/>
                <a:gd name="connsiteY18" fmla="*/ 362877 h 7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289" h="725311">
                  <a:moveTo>
                    <a:pt x="0" y="362877"/>
                  </a:moveTo>
                  <a:lnTo>
                    <a:pt x="0" y="160712"/>
                  </a:lnTo>
                  <a:cubicBezTo>
                    <a:pt x="0" y="127461"/>
                    <a:pt x="27044" y="100196"/>
                    <a:pt x="60295" y="100196"/>
                  </a:cubicBezTo>
                  <a:lnTo>
                    <a:pt x="159161" y="100196"/>
                  </a:lnTo>
                  <a:lnTo>
                    <a:pt x="159161" y="20837"/>
                  </a:lnTo>
                  <a:lnTo>
                    <a:pt x="159161" y="20837"/>
                  </a:lnTo>
                  <a:cubicBezTo>
                    <a:pt x="159161" y="9310"/>
                    <a:pt x="168471" y="0"/>
                    <a:pt x="179998" y="0"/>
                  </a:cubicBezTo>
                  <a:cubicBezTo>
                    <a:pt x="185761" y="0"/>
                    <a:pt x="190860" y="2217"/>
                    <a:pt x="194628" y="5985"/>
                  </a:cubicBezTo>
                  <a:lnTo>
                    <a:pt x="460192" y="346695"/>
                  </a:lnTo>
                  <a:cubicBezTo>
                    <a:pt x="463295" y="351129"/>
                    <a:pt x="465290" y="356670"/>
                    <a:pt x="465290" y="362656"/>
                  </a:cubicBezTo>
                  <a:cubicBezTo>
                    <a:pt x="465290" y="368641"/>
                    <a:pt x="463295" y="374183"/>
                    <a:pt x="460192" y="378616"/>
                  </a:cubicBezTo>
                  <a:lnTo>
                    <a:pt x="194407" y="719326"/>
                  </a:lnTo>
                  <a:cubicBezTo>
                    <a:pt x="190638" y="723095"/>
                    <a:pt x="185540" y="725311"/>
                    <a:pt x="179776" y="725311"/>
                  </a:cubicBezTo>
                  <a:cubicBezTo>
                    <a:pt x="168249" y="725311"/>
                    <a:pt x="158939" y="716001"/>
                    <a:pt x="158939" y="704474"/>
                  </a:cubicBezTo>
                  <a:lnTo>
                    <a:pt x="158939" y="704474"/>
                  </a:lnTo>
                  <a:lnTo>
                    <a:pt x="158939" y="625115"/>
                  </a:lnTo>
                  <a:lnTo>
                    <a:pt x="60295" y="625115"/>
                  </a:lnTo>
                  <a:cubicBezTo>
                    <a:pt x="27044" y="625337"/>
                    <a:pt x="0" y="598293"/>
                    <a:pt x="0" y="564821"/>
                  </a:cubicBezTo>
                  <a:lnTo>
                    <a:pt x="0" y="362877"/>
                  </a:lnTo>
                  <a:close/>
                </a:path>
              </a:pathLst>
            </a:custGeom>
            <a:solidFill>
              <a:schemeClr val="accent1"/>
            </a:solidFill>
            <a:ln w="21872" cap="flat">
              <a:noFill/>
              <a:prstDash val="solid"/>
              <a:miter/>
            </a:ln>
          </p:spPr>
          <p:txBody>
            <a:bodyPr rtlCol="0" anchor="ctr"/>
            <a:lstStyle/>
            <a:p>
              <a:endParaRPr lang="en-US"/>
            </a:p>
          </p:txBody>
        </p:sp>
      </p:grpSp>
      <p:grpSp>
        <p:nvGrpSpPr>
          <p:cNvPr id="2" name="Graphic 34">
            <a:extLst>
              <a:ext uri="{FF2B5EF4-FFF2-40B4-BE49-F238E27FC236}">
                <a16:creationId xmlns:a16="http://schemas.microsoft.com/office/drawing/2014/main" id="{554B56FD-CF17-4D17-A810-66A67D5DBDBC}"/>
              </a:ext>
              <a:ext uri="{C183D7F6-B498-43B3-948B-1728B52AA6E4}">
                <adec:decorative xmlns:adec="http://schemas.microsoft.com/office/drawing/2017/decorative" val="1"/>
              </a:ext>
            </a:extLst>
          </p:cNvPr>
          <p:cNvGrpSpPr/>
          <p:nvPr/>
        </p:nvGrpSpPr>
        <p:grpSpPr>
          <a:xfrm>
            <a:off x="2953575" y="3929749"/>
            <a:ext cx="811943" cy="729720"/>
            <a:chOff x="2913618" y="3941021"/>
            <a:chExt cx="811943" cy="729720"/>
          </a:xfrm>
        </p:grpSpPr>
        <p:sp>
          <p:nvSpPr>
            <p:cNvPr id="3" name="Freeform: Shape 2">
              <a:extLst>
                <a:ext uri="{FF2B5EF4-FFF2-40B4-BE49-F238E27FC236}">
                  <a16:creationId xmlns:a16="http://schemas.microsoft.com/office/drawing/2014/main" id="{B44C45A4-C421-40AB-AD3D-AC59E117E1B0}"/>
                </a:ext>
              </a:extLst>
            </p:cNvPr>
            <p:cNvSpPr/>
            <p:nvPr/>
          </p:nvSpPr>
          <p:spPr>
            <a:xfrm>
              <a:off x="2952673" y="3941021"/>
              <a:ext cx="735887" cy="659831"/>
            </a:xfrm>
            <a:custGeom>
              <a:avLst/>
              <a:gdLst>
                <a:gd name="connsiteX0" fmla="*/ 367944 w 735887"/>
                <a:gd name="connsiteY0" fmla="*/ 0 h 659831"/>
                <a:gd name="connsiteX1" fmla="*/ 367944 w 735887"/>
                <a:gd name="connsiteY1" fmla="*/ 0 h 659831"/>
                <a:gd name="connsiteX2" fmla="*/ 367944 w 735887"/>
                <a:gd name="connsiteY2" fmla="*/ 0 h 659831"/>
                <a:gd name="connsiteX3" fmla="*/ 367944 w 735887"/>
                <a:gd name="connsiteY3" fmla="*/ 0 h 659831"/>
                <a:gd name="connsiteX4" fmla="*/ 367944 w 735887"/>
                <a:gd name="connsiteY4" fmla="*/ 0 h 659831"/>
                <a:gd name="connsiteX5" fmla="*/ 210694 w 735887"/>
                <a:gd name="connsiteY5" fmla="*/ 104833 h 659831"/>
                <a:gd name="connsiteX6" fmla="*/ 210694 w 735887"/>
                <a:gd name="connsiteY6" fmla="*/ 88389 h 659831"/>
                <a:gd name="connsiteX7" fmla="*/ 210694 w 735887"/>
                <a:gd name="connsiteY7" fmla="*/ 77083 h 659831"/>
                <a:gd name="connsiteX8" fmla="*/ 219944 w 735887"/>
                <a:gd name="connsiteY8" fmla="*/ 77083 h 659831"/>
                <a:gd name="connsiteX9" fmla="*/ 219944 w 735887"/>
                <a:gd name="connsiteY9" fmla="*/ 46250 h 659831"/>
                <a:gd name="connsiteX10" fmla="*/ 71944 w 735887"/>
                <a:gd name="connsiteY10" fmla="*/ 46250 h 659831"/>
                <a:gd name="connsiteX11" fmla="*/ 71944 w 735887"/>
                <a:gd name="connsiteY11" fmla="*/ 76055 h 659831"/>
                <a:gd name="connsiteX12" fmla="*/ 81194 w 735887"/>
                <a:gd name="connsiteY12" fmla="*/ 76055 h 659831"/>
                <a:gd name="connsiteX13" fmla="*/ 81194 w 735887"/>
                <a:gd name="connsiteY13" fmla="*/ 87361 h 659831"/>
                <a:gd name="connsiteX14" fmla="*/ 81194 w 735887"/>
                <a:gd name="connsiteY14" fmla="*/ 190138 h 659831"/>
                <a:gd name="connsiteX15" fmla="*/ 0 w 735887"/>
                <a:gd name="connsiteY15" fmla="*/ 244610 h 659831"/>
                <a:gd name="connsiteX16" fmla="*/ 22611 w 735887"/>
                <a:gd name="connsiteY16" fmla="*/ 279555 h 659831"/>
                <a:gd name="connsiteX17" fmla="*/ 58583 w 735887"/>
                <a:gd name="connsiteY17" fmla="*/ 255916 h 659831"/>
                <a:gd name="connsiteX18" fmla="*/ 58583 w 735887"/>
                <a:gd name="connsiteY18" fmla="*/ 274416 h 659831"/>
                <a:gd name="connsiteX19" fmla="*/ 58583 w 735887"/>
                <a:gd name="connsiteY19" fmla="*/ 658804 h 659831"/>
                <a:gd name="connsiteX20" fmla="*/ 274416 w 735887"/>
                <a:gd name="connsiteY20" fmla="*/ 658804 h 659831"/>
                <a:gd name="connsiteX21" fmla="*/ 274416 w 735887"/>
                <a:gd name="connsiteY21" fmla="*/ 409054 h 659831"/>
                <a:gd name="connsiteX22" fmla="*/ 450166 w 735887"/>
                <a:gd name="connsiteY22" fmla="*/ 409054 h 659831"/>
                <a:gd name="connsiteX23" fmla="*/ 450166 w 735887"/>
                <a:gd name="connsiteY23" fmla="*/ 659831 h 659831"/>
                <a:gd name="connsiteX24" fmla="*/ 677304 w 735887"/>
                <a:gd name="connsiteY24" fmla="*/ 659831 h 659831"/>
                <a:gd name="connsiteX25" fmla="*/ 677304 w 735887"/>
                <a:gd name="connsiteY25" fmla="*/ 274416 h 659831"/>
                <a:gd name="connsiteX26" fmla="*/ 677304 w 735887"/>
                <a:gd name="connsiteY26" fmla="*/ 255916 h 659831"/>
                <a:gd name="connsiteX27" fmla="*/ 713277 w 735887"/>
                <a:gd name="connsiteY27" fmla="*/ 279555 h 659831"/>
                <a:gd name="connsiteX28" fmla="*/ 735888 w 735887"/>
                <a:gd name="connsiteY28" fmla="*/ 244610 h 659831"/>
                <a:gd name="connsiteX29" fmla="*/ 367944 w 735887"/>
                <a:gd name="connsiteY29" fmla="*/ 0 h 659831"/>
                <a:gd name="connsiteX30" fmla="*/ 240500 w 735887"/>
                <a:gd name="connsiteY30" fmla="*/ 402888 h 659831"/>
                <a:gd name="connsiteX31" fmla="*/ 96611 w 735887"/>
                <a:gd name="connsiteY31" fmla="*/ 402888 h 659831"/>
                <a:gd name="connsiteX32" fmla="*/ 96611 w 735887"/>
                <a:gd name="connsiteY32" fmla="*/ 258999 h 659831"/>
                <a:gd name="connsiteX33" fmla="*/ 240500 w 735887"/>
                <a:gd name="connsiteY33" fmla="*/ 258999 h 659831"/>
                <a:gd name="connsiteX34" fmla="*/ 240500 w 735887"/>
                <a:gd name="connsiteY34" fmla="*/ 402888 h 659831"/>
                <a:gd name="connsiteX35" fmla="*/ 621805 w 735887"/>
                <a:gd name="connsiteY35" fmla="*/ 402888 h 659831"/>
                <a:gd name="connsiteX36" fmla="*/ 477916 w 735887"/>
                <a:gd name="connsiteY36" fmla="*/ 402888 h 659831"/>
                <a:gd name="connsiteX37" fmla="*/ 477916 w 735887"/>
                <a:gd name="connsiteY37" fmla="*/ 258999 h 659831"/>
                <a:gd name="connsiteX38" fmla="*/ 621805 w 735887"/>
                <a:gd name="connsiteY38" fmla="*/ 258999 h 659831"/>
                <a:gd name="connsiteX39" fmla="*/ 621805 w 735887"/>
                <a:gd name="connsiteY39" fmla="*/ 402888 h 65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5887" h="659831">
                  <a:moveTo>
                    <a:pt x="367944" y="0"/>
                  </a:moveTo>
                  <a:lnTo>
                    <a:pt x="367944" y="0"/>
                  </a:lnTo>
                  <a:lnTo>
                    <a:pt x="367944" y="0"/>
                  </a:lnTo>
                  <a:lnTo>
                    <a:pt x="367944" y="0"/>
                  </a:lnTo>
                  <a:lnTo>
                    <a:pt x="367944" y="0"/>
                  </a:lnTo>
                  <a:lnTo>
                    <a:pt x="210694" y="104833"/>
                  </a:lnTo>
                  <a:lnTo>
                    <a:pt x="210694" y="88389"/>
                  </a:lnTo>
                  <a:lnTo>
                    <a:pt x="210694" y="77083"/>
                  </a:lnTo>
                  <a:lnTo>
                    <a:pt x="219944" y="77083"/>
                  </a:lnTo>
                  <a:lnTo>
                    <a:pt x="219944" y="46250"/>
                  </a:lnTo>
                  <a:lnTo>
                    <a:pt x="71944" y="46250"/>
                  </a:lnTo>
                  <a:lnTo>
                    <a:pt x="71944" y="76055"/>
                  </a:lnTo>
                  <a:lnTo>
                    <a:pt x="81194" y="76055"/>
                  </a:lnTo>
                  <a:lnTo>
                    <a:pt x="81194" y="87361"/>
                  </a:lnTo>
                  <a:lnTo>
                    <a:pt x="81194" y="190138"/>
                  </a:lnTo>
                  <a:lnTo>
                    <a:pt x="0" y="244610"/>
                  </a:lnTo>
                  <a:lnTo>
                    <a:pt x="22611" y="279555"/>
                  </a:lnTo>
                  <a:lnTo>
                    <a:pt x="58583" y="255916"/>
                  </a:lnTo>
                  <a:lnTo>
                    <a:pt x="58583" y="274416"/>
                  </a:lnTo>
                  <a:lnTo>
                    <a:pt x="58583" y="658804"/>
                  </a:lnTo>
                  <a:lnTo>
                    <a:pt x="274416" y="658804"/>
                  </a:lnTo>
                  <a:lnTo>
                    <a:pt x="274416" y="409054"/>
                  </a:lnTo>
                  <a:lnTo>
                    <a:pt x="450166" y="409054"/>
                  </a:lnTo>
                  <a:lnTo>
                    <a:pt x="450166" y="659831"/>
                  </a:lnTo>
                  <a:lnTo>
                    <a:pt x="677304" y="659831"/>
                  </a:lnTo>
                  <a:lnTo>
                    <a:pt x="677304" y="274416"/>
                  </a:lnTo>
                  <a:lnTo>
                    <a:pt x="677304" y="255916"/>
                  </a:lnTo>
                  <a:lnTo>
                    <a:pt x="713277" y="279555"/>
                  </a:lnTo>
                  <a:lnTo>
                    <a:pt x="735888" y="244610"/>
                  </a:lnTo>
                  <a:lnTo>
                    <a:pt x="367944" y="0"/>
                  </a:lnTo>
                  <a:close/>
                  <a:moveTo>
                    <a:pt x="240500" y="402888"/>
                  </a:moveTo>
                  <a:lnTo>
                    <a:pt x="96611" y="402888"/>
                  </a:lnTo>
                  <a:lnTo>
                    <a:pt x="96611" y="258999"/>
                  </a:lnTo>
                  <a:lnTo>
                    <a:pt x="240500" y="258999"/>
                  </a:lnTo>
                  <a:lnTo>
                    <a:pt x="240500" y="402888"/>
                  </a:lnTo>
                  <a:close/>
                  <a:moveTo>
                    <a:pt x="621805" y="402888"/>
                  </a:moveTo>
                  <a:lnTo>
                    <a:pt x="477916" y="402888"/>
                  </a:lnTo>
                  <a:lnTo>
                    <a:pt x="477916" y="258999"/>
                  </a:lnTo>
                  <a:lnTo>
                    <a:pt x="621805" y="258999"/>
                  </a:lnTo>
                  <a:lnTo>
                    <a:pt x="621805" y="402888"/>
                  </a:lnTo>
                  <a:close/>
                </a:path>
              </a:pathLst>
            </a:custGeom>
            <a:solidFill>
              <a:schemeClr val="accent1"/>
            </a:solidFill>
            <a:ln w="10248"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07EA661-099B-4F72-A74F-7313FD4D527B}"/>
                </a:ext>
              </a:extLst>
            </p:cNvPr>
            <p:cNvSpPr/>
            <p:nvPr/>
          </p:nvSpPr>
          <p:spPr>
            <a:xfrm>
              <a:off x="2913618" y="4600852"/>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accent1"/>
            </a:solidFill>
            <a:ln w="10248"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2C56A0D0-1BD0-4CA4-857A-A9859EF0E883}"/>
              </a:ext>
            </a:extLst>
          </p:cNvPr>
          <p:cNvSpPr/>
          <p:nvPr/>
        </p:nvSpPr>
        <p:spPr>
          <a:xfrm>
            <a:off x="2954021" y="4589003"/>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tx2"/>
          </a:solidFill>
          <a:ln w="10248" cap="flat">
            <a:noFill/>
            <a:prstDash val="solid"/>
            <a:miter/>
          </a:ln>
        </p:spPr>
        <p:txBody>
          <a:bodyPr rtlCol="0" anchor="ctr"/>
          <a:lstStyle/>
          <a:p>
            <a:endParaRPr lang="en-US"/>
          </a:p>
        </p:txBody>
      </p:sp>
      <p:grpSp>
        <p:nvGrpSpPr>
          <p:cNvPr id="76" name="Group 75">
            <a:extLst>
              <a:ext uri="{FF2B5EF4-FFF2-40B4-BE49-F238E27FC236}">
                <a16:creationId xmlns:a16="http://schemas.microsoft.com/office/drawing/2014/main" id="{3F3D3D45-3128-4659-A852-DC0C0F267C95}"/>
              </a:ext>
              <a:ext uri="{C183D7F6-B498-43B3-948B-1728B52AA6E4}">
                <adec:decorative xmlns:adec="http://schemas.microsoft.com/office/drawing/2017/decorative" val="1"/>
              </a:ext>
            </a:extLst>
          </p:cNvPr>
          <p:cNvGrpSpPr/>
          <p:nvPr/>
        </p:nvGrpSpPr>
        <p:grpSpPr>
          <a:xfrm>
            <a:off x="1070836" y="3932211"/>
            <a:ext cx="736190" cy="741929"/>
            <a:chOff x="1070836" y="3782083"/>
            <a:chExt cx="736190" cy="741929"/>
          </a:xfrm>
        </p:grpSpPr>
        <p:sp>
          <p:nvSpPr>
            <p:cNvPr id="77" name="Graphic 33">
              <a:extLst>
                <a:ext uri="{FF2B5EF4-FFF2-40B4-BE49-F238E27FC236}">
                  <a16:creationId xmlns:a16="http://schemas.microsoft.com/office/drawing/2014/main" id="{4C97A726-897A-4C24-AA96-C028DC3B7922}"/>
                </a:ext>
              </a:extLst>
            </p:cNvPr>
            <p:cNvSpPr/>
            <p:nvPr userDrawn="1"/>
          </p:nvSpPr>
          <p:spPr>
            <a:xfrm>
              <a:off x="1070836" y="3782083"/>
              <a:ext cx="736190" cy="734564"/>
            </a:xfrm>
            <a:custGeom>
              <a:avLst/>
              <a:gdLst>
                <a:gd name="connsiteX0" fmla="*/ 541118 w 736190"/>
                <a:gd name="connsiteY0" fmla="*/ 373888 h 734564"/>
                <a:gd name="connsiteX1" fmla="*/ 601266 w 736190"/>
                <a:gd name="connsiteY1" fmla="*/ 373888 h 734564"/>
                <a:gd name="connsiteX2" fmla="*/ 362302 w 736190"/>
                <a:gd name="connsiteY2" fmla="*/ 134925 h 734564"/>
                <a:gd name="connsiteX3" fmla="*/ 362302 w 736190"/>
                <a:gd name="connsiteY3" fmla="*/ 195072 h 734564"/>
                <a:gd name="connsiteX4" fmla="*/ 541118 w 736190"/>
                <a:gd name="connsiteY4" fmla="*/ 373888 h 734564"/>
                <a:gd name="connsiteX5" fmla="*/ 676043 w 736190"/>
                <a:gd name="connsiteY5" fmla="*/ 373888 h 734564"/>
                <a:gd name="connsiteX6" fmla="*/ 736190 w 736190"/>
                <a:gd name="connsiteY6" fmla="*/ 373888 h 734564"/>
                <a:gd name="connsiteX7" fmla="*/ 362302 w 736190"/>
                <a:gd name="connsiteY7" fmla="*/ 0 h 734564"/>
                <a:gd name="connsiteX8" fmla="*/ 362302 w 736190"/>
                <a:gd name="connsiteY8" fmla="*/ 60147 h 734564"/>
                <a:gd name="connsiteX9" fmla="*/ 676043 w 736190"/>
                <a:gd name="connsiteY9" fmla="*/ 373888 h 734564"/>
                <a:gd name="connsiteX10" fmla="*/ 407819 w 736190"/>
                <a:gd name="connsiteY10" fmla="*/ 373888 h 734564"/>
                <a:gd name="connsiteX11" fmla="*/ 453336 w 736190"/>
                <a:gd name="connsiteY11" fmla="*/ 328371 h 734564"/>
                <a:gd name="connsiteX12" fmla="*/ 407819 w 736190"/>
                <a:gd name="connsiteY12" fmla="*/ 282854 h 734564"/>
                <a:gd name="connsiteX13" fmla="*/ 362302 w 736190"/>
                <a:gd name="connsiteY13" fmla="*/ 328371 h 734564"/>
                <a:gd name="connsiteX14" fmla="*/ 407819 w 736190"/>
                <a:gd name="connsiteY14" fmla="*/ 373888 h 734564"/>
                <a:gd name="connsiteX15" fmla="*/ 497227 w 736190"/>
                <a:gd name="connsiteY15" fmla="*/ 460045 h 734564"/>
                <a:gd name="connsiteX16" fmla="*/ 467966 w 736190"/>
                <a:gd name="connsiteY16" fmla="*/ 482803 h 734564"/>
                <a:gd name="connsiteX17" fmla="*/ 446834 w 736190"/>
                <a:gd name="connsiteY17" fmla="*/ 536448 h 734564"/>
                <a:gd name="connsiteX18" fmla="*/ 388312 w 736190"/>
                <a:gd name="connsiteY18" fmla="*/ 552704 h 734564"/>
                <a:gd name="connsiteX19" fmla="*/ 181861 w 736190"/>
                <a:gd name="connsiteY19" fmla="*/ 347878 h 734564"/>
                <a:gd name="connsiteX20" fmla="*/ 198117 w 736190"/>
                <a:gd name="connsiteY20" fmla="*/ 289357 h 734564"/>
                <a:gd name="connsiteX21" fmla="*/ 251762 w 736190"/>
                <a:gd name="connsiteY21" fmla="*/ 268224 h 734564"/>
                <a:gd name="connsiteX22" fmla="*/ 274520 w 736190"/>
                <a:gd name="connsiteY22" fmla="*/ 238963 h 734564"/>
                <a:gd name="connsiteX23" fmla="*/ 193240 w 736190"/>
                <a:gd name="connsiteY23" fmla="*/ 55270 h 734564"/>
                <a:gd name="connsiteX24" fmla="*/ 147723 w 736190"/>
                <a:gd name="connsiteY24" fmla="*/ 32512 h 734564"/>
                <a:gd name="connsiteX25" fmla="*/ 17675 w 736190"/>
                <a:gd name="connsiteY25" fmla="*/ 152806 h 734564"/>
                <a:gd name="connsiteX26" fmla="*/ 175358 w 736190"/>
                <a:gd name="connsiteY26" fmla="*/ 559206 h 734564"/>
                <a:gd name="connsiteX27" fmla="*/ 581758 w 736190"/>
                <a:gd name="connsiteY27" fmla="*/ 716890 h 734564"/>
                <a:gd name="connsiteX28" fmla="*/ 702053 w 736190"/>
                <a:gd name="connsiteY28" fmla="*/ 586842 h 734564"/>
                <a:gd name="connsiteX29" fmla="*/ 680920 w 736190"/>
                <a:gd name="connsiteY29" fmla="*/ 541325 h 734564"/>
                <a:gd name="connsiteX30" fmla="*/ 497227 w 736190"/>
                <a:gd name="connsiteY30" fmla="*/ 460045 h 734564"/>
                <a:gd name="connsiteX31" fmla="*/ 202994 w 736190"/>
                <a:gd name="connsiteY31" fmla="*/ 534822 h 734564"/>
                <a:gd name="connsiteX32" fmla="*/ 81074 w 736190"/>
                <a:gd name="connsiteY32" fmla="*/ 354381 h 734564"/>
                <a:gd name="connsiteX33" fmla="*/ 225752 w 736190"/>
                <a:gd name="connsiteY33" fmla="*/ 513690 h 734564"/>
                <a:gd name="connsiteX34" fmla="*/ 385061 w 736190"/>
                <a:gd name="connsiteY34" fmla="*/ 656742 h 734564"/>
                <a:gd name="connsiteX35" fmla="*/ 202994 w 736190"/>
                <a:gd name="connsiteY35" fmla="*/ 534822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6190" h="734564">
                  <a:moveTo>
                    <a:pt x="541118" y="373888"/>
                  </a:moveTo>
                  <a:lnTo>
                    <a:pt x="601266" y="373888"/>
                  </a:lnTo>
                  <a:cubicBezTo>
                    <a:pt x="601266" y="242214"/>
                    <a:pt x="493976" y="134925"/>
                    <a:pt x="362302" y="134925"/>
                  </a:cubicBezTo>
                  <a:lnTo>
                    <a:pt x="362302" y="195072"/>
                  </a:lnTo>
                  <a:cubicBezTo>
                    <a:pt x="461464" y="195072"/>
                    <a:pt x="541118" y="274726"/>
                    <a:pt x="541118" y="373888"/>
                  </a:cubicBezTo>
                  <a:close/>
                  <a:moveTo>
                    <a:pt x="676043" y="373888"/>
                  </a:moveTo>
                  <a:lnTo>
                    <a:pt x="736190" y="373888"/>
                  </a:lnTo>
                  <a:cubicBezTo>
                    <a:pt x="736190" y="167437"/>
                    <a:pt x="568754" y="0"/>
                    <a:pt x="362302" y="0"/>
                  </a:cubicBezTo>
                  <a:lnTo>
                    <a:pt x="362302" y="60147"/>
                  </a:lnTo>
                  <a:cubicBezTo>
                    <a:pt x="536242" y="60147"/>
                    <a:pt x="676043" y="201574"/>
                    <a:pt x="676043" y="373888"/>
                  </a:cubicBezTo>
                  <a:close/>
                  <a:moveTo>
                    <a:pt x="407819" y="373888"/>
                  </a:moveTo>
                  <a:cubicBezTo>
                    <a:pt x="433829" y="373888"/>
                    <a:pt x="453336" y="352755"/>
                    <a:pt x="453336" y="328371"/>
                  </a:cubicBezTo>
                  <a:cubicBezTo>
                    <a:pt x="453336" y="302362"/>
                    <a:pt x="432203" y="282854"/>
                    <a:pt x="407819" y="282854"/>
                  </a:cubicBezTo>
                  <a:cubicBezTo>
                    <a:pt x="381810" y="282854"/>
                    <a:pt x="362302" y="303987"/>
                    <a:pt x="362302" y="328371"/>
                  </a:cubicBezTo>
                  <a:cubicBezTo>
                    <a:pt x="362302" y="352755"/>
                    <a:pt x="383435" y="373888"/>
                    <a:pt x="407819" y="373888"/>
                  </a:cubicBezTo>
                  <a:close/>
                  <a:moveTo>
                    <a:pt x="497227" y="460045"/>
                  </a:moveTo>
                  <a:cubicBezTo>
                    <a:pt x="484222" y="460045"/>
                    <a:pt x="472843" y="471424"/>
                    <a:pt x="467966" y="482803"/>
                  </a:cubicBezTo>
                  <a:lnTo>
                    <a:pt x="446834" y="536448"/>
                  </a:lnTo>
                  <a:cubicBezTo>
                    <a:pt x="435454" y="568960"/>
                    <a:pt x="411070" y="577088"/>
                    <a:pt x="388312" y="552704"/>
                  </a:cubicBezTo>
                  <a:lnTo>
                    <a:pt x="181861" y="347878"/>
                  </a:lnTo>
                  <a:cubicBezTo>
                    <a:pt x="157477" y="323494"/>
                    <a:pt x="165605" y="300736"/>
                    <a:pt x="198117" y="289357"/>
                  </a:cubicBezTo>
                  <a:lnTo>
                    <a:pt x="251762" y="268224"/>
                  </a:lnTo>
                  <a:cubicBezTo>
                    <a:pt x="263141" y="263347"/>
                    <a:pt x="274520" y="251968"/>
                    <a:pt x="274520" y="238963"/>
                  </a:cubicBezTo>
                  <a:cubicBezTo>
                    <a:pt x="272894" y="154432"/>
                    <a:pt x="219250" y="82906"/>
                    <a:pt x="193240" y="55270"/>
                  </a:cubicBezTo>
                  <a:cubicBezTo>
                    <a:pt x="180235" y="40640"/>
                    <a:pt x="160728" y="27635"/>
                    <a:pt x="147723" y="32512"/>
                  </a:cubicBezTo>
                  <a:cubicBezTo>
                    <a:pt x="115211" y="43891"/>
                    <a:pt x="48562" y="97536"/>
                    <a:pt x="17675" y="152806"/>
                  </a:cubicBezTo>
                  <a:cubicBezTo>
                    <a:pt x="-31093" y="237338"/>
                    <a:pt x="20926" y="403149"/>
                    <a:pt x="175358" y="559206"/>
                  </a:cubicBezTo>
                  <a:cubicBezTo>
                    <a:pt x="331416" y="713638"/>
                    <a:pt x="497227" y="765658"/>
                    <a:pt x="581758" y="716890"/>
                  </a:cubicBezTo>
                  <a:cubicBezTo>
                    <a:pt x="637029" y="684378"/>
                    <a:pt x="690674" y="619354"/>
                    <a:pt x="702053" y="586842"/>
                  </a:cubicBezTo>
                  <a:cubicBezTo>
                    <a:pt x="706930" y="575462"/>
                    <a:pt x="693925" y="554330"/>
                    <a:pt x="680920" y="541325"/>
                  </a:cubicBezTo>
                  <a:cubicBezTo>
                    <a:pt x="651659" y="515315"/>
                    <a:pt x="580133" y="461670"/>
                    <a:pt x="497227" y="460045"/>
                  </a:cubicBezTo>
                  <a:close/>
                  <a:moveTo>
                    <a:pt x="202994" y="534822"/>
                  </a:moveTo>
                  <a:cubicBezTo>
                    <a:pt x="137970" y="468173"/>
                    <a:pt x="107083" y="416154"/>
                    <a:pt x="81074" y="354381"/>
                  </a:cubicBezTo>
                  <a:cubicBezTo>
                    <a:pt x="81074" y="354381"/>
                    <a:pt x="123339" y="411277"/>
                    <a:pt x="225752" y="513690"/>
                  </a:cubicBezTo>
                  <a:cubicBezTo>
                    <a:pt x="326539" y="614477"/>
                    <a:pt x="385061" y="656742"/>
                    <a:pt x="385061" y="656742"/>
                  </a:cubicBezTo>
                  <a:cubicBezTo>
                    <a:pt x="323288" y="630733"/>
                    <a:pt x="269643" y="599846"/>
                    <a:pt x="202994" y="534822"/>
                  </a:cubicBezTo>
                  <a:close/>
                </a:path>
              </a:pathLst>
            </a:custGeom>
            <a:solidFill>
              <a:schemeClr val="tx2"/>
            </a:solidFill>
            <a:ln w="16087"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5188B4E-361D-4D5C-8392-A5EDB58F5FBE}"/>
                </a:ext>
              </a:extLst>
            </p:cNvPr>
            <p:cNvSpPr/>
            <p:nvPr userDrawn="1"/>
          </p:nvSpPr>
          <p:spPr>
            <a:xfrm>
              <a:off x="1070836" y="3820916"/>
              <a:ext cx="736190" cy="703096"/>
            </a:xfrm>
            <a:custGeom>
              <a:avLst/>
              <a:gdLst>
                <a:gd name="connsiteX0" fmla="*/ 81074 w 736190"/>
                <a:gd name="connsiteY0" fmla="*/ 322913 h 703096"/>
                <a:gd name="connsiteX1" fmla="*/ 202994 w 736190"/>
                <a:gd name="connsiteY1" fmla="*/ 503354 h 703096"/>
                <a:gd name="connsiteX2" fmla="*/ 385061 w 736190"/>
                <a:gd name="connsiteY2" fmla="*/ 625274 h 703096"/>
                <a:gd name="connsiteX3" fmla="*/ 225752 w 736190"/>
                <a:gd name="connsiteY3" fmla="*/ 482222 h 703096"/>
                <a:gd name="connsiteX4" fmla="*/ 81074 w 736190"/>
                <a:gd name="connsiteY4" fmla="*/ 322913 h 703096"/>
                <a:gd name="connsiteX5" fmla="*/ 732820 w 736190"/>
                <a:gd name="connsiteY5" fmla="*/ 309003 h 703096"/>
                <a:gd name="connsiteX6" fmla="*/ 736190 w 736190"/>
                <a:gd name="connsiteY6" fmla="*/ 342420 h 703096"/>
                <a:gd name="connsiteX7" fmla="*/ 732820 w 736190"/>
                <a:gd name="connsiteY7" fmla="*/ 342420 h 703096"/>
                <a:gd name="connsiteX8" fmla="*/ 147723 w 736190"/>
                <a:gd name="connsiteY8" fmla="*/ 1044 h 703096"/>
                <a:gd name="connsiteX9" fmla="*/ 193240 w 736190"/>
                <a:gd name="connsiteY9" fmla="*/ 23802 h 703096"/>
                <a:gd name="connsiteX10" fmla="*/ 274520 w 736190"/>
                <a:gd name="connsiteY10" fmla="*/ 207495 h 703096"/>
                <a:gd name="connsiteX11" fmla="*/ 251762 w 736190"/>
                <a:gd name="connsiteY11" fmla="*/ 236756 h 703096"/>
                <a:gd name="connsiteX12" fmla="*/ 198117 w 736190"/>
                <a:gd name="connsiteY12" fmla="*/ 257889 h 703096"/>
                <a:gd name="connsiteX13" fmla="*/ 181861 w 736190"/>
                <a:gd name="connsiteY13" fmla="*/ 316410 h 703096"/>
                <a:gd name="connsiteX14" fmla="*/ 388312 w 736190"/>
                <a:gd name="connsiteY14" fmla="*/ 521236 h 703096"/>
                <a:gd name="connsiteX15" fmla="*/ 446834 w 736190"/>
                <a:gd name="connsiteY15" fmla="*/ 504980 h 703096"/>
                <a:gd name="connsiteX16" fmla="*/ 467966 w 736190"/>
                <a:gd name="connsiteY16" fmla="*/ 451335 h 703096"/>
                <a:gd name="connsiteX17" fmla="*/ 497227 w 736190"/>
                <a:gd name="connsiteY17" fmla="*/ 428577 h 703096"/>
                <a:gd name="connsiteX18" fmla="*/ 680920 w 736190"/>
                <a:gd name="connsiteY18" fmla="*/ 509857 h 703096"/>
                <a:gd name="connsiteX19" fmla="*/ 702053 w 736190"/>
                <a:gd name="connsiteY19" fmla="*/ 555374 h 703096"/>
                <a:gd name="connsiteX20" fmla="*/ 581758 w 736190"/>
                <a:gd name="connsiteY20" fmla="*/ 685422 h 703096"/>
                <a:gd name="connsiteX21" fmla="*/ 175358 w 736190"/>
                <a:gd name="connsiteY21" fmla="*/ 527738 h 703096"/>
                <a:gd name="connsiteX22" fmla="*/ 17675 w 736190"/>
                <a:gd name="connsiteY22" fmla="*/ 121338 h 703096"/>
                <a:gd name="connsiteX23" fmla="*/ 147723 w 736190"/>
                <a:gd name="connsiteY23" fmla="*/ 1044 h 7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190" h="703096">
                  <a:moveTo>
                    <a:pt x="81074" y="322913"/>
                  </a:moveTo>
                  <a:cubicBezTo>
                    <a:pt x="107083" y="384686"/>
                    <a:pt x="137970" y="436705"/>
                    <a:pt x="202994" y="503354"/>
                  </a:cubicBezTo>
                  <a:cubicBezTo>
                    <a:pt x="269643" y="568378"/>
                    <a:pt x="323288" y="599265"/>
                    <a:pt x="385061" y="625274"/>
                  </a:cubicBezTo>
                  <a:cubicBezTo>
                    <a:pt x="385061" y="625274"/>
                    <a:pt x="326539" y="583009"/>
                    <a:pt x="225752" y="482222"/>
                  </a:cubicBezTo>
                  <a:cubicBezTo>
                    <a:pt x="123339" y="379809"/>
                    <a:pt x="81074" y="322913"/>
                    <a:pt x="81074" y="322913"/>
                  </a:cubicBezTo>
                  <a:close/>
                  <a:moveTo>
                    <a:pt x="732820" y="309003"/>
                  </a:moveTo>
                  <a:lnTo>
                    <a:pt x="736190" y="342420"/>
                  </a:lnTo>
                  <a:lnTo>
                    <a:pt x="732820" y="342420"/>
                  </a:lnTo>
                  <a:close/>
                  <a:moveTo>
                    <a:pt x="147723" y="1044"/>
                  </a:moveTo>
                  <a:cubicBezTo>
                    <a:pt x="160728" y="-3833"/>
                    <a:pt x="180235" y="9172"/>
                    <a:pt x="193240" y="23802"/>
                  </a:cubicBezTo>
                  <a:cubicBezTo>
                    <a:pt x="219250" y="51438"/>
                    <a:pt x="272894" y="122964"/>
                    <a:pt x="274520" y="207495"/>
                  </a:cubicBezTo>
                  <a:cubicBezTo>
                    <a:pt x="274520" y="220500"/>
                    <a:pt x="263141" y="231879"/>
                    <a:pt x="251762" y="236756"/>
                  </a:cubicBezTo>
                  <a:lnTo>
                    <a:pt x="198117" y="257889"/>
                  </a:lnTo>
                  <a:cubicBezTo>
                    <a:pt x="165605" y="269268"/>
                    <a:pt x="157477" y="292026"/>
                    <a:pt x="181861" y="316410"/>
                  </a:cubicBezTo>
                  <a:lnTo>
                    <a:pt x="388312" y="521236"/>
                  </a:lnTo>
                  <a:cubicBezTo>
                    <a:pt x="411070" y="545620"/>
                    <a:pt x="435454" y="537492"/>
                    <a:pt x="446834" y="504980"/>
                  </a:cubicBezTo>
                  <a:lnTo>
                    <a:pt x="467966" y="451335"/>
                  </a:lnTo>
                  <a:cubicBezTo>
                    <a:pt x="472843" y="439956"/>
                    <a:pt x="484222" y="428577"/>
                    <a:pt x="497227" y="428577"/>
                  </a:cubicBezTo>
                  <a:cubicBezTo>
                    <a:pt x="580133" y="430202"/>
                    <a:pt x="651659" y="483847"/>
                    <a:pt x="680920" y="509857"/>
                  </a:cubicBezTo>
                  <a:cubicBezTo>
                    <a:pt x="693925" y="522862"/>
                    <a:pt x="706930" y="543994"/>
                    <a:pt x="702053" y="555374"/>
                  </a:cubicBezTo>
                  <a:cubicBezTo>
                    <a:pt x="690674" y="587886"/>
                    <a:pt x="637029" y="652910"/>
                    <a:pt x="581758" y="685422"/>
                  </a:cubicBezTo>
                  <a:cubicBezTo>
                    <a:pt x="497227" y="734190"/>
                    <a:pt x="331416" y="682170"/>
                    <a:pt x="175358" y="527738"/>
                  </a:cubicBezTo>
                  <a:cubicBezTo>
                    <a:pt x="20926" y="371681"/>
                    <a:pt x="-31093" y="205870"/>
                    <a:pt x="17675" y="121338"/>
                  </a:cubicBezTo>
                  <a:cubicBezTo>
                    <a:pt x="48562" y="66068"/>
                    <a:pt x="115211" y="12423"/>
                    <a:pt x="147723" y="1044"/>
                  </a:cubicBezTo>
                  <a:close/>
                </a:path>
              </a:pathLst>
            </a:custGeom>
            <a:solidFill>
              <a:schemeClr val="accent1"/>
            </a:solidFill>
            <a:ln w="16087"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387988720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DA gray SDM Decision Point with icons">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22053E41-7FC6-3405-E580-D2A6FC2873B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
        <p:nvSpPr>
          <p:cNvPr id="7" name="Text Placeholder 11">
            <a:extLst>
              <a:ext uri="{FF2B5EF4-FFF2-40B4-BE49-F238E27FC236}">
                <a16:creationId xmlns:a16="http://schemas.microsoft.com/office/drawing/2014/main" id="{150AE453-854F-4319-9EAA-9A55C516EBEA}"/>
              </a:ext>
            </a:extLst>
          </p:cNvPr>
          <p:cNvSpPr>
            <a:spLocks noGrp="1"/>
          </p:cNvSpPr>
          <p:nvPr>
            <p:ph type="body" sz="quarter" idx="13"/>
          </p:nvPr>
        </p:nvSpPr>
        <p:spPr>
          <a:xfrm>
            <a:off x="639700" y="2150371"/>
            <a:ext cx="1589188" cy="2910764"/>
          </a:xfrm>
          <a:prstGeom prst="round2SameRect">
            <a:avLst/>
          </a:prstGeom>
          <a:ln w="38100">
            <a:solidFill>
              <a:schemeClr val="accent5"/>
            </a:solidFill>
          </a:ln>
        </p:spPr>
        <p:txBody>
          <a:bodyPr lIns="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3" name="Text Placeholder 22">
            <a:extLst>
              <a:ext uri="{FF2B5EF4-FFF2-40B4-BE49-F238E27FC236}">
                <a16:creationId xmlns:a16="http://schemas.microsoft.com/office/drawing/2014/main" id="{90FE8A16-F54A-4728-918A-249558F74A00}"/>
              </a:ext>
            </a:extLst>
          </p:cNvPr>
          <p:cNvSpPr>
            <a:spLocks noGrp="1"/>
          </p:cNvSpPr>
          <p:nvPr>
            <p:ph type="body" sz="quarter" idx="18"/>
          </p:nvPr>
        </p:nvSpPr>
        <p:spPr>
          <a:xfrm>
            <a:off x="63970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4" name="Text Placeholder 11">
            <a:extLst>
              <a:ext uri="{FF2B5EF4-FFF2-40B4-BE49-F238E27FC236}">
                <a16:creationId xmlns:a16="http://schemas.microsoft.com/office/drawing/2014/main" id="{4C114B61-0687-40CA-8BA9-60380FF1DCCB}"/>
              </a:ext>
            </a:extLst>
          </p:cNvPr>
          <p:cNvSpPr>
            <a:spLocks noGrp="1"/>
          </p:cNvSpPr>
          <p:nvPr>
            <p:ph type="body" sz="quarter" idx="19"/>
          </p:nvPr>
        </p:nvSpPr>
        <p:spPr>
          <a:xfrm>
            <a:off x="2524995"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5" name="Text Placeholder 24">
            <a:extLst>
              <a:ext uri="{FF2B5EF4-FFF2-40B4-BE49-F238E27FC236}">
                <a16:creationId xmlns:a16="http://schemas.microsoft.com/office/drawing/2014/main" id="{2F1F2824-7E36-432E-B6AE-9FD319A26455}"/>
              </a:ext>
            </a:extLst>
          </p:cNvPr>
          <p:cNvSpPr>
            <a:spLocks noGrp="1"/>
          </p:cNvSpPr>
          <p:nvPr>
            <p:ph type="body" sz="quarter" idx="20"/>
          </p:nvPr>
        </p:nvSpPr>
        <p:spPr>
          <a:xfrm>
            <a:off x="252499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6" name="Text Placeholder 11">
            <a:extLst>
              <a:ext uri="{FF2B5EF4-FFF2-40B4-BE49-F238E27FC236}">
                <a16:creationId xmlns:a16="http://schemas.microsoft.com/office/drawing/2014/main" id="{9B2BD596-9625-4271-89D2-8E92C9AD53A0}"/>
              </a:ext>
            </a:extLst>
          </p:cNvPr>
          <p:cNvSpPr>
            <a:spLocks noGrp="1"/>
          </p:cNvSpPr>
          <p:nvPr>
            <p:ph type="body" sz="quarter" idx="21"/>
          </p:nvPr>
        </p:nvSpPr>
        <p:spPr>
          <a:xfrm>
            <a:off x="4410290"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7" name="Text Placeholder 26">
            <a:extLst>
              <a:ext uri="{FF2B5EF4-FFF2-40B4-BE49-F238E27FC236}">
                <a16:creationId xmlns:a16="http://schemas.microsoft.com/office/drawing/2014/main" id="{986AAC23-E74B-4E99-921E-F242BE9E58E7}"/>
              </a:ext>
            </a:extLst>
          </p:cNvPr>
          <p:cNvSpPr>
            <a:spLocks noGrp="1"/>
          </p:cNvSpPr>
          <p:nvPr>
            <p:ph type="body" sz="quarter" idx="22"/>
          </p:nvPr>
        </p:nvSpPr>
        <p:spPr>
          <a:xfrm>
            <a:off x="441029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8" name="Text Placeholder 11">
            <a:extLst>
              <a:ext uri="{FF2B5EF4-FFF2-40B4-BE49-F238E27FC236}">
                <a16:creationId xmlns:a16="http://schemas.microsoft.com/office/drawing/2014/main" id="{9F109A7E-12DF-4F24-B287-AE06F93F7B4B}"/>
              </a:ext>
            </a:extLst>
          </p:cNvPr>
          <p:cNvSpPr>
            <a:spLocks noGrp="1"/>
          </p:cNvSpPr>
          <p:nvPr>
            <p:ph type="body" sz="quarter" idx="23"/>
          </p:nvPr>
        </p:nvSpPr>
        <p:spPr>
          <a:xfrm>
            <a:off x="6295585"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29" name="Text Placeholder 28">
            <a:extLst>
              <a:ext uri="{FF2B5EF4-FFF2-40B4-BE49-F238E27FC236}">
                <a16:creationId xmlns:a16="http://schemas.microsoft.com/office/drawing/2014/main" id="{79A06B24-3592-4E92-8252-4F52C4DB81FC}"/>
              </a:ext>
            </a:extLst>
          </p:cNvPr>
          <p:cNvSpPr>
            <a:spLocks noGrp="1"/>
          </p:cNvSpPr>
          <p:nvPr>
            <p:ph type="body" sz="quarter" idx="24"/>
          </p:nvPr>
        </p:nvSpPr>
        <p:spPr>
          <a:xfrm>
            <a:off x="6295585"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0" name="Text Placeholder 11">
            <a:extLst>
              <a:ext uri="{FF2B5EF4-FFF2-40B4-BE49-F238E27FC236}">
                <a16:creationId xmlns:a16="http://schemas.microsoft.com/office/drawing/2014/main" id="{6DA44ABD-80DC-4082-9365-45FA142B9A68}"/>
              </a:ext>
            </a:extLst>
          </p:cNvPr>
          <p:cNvSpPr>
            <a:spLocks noGrp="1"/>
          </p:cNvSpPr>
          <p:nvPr>
            <p:ph type="body" sz="quarter" idx="25"/>
          </p:nvPr>
        </p:nvSpPr>
        <p:spPr>
          <a:xfrm>
            <a:off x="8180880"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1" name="Text Placeholder 30">
            <a:extLst>
              <a:ext uri="{FF2B5EF4-FFF2-40B4-BE49-F238E27FC236}">
                <a16:creationId xmlns:a16="http://schemas.microsoft.com/office/drawing/2014/main" id="{B3E347B9-E533-4C03-967E-795B2C3BB557}"/>
              </a:ext>
            </a:extLst>
          </p:cNvPr>
          <p:cNvSpPr>
            <a:spLocks noGrp="1"/>
          </p:cNvSpPr>
          <p:nvPr>
            <p:ph type="body" sz="quarter" idx="26"/>
          </p:nvPr>
        </p:nvSpPr>
        <p:spPr>
          <a:xfrm>
            <a:off x="8180880"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2" name="Text Placeholder 11">
            <a:extLst>
              <a:ext uri="{FF2B5EF4-FFF2-40B4-BE49-F238E27FC236}">
                <a16:creationId xmlns:a16="http://schemas.microsoft.com/office/drawing/2014/main" id="{64BE9C1E-0233-43AC-B8DA-A72F3D0E5A68}"/>
              </a:ext>
            </a:extLst>
          </p:cNvPr>
          <p:cNvSpPr>
            <a:spLocks noGrp="1"/>
          </p:cNvSpPr>
          <p:nvPr>
            <p:ph type="body" sz="quarter" idx="27"/>
          </p:nvPr>
        </p:nvSpPr>
        <p:spPr>
          <a:xfrm>
            <a:off x="10066174" y="2150371"/>
            <a:ext cx="1589188" cy="2910764"/>
          </a:xfrm>
          <a:prstGeom prst="round2SameRect">
            <a:avLst/>
          </a:prstGeom>
          <a:ln w="38100">
            <a:solidFill>
              <a:schemeClr val="accent5"/>
            </a:solidFill>
          </a:ln>
        </p:spPr>
        <p:txBody>
          <a:bodyPr lIns="0" tIns="137160" rIns="0">
            <a:noAutofit/>
          </a:bodyPr>
          <a:lstStyle>
            <a:lvl1pPr marL="0" indent="0" algn="ctr">
              <a:lnSpc>
                <a:spcPct val="100000"/>
              </a:lnSpc>
              <a:spcBef>
                <a:spcPts val="1000"/>
              </a:spcBef>
              <a:buNone/>
              <a:defRPr sz="1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33" name="Text Placeholder 32">
            <a:extLst>
              <a:ext uri="{FF2B5EF4-FFF2-40B4-BE49-F238E27FC236}">
                <a16:creationId xmlns:a16="http://schemas.microsoft.com/office/drawing/2014/main" id="{8BF2E050-8361-4DCD-9D17-815023F52759}"/>
              </a:ext>
            </a:extLst>
          </p:cNvPr>
          <p:cNvSpPr>
            <a:spLocks noGrp="1"/>
          </p:cNvSpPr>
          <p:nvPr>
            <p:ph type="body" sz="quarter" idx="28"/>
          </p:nvPr>
        </p:nvSpPr>
        <p:spPr>
          <a:xfrm>
            <a:off x="10066174" y="5063319"/>
            <a:ext cx="1589188" cy="1116232"/>
          </a:xfrm>
          <a:custGeom>
            <a:avLst/>
            <a:gdLst>
              <a:gd name="connsiteX0" fmla="*/ 0 w 1589188"/>
              <a:gd name="connsiteY0" fmla="*/ 0 h 872752"/>
              <a:gd name="connsiteX1" fmla="*/ 1589188 w 1589188"/>
              <a:gd name="connsiteY1" fmla="*/ 0 h 872752"/>
              <a:gd name="connsiteX2" fmla="*/ 1589188 w 1589188"/>
              <a:gd name="connsiteY2" fmla="*/ 695067 h 872752"/>
              <a:gd name="connsiteX3" fmla="*/ 1411503 w 1589188"/>
              <a:gd name="connsiteY3" fmla="*/ 872752 h 872752"/>
              <a:gd name="connsiteX4" fmla="*/ 177685 w 1589188"/>
              <a:gd name="connsiteY4" fmla="*/ 872752 h 872752"/>
              <a:gd name="connsiteX5" fmla="*/ 0 w 1589188"/>
              <a:gd name="connsiteY5" fmla="*/ 695067 h 87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188" h="872752">
                <a:moveTo>
                  <a:pt x="0" y="0"/>
                </a:moveTo>
                <a:lnTo>
                  <a:pt x="1589188" y="0"/>
                </a:lnTo>
                <a:lnTo>
                  <a:pt x="1589188" y="695067"/>
                </a:lnTo>
                <a:cubicBezTo>
                  <a:pt x="1589188" y="793200"/>
                  <a:pt x="1509636" y="872752"/>
                  <a:pt x="1411503" y="872752"/>
                </a:cubicBezTo>
                <a:lnTo>
                  <a:pt x="177685" y="872752"/>
                </a:lnTo>
                <a:cubicBezTo>
                  <a:pt x="79552" y="872752"/>
                  <a:pt x="0" y="793200"/>
                  <a:pt x="0" y="695067"/>
                </a:cubicBezTo>
                <a:close/>
              </a:path>
            </a:pathLst>
          </a:custGeom>
          <a:solidFill>
            <a:schemeClr val="accent5"/>
          </a:solidFill>
          <a:ln w="38100">
            <a:solidFill>
              <a:schemeClr val="accent5"/>
            </a:solidFill>
          </a:ln>
        </p:spPr>
        <p:txBody>
          <a:bodyPr vert="horz" wrap="square" tIns="182880">
            <a:noAutofit/>
          </a:bodyPr>
          <a:lstStyle>
            <a:lvl1pPr marL="0" indent="0" algn="ctr">
              <a:lnSpc>
                <a:spcPct val="100000"/>
              </a:lnSpc>
              <a:spcBef>
                <a:spcPts val="1000"/>
              </a:spcBef>
              <a:buNone/>
              <a:defRPr sz="1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grpSp>
        <p:nvGrpSpPr>
          <p:cNvPr id="51" name="Graphic 44">
            <a:extLst>
              <a:ext uri="{FF2B5EF4-FFF2-40B4-BE49-F238E27FC236}">
                <a16:creationId xmlns:a16="http://schemas.microsoft.com/office/drawing/2014/main" id="{0A62A151-77DD-4E1A-B547-4391FC511E88}"/>
              </a:ext>
              <a:ext uri="{C183D7F6-B498-43B3-948B-1728B52AA6E4}">
                <adec:decorative xmlns:adec="http://schemas.microsoft.com/office/drawing/2017/decorative" val="1"/>
              </a:ext>
            </a:extLst>
          </p:cNvPr>
          <p:cNvGrpSpPr/>
          <p:nvPr/>
        </p:nvGrpSpPr>
        <p:grpSpPr>
          <a:xfrm>
            <a:off x="4701901" y="3941021"/>
            <a:ext cx="1049102" cy="629414"/>
            <a:chOff x="4701901" y="3790893"/>
            <a:chExt cx="1049102" cy="629414"/>
          </a:xfrm>
          <a:solidFill>
            <a:schemeClr val="accent5"/>
          </a:solidFill>
        </p:grpSpPr>
        <p:sp>
          <p:nvSpPr>
            <p:cNvPr id="52" name="Freeform: Shape 51">
              <a:extLst>
                <a:ext uri="{FF2B5EF4-FFF2-40B4-BE49-F238E27FC236}">
                  <a16:creationId xmlns:a16="http://schemas.microsoft.com/office/drawing/2014/main" id="{92265B44-070E-4632-BDC6-78C951A8A93D}"/>
                </a:ext>
              </a:extLst>
            </p:cNvPr>
            <p:cNvSpPr/>
            <p:nvPr/>
          </p:nvSpPr>
          <p:spPr>
            <a:xfrm>
              <a:off x="4701901" y="3872753"/>
              <a:ext cx="412143" cy="464639"/>
            </a:xfrm>
            <a:custGeom>
              <a:avLst/>
              <a:gdLst>
                <a:gd name="connsiteX0" fmla="*/ 350048 w 412143"/>
                <a:gd name="connsiteY0" fmla="*/ 464639 h 464639"/>
                <a:gd name="connsiteX1" fmla="*/ 412144 w 412143"/>
                <a:gd name="connsiteY1" fmla="*/ 306644 h 464639"/>
                <a:gd name="connsiteX2" fmla="*/ 244410 w 412143"/>
                <a:gd name="connsiteY2" fmla="*/ 0 h 464639"/>
                <a:gd name="connsiteX3" fmla="*/ 421 w 412143"/>
                <a:gd name="connsiteY3" fmla="*/ 464639 h 464639"/>
                <a:gd name="connsiteX4" fmla="*/ 350048 w 412143"/>
                <a:gd name="connsiteY4" fmla="*/ 464639 h 464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43" h="464639">
                  <a:moveTo>
                    <a:pt x="350048" y="464639"/>
                  </a:moveTo>
                  <a:cubicBezTo>
                    <a:pt x="342548" y="425015"/>
                    <a:pt x="357268" y="350075"/>
                    <a:pt x="412144" y="306644"/>
                  </a:cubicBezTo>
                  <a:lnTo>
                    <a:pt x="244410" y="0"/>
                  </a:lnTo>
                  <a:cubicBezTo>
                    <a:pt x="32658" y="135664"/>
                    <a:pt x="-4588" y="350103"/>
                    <a:pt x="421" y="464639"/>
                  </a:cubicBezTo>
                  <a:lnTo>
                    <a:pt x="350048" y="464639"/>
                  </a:lnTo>
                  <a:close/>
                </a:path>
              </a:pathLst>
            </a:custGeom>
            <a:grpFill/>
            <a:ln w="2787"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046E9FF-C8A1-4FFA-8AF5-FC19FDC97532}"/>
                </a:ext>
              </a:extLst>
            </p:cNvPr>
            <p:cNvSpPr/>
            <p:nvPr/>
          </p:nvSpPr>
          <p:spPr>
            <a:xfrm>
              <a:off x="4984257" y="3790893"/>
              <a:ext cx="766747" cy="546555"/>
            </a:xfrm>
            <a:custGeom>
              <a:avLst/>
              <a:gdLst>
                <a:gd name="connsiteX0" fmla="*/ 354384 w 766747"/>
                <a:gd name="connsiteY0" fmla="*/ 386573 h 546555"/>
                <a:gd name="connsiteX1" fmla="*/ 499955 w 766747"/>
                <a:gd name="connsiteY1" fmla="*/ 119694 h 546555"/>
                <a:gd name="connsiteX2" fmla="*/ 721613 w 766747"/>
                <a:gd name="connsiteY2" fmla="*/ 502341 h 546555"/>
                <a:gd name="connsiteX3" fmla="*/ 418886 w 766747"/>
                <a:gd name="connsiteY3" fmla="*/ 502341 h 546555"/>
                <a:gd name="connsiteX4" fmla="*/ 420369 w 766747"/>
                <a:gd name="connsiteY4" fmla="*/ 524448 h 546555"/>
                <a:gd name="connsiteX5" fmla="*/ 418886 w 766747"/>
                <a:gd name="connsiteY5" fmla="*/ 546555 h 546555"/>
                <a:gd name="connsiteX6" fmla="*/ 766331 w 766747"/>
                <a:gd name="connsiteY6" fmla="*/ 546555 h 546555"/>
                <a:gd name="connsiteX7" fmla="*/ 502585 w 766747"/>
                <a:gd name="connsiteY7" fmla="*/ 69715 h 546555"/>
                <a:gd name="connsiteX8" fmla="*/ 0 w 766747"/>
                <a:gd name="connsiteY8" fmla="*/ 59249 h 546555"/>
                <a:gd name="connsiteX9" fmla="*/ 167118 w 766747"/>
                <a:gd name="connsiteY9" fmla="*/ 364746 h 546555"/>
                <a:gd name="connsiteX10" fmla="*/ 354384 w 766747"/>
                <a:gd name="connsiteY10" fmla="*/ 386573 h 5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6747" h="546555">
                  <a:moveTo>
                    <a:pt x="354384" y="386573"/>
                  </a:moveTo>
                  <a:lnTo>
                    <a:pt x="499955" y="119694"/>
                  </a:lnTo>
                  <a:cubicBezTo>
                    <a:pt x="631338" y="203561"/>
                    <a:pt x="714421" y="346920"/>
                    <a:pt x="721613" y="502341"/>
                  </a:cubicBezTo>
                  <a:lnTo>
                    <a:pt x="418886" y="502341"/>
                  </a:lnTo>
                  <a:cubicBezTo>
                    <a:pt x="419782" y="509617"/>
                    <a:pt x="420369" y="516949"/>
                    <a:pt x="420369" y="524448"/>
                  </a:cubicBezTo>
                  <a:cubicBezTo>
                    <a:pt x="420369" y="531976"/>
                    <a:pt x="419754" y="539308"/>
                    <a:pt x="418886" y="546555"/>
                  </a:cubicBezTo>
                  <a:lnTo>
                    <a:pt x="766331" y="546555"/>
                  </a:lnTo>
                  <a:cubicBezTo>
                    <a:pt x="773466" y="367041"/>
                    <a:pt x="689040" y="176444"/>
                    <a:pt x="502585" y="69715"/>
                  </a:cubicBezTo>
                  <a:cubicBezTo>
                    <a:pt x="305301" y="-43255"/>
                    <a:pt x="104379" y="1995"/>
                    <a:pt x="0" y="59249"/>
                  </a:cubicBezTo>
                  <a:lnTo>
                    <a:pt x="167118" y="364746"/>
                  </a:lnTo>
                  <a:cubicBezTo>
                    <a:pt x="223673" y="342331"/>
                    <a:pt x="290582" y="337546"/>
                    <a:pt x="354384" y="386573"/>
                  </a:cubicBezTo>
                  <a:close/>
                </a:path>
              </a:pathLst>
            </a:custGeom>
            <a:grpFill/>
            <a:ln w="2787"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9A7284-3338-4416-A4AC-D87AB0513E32}"/>
                </a:ext>
              </a:extLst>
            </p:cNvPr>
            <p:cNvSpPr/>
            <p:nvPr/>
          </p:nvSpPr>
          <p:spPr>
            <a:xfrm>
              <a:off x="5122552" y="4206238"/>
              <a:ext cx="299712" cy="214069"/>
            </a:xfrm>
            <a:custGeom>
              <a:avLst/>
              <a:gdLst>
                <a:gd name="connsiteX0" fmla="*/ 294303 w 299712"/>
                <a:gd name="connsiteY0" fmla="*/ 51 h 214069"/>
                <a:gd name="connsiteX1" fmla="*/ 157743 w 299712"/>
                <a:gd name="connsiteY1" fmla="*/ 18436 h 214069"/>
                <a:gd name="connsiteX2" fmla="*/ 104994 w 299712"/>
                <a:gd name="connsiteY2" fmla="*/ 4109 h 214069"/>
                <a:gd name="connsiteX3" fmla="*/ 0 w 299712"/>
                <a:gd name="connsiteY3" fmla="*/ 109075 h 214069"/>
                <a:gd name="connsiteX4" fmla="*/ 104994 w 299712"/>
                <a:gd name="connsiteY4" fmla="*/ 214070 h 214069"/>
                <a:gd name="connsiteX5" fmla="*/ 209681 w 299712"/>
                <a:gd name="connsiteY5" fmla="*/ 114476 h 214069"/>
                <a:gd name="connsiteX6" fmla="*/ 298613 w 299712"/>
                <a:gd name="connsiteY6" fmla="*/ 7915 h 214069"/>
                <a:gd name="connsiteX7" fmla="*/ 294303 w 299712"/>
                <a:gd name="connsiteY7" fmla="*/ 51 h 21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712" h="214069">
                  <a:moveTo>
                    <a:pt x="294303" y="51"/>
                  </a:moveTo>
                  <a:lnTo>
                    <a:pt x="157743" y="18436"/>
                  </a:lnTo>
                  <a:cubicBezTo>
                    <a:pt x="141625" y="9062"/>
                    <a:pt x="123436" y="4109"/>
                    <a:pt x="104994" y="4109"/>
                  </a:cubicBezTo>
                  <a:cubicBezTo>
                    <a:pt x="47124" y="4109"/>
                    <a:pt x="0" y="51205"/>
                    <a:pt x="0" y="109075"/>
                  </a:cubicBezTo>
                  <a:cubicBezTo>
                    <a:pt x="0" y="166973"/>
                    <a:pt x="47124" y="214070"/>
                    <a:pt x="104994" y="214070"/>
                  </a:cubicBezTo>
                  <a:cubicBezTo>
                    <a:pt x="161213" y="214070"/>
                    <a:pt x="206883" y="170443"/>
                    <a:pt x="209681" y="114476"/>
                  </a:cubicBezTo>
                  <a:lnTo>
                    <a:pt x="298613" y="7915"/>
                  </a:lnTo>
                  <a:cubicBezTo>
                    <a:pt x="301439" y="3605"/>
                    <a:pt x="298389" y="-508"/>
                    <a:pt x="294303" y="51"/>
                  </a:cubicBezTo>
                  <a:close/>
                </a:path>
              </a:pathLst>
            </a:custGeom>
            <a:grpFill/>
            <a:ln w="2787" cap="flat">
              <a:noFill/>
              <a:prstDash val="solid"/>
              <a:miter/>
            </a:ln>
          </p:spPr>
          <p:txBody>
            <a:bodyPr rtlCol="0" anchor="ctr"/>
            <a:lstStyle/>
            <a:p>
              <a:endParaRPr lang="en-US"/>
            </a:p>
          </p:txBody>
        </p:sp>
      </p:grpSp>
      <p:grpSp>
        <p:nvGrpSpPr>
          <p:cNvPr id="55" name="Graphic 35">
            <a:extLst>
              <a:ext uri="{FF2B5EF4-FFF2-40B4-BE49-F238E27FC236}">
                <a16:creationId xmlns:a16="http://schemas.microsoft.com/office/drawing/2014/main" id="{8606B099-56B1-49C1-BD0B-7F3BFA8A08AA}"/>
              </a:ext>
              <a:ext uri="{C183D7F6-B498-43B3-948B-1728B52AA6E4}">
                <adec:decorative xmlns:adec="http://schemas.microsoft.com/office/drawing/2017/decorative" val="1"/>
              </a:ext>
            </a:extLst>
          </p:cNvPr>
          <p:cNvGrpSpPr/>
          <p:nvPr/>
        </p:nvGrpSpPr>
        <p:grpSpPr>
          <a:xfrm>
            <a:off x="6632979" y="3946105"/>
            <a:ext cx="909173" cy="723681"/>
            <a:chOff x="6632979" y="3795977"/>
            <a:chExt cx="909173" cy="723681"/>
          </a:xfrm>
          <a:solidFill>
            <a:schemeClr val="accent5"/>
          </a:solidFill>
        </p:grpSpPr>
        <p:sp>
          <p:nvSpPr>
            <p:cNvPr id="56" name="Freeform: Shape 55">
              <a:extLst>
                <a:ext uri="{FF2B5EF4-FFF2-40B4-BE49-F238E27FC236}">
                  <a16:creationId xmlns:a16="http://schemas.microsoft.com/office/drawing/2014/main" id="{056AF6ED-157B-47F7-8E06-B7BB78279859}"/>
                </a:ext>
              </a:extLst>
            </p:cNvPr>
            <p:cNvSpPr/>
            <p:nvPr/>
          </p:nvSpPr>
          <p:spPr>
            <a:xfrm>
              <a:off x="7003964" y="3995838"/>
              <a:ext cx="167204" cy="167204"/>
            </a:xfrm>
            <a:custGeom>
              <a:avLst/>
              <a:gdLst>
                <a:gd name="connsiteX0" fmla="*/ 167204 w 167204"/>
                <a:gd name="connsiteY0" fmla="*/ 83602 h 167204"/>
                <a:gd name="connsiteX1" fmla="*/ 83602 w 167204"/>
                <a:gd name="connsiteY1" fmla="*/ 0 h 167204"/>
                <a:gd name="connsiteX2" fmla="*/ 0 w 167204"/>
                <a:gd name="connsiteY2" fmla="*/ 83602 h 167204"/>
                <a:gd name="connsiteX3" fmla="*/ 83602 w 167204"/>
                <a:gd name="connsiteY3" fmla="*/ 167204 h 167204"/>
                <a:gd name="connsiteX4" fmla="*/ 167204 w 167204"/>
                <a:gd name="connsiteY4" fmla="*/ 83602 h 1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04" h="167204">
                  <a:moveTo>
                    <a:pt x="167204" y="83602"/>
                  </a:moveTo>
                  <a:cubicBezTo>
                    <a:pt x="167204" y="37882"/>
                    <a:pt x="129322" y="0"/>
                    <a:pt x="83602" y="0"/>
                  </a:cubicBezTo>
                  <a:cubicBezTo>
                    <a:pt x="37882" y="0"/>
                    <a:pt x="0" y="37882"/>
                    <a:pt x="0" y="83602"/>
                  </a:cubicBezTo>
                  <a:cubicBezTo>
                    <a:pt x="0" y="129322"/>
                    <a:pt x="37882" y="167204"/>
                    <a:pt x="83602" y="167204"/>
                  </a:cubicBezTo>
                  <a:cubicBezTo>
                    <a:pt x="129322" y="167204"/>
                    <a:pt x="167204" y="129322"/>
                    <a:pt x="167204" y="83602"/>
                  </a:cubicBezTo>
                  <a:close/>
                </a:path>
              </a:pathLst>
            </a:custGeom>
            <a:grpFill/>
            <a:ln w="13013" cap="flat">
              <a:solidFill>
                <a:schemeClr val="accent5"/>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5A1EC909-D819-4977-82D7-10B313CBD823}"/>
                </a:ext>
              </a:extLst>
            </p:cNvPr>
            <p:cNvSpPr/>
            <p:nvPr/>
          </p:nvSpPr>
          <p:spPr>
            <a:xfrm>
              <a:off x="6938649" y="4185250"/>
              <a:ext cx="297832" cy="128015"/>
            </a:xfrm>
            <a:custGeom>
              <a:avLst/>
              <a:gdLst>
                <a:gd name="connsiteX0" fmla="*/ 0 w 297832"/>
                <a:gd name="connsiteY0" fmla="*/ 105809 h 128015"/>
                <a:gd name="connsiteX1" fmla="*/ 0 w 297832"/>
                <a:gd name="connsiteY1" fmla="*/ 128016 h 128015"/>
                <a:gd name="connsiteX2" fmla="*/ 297833 w 297832"/>
                <a:gd name="connsiteY2" fmla="*/ 128016 h 128015"/>
                <a:gd name="connsiteX3" fmla="*/ 297833 w 297832"/>
                <a:gd name="connsiteY3" fmla="*/ 105809 h 128015"/>
                <a:gd name="connsiteX4" fmla="*/ 197249 w 297832"/>
                <a:gd name="connsiteY4" fmla="*/ 0 h 128015"/>
                <a:gd name="connsiteX5" fmla="*/ 148916 w 297832"/>
                <a:gd name="connsiteY5" fmla="*/ 48333 h 128015"/>
                <a:gd name="connsiteX6" fmla="*/ 100584 w 297832"/>
                <a:gd name="connsiteY6" fmla="*/ 0 h 128015"/>
                <a:gd name="connsiteX7" fmla="*/ 0 w 297832"/>
                <a:gd name="connsiteY7" fmla="*/ 105809 h 12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832" h="128015">
                  <a:moveTo>
                    <a:pt x="0" y="105809"/>
                  </a:moveTo>
                  <a:lnTo>
                    <a:pt x="0" y="128016"/>
                  </a:lnTo>
                  <a:lnTo>
                    <a:pt x="297833" y="128016"/>
                  </a:lnTo>
                  <a:lnTo>
                    <a:pt x="297833" y="105809"/>
                  </a:lnTo>
                  <a:cubicBezTo>
                    <a:pt x="295220" y="57477"/>
                    <a:pt x="280851" y="3919"/>
                    <a:pt x="197249" y="0"/>
                  </a:cubicBezTo>
                  <a:lnTo>
                    <a:pt x="148916" y="48333"/>
                  </a:lnTo>
                  <a:lnTo>
                    <a:pt x="100584" y="0"/>
                  </a:lnTo>
                  <a:cubicBezTo>
                    <a:pt x="15675" y="3919"/>
                    <a:pt x="1306" y="60089"/>
                    <a:pt x="0" y="105809"/>
                  </a:cubicBezTo>
                  <a:close/>
                </a:path>
              </a:pathLst>
            </a:custGeom>
            <a:grpFill/>
            <a:ln w="13013" cap="flat">
              <a:solidFill>
                <a:schemeClr val="accent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14B3FAB-E2FD-478C-B9A8-B2576DA88401}"/>
                </a:ext>
              </a:extLst>
            </p:cNvPr>
            <p:cNvSpPr/>
            <p:nvPr/>
          </p:nvSpPr>
          <p:spPr>
            <a:xfrm>
              <a:off x="6681311"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8738" y="125403"/>
                    <a:pt x="62702" y="125403"/>
                  </a:cubicBezTo>
                  <a:close/>
                </a:path>
              </a:pathLst>
            </a:custGeom>
            <a:grpFill/>
            <a:ln w="13013" cap="flat">
              <a:solidFill>
                <a:schemeClr val="accent5"/>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2C887F5-8A8B-491D-97CA-DC39277BD18C}"/>
                </a:ext>
              </a:extLst>
            </p:cNvPr>
            <p:cNvSpPr/>
            <p:nvPr/>
          </p:nvSpPr>
          <p:spPr>
            <a:xfrm>
              <a:off x="6632979" y="4177412"/>
              <a:ext cx="222068" cy="95358"/>
            </a:xfrm>
            <a:custGeom>
              <a:avLst/>
              <a:gdLst>
                <a:gd name="connsiteX0" fmla="*/ 222068 w 222068"/>
                <a:gd name="connsiteY0" fmla="*/ 79683 h 95358"/>
                <a:gd name="connsiteX1" fmla="*/ 147610 w 222068"/>
                <a:gd name="connsiteY1" fmla="*/ 0 h 95358"/>
                <a:gd name="connsiteX2" fmla="*/ 111034 w 222068"/>
                <a:gd name="connsiteY2" fmla="*/ 36576 h 95358"/>
                <a:gd name="connsiteX3" fmla="*/ 74458 w 222068"/>
                <a:gd name="connsiteY3" fmla="*/ 0 h 95358"/>
                <a:gd name="connsiteX4" fmla="*/ 0 w 222068"/>
                <a:gd name="connsiteY4" fmla="*/ 79683 h 95358"/>
                <a:gd name="connsiteX5" fmla="*/ 0 w 222068"/>
                <a:gd name="connsiteY5" fmla="*/ 95359 h 95358"/>
                <a:gd name="connsiteX6" fmla="*/ 222068 w 222068"/>
                <a:gd name="connsiteY6" fmla="*/ 95359 h 95358"/>
                <a:gd name="connsiteX7" fmla="*/ 222068 w 222068"/>
                <a:gd name="connsiteY7" fmla="*/ 79683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222068" y="79683"/>
                  </a:moveTo>
                  <a:cubicBezTo>
                    <a:pt x="220762" y="44414"/>
                    <a:pt x="209006" y="3919"/>
                    <a:pt x="147610" y="0"/>
                  </a:cubicBezTo>
                  <a:lnTo>
                    <a:pt x="111034" y="36576"/>
                  </a:lnTo>
                  <a:lnTo>
                    <a:pt x="74458" y="0"/>
                  </a:lnTo>
                  <a:cubicBezTo>
                    <a:pt x="11757" y="3919"/>
                    <a:pt x="1306" y="45720"/>
                    <a:pt x="0" y="79683"/>
                  </a:cubicBezTo>
                  <a:lnTo>
                    <a:pt x="0" y="95359"/>
                  </a:lnTo>
                  <a:lnTo>
                    <a:pt x="222068" y="95359"/>
                  </a:lnTo>
                  <a:lnTo>
                    <a:pt x="222068" y="79683"/>
                  </a:lnTo>
                  <a:close/>
                </a:path>
              </a:pathLst>
            </a:custGeom>
            <a:grpFill/>
            <a:ln w="13013" cap="flat">
              <a:solidFill>
                <a:schemeClr val="accent5"/>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6577AAA-8116-4D80-BDD5-3BFE6B69CD48}"/>
                </a:ext>
              </a:extLst>
            </p:cNvPr>
            <p:cNvSpPr/>
            <p:nvPr/>
          </p:nvSpPr>
          <p:spPr>
            <a:xfrm>
              <a:off x="7368417" y="4035027"/>
              <a:ext cx="125403" cy="125403"/>
            </a:xfrm>
            <a:custGeom>
              <a:avLst/>
              <a:gdLst>
                <a:gd name="connsiteX0" fmla="*/ 62702 w 125403"/>
                <a:gd name="connsiteY0" fmla="*/ 125403 h 125403"/>
                <a:gd name="connsiteX1" fmla="*/ 125403 w 125403"/>
                <a:gd name="connsiteY1" fmla="*/ 62702 h 125403"/>
                <a:gd name="connsiteX2" fmla="*/ 62702 w 125403"/>
                <a:gd name="connsiteY2" fmla="*/ 0 h 125403"/>
                <a:gd name="connsiteX3" fmla="*/ 0 w 125403"/>
                <a:gd name="connsiteY3" fmla="*/ 62702 h 125403"/>
                <a:gd name="connsiteX4" fmla="*/ 62702 w 125403"/>
                <a:gd name="connsiteY4" fmla="*/ 125403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03" h="125403">
                  <a:moveTo>
                    <a:pt x="62702" y="125403"/>
                  </a:moveTo>
                  <a:cubicBezTo>
                    <a:pt x="97971" y="125403"/>
                    <a:pt x="125403" y="97971"/>
                    <a:pt x="125403" y="62702"/>
                  </a:cubicBezTo>
                  <a:cubicBezTo>
                    <a:pt x="125403" y="28738"/>
                    <a:pt x="97971" y="0"/>
                    <a:pt x="62702" y="0"/>
                  </a:cubicBezTo>
                  <a:cubicBezTo>
                    <a:pt x="28738" y="0"/>
                    <a:pt x="0" y="27432"/>
                    <a:pt x="0" y="62702"/>
                  </a:cubicBezTo>
                  <a:cubicBezTo>
                    <a:pt x="0" y="97971"/>
                    <a:pt x="27432" y="125403"/>
                    <a:pt x="62702" y="125403"/>
                  </a:cubicBezTo>
                  <a:close/>
                </a:path>
              </a:pathLst>
            </a:custGeom>
            <a:grpFill/>
            <a:ln w="13013" cap="flat">
              <a:solidFill>
                <a:schemeClr val="accent5"/>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D551395-0E4C-4263-BF66-9FFB35502F62}"/>
                </a:ext>
              </a:extLst>
            </p:cNvPr>
            <p:cNvSpPr/>
            <p:nvPr/>
          </p:nvSpPr>
          <p:spPr>
            <a:xfrm>
              <a:off x="7320085" y="4177412"/>
              <a:ext cx="222068" cy="95358"/>
            </a:xfrm>
            <a:custGeom>
              <a:avLst/>
              <a:gdLst>
                <a:gd name="connsiteX0" fmla="*/ 147610 w 222068"/>
                <a:gd name="connsiteY0" fmla="*/ 0 h 95358"/>
                <a:gd name="connsiteX1" fmla="*/ 111034 w 222068"/>
                <a:gd name="connsiteY1" fmla="*/ 36576 h 95358"/>
                <a:gd name="connsiteX2" fmla="*/ 74458 w 222068"/>
                <a:gd name="connsiteY2" fmla="*/ 0 h 95358"/>
                <a:gd name="connsiteX3" fmla="*/ 0 w 222068"/>
                <a:gd name="connsiteY3" fmla="*/ 79683 h 95358"/>
                <a:gd name="connsiteX4" fmla="*/ 0 w 222068"/>
                <a:gd name="connsiteY4" fmla="*/ 95359 h 95358"/>
                <a:gd name="connsiteX5" fmla="*/ 222068 w 222068"/>
                <a:gd name="connsiteY5" fmla="*/ 95359 h 95358"/>
                <a:gd name="connsiteX6" fmla="*/ 222068 w 222068"/>
                <a:gd name="connsiteY6" fmla="*/ 78377 h 95358"/>
                <a:gd name="connsiteX7" fmla="*/ 147610 w 222068"/>
                <a:gd name="connsiteY7" fmla="*/ 0 h 95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068" h="95358">
                  <a:moveTo>
                    <a:pt x="147610" y="0"/>
                  </a:moveTo>
                  <a:lnTo>
                    <a:pt x="111034" y="36576"/>
                  </a:lnTo>
                  <a:lnTo>
                    <a:pt x="74458" y="0"/>
                  </a:lnTo>
                  <a:cubicBezTo>
                    <a:pt x="11757" y="3919"/>
                    <a:pt x="1306" y="45720"/>
                    <a:pt x="0" y="79683"/>
                  </a:cubicBezTo>
                  <a:lnTo>
                    <a:pt x="0" y="95359"/>
                  </a:lnTo>
                  <a:lnTo>
                    <a:pt x="222068" y="95359"/>
                  </a:lnTo>
                  <a:lnTo>
                    <a:pt x="222068" y="78377"/>
                  </a:lnTo>
                  <a:cubicBezTo>
                    <a:pt x="219456" y="43107"/>
                    <a:pt x="209006" y="3919"/>
                    <a:pt x="147610" y="0"/>
                  </a:cubicBezTo>
                  <a:close/>
                </a:path>
              </a:pathLst>
            </a:custGeom>
            <a:grpFill/>
            <a:ln w="13013" cap="flat">
              <a:solidFill>
                <a:schemeClr val="accent5"/>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0BDD43B-4B9A-4356-B612-C7801810A564}"/>
                </a:ext>
              </a:extLst>
            </p:cNvPr>
            <p:cNvSpPr/>
            <p:nvPr/>
          </p:nvSpPr>
          <p:spPr>
            <a:xfrm>
              <a:off x="6792346" y="3795977"/>
              <a:ext cx="589134" cy="194636"/>
            </a:xfrm>
            <a:custGeom>
              <a:avLst/>
              <a:gdLst>
                <a:gd name="connsiteX0" fmla="*/ 288689 w 589134"/>
                <a:gd name="connsiteY0" fmla="*/ 43107 h 194636"/>
                <a:gd name="connsiteX1" fmla="*/ 513370 w 589134"/>
                <a:gd name="connsiteY1" fmla="*/ 135854 h 194636"/>
                <a:gd name="connsiteX2" fmla="*/ 466344 w 589134"/>
                <a:gd name="connsiteY2" fmla="*/ 175042 h 194636"/>
                <a:gd name="connsiteX3" fmla="*/ 585215 w 589134"/>
                <a:gd name="connsiteY3" fmla="*/ 194636 h 194636"/>
                <a:gd name="connsiteX4" fmla="*/ 589134 w 589134"/>
                <a:gd name="connsiteY4" fmla="*/ 73152 h 194636"/>
                <a:gd name="connsiteX5" fmla="*/ 546027 w 589134"/>
                <a:gd name="connsiteY5" fmla="*/ 108422 h 194636"/>
                <a:gd name="connsiteX6" fmla="*/ 288689 w 589134"/>
                <a:gd name="connsiteY6" fmla="*/ 0 h 194636"/>
                <a:gd name="connsiteX7" fmla="*/ 0 w 589134"/>
                <a:gd name="connsiteY7" fmla="*/ 144998 h 194636"/>
                <a:gd name="connsiteX8" fmla="*/ 33963 w 589134"/>
                <a:gd name="connsiteY8" fmla="*/ 171123 h 194636"/>
                <a:gd name="connsiteX9" fmla="*/ 288689 w 589134"/>
                <a:gd name="connsiteY9" fmla="*/ 43107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288689" y="43107"/>
                  </a:moveTo>
                  <a:cubicBezTo>
                    <a:pt x="372291" y="43107"/>
                    <a:pt x="453281" y="77071"/>
                    <a:pt x="513370" y="135854"/>
                  </a:cubicBezTo>
                  <a:lnTo>
                    <a:pt x="466344" y="175042"/>
                  </a:lnTo>
                  <a:lnTo>
                    <a:pt x="585215" y="194636"/>
                  </a:lnTo>
                  <a:lnTo>
                    <a:pt x="589134" y="73152"/>
                  </a:lnTo>
                  <a:lnTo>
                    <a:pt x="546027" y="108422"/>
                  </a:lnTo>
                  <a:cubicBezTo>
                    <a:pt x="478100" y="39189"/>
                    <a:pt x="385354" y="0"/>
                    <a:pt x="288689" y="0"/>
                  </a:cubicBezTo>
                  <a:cubicBezTo>
                    <a:pt x="173736" y="0"/>
                    <a:pt x="67927" y="52251"/>
                    <a:pt x="0" y="144998"/>
                  </a:cubicBezTo>
                  <a:lnTo>
                    <a:pt x="33963" y="171123"/>
                  </a:lnTo>
                  <a:cubicBezTo>
                    <a:pt x="95359" y="88827"/>
                    <a:pt x="188105" y="43107"/>
                    <a:pt x="288689" y="43107"/>
                  </a:cubicBezTo>
                  <a:close/>
                </a:path>
              </a:pathLst>
            </a:custGeom>
            <a:grpFill/>
            <a:ln w="13013" cap="flat">
              <a:solidFill>
                <a:schemeClr val="accent5"/>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7DD3E00-8C54-4356-9BDE-527E771D2626}"/>
                </a:ext>
              </a:extLst>
            </p:cNvPr>
            <p:cNvSpPr/>
            <p:nvPr/>
          </p:nvSpPr>
          <p:spPr>
            <a:xfrm>
              <a:off x="6792346" y="4325022"/>
              <a:ext cx="589134" cy="194636"/>
            </a:xfrm>
            <a:custGeom>
              <a:avLst/>
              <a:gdLst>
                <a:gd name="connsiteX0" fmla="*/ 300445 w 589134"/>
                <a:gd name="connsiteY0" fmla="*/ 151529 h 194636"/>
                <a:gd name="connsiteX1" fmla="*/ 75765 w 589134"/>
                <a:gd name="connsiteY1" fmla="*/ 58783 h 194636"/>
                <a:gd name="connsiteX2" fmla="*/ 122791 w 589134"/>
                <a:gd name="connsiteY2" fmla="*/ 20901 h 194636"/>
                <a:gd name="connsiteX3" fmla="*/ 3919 w 589134"/>
                <a:gd name="connsiteY3" fmla="*/ 0 h 194636"/>
                <a:gd name="connsiteX4" fmla="*/ 0 w 589134"/>
                <a:gd name="connsiteY4" fmla="*/ 121484 h 194636"/>
                <a:gd name="connsiteX5" fmla="*/ 43107 w 589134"/>
                <a:gd name="connsiteY5" fmla="*/ 86215 h 194636"/>
                <a:gd name="connsiteX6" fmla="*/ 300445 w 589134"/>
                <a:gd name="connsiteY6" fmla="*/ 194636 h 194636"/>
                <a:gd name="connsiteX7" fmla="*/ 589134 w 589134"/>
                <a:gd name="connsiteY7" fmla="*/ 49639 h 194636"/>
                <a:gd name="connsiteX8" fmla="*/ 555171 w 589134"/>
                <a:gd name="connsiteY8" fmla="*/ 23513 h 194636"/>
                <a:gd name="connsiteX9" fmla="*/ 300445 w 589134"/>
                <a:gd name="connsiteY9" fmla="*/ 151529 h 19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134" h="194636">
                  <a:moveTo>
                    <a:pt x="300445" y="151529"/>
                  </a:moveTo>
                  <a:cubicBezTo>
                    <a:pt x="216843" y="151529"/>
                    <a:pt x="135854" y="117566"/>
                    <a:pt x="75765" y="58783"/>
                  </a:cubicBezTo>
                  <a:lnTo>
                    <a:pt x="122791" y="20901"/>
                  </a:lnTo>
                  <a:lnTo>
                    <a:pt x="3919" y="0"/>
                  </a:lnTo>
                  <a:lnTo>
                    <a:pt x="0" y="121484"/>
                  </a:lnTo>
                  <a:lnTo>
                    <a:pt x="43107" y="86215"/>
                  </a:lnTo>
                  <a:cubicBezTo>
                    <a:pt x="111034" y="155448"/>
                    <a:pt x="203780" y="194636"/>
                    <a:pt x="300445" y="194636"/>
                  </a:cubicBezTo>
                  <a:cubicBezTo>
                    <a:pt x="415398" y="194636"/>
                    <a:pt x="521208" y="142385"/>
                    <a:pt x="589134" y="49639"/>
                  </a:cubicBezTo>
                  <a:lnTo>
                    <a:pt x="555171" y="23513"/>
                  </a:lnTo>
                  <a:cubicBezTo>
                    <a:pt x="495082" y="104503"/>
                    <a:pt x="402336" y="151529"/>
                    <a:pt x="300445" y="151529"/>
                  </a:cubicBezTo>
                  <a:close/>
                </a:path>
              </a:pathLst>
            </a:custGeom>
            <a:grpFill/>
            <a:ln w="13013" cap="flat">
              <a:solidFill>
                <a:schemeClr val="accent5"/>
              </a:solidFill>
              <a:prstDash val="solid"/>
              <a:miter/>
            </a:ln>
          </p:spPr>
          <p:txBody>
            <a:bodyPr rtlCol="0" anchor="ctr"/>
            <a:lstStyle/>
            <a:p>
              <a:endParaRPr lang="en-US"/>
            </a:p>
          </p:txBody>
        </p:sp>
      </p:grpSp>
      <p:grpSp>
        <p:nvGrpSpPr>
          <p:cNvPr id="64" name="Graphic 36">
            <a:extLst>
              <a:ext uri="{FF2B5EF4-FFF2-40B4-BE49-F238E27FC236}">
                <a16:creationId xmlns:a16="http://schemas.microsoft.com/office/drawing/2014/main" id="{84F9665C-715C-4E8A-A37A-689441279C5A}"/>
              </a:ext>
              <a:ext uri="{C183D7F6-B498-43B3-948B-1728B52AA6E4}">
                <adec:decorative xmlns:adec="http://schemas.microsoft.com/office/drawing/2017/decorative" val="1"/>
              </a:ext>
            </a:extLst>
          </p:cNvPr>
          <p:cNvGrpSpPr/>
          <p:nvPr/>
        </p:nvGrpSpPr>
        <p:grpSpPr>
          <a:xfrm>
            <a:off x="8762494" y="3932211"/>
            <a:ext cx="422620" cy="727352"/>
            <a:chOff x="8762494" y="3782083"/>
            <a:chExt cx="422620" cy="727352"/>
          </a:xfrm>
          <a:solidFill>
            <a:schemeClr val="accent5"/>
          </a:solidFill>
        </p:grpSpPr>
        <p:sp>
          <p:nvSpPr>
            <p:cNvPr id="65" name="Freeform: Shape 64">
              <a:extLst>
                <a:ext uri="{FF2B5EF4-FFF2-40B4-BE49-F238E27FC236}">
                  <a16:creationId xmlns:a16="http://schemas.microsoft.com/office/drawing/2014/main" id="{B37AF366-E84C-4BDE-A30C-483F1A8DCB66}"/>
                </a:ext>
              </a:extLst>
            </p:cNvPr>
            <p:cNvSpPr/>
            <p:nvPr/>
          </p:nvSpPr>
          <p:spPr>
            <a:xfrm>
              <a:off x="8937879" y="3955425"/>
              <a:ext cx="247235" cy="554009"/>
            </a:xfrm>
            <a:custGeom>
              <a:avLst/>
              <a:gdLst>
                <a:gd name="connsiteX0" fmla="*/ 201399 w 247235"/>
                <a:gd name="connsiteY0" fmla="*/ 298071 h 554009"/>
                <a:gd name="connsiteX1" fmla="*/ 246865 w 247235"/>
                <a:gd name="connsiteY1" fmla="*/ 257698 h 554009"/>
                <a:gd name="connsiteX2" fmla="*/ 247235 w 247235"/>
                <a:gd name="connsiteY2" fmla="*/ 105746 h 554009"/>
                <a:gd name="connsiteX3" fmla="*/ 143248 w 247235"/>
                <a:gd name="connsiteY3" fmla="*/ 0 h 554009"/>
                <a:gd name="connsiteX4" fmla="*/ 77967 w 247235"/>
                <a:gd name="connsiteY4" fmla="*/ 0 h 554009"/>
                <a:gd name="connsiteX5" fmla="*/ 0 w 247235"/>
                <a:gd name="connsiteY5" fmla="*/ 24538 h 554009"/>
                <a:gd name="connsiteX6" fmla="*/ 25001 w 247235"/>
                <a:gd name="connsiteY6" fmla="*/ 85745 h 554009"/>
                <a:gd name="connsiteX7" fmla="*/ 5741 w 247235"/>
                <a:gd name="connsiteY7" fmla="*/ 140470 h 554009"/>
                <a:gd name="connsiteX8" fmla="*/ 61207 w 247235"/>
                <a:gd name="connsiteY8" fmla="*/ 235290 h 554009"/>
                <a:gd name="connsiteX9" fmla="*/ 60929 w 247235"/>
                <a:gd name="connsiteY9" fmla="*/ 334091 h 554009"/>
                <a:gd name="connsiteX10" fmla="*/ 28520 w 247235"/>
                <a:gd name="connsiteY10" fmla="*/ 384372 h 554009"/>
                <a:gd name="connsiteX11" fmla="*/ 28335 w 247235"/>
                <a:gd name="connsiteY11" fmla="*/ 520119 h 554009"/>
                <a:gd name="connsiteX12" fmla="*/ 70744 w 247235"/>
                <a:gd name="connsiteY12" fmla="*/ 554010 h 554009"/>
                <a:gd name="connsiteX13" fmla="*/ 114265 w 247235"/>
                <a:gd name="connsiteY13" fmla="*/ 510489 h 554009"/>
                <a:gd name="connsiteX14" fmla="*/ 157879 w 247235"/>
                <a:gd name="connsiteY14" fmla="*/ 554010 h 554009"/>
                <a:gd name="connsiteX15" fmla="*/ 201399 w 247235"/>
                <a:gd name="connsiteY15" fmla="*/ 510489 h 554009"/>
                <a:gd name="connsiteX16" fmla="*/ 201399 w 247235"/>
                <a:gd name="connsiteY16" fmla="*/ 298071 h 5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235" h="554009">
                  <a:moveTo>
                    <a:pt x="201399" y="298071"/>
                  </a:moveTo>
                  <a:cubicBezTo>
                    <a:pt x="229642" y="297978"/>
                    <a:pt x="246865" y="280200"/>
                    <a:pt x="246865" y="257698"/>
                  </a:cubicBezTo>
                  <a:lnTo>
                    <a:pt x="247235" y="105746"/>
                  </a:lnTo>
                  <a:cubicBezTo>
                    <a:pt x="247235" y="28057"/>
                    <a:pt x="211122" y="0"/>
                    <a:pt x="143248" y="0"/>
                  </a:cubicBezTo>
                  <a:lnTo>
                    <a:pt x="77967" y="0"/>
                  </a:lnTo>
                  <a:cubicBezTo>
                    <a:pt x="43613" y="0"/>
                    <a:pt x="17501" y="7315"/>
                    <a:pt x="0" y="24538"/>
                  </a:cubicBezTo>
                  <a:cubicBezTo>
                    <a:pt x="15464" y="40372"/>
                    <a:pt x="25001" y="61948"/>
                    <a:pt x="25001" y="85745"/>
                  </a:cubicBezTo>
                  <a:cubicBezTo>
                    <a:pt x="25001" y="106394"/>
                    <a:pt x="17779" y="125469"/>
                    <a:pt x="5741" y="140470"/>
                  </a:cubicBezTo>
                  <a:cubicBezTo>
                    <a:pt x="35372" y="151397"/>
                    <a:pt x="61207" y="177417"/>
                    <a:pt x="61207" y="235290"/>
                  </a:cubicBezTo>
                  <a:lnTo>
                    <a:pt x="60929" y="334091"/>
                  </a:lnTo>
                  <a:cubicBezTo>
                    <a:pt x="60929" y="357518"/>
                    <a:pt x="48428" y="375853"/>
                    <a:pt x="28520" y="384372"/>
                  </a:cubicBezTo>
                  <a:lnTo>
                    <a:pt x="28335" y="520119"/>
                  </a:lnTo>
                  <a:cubicBezTo>
                    <a:pt x="32779" y="539472"/>
                    <a:pt x="50003" y="554010"/>
                    <a:pt x="70744" y="554010"/>
                  </a:cubicBezTo>
                  <a:cubicBezTo>
                    <a:pt x="94820" y="554010"/>
                    <a:pt x="114265" y="534564"/>
                    <a:pt x="114265" y="510489"/>
                  </a:cubicBezTo>
                  <a:cubicBezTo>
                    <a:pt x="114265" y="534564"/>
                    <a:pt x="133803" y="554010"/>
                    <a:pt x="157879" y="554010"/>
                  </a:cubicBezTo>
                  <a:cubicBezTo>
                    <a:pt x="181861" y="554010"/>
                    <a:pt x="201399" y="534564"/>
                    <a:pt x="201399" y="510489"/>
                  </a:cubicBezTo>
                  <a:lnTo>
                    <a:pt x="201399" y="298071"/>
                  </a:lnTo>
                  <a:close/>
                </a:path>
              </a:pathLst>
            </a:custGeom>
            <a:grpFill/>
            <a:ln w="911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ECC574F-DA3A-4109-A28C-CB0F4A866E9F}"/>
                </a:ext>
              </a:extLst>
            </p:cNvPr>
            <p:cNvSpPr/>
            <p:nvPr/>
          </p:nvSpPr>
          <p:spPr>
            <a:xfrm>
              <a:off x="8971677" y="3782083"/>
              <a:ext cx="153619" cy="153618"/>
            </a:xfrm>
            <a:custGeom>
              <a:avLst/>
              <a:gdLst>
                <a:gd name="connsiteX0" fmla="*/ 153619 w 153619"/>
                <a:gd name="connsiteY0" fmla="*/ 76856 h 153618"/>
                <a:gd name="connsiteX1" fmla="*/ 76856 w 153619"/>
                <a:gd name="connsiteY1" fmla="*/ 0 h 153618"/>
                <a:gd name="connsiteX2" fmla="*/ 0 w 153619"/>
                <a:gd name="connsiteY2" fmla="*/ 76856 h 153618"/>
                <a:gd name="connsiteX3" fmla="*/ 76856 w 153619"/>
                <a:gd name="connsiteY3" fmla="*/ 153619 h 153618"/>
                <a:gd name="connsiteX4" fmla="*/ 153619 w 153619"/>
                <a:gd name="connsiteY4" fmla="*/ 76856 h 153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 h="153618">
                  <a:moveTo>
                    <a:pt x="153619" y="76856"/>
                  </a:moveTo>
                  <a:cubicBezTo>
                    <a:pt x="153619" y="34446"/>
                    <a:pt x="119265" y="0"/>
                    <a:pt x="76856" y="0"/>
                  </a:cubicBezTo>
                  <a:cubicBezTo>
                    <a:pt x="34446" y="0"/>
                    <a:pt x="0" y="34354"/>
                    <a:pt x="0" y="76856"/>
                  </a:cubicBezTo>
                  <a:cubicBezTo>
                    <a:pt x="0" y="119265"/>
                    <a:pt x="34354" y="153619"/>
                    <a:pt x="76856" y="153619"/>
                  </a:cubicBezTo>
                  <a:cubicBezTo>
                    <a:pt x="119173" y="153619"/>
                    <a:pt x="153619" y="119265"/>
                    <a:pt x="153619" y="76856"/>
                  </a:cubicBezTo>
                  <a:close/>
                </a:path>
              </a:pathLst>
            </a:custGeom>
            <a:grpFill/>
            <a:ln w="911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5A920141-D44F-417A-9265-D68D087051D1}"/>
                </a:ext>
              </a:extLst>
            </p:cNvPr>
            <p:cNvSpPr/>
            <p:nvPr/>
          </p:nvSpPr>
          <p:spPr>
            <a:xfrm>
              <a:off x="8778797" y="4116266"/>
              <a:ext cx="193158" cy="393075"/>
            </a:xfrm>
            <a:custGeom>
              <a:avLst/>
              <a:gdLst>
                <a:gd name="connsiteX0" fmla="*/ 193158 w 193158"/>
                <a:gd name="connsiteY0" fmla="*/ 74263 h 393075"/>
                <a:gd name="connsiteX1" fmla="*/ 130748 w 193158"/>
                <a:gd name="connsiteY1" fmla="*/ 0 h 393075"/>
                <a:gd name="connsiteX2" fmla="*/ 76115 w 193158"/>
                <a:gd name="connsiteY2" fmla="*/ 0 h 393075"/>
                <a:gd name="connsiteX3" fmla="*/ 59170 w 193158"/>
                <a:gd name="connsiteY3" fmla="*/ 68244 h 393075"/>
                <a:gd name="connsiteX4" fmla="*/ 21390 w 193158"/>
                <a:gd name="connsiteY4" fmla="*/ 81393 h 393075"/>
                <a:gd name="connsiteX5" fmla="*/ 0 w 193158"/>
                <a:gd name="connsiteY5" fmla="*/ 77319 h 393075"/>
                <a:gd name="connsiteX6" fmla="*/ 185 w 193158"/>
                <a:gd name="connsiteY6" fmla="*/ 173157 h 393075"/>
                <a:gd name="connsiteX7" fmla="*/ 32316 w 193158"/>
                <a:gd name="connsiteY7" fmla="*/ 201584 h 393075"/>
                <a:gd name="connsiteX8" fmla="*/ 32316 w 193158"/>
                <a:gd name="connsiteY8" fmla="*/ 361130 h 393075"/>
                <a:gd name="connsiteX9" fmla="*/ 64355 w 193158"/>
                <a:gd name="connsiteY9" fmla="*/ 393076 h 393075"/>
                <a:gd name="connsiteX10" fmla="*/ 96394 w 193158"/>
                <a:gd name="connsiteY10" fmla="*/ 361130 h 393075"/>
                <a:gd name="connsiteX11" fmla="*/ 128340 w 193158"/>
                <a:gd name="connsiteY11" fmla="*/ 393076 h 393075"/>
                <a:gd name="connsiteX12" fmla="*/ 160379 w 193158"/>
                <a:gd name="connsiteY12" fmla="*/ 361130 h 393075"/>
                <a:gd name="connsiteX13" fmla="*/ 160656 w 193158"/>
                <a:gd name="connsiteY13" fmla="*/ 201584 h 393075"/>
                <a:gd name="connsiteX14" fmla="*/ 192973 w 193158"/>
                <a:gd name="connsiteY14" fmla="*/ 173157 h 393075"/>
                <a:gd name="connsiteX15" fmla="*/ 193158 w 193158"/>
                <a:gd name="connsiteY15" fmla="*/ 74263 h 39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3158" h="393075">
                  <a:moveTo>
                    <a:pt x="193158" y="74263"/>
                  </a:moveTo>
                  <a:cubicBezTo>
                    <a:pt x="193158" y="23798"/>
                    <a:pt x="171583" y="3056"/>
                    <a:pt x="130748" y="0"/>
                  </a:cubicBezTo>
                  <a:lnTo>
                    <a:pt x="76115" y="0"/>
                  </a:lnTo>
                  <a:cubicBezTo>
                    <a:pt x="85282" y="25186"/>
                    <a:pt x="79171" y="52225"/>
                    <a:pt x="59170" y="68244"/>
                  </a:cubicBezTo>
                  <a:cubicBezTo>
                    <a:pt x="48521" y="76671"/>
                    <a:pt x="35094" y="81578"/>
                    <a:pt x="21390" y="81393"/>
                  </a:cubicBezTo>
                  <a:cubicBezTo>
                    <a:pt x="14445" y="81300"/>
                    <a:pt x="6297" y="79819"/>
                    <a:pt x="0" y="77319"/>
                  </a:cubicBezTo>
                  <a:lnTo>
                    <a:pt x="185" y="173157"/>
                  </a:lnTo>
                  <a:cubicBezTo>
                    <a:pt x="185" y="188991"/>
                    <a:pt x="11389" y="201584"/>
                    <a:pt x="32316" y="201584"/>
                  </a:cubicBezTo>
                  <a:lnTo>
                    <a:pt x="32316" y="361130"/>
                  </a:lnTo>
                  <a:cubicBezTo>
                    <a:pt x="32316" y="378816"/>
                    <a:pt x="46669" y="393076"/>
                    <a:pt x="64355" y="393076"/>
                  </a:cubicBezTo>
                  <a:cubicBezTo>
                    <a:pt x="82041" y="393076"/>
                    <a:pt x="96394" y="378816"/>
                    <a:pt x="96394" y="361130"/>
                  </a:cubicBezTo>
                  <a:cubicBezTo>
                    <a:pt x="96394" y="378816"/>
                    <a:pt x="110654" y="393076"/>
                    <a:pt x="128340" y="393076"/>
                  </a:cubicBezTo>
                  <a:cubicBezTo>
                    <a:pt x="146026" y="393076"/>
                    <a:pt x="160379" y="378816"/>
                    <a:pt x="160379" y="361130"/>
                  </a:cubicBezTo>
                  <a:lnTo>
                    <a:pt x="160656" y="201584"/>
                  </a:lnTo>
                  <a:cubicBezTo>
                    <a:pt x="182232" y="201584"/>
                    <a:pt x="192973" y="188991"/>
                    <a:pt x="192973" y="173157"/>
                  </a:cubicBezTo>
                  <a:lnTo>
                    <a:pt x="193158" y="74263"/>
                  </a:lnTo>
                  <a:close/>
                </a:path>
              </a:pathLst>
            </a:custGeom>
            <a:grpFill/>
            <a:ln w="911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7570DD8-817F-441D-9378-30D342ACBE71}"/>
                </a:ext>
              </a:extLst>
            </p:cNvPr>
            <p:cNvSpPr/>
            <p:nvPr/>
          </p:nvSpPr>
          <p:spPr>
            <a:xfrm>
              <a:off x="8762494" y="4098765"/>
              <a:ext cx="76271" cy="78432"/>
            </a:xfrm>
            <a:custGeom>
              <a:avLst/>
              <a:gdLst>
                <a:gd name="connsiteX0" fmla="*/ 21303 w 76271"/>
                <a:gd name="connsiteY0" fmla="*/ 16113 h 78432"/>
                <a:gd name="connsiteX1" fmla="*/ 5006 w 76271"/>
                <a:gd name="connsiteY1" fmla="*/ 58152 h 78432"/>
                <a:gd name="connsiteX2" fmla="*/ 13525 w 76271"/>
                <a:gd name="connsiteY2" fmla="*/ 69819 h 78432"/>
                <a:gd name="connsiteX3" fmla="*/ 37600 w 76271"/>
                <a:gd name="connsiteY3" fmla="*/ 78431 h 78432"/>
                <a:gd name="connsiteX4" fmla="*/ 62694 w 76271"/>
                <a:gd name="connsiteY4" fmla="*/ 69634 h 78432"/>
                <a:gd name="connsiteX5" fmla="*/ 68805 w 76271"/>
                <a:gd name="connsiteY5" fmla="*/ 14909 h 78432"/>
                <a:gd name="connsiteX6" fmla="*/ 61490 w 76271"/>
                <a:gd name="connsiteY6" fmla="*/ 4445 h 78432"/>
                <a:gd name="connsiteX7" fmla="*/ 50934 w 76271"/>
                <a:gd name="connsiteY7" fmla="*/ 1 h 78432"/>
                <a:gd name="connsiteX8" fmla="*/ 21303 w 76271"/>
                <a:gd name="connsiteY8" fmla="*/ 16113 h 7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1" h="78432">
                  <a:moveTo>
                    <a:pt x="21303" y="16113"/>
                  </a:moveTo>
                  <a:cubicBezTo>
                    <a:pt x="4543" y="29539"/>
                    <a:pt x="-7124" y="38058"/>
                    <a:pt x="5006" y="58152"/>
                  </a:cubicBezTo>
                  <a:cubicBezTo>
                    <a:pt x="6487" y="60559"/>
                    <a:pt x="8987" y="66023"/>
                    <a:pt x="13525" y="69819"/>
                  </a:cubicBezTo>
                  <a:cubicBezTo>
                    <a:pt x="20007" y="75375"/>
                    <a:pt x="29174" y="78338"/>
                    <a:pt x="37600" y="78431"/>
                  </a:cubicBezTo>
                  <a:cubicBezTo>
                    <a:pt x="46397" y="78523"/>
                    <a:pt x="55379" y="75560"/>
                    <a:pt x="62694" y="69634"/>
                  </a:cubicBezTo>
                  <a:cubicBezTo>
                    <a:pt x="79454" y="56207"/>
                    <a:pt x="79732" y="32873"/>
                    <a:pt x="68805" y="14909"/>
                  </a:cubicBezTo>
                  <a:cubicBezTo>
                    <a:pt x="64824" y="8335"/>
                    <a:pt x="64176" y="6946"/>
                    <a:pt x="61490" y="4445"/>
                  </a:cubicBezTo>
                  <a:cubicBezTo>
                    <a:pt x="58249" y="1390"/>
                    <a:pt x="54545" y="1"/>
                    <a:pt x="50934" y="1"/>
                  </a:cubicBezTo>
                  <a:cubicBezTo>
                    <a:pt x="41767" y="-92"/>
                    <a:pt x="31766" y="7686"/>
                    <a:pt x="21303" y="16113"/>
                  </a:cubicBezTo>
                  <a:close/>
                </a:path>
              </a:pathLst>
            </a:custGeom>
            <a:grpFill/>
            <a:ln w="911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22135FA-16DA-4EA5-9CF0-E9883546A5B7}"/>
                </a:ext>
              </a:extLst>
            </p:cNvPr>
            <p:cNvSpPr/>
            <p:nvPr/>
          </p:nvSpPr>
          <p:spPr>
            <a:xfrm>
              <a:off x="8815002" y="3980704"/>
              <a:ext cx="120746" cy="120746"/>
            </a:xfrm>
            <a:custGeom>
              <a:avLst/>
              <a:gdLst>
                <a:gd name="connsiteX0" fmla="*/ 60373 w 120746"/>
                <a:gd name="connsiteY0" fmla="*/ 0 h 120746"/>
                <a:gd name="connsiteX1" fmla="*/ 0 w 120746"/>
                <a:gd name="connsiteY1" fmla="*/ 60373 h 120746"/>
                <a:gd name="connsiteX2" fmla="*/ 60373 w 120746"/>
                <a:gd name="connsiteY2" fmla="*/ 120747 h 120746"/>
                <a:gd name="connsiteX3" fmla="*/ 120747 w 120746"/>
                <a:gd name="connsiteY3" fmla="*/ 60373 h 120746"/>
                <a:gd name="connsiteX4" fmla="*/ 60373 w 120746"/>
                <a:gd name="connsiteY4" fmla="*/ 0 h 120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46" h="120746">
                  <a:moveTo>
                    <a:pt x="60373" y="0"/>
                  </a:moveTo>
                  <a:cubicBezTo>
                    <a:pt x="27038" y="0"/>
                    <a:pt x="0" y="27038"/>
                    <a:pt x="0" y="60373"/>
                  </a:cubicBezTo>
                  <a:cubicBezTo>
                    <a:pt x="0" y="93709"/>
                    <a:pt x="27038" y="120747"/>
                    <a:pt x="60373" y="120747"/>
                  </a:cubicBezTo>
                  <a:cubicBezTo>
                    <a:pt x="93709" y="120747"/>
                    <a:pt x="120747" y="93709"/>
                    <a:pt x="120747" y="60373"/>
                  </a:cubicBezTo>
                  <a:cubicBezTo>
                    <a:pt x="120747" y="27038"/>
                    <a:pt x="93709" y="0"/>
                    <a:pt x="60373" y="0"/>
                  </a:cubicBezTo>
                  <a:close/>
                </a:path>
              </a:pathLst>
            </a:custGeom>
            <a:grpFill/>
            <a:ln w="9111" cap="flat">
              <a:noFill/>
              <a:prstDash val="solid"/>
              <a:miter/>
            </a:ln>
          </p:spPr>
          <p:txBody>
            <a:bodyPr rtlCol="0" anchor="ctr"/>
            <a:lstStyle/>
            <a:p>
              <a:endParaRPr lang="en-US"/>
            </a:p>
          </p:txBody>
        </p:sp>
      </p:grpSp>
      <p:grpSp>
        <p:nvGrpSpPr>
          <p:cNvPr id="70" name="Graphic 49">
            <a:extLst>
              <a:ext uri="{FF2B5EF4-FFF2-40B4-BE49-F238E27FC236}">
                <a16:creationId xmlns:a16="http://schemas.microsoft.com/office/drawing/2014/main" id="{51E1CEAB-6E5F-471F-941E-207A0DCBFC9B}"/>
              </a:ext>
              <a:ext uri="{C183D7F6-B498-43B3-948B-1728B52AA6E4}">
                <adec:decorative xmlns:adec="http://schemas.microsoft.com/office/drawing/2017/decorative" val="1"/>
              </a:ext>
            </a:extLst>
          </p:cNvPr>
          <p:cNvGrpSpPr/>
          <p:nvPr/>
        </p:nvGrpSpPr>
        <p:grpSpPr>
          <a:xfrm>
            <a:off x="10561510" y="3945800"/>
            <a:ext cx="588539" cy="725873"/>
            <a:chOff x="10561510" y="3795672"/>
            <a:chExt cx="588539" cy="725873"/>
          </a:xfrm>
          <a:solidFill>
            <a:schemeClr val="accent5"/>
          </a:solidFill>
        </p:grpSpPr>
        <p:sp>
          <p:nvSpPr>
            <p:cNvPr id="71" name="Freeform: Shape 70">
              <a:extLst>
                <a:ext uri="{FF2B5EF4-FFF2-40B4-BE49-F238E27FC236}">
                  <a16:creationId xmlns:a16="http://schemas.microsoft.com/office/drawing/2014/main" id="{D1D28E5C-CB35-4382-8534-DCED60E52739}"/>
                </a:ext>
              </a:extLst>
            </p:cNvPr>
            <p:cNvSpPr/>
            <p:nvPr/>
          </p:nvSpPr>
          <p:spPr>
            <a:xfrm>
              <a:off x="10862481" y="3795672"/>
              <a:ext cx="287568" cy="725873"/>
            </a:xfrm>
            <a:custGeom>
              <a:avLst/>
              <a:gdLst>
                <a:gd name="connsiteX0" fmla="*/ 287568 w 287568"/>
                <a:gd name="connsiteY0" fmla="*/ 363158 h 725873"/>
                <a:gd name="connsiteX1" fmla="*/ 268726 w 287568"/>
                <a:gd name="connsiteY1" fmla="*/ 315056 h 725873"/>
                <a:gd name="connsiteX2" fmla="*/ 40182 w 287568"/>
                <a:gd name="connsiteY2" fmla="*/ 7153 h 725873"/>
                <a:gd name="connsiteX3" fmla="*/ 40182 w 287568"/>
                <a:gd name="connsiteY3" fmla="*/ 7153 h 725873"/>
                <a:gd name="connsiteX4" fmla="*/ 7153 w 287568"/>
                <a:gd name="connsiteY4" fmla="*/ 6488 h 725873"/>
                <a:gd name="connsiteX5" fmla="*/ 6488 w 287568"/>
                <a:gd name="connsiteY5" fmla="*/ 39517 h 725873"/>
                <a:gd name="connsiteX6" fmla="*/ 6488 w 287568"/>
                <a:gd name="connsiteY6" fmla="*/ 39517 h 725873"/>
                <a:gd name="connsiteX7" fmla="*/ 235032 w 287568"/>
                <a:gd name="connsiteY7" fmla="*/ 346976 h 725873"/>
                <a:gd name="connsiteX8" fmla="*/ 240130 w 287568"/>
                <a:gd name="connsiteY8" fmla="*/ 362937 h 725873"/>
                <a:gd name="connsiteX9" fmla="*/ 235032 w 287568"/>
                <a:gd name="connsiteY9" fmla="*/ 378897 h 725873"/>
                <a:gd name="connsiteX10" fmla="*/ 6488 w 287568"/>
                <a:gd name="connsiteY10" fmla="*/ 686356 h 725873"/>
                <a:gd name="connsiteX11" fmla="*/ 6488 w 287568"/>
                <a:gd name="connsiteY11" fmla="*/ 686356 h 725873"/>
                <a:gd name="connsiteX12" fmla="*/ 7153 w 287568"/>
                <a:gd name="connsiteY12" fmla="*/ 719386 h 725873"/>
                <a:gd name="connsiteX13" fmla="*/ 40182 w 287568"/>
                <a:gd name="connsiteY13" fmla="*/ 718720 h 725873"/>
                <a:gd name="connsiteX14" fmla="*/ 40182 w 287568"/>
                <a:gd name="connsiteY14" fmla="*/ 718720 h 725873"/>
                <a:gd name="connsiteX15" fmla="*/ 268726 w 287568"/>
                <a:gd name="connsiteY15" fmla="*/ 411261 h 725873"/>
                <a:gd name="connsiteX16" fmla="*/ 287568 w 287568"/>
                <a:gd name="connsiteY16" fmla="*/ 363158 h 7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568" h="725873">
                  <a:moveTo>
                    <a:pt x="287568" y="363158"/>
                  </a:moveTo>
                  <a:cubicBezTo>
                    <a:pt x="287568" y="344760"/>
                    <a:pt x="280918" y="330129"/>
                    <a:pt x="268726" y="315056"/>
                  </a:cubicBezTo>
                  <a:lnTo>
                    <a:pt x="40182" y="7153"/>
                  </a:lnTo>
                  <a:lnTo>
                    <a:pt x="40182" y="7153"/>
                  </a:lnTo>
                  <a:cubicBezTo>
                    <a:pt x="31315" y="-2157"/>
                    <a:pt x="16463" y="-2379"/>
                    <a:pt x="7153" y="6488"/>
                  </a:cubicBezTo>
                  <a:cubicBezTo>
                    <a:pt x="-2157" y="15577"/>
                    <a:pt x="-2379" y="30207"/>
                    <a:pt x="6488" y="39517"/>
                  </a:cubicBezTo>
                  <a:lnTo>
                    <a:pt x="6488" y="39517"/>
                  </a:lnTo>
                  <a:cubicBezTo>
                    <a:pt x="6488" y="39517"/>
                    <a:pt x="201116" y="301534"/>
                    <a:pt x="235032" y="346976"/>
                  </a:cubicBezTo>
                  <a:cubicBezTo>
                    <a:pt x="238135" y="351410"/>
                    <a:pt x="240130" y="356952"/>
                    <a:pt x="240130" y="362937"/>
                  </a:cubicBezTo>
                  <a:cubicBezTo>
                    <a:pt x="240130" y="368922"/>
                    <a:pt x="238135" y="374464"/>
                    <a:pt x="235032" y="378897"/>
                  </a:cubicBezTo>
                  <a:cubicBezTo>
                    <a:pt x="201116" y="424562"/>
                    <a:pt x="6488" y="686356"/>
                    <a:pt x="6488" y="686356"/>
                  </a:cubicBezTo>
                  <a:lnTo>
                    <a:pt x="6488" y="686356"/>
                  </a:lnTo>
                  <a:cubicBezTo>
                    <a:pt x="-2379" y="695667"/>
                    <a:pt x="-2157" y="710519"/>
                    <a:pt x="7153" y="719386"/>
                  </a:cubicBezTo>
                  <a:cubicBezTo>
                    <a:pt x="16463" y="728252"/>
                    <a:pt x="31315" y="728031"/>
                    <a:pt x="40182" y="718720"/>
                  </a:cubicBezTo>
                  <a:lnTo>
                    <a:pt x="40182" y="718720"/>
                  </a:lnTo>
                  <a:lnTo>
                    <a:pt x="268726" y="411261"/>
                  </a:lnTo>
                  <a:cubicBezTo>
                    <a:pt x="280918" y="395966"/>
                    <a:pt x="287568" y="381557"/>
                    <a:pt x="287568" y="363158"/>
                  </a:cubicBezTo>
                  <a:close/>
                </a:path>
              </a:pathLst>
            </a:custGeom>
            <a:grpFill/>
            <a:ln w="2187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69E4C99-5F1B-41B9-AD65-DCA135B986BA}"/>
                </a:ext>
              </a:extLst>
            </p:cNvPr>
            <p:cNvSpPr/>
            <p:nvPr/>
          </p:nvSpPr>
          <p:spPr>
            <a:xfrm>
              <a:off x="10561510" y="3795953"/>
              <a:ext cx="465289" cy="725311"/>
            </a:xfrm>
            <a:custGeom>
              <a:avLst/>
              <a:gdLst>
                <a:gd name="connsiteX0" fmla="*/ 0 w 465289"/>
                <a:gd name="connsiteY0" fmla="*/ 362877 h 725311"/>
                <a:gd name="connsiteX1" fmla="*/ 0 w 465289"/>
                <a:gd name="connsiteY1" fmla="*/ 160712 h 725311"/>
                <a:gd name="connsiteX2" fmla="*/ 60295 w 465289"/>
                <a:gd name="connsiteY2" fmla="*/ 100196 h 725311"/>
                <a:gd name="connsiteX3" fmla="*/ 159161 w 465289"/>
                <a:gd name="connsiteY3" fmla="*/ 100196 h 725311"/>
                <a:gd name="connsiteX4" fmla="*/ 159161 w 465289"/>
                <a:gd name="connsiteY4" fmla="*/ 20837 h 725311"/>
                <a:gd name="connsiteX5" fmla="*/ 159161 w 465289"/>
                <a:gd name="connsiteY5" fmla="*/ 20837 h 725311"/>
                <a:gd name="connsiteX6" fmla="*/ 179998 w 465289"/>
                <a:gd name="connsiteY6" fmla="*/ 0 h 725311"/>
                <a:gd name="connsiteX7" fmla="*/ 194628 w 465289"/>
                <a:gd name="connsiteY7" fmla="*/ 5985 h 725311"/>
                <a:gd name="connsiteX8" fmla="*/ 460192 w 465289"/>
                <a:gd name="connsiteY8" fmla="*/ 346695 h 725311"/>
                <a:gd name="connsiteX9" fmla="*/ 465290 w 465289"/>
                <a:gd name="connsiteY9" fmla="*/ 362656 h 725311"/>
                <a:gd name="connsiteX10" fmla="*/ 460192 w 465289"/>
                <a:gd name="connsiteY10" fmla="*/ 378616 h 725311"/>
                <a:gd name="connsiteX11" fmla="*/ 194407 w 465289"/>
                <a:gd name="connsiteY11" fmla="*/ 719326 h 725311"/>
                <a:gd name="connsiteX12" fmla="*/ 179776 w 465289"/>
                <a:gd name="connsiteY12" fmla="*/ 725311 h 725311"/>
                <a:gd name="connsiteX13" fmla="*/ 158939 w 465289"/>
                <a:gd name="connsiteY13" fmla="*/ 704474 h 725311"/>
                <a:gd name="connsiteX14" fmla="*/ 158939 w 465289"/>
                <a:gd name="connsiteY14" fmla="*/ 704474 h 725311"/>
                <a:gd name="connsiteX15" fmla="*/ 158939 w 465289"/>
                <a:gd name="connsiteY15" fmla="*/ 625115 h 725311"/>
                <a:gd name="connsiteX16" fmla="*/ 60295 w 465289"/>
                <a:gd name="connsiteY16" fmla="*/ 625115 h 725311"/>
                <a:gd name="connsiteX17" fmla="*/ 0 w 465289"/>
                <a:gd name="connsiteY17" fmla="*/ 564821 h 725311"/>
                <a:gd name="connsiteX18" fmla="*/ 0 w 465289"/>
                <a:gd name="connsiteY18" fmla="*/ 362877 h 7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5289" h="725311">
                  <a:moveTo>
                    <a:pt x="0" y="362877"/>
                  </a:moveTo>
                  <a:lnTo>
                    <a:pt x="0" y="160712"/>
                  </a:lnTo>
                  <a:cubicBezTo>
                    <a:pt x="0" y="127461"/>
                    <a:pt x="27044" y="100196"/>
                    <a:pt x="60295" y="100196"/>
                  </a:cubicBezTo>
                  <a:lnTo>
                    <a:pt x="159161" y="100196"/>
                  </a:lnTo>
                  <a:lnTo>
                    <a:pt x="159161" y="20837"/>
                  </a:lnTo>
                  <a:lnTo>
                    <a:pt x="159161" y="20837"/>
                  </a:lnTo>
                  <a:cubicBezTo>
                    <a:pt x="159161" y="9310"/>
                    <a:pt x="168471" y="0"/>
                    <a:pt x="179998" y="0"/>
                  </a:cubicBezTo>
                  <a:cubicBezTo>
                    <a:pt x="185761" y="0"/>
                    <a:pt x="190860" y="2217"/>
                    <a:pt x="194628" y="5985"/>
                  </a:cubicBezTo>
                  <a:lnTo>
                    <a:pt x="460192" y="346695"/>
                  </a:lnTo>
                  <a:cubicBezTo>
                    <a:pt x="463295" y="351129"/>
                    <a:pt x="465290" y="356670"/>
                    <a:pt x="465290" y="362656"/>
                  </a:cubicBezTo>
                  <a:cubicBezTo>
                    <a:pt x="465290" y="368641"/>
                    <a:pt x="463295" y="374183"/>
                    <a:pt x="460192" y="378616"/>
                  </a:cubicBezTo>
                  <a:lnTo>
                    <a:pt x="194407" y="719326"/>
                  </a:lnTo>
                  <a:cubicBezTo>
                    <a:pt x="190638" y="723095"/>
                    <a:pt x="185540" y="725311"/>
                    <a:pt x="179776" y="725311"/>
                  </a:cubicBezTo>
                  <a:cubicBezTo>
                    <a:pt x="168249" y="725311"/>
                    <a:pt x="158939" y="716001"/>
                    <a:pt x="158939" y="704474"/>
                  </a:cubicBezTo>
                  <a:lnTo>
                    <a:pt x="158939" y="704474"/>
                  </a:lnTo>
                  <a:lnTo>
                    <a:pt x="158939" y="625115"/>
                  </a:lnTo>
                  <a:lnTo>
                    <a:pt x="60295" y="625115"/>
                  </a:lnTo>
                  <a:cubicBezTo>
                    <a:pt x="27044" y="625337"/>
                    <a:pt x="0" y="598293"/>
                    <a:pt x="0" y="564821"/>
                  </a:cubicBezTo>
                  <a:lnTo>
                    <a:pt x="0" y="362877"/>
                  </a:lnTo>
                  <a:close/>
                </a:path>
              </a:pathLst>
            </a:custGeom>
            <a:grpFill/>
            <a:ln w="21872" cap="flat">
              <a:noFill/>
              <a:prstDash val="solid"/>
              <a:miter/>
            </a:ln>
          </p:spPr>
          <p:txBody>
            <a:bodyPr rtlCol="0" anchor="ctr"/>
            <a:lstStyle/>
            <a:p>
              <a:endParaRPr lang="en-US"/>
            </a:p>
          </p:txBody>
        </p:sp>
      </p:grpSp>
      <p:grpSp>
        <p:nvGrpSpPr>
          <p:cNvPr id="2" name="Graphic 34">
            <a:extLst>
              <a:ext uri="{FF2B5EF4-FFF2-40B4-BE49-F238E27FC236}">
                <a16:creationId xmlns:a16="http://schemas.microsoft.com/office/drawing/2014/main" id="{554B56FD-CF17-4D17-A810-66A67D5DBDBC}"/>
              </a:ext>
              <a:ext uri="{C183D7F6-B498-43B3-948B-1728B52AA6E4}">
                <adec:decorative xmlns:adec="http://schemas.microsoft.com/office/drawing/2017/decorative" val="1"/>
              </a:ext>
            </a:extLst>
          </p:cNvPr>
          <p:cNvGrpSpPr/>
          <p:nvPr/>
        </p:nvGrpSpPr>
        <p:grpSpPr>
          <a:xfrm>
            <a:off x="2953575" y="3929749"/>
            <a:ext cx="811943" cy="729720"/>
            <a:chOff x="2913618" y="3941021"/>
            <a:chExt cx="811943" cy="729720"/>
          </a:xfrm>
          <a:solidFill>
            <a:schemeClr val="accent5"/>
          </a:solidFill>
        </p:grpSpPr>
        <p:sp>
          <p:nvSpPr>
            <p:cNvPr id="3" name="Freeform: Shape 2">
              <a:extLst>
                <a:ext uri="{FF2B5EF4-FFF2-40B4-BE49-F238E27FC236}">
                  <a16:creationId xmlns:a16="http://schemas.microsoft.com/office/drawing/2014/main" id="{B44C45A4-C421-40AB-AD3D-AC59E117E1B0}"/>
                </a:ext>
              </a:extLst>
            </p:cNvPr>
            <p:cNvSpPr/>
            <p:nvPr/>
          </p:nvSpPr>
          <p:spPr>
            <a:xfrm>
              <a:off x="2952673" y="3941021"/>
              <a:ext cx="735887" cy="659831"/>
            </a:xfrm>
            <a:custGeom>
              <a:avLst/>
              <a:gdLst>
                <a:gd name="connsiteX0" fmla="*/ 367944 w 735887"/>
                <a:gd name="connsiteY0" fmla="*/ 0 h 659831"/>
                <a:gd name="connsiteX1" fmla="*/ 367944 w 735887"/>
                <a:gd name="connsiteY1" fmla="*/ 0 h 659831"/>
                <a:gd name="connsiteX2" fmla="*/ 367944 w 735887"/>
                <a:gd name="connsiteY2" fmla="*/ 0 h 659831"/>
                <a:gd name="connsiteX3" fmla="*/ 367944 w 735887"/>
                <a:gd name="connsiteY3" fmla="*/ 0 h 659831"/>
                <a:gd name="connsiteX4" fmla="*/ 367944 w 735887"/>
                <a:gd name="connsiteY4" fmla="*/ 0 h 659831"/>
                <a:gd name="connsiteX5" fmla="*/ 210694 w 735887"/>
                <a:gd name="connsiteY5" fmla="*/ 104833 h 659831"/>
                <a:gd name="connsiteX6" fmla="*/ 210694 w 735887"/>
                <a:gd name="connsiteY6" fmla="*/ 88389 h 659831"/>
                <a:gd name="connsiteX7" fmla="*/ 210694 w 735887"/>
                <a:gd name="connsiteY7" fmla="*/ 77083 h 659831"/>
                <a:gd name="connsiteX8" fmla="*/ 219944 w 735887"/>
                <a:gd name="connsiteY8" fmla="*/ 77083 h 659831"/>
                <a:gd name="connsiteX9" fmla="*/ 219944 w 735887"/>
                <a:gd name="connsiteY9" fmla="*/ 46250 h 659831"/>
                <a:gd name="connsiteX10" fmla="*/ 71944 w 735887"/>
                <a:gd name="connsiteY10" fmla="*/ 46250 h 659831"/>
                <a:gd name="connsiteX11" fmla="*/ 71944 w 735887"/>
                <a:gd name="connsiteY11" fmla="*/ 76055 h 659831"/>
                <a:gd name="connsiteX12" fmla="*/ 81194 w 735887"/>
                <a:gd name="connsiteY12" fmla="*/ 76055 h 659831"/>
                <a:gd name="connsiteX13" fmla="*/ 81194 w 735887"/>
                <a:gd name="connsiteY13" fmla="*/ 87361 h 659831"/>
                <a:gd name="connsiteX14" fmla="*/ 81194 w 735887"/>
                <a:gd name="connsiteY14" fmla="*/ 190138 h 659831"/>
                <a:gd name="connsiteX15" fmla="*/ 0 w 735887"/>
                <a:gd name="connsiteY15" fmla="*/ 244610 h 659831"/>
                <a:gd name="connsiteX16" fmla="*/ 22611 w 735887"/>
                <a:gd name="connsiteY16" fmla="*/ 279555 h 659831"/>
                <a:gd name="connsiteX17" fmla="*/ 58583 w 735887"/>
                <a:gd name="connsiteY17" fmla="*/ 255916 h 659831"/>
                <a:gd name="connsiteX18" fmla="*/ 58583 w 735887"/>
                <a:gd name="connsiteY18" fmla="*/ 274416 h 659831"/>
                <a:gd name="connsiteX19" fmla="*/ 58583 w 735887"/>
                <a:gd name="connsiteY19" fmla="*/ 658804 h 659831"/>
                <a:gd name="connsiteX20" fmla="*/ 274416 w 735887"/>
                <a:gd name="connsiteY20" fmla="*/ 658804 h 659831"/>
                <a:gd name="connsiteX21" fmla="*/ 274416 w 735887"/>
                <a:gd name="connsiteY21" fmla="*/ 409054 h 659831"/>
                <a:gd name="connsiteX22" fmla="*/ 450166 w 735887"/>
                <a:gd name="connsiteY22" fmla="*/ 409054 h 659831"/>
                <a:gd name="connsiteX23" fmla="*/ 450166 w 735887"/>
                <a:gd name="connsiteY23" fmla="*/ 659831 h 659831"/>
                <a:gd name="connsiteX24" fmla="*/ 677304 w 735887"/>
                <a:gd name="connsiteY24" fmla="*/ 659831 h 659831"/>
                <a:gd name="connsiteX25" fmla="*/ 677304 w 735887"/>
                <a:gd name="connsiteY25" fmla="*/ 274416 h 659831"/>
                <a:gd name="connsiteX26" fmla="*/ 677304 w 735887"/>
                <a:gd name="connsiteY26" fmla="*/ 255916 h 659831"/>
                <a:gd name="connsiteX27" fmla="*/ 713277 w 735887"/>
                <a:gd name="connsiteY27" fmla="*/ 279555 h 659831"/>
                <a:gd name="connsiteX28" fmla="*/ 735888 w 735887"/>
                <a:gd name="connsiteY28" fmla="*/ 244610 h 659831"/>
                <a:gd name="connsiteX29" fmla="*/ 367944 w 735887"/>
                <a:gd name="connsiteY29" fmla="*/ 0 h 659831"/>
                <a:gd name="connsiteX30" fmla="*/ 240500 w 735887"/>
                <a:gd name="connsiteY30" fmla="*/ 402888 h 659831"/>
                <a:gd name="connsiteX31" fmla="*/ 96611 w 735887"/>
                <a:gd name="connsiteY31" fmla="*/ 402888 h 659831"/>
                <a:gd name="connsiteX32" fmla="*/ 96611 w 735887"/>
                <a:gd name="connsiteY32" fmla="*/ 258999 h 659831"/>
                <a:gd name="connsiteX33" fmla="*/ 240500 w 735887"/>
                <a:gd name="connsiteY33" fmla="*/ 258999 h 659831"/>
                <a:gd name="connsiteX34" fmla="*/ 240500 w 735887"/>
                <a:gd name="connsiteY34" fmla="*/ 402888 h 659831"/>
                <a:gd name="connsiteX35" fmla="*/ 621805 w 735887"/>
                <a:gd name="connsiteY35" fmla="*/ 402888 h 659831"/>
                <a:gd name="connsiteX36" fmla="*/ 477916 w 735887"/>
                <a:gd name="connsiteY36" fmla="*/ 402888 h 659831"/>
                <a:gd name="connsiteX37" fmla="*/ 477916 w 735887"/>
                <a:gd name="connsiteY37" fmla="*/ 258999 h 659831"/>
                <a:gd name="connsiteX38" fmla="*/ 621805 w 735887"/>
                <a:gd name="connsiteY38" fmla="*/ 258999 h 659831"/>
                <a:gd name="connsiteX39" fmla="*/ 621805 w 735887"/>
                <a:gd name="connsiteY39" fmla="*/ 402888 h 65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35887" h="659831">
                  <a:moveTo>
                    <a:pt x="367944" y="0"/>
                  </a:moveTo>
                  <a:lnTo>
                    <a:pt x="367944" y="0"/>
                  </a:lnTo>
                  <a:lnTo>
                    <a:pt x="367944" y="0"/>
                  </a:lnTo>
                  <a:lnTo>
                    <a:pt x="367944" y="0"/>
                  </a:lnTo>
                  <a:lnTo>
                    <a:pt x="367944" y="0"/>
                  </a:lnTo>
                  <a:lnTo>
                    <a:pt x="210694" y="104833"/>
                  </a:lnTo>
                  <a:lnTo>
                    <a:pt x="210694" y="88389"/>
                  </a:lnTo>
                  <a:lnTo>
                    <a:pt x="210694" y="77083"/>
                  </a:lnTo>
                  <a:lnTo>
                    <a:pt x="219944" y="77083"/>
                  </a:lnTo>
                  <a:lnTo>
                    <a:pt x="219944" y="46250"/>
                  </a:lnTo>
                  <a:lnTo>
                    <a:pt x="71944" y="46250"/>
                  </a:lnTo>
                  <a:lnTo>
                    <a:pt x="71944" y="76055"/>
                  </a:lnTo>
                  <a:lnTo>
                    <a:pt x="81194" y="76055"/>
                  </a:lnTo>
                  <a:lnTo>
                    <a:pt x="81194" y="87361"/>
                  </a:lnTo>
                  <a:lnTo>
                    <a:pt x="81194" y="190138"/>
                  </a:lnTo>
                  <a:lnTo>
                    <a:pt x="0" y="244610"/>
                  </a:lnTo>
                  <a:lnTo>
                    <a:pt x="22611" y="279555"/>
                  </a:lnTo>
                  <a:lnTo>
                    <a:pt x="58583" y="255916"/>
                  </a:lnTo>
                  <a:lnTo>
                    <a:pt x="58583" y="274416"/>
                  </a:lnTo>
                  <a:lnTo>
                    <a:pt x="58583" y="658804"/>
                  </a:lnTo>
                  <a:lnTo>
                    <a:pt x="274416" y="658804"/>
                  </a:lnTo>
                  <a:lnTo>
                    <a:pt x="274416" y="409054"/>
                  </a:lnTo>
                  <a:lnTo>
                    <a:pt x="450166" y="409054"/>
                  </a:lnTo>
                  <a:lnTo>
                    <a:pt x="450166" y="659831"/>
                  </a:lnTo>
                  <a:lnTo>
                    <a:pt x="677304" y="659831"/>
                  </a:lnTo>
                  <a:lnTo>
                    <a:pt x="677304" y="274416"/>
                  </a:lnTo>
                  <a:lnTo>
                    <a:pt x="677304" y="255916"/>
                  </a:lnTo>
                  <a:lnTo>
                    <a:pt x="713277" y="279555"/>
                  </a:lnTo>
                  <a:lnTo>
                    <a:pt x="735888" y="244610"/>
                  </a:lnTo>
                  <a:lnTo>
                    <a:pt x="367944" y="0"/>
                  </a:lnTo>
                  <a:close/>
                  <a:moveTo>
                    <a:pt x="240500" y="402888"/>
                  </a:moveTo>
                  <a:lnTo>
                    <a:pt x="96611" y="402888"/>
                  </a:lnTo>
                  <a:lnTo>
                    <a:pt x="96611" y="258999"/>
                  </a:lnTo>
                  <a:lnTo>
                    <a:pt x="240500" y="258999"/>
                  </a:lnTo>
                  <a:lnTo>
                    <a:pt x="240500" y="402888"/>
                  </a:lnTo>
                  <a:close/>
                  <a:moveTo>
                    <a:pt x="621805" y="402888"/>
                  </a:moveTo>
                  <a:lnTo>
                    <a:pt x="477916" y="402888"/>
                  </a:lnTo>
                  <a:lnTo>
                    <a:pt x="477916" y="258999"/>
                  </a:lnTo>
                  <a:lnTo>
                    <a:pt x="621805" y="258999"/>
                  </a:lnTo>
                  <a:lnTo>
                    <a:pt x="621805" y="402888"/>
                  </a:lnTo>
                  <a:close/>
                </a:path>
              </a:pathLst>
            </a:custGeom>
            <a:grpFill/>
            <a:ln w="10248"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07EA661-099B-4F72-A74F-7313FD4D527B}"/>
                </a:ext>
              </a:extLst>
            </p:cNvPr>
            <p:cNvSpPr/>
            <p:nvPr/>
          </p:nvSpPr>
          <p:spPr>
            <a:xfrm>
              <a:off x="2913618" y="4600852"/>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grpFill/>
            <a:ln w="10248"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2C56A0D0-1BD0-4CA4-857A-A9859EF0E883}"/>
              </a:ext>
            </a:extLst>
          </p:cNvPr>
          <p:cNvSpPr/>
          <p:nvPr/>
        </p:nvSpPr>
        <p:spPr>
          <a:xfrm>
            <a:off x="2954021" y="4589003"/>
            <a:ext cx="813998" cy="67833"/>
          </a:xfrm>
          <a:custGeom>
            <a:avLst/>
            <a:gdLst>
              <a:gd name="connsiteX0" fmla="*/ 0 w 813998"/>
              <a:gd name="connsiteY0" fmla="*/ 0 h 67833"/>
              <a:gd name="connsiteX1" fmla="*/ 813999 w 813998"/>
              <a:gd name="connsiteY1" fmla="*/ 0 h 67833"/>
              <a:gd name="connsiteX2" fmla="*/ 813999 w 813998"/>
              <a:gd name="connsiteY2" fmla="*/ 67833 h 67833"/>
              <a:gd name="connsiteX3" fmla="*/ 0 w 813998"/>
              <a:gd name="connsiteY3" fmla="*/ 67833 h 67833"/>
            </a:gdLst>
            <a:ahLst/>
            <a:cxnLst>
              <a:cxn ang="0">
                <a:pos x="connsiteX0" y="connsiteY0"/>
              </a:cxn>
              <a:cxn ang="0">
                <a:pos x="connsiteX1" y="connsiteY1"/>
              </a:cxn>
              <a:cxn ang="0">
                <a:pos x="connsiteX2" y="connsiteY2"/>
              </a:cxn>
              <a:cxn ang="0">
                <a:pos x="connsiteX3" y="connsiteY3"/>
              </a:cxn>
            </a:cxnLst>
            <a:rect l="l" t="t" r="r" b="b"/>
            <a:pathLst>
              <a:path w="813998" h="67833">
                <a:moveTo>
                  <a:pt x="0" y="0"/>
                </a:moveTo>
                <a:lnTo>
                  <a:pt x="813999" y="0"/>
                </a:lnTo>
                <a:lnTo>
                  <a:pt x="813999" y="67833"/>
                </a:lnTo>
                <a:lnTo>
                  <a:pt x="0" y="67833"/>
                </a:lnTo>
                <a:close/>
              </a:path>
            </a:pathLst>
          </a:custGeom>
          <a:solidFill>
            <a:schemeClr val="accent5"/>
          </a:solidFill>
          <a:ln w="10248" cap="flat">
            <a:noFill/>
            <a:prstDash val="solid"/>
            <a:miter/>
          </a:ln>
        </p:spPr>
        <p:txBody>
          <a:bodyPr rtlCol="0" anchor="ctr"/>
          <a:lstStyle/>
          <a:p>
            <a:endParaRPr lang="en-US"/>
          </a:p>
        </p:txBody>
      </p:sp>
      <p:grpSp>
        <p:nvGrpSpPr>
          <p:cNvPr id="76" name="Group 75">
            <a:extLst>
              <a:ext uri="{FF2B5EF4-FFF2-40B4-BE49-F238E27FC236}">
                <a16:creationId xmlns:a16="http://schemas.microsoft.com/office/drawing/2014/main" id="{3F3D3D45-3128-4659-A852-DC0C0F267C95}"/>
              </a:ext>
              <a:ext uri="{C183D7F6-B498-43B3-948B-1728B52AA6E4}">
                <adec:decorative xmlns:adec="http://schemas.microsoft.com/office/drawing/2017/decorative" val="1"/>
              </a:ext>
            </a:extLst>
          </p:cNvPr>
          <p:cNvGrpSpPr/>
          <p:nvPr/>
        </p:nvGrpSpPr>
        <p:grpSpPr>
          <a:xfrm>
            <a:off x="1070836" y="3932211"/>
            <a:ext cx="736190" cy="741929"/>
            <a:chOff x="1070836" y="3782083"/>
            <a:chExt cx="736190" cy="741929"/>
          </a:xfrm>
          <a:solidFill>
            <a:schemeClr val="accent5"/>
          </a:solidFill>
        </p:grpSpPr>
        <p:sp>
          <p:nvSpPr>
            <p:cNvPr id="77" name="Graphic 33">
              <a:extLst>
                <a:ext uri="{FF2B5EF4-FFF2-40B4-BE49-F238E27FC236}">
                  <a16:creationId xmlns:a16="http://schemas.microsoft.com/office/drawing/2014/main" id="{4C97A726-897A-4C24-AA96-C028DC3B7922}"/>
                </a:ext>
              </a:extLst>
            </p:cNvPr>
            <p:cNvSpPr/>
            <p:nvPr userDrawn="1"/>
          </p:nvSpPr>
          <p:spPr>
            <a:xfrm>
              <a:off x="1070836" y="3782083"/>
              <a:ext cx="736190" cy="734564"/>
            </a:xfrm>
            <a:custGeom>
              <a:avLst/>
              <a:gdLst>
                <a:gd name="connsiteX0" fmla="*/ 541118 w 736190"/>
                <a:gd name="connsiteY0" fmla="*/ 373888 h 734564"/>
                <a:gd name="connsiteX1" fmla="*/ 601266 w 736190"/>
                <a:gd name="connsiteY1" fmla="*/ 373888 h 734564"/>
                <a:gd name="connsiteX2" fmla="*/ 362302 w 736190"/>
                <a:gd name="connsiteY2" fmla="*/ 134925 h 734564"/>
                <a:gd name="connsiteX3" fmla="*/ 362302 w 736190"/>
                <a:gd name="connsiteY3" fmla="*/ 195072 h 734564"/>
                <a:gd name="connsiteX4" fmla="*/ 541118 w 736190"/>
                <a:gd name="connsiteY4" fmla="*/ 373888 h 734564"/>
                <a:gd name="connsiteX5" fmla="*/ 676043 w 736190"/>
                <a:gd name="connsiteY5" fmla="*/ 373888 h 734564"/>
                <a:gd name="connsiteX6" fmla="*/ 736190 w 736190"/>
                <a:gd name="connsiteY6" fmla="*/ 373888 h 734564"/>
                <a:gd name="connsiteX7" fmla="*/ 362302 w 736190"/>
                <a:gd name="connsiteY7" fmla="*/ 0 h 734564"/>
                <a:gd name="connsiteX8" fmla="*/ 362302 w 736190"/>
                <a:gd name="connsiteY8" fmla="*/ 60147 h 734564"/>
                <a:gd name="connsiteX9" fmla="*/ 676043 w 736190"/>
                <a:gd name="connsiteY9" fmla="*/ 373888 h 734564"/>
                <a:gd name="connsiteX10" fmla="*/ 407819 w 736190"/>
                <a:gd name="connsiteY10" fmla="*/ 373888 h 734564"/>
                <a:gd name="connsiteX11" fmla="*/ 453336 w 736190"/>
                <a:gd name="connsiteY11" fmla="*/ 328371 h 734564"/>
                <a:gd name="connsiteX12" fmla="*/ 407819 w 736190"/>
                <a:gd name="connsiteY12" fmla="*/ 282854 h 734564"/>
                <a:gd name="connsiteX13" fmla="*/ 362302 w 736190"/>
                <a:gd name="connsiteY13" fmla="*/ 328371 h 734564"/>
                <a:gd name="connsiteX14" fmla="*/ 407819 w 736190"/>
                <a:gd name="connsiteY14" fmla="*/ 373888 h 734564"/>
                <a:gd name="connsiteX15" fmla="*/ 497227 w 736190"/>
                <a:gd name="connsiteY15" fmla="*/ 460045 h 734564"/>
                <a:gd name="connsiteX16" fmla="*/ 467966 w 736190"/>
                <a:gd name="connsiteY16" fmla="*/ 482803 h 734564"/>
                <a:gd name="connsiteX17" fmla="*/ 446834 w 736190"/>
                <a:gd name="connsiteY17" fmla="*/ 536448 h 734564"/>
                <a:gd name="connsiteX18" fmla="*/ 388312 w 736190"/>
                <a:gd name="connsiteY18" fmla="*/ 552704 h 734564"/>
                <a:gd name="connsiteX19" fmla="*/ 181861 w 736190"/>
                <a:gd name="connsiteY19" fmla="*/ 347878 h 734564"/>
                <a:gd name="connsiteX20" fmla="*/ 198117 w 736190"/>
                <a:gd name="connsiteY20" fmla="*/ 289357 h 734564"/>
                <a:gd name="connsiteX21" fmla="*/ 251762 w 736190"/>
                <a:gd name="connsiteY21" fmla="*/ 268224 h 734564"/>
                <a:gd name="connsiteX22" fmla="*/ 274520 w 736190"/>
                <a:gd name="connsiteY22" fmla="*/ 238963 h 734564"/>
                <a:gd name="connsiteX23" fmla="*/ 193240 w 736190"/>
                <a:gd name="connsiteY23" fmla="*/ 55270 h 734564"/>
                <a:gd name="connsiteX24" fmla="*/ 147723 w 736190"/>
                <a:gd name="connsiteY24" fmla="*/ 32512 h 734564"/>
                <a:gd name="connsiteX25" fmla="*/ 17675 w 736190"/>
                <a:gd name="connsiteY25" fmla="*/ 152806 h 734564"/>
                <a:gd name="connsiteX26" fmla="*/ 175358 w 736190"/>
                <a:gd name="connsiteY26" fmla="*/ 559206 h 734564"/>
                <a:gd name="connsiteX27" fmla="*/ 581758 w 736190"/>
                <a:gd name="connsiteY27" fmla="*/ 716890 h 734564"/>
                <a:gd name="connsiteX28" fmla="*/ 702053 w 736190"/>
                <a:gd name="connsiteY28" fmla="*/ 586842 h 734564"/>
                <a:gd name="connsiteX29" fmla="*/ 680920 w 736190"/>
                <a:gd name="connsiteY29" fmla="*/ 541325 h 734564"/>
                <a:gd name="connsiteX30" fmla="*/ 497227 w 736190"/>
                <a:gd name="connsiteY30" fmla="*/ 460045 h 734564"/>
                <a:gd name="connsiteX31" fmla="*/ 202994 w 736190"/>
                <a:gd name="connsiteY31" fmla="*/ 534822 h 734564"/>
                <a:gd name="connsiteX32" fmla="*/ 81074 w 736190"/>
                <a:gd name="connsiteY32" fmla="*/ 354381 h 734564"/>
                <a:gd name="connsiteX33" fmla="*/ 225752 w 736190"/>
                <a:gd name="connsiteY33" fmla="*/ 513690 h 734564"/>
                <a:gd name="connsiteX34" fmla="*/ 385061 w 736190"/>
                <a:gd name="connsiteY34" fmla="*/ 656742 h 734564"/>
                <a:gd name="connsiteX35" fmla="*/ 202994 w 736190"/>
                <a:gd name="connsiteY35" fmla="*/ 534822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6190" h="734564">
                  <a:moveTo>
                    <a:pt x="541118" y="373888"/>
                  </a:moveTo>
                  <a:lnTo>
                    <a:pt x="601266" y="373888"/>
                  </a:lnTo>
                  <a:cubicBezTo>
                    <a:pt x="601266" y="242214"/>
                    <a:pt x="493976" y="134925"/>
                    <a:pt x="362302" y="134925"/>
                  </a:cubicBezTo>
                  <a:lnTo>
                    <a:pt x="362302" y="195072"/>
                  </a:lnTo>
                  <a:cubicBezTo>
                    <a:pt x="461464" y="195072"/>
                    <a:pt x="541118" y="274726"/>
                    <a:pt x="541118" y="373888"/>
                  </a:cubicBezTo>
                  <a:close/>
                  <a:moveTo>
                    <a:pt x="676043" y="373888"/>
                  </a:moveTo>
                  <a:lnTo>
                    <a:pt x="736190" y="373888"/>
                  </a:lnTo>
                  <a:cubicBezTo>
                    <a:pt x="736190" y="167437"/>
                    <a:pt x="568754" y="0"/>
                    <a:pt x="362302" y="0"/>
                  </a:cubicBezTo>
                  <a:lnTo>
                    <a:pt x="362302" y="60147"/>
                  </a:lnTo>
                  <a:cubicBezTo>
                    <a:pt x="536242" y="60147"/>
                    <a:pt x="676043" y="201574"/>
                    <a:pt x="676043" y="373888"/>
                  </a:cubicBezTo>
                  <a:close/>
                  <a:moveTo>
                    <a:pt x="407819" y="373888"/>
                  </a:moveTo>
                  <a:cubicBezTo>
                    <a:pt x="433829" y="373888"/>
                    <a:pt x="453336" y="352755"/>
                    <a:pt x="453336" y="328371"/>
                  </a:cubicBezTo>
                  <a:cubicBezTo>
                    <a:pt x="453336" y="302362"/>
                    <a:pt x="432203" y="282854"/>
                    <a:pt x="407819" y="282854"/>
                  </a:cubicBezTo>
                  <a:cubicBezTo>
                    <a:pt x="381810" y="282854"/>
                    <a:pt x="362302" y="303987"/>
                    <a:pt x="362302" y="328371"/>
                  </a:cubicBezTo>
                  <a:cubicBezTo>
                    <a:pt x="362302" y="352755"/>
                    <a:pt x="383435" y="373888"/>
                    <a:pt x="407819" y="373888"/>
                  </a:cubicBezTo>
                  <a:close/>
                  <a:moveTo>
                    <a:pt x="497227" y="460045"/>
                  </a:moveTo>
                  <a:cubicBezTo>
                    <a:pt x="484222" y="460045"/>
                    <a:pt x="472843" y="471424"/>
                    <a:pt x="467966" y="482803"/>
                  </a:cubicBezTo>
                  <a:lnTo>
                    <a:pt x="446834" y="536448"/>
                  </a:lnTo>
                  <a:cubicBezTo>
                    <a:pt x="435454" y="568960"/>
                    <a:pt x="411070" y="577088"/>
                    <a:pt x="388312" y="552704"/>
                  </a:cubicBezTo>
                  <a:lnTo>
                    <a:pt x="181861" y="347878"/>
                  </a:lnTo>
                  <a:cubicBezTo>
                    <a:pt x="157477" y="323494"/>
                    <a:pt x="165605" y="300736"/>
                    <a:pt x="198117" y="289357"/>
                  </a:cubicBezTo>
                  <a:lnTo>
                    <a:pt x="251762" y="268224"/>
                  </a:lnTo>
                  <a:cubicBezTo>
                    <a:pt x="263141" y="263347"/>
                    <a:pt x="274520" y="251968"/>
                    <a:pt x="274520" y="238963"/>
                  </a:cubicBezTo>
                  <a:cubicBezTo>
                    <a:pt x="272894" y="154432"/>
                    <a:pt x="219250" y="82906"/>
                    <a:pt x="193240" y="55270"/>
                  </a:cubicBezTo>
                  <a:cubicBezTo>
                    <a:pt x="180235" y="40640"/>
                    <a:pt x="160728" y="27635"/>
                    <a:pt x="147723" y="32512"/>
                  </a:cubicBezTo>
                  <a:cubicBezTo>
                    <a:pt x="115211" y="43891"/>
                    <a:pt x="48562" y="97536"/>
                    <a:pt x="17675" y="152806"/>
                  </a:cubicBezTo>
                  <a:cubicBezTo>
                    <a:pt x="-31093" y="237338"/>
                    <a:pt x="20926" y="403149"/>
                    <a:pt x="175358" y="559206"/>
                  </a:cubicBezTo>
                  <a:cubicBezTo>
                    <a:pt x="331416" y="713638"/>
                    <a:pt x="497227" y="765658"/>
                    <a:pt x="581758" y="716890"/>
                  </a:cubicBezTo>
                  <a:cubicBezTo>
                    <a:pt x="637029" y="684378"/>
                    <a:pt x="690674" y="619354"/>
                    <a:pt x="702053" y="586842"/>
                  </a:cubicBezTo>
                  <a:cubicBezTo>
                    <a:pt x="706930" y="575462"/>
                    <a:pt x="693925" y="554330"/>
                    <a:pt x="680920" y="541325"/>
                  </a:cubicBezTo>
                  <a:cubicBezTo>
                    <a:pt x="651659" y="515315"/>
                    <a:pt x="580133" y="461670"/>
                    <a:pt x="497227" y="460045"/>
                  </a:cubicBezTo>
                  <a:close/>
                  <a:moveTo>
                    <a:pt x="202994" y="534822"/>
                  </a:moveTo>
                  <a:cubicBezTo>
                    <a:pt x="137970" y="468173"/>
                    <a:pt x="107083" y="416154"/>
                    <a:pt x="81074" y="354381"/>
                  </a:cubicBezTo>
                  <a:cubicBezTo>
                    <a:pt x="81074" y="354381"/>
                    <a:pt x="123339" y="411277"/>
                    <a:pt x="225752" y="513690"/>
                  </a:cubicBezTo>
                  <a:cubicBezTo>
                    <a:pt x="326539" y="614477"/>
                    <a:pt x="385061" y="656742"/>
                    <a:pt x="385061" y="656742"/>
                  </a:cubicBezTo>
                  <a:cubicBezTo>
                    <a:pt x="323288" y="630733"/>
                    <a:pt x="269643" y="599846"/>
                    <a:pt x="202994" y="534822"/>
                  </a:cubicBezTo>
                  <a:close/>
                </a:path>
              </a:pathLst>
            </a:custGeom>
            <a:grpFill/>
            <a:ln w="16087"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5188B4E-361D-4D5C-8392-A5EDB58F5FBE}"/>
                </a:ext>
              </a:extLst>
            </p:cNvPr>
            <p:cNvSpPr/>
            <p:nvPr userDrawn="1"/>
          </p:nvSpPr>
          <p:spPr>
            <a:xfrm>
              <a:off x="1070836" y="3820916"/>
              <a:ext cx="736190" cy="703096"/>
            </a:xfrm>
            <a:custGeom>
              <a:avLst/>
              <a:gdLst>
                <a:gd name="connsiteX0" fmla="*/ 81074 w 736190"/>
                <a:gd name="connsiteY0" fmla="*/ 322913 h 703096"/>
                <a:gd name="connsiteX1" fmla="*/ 202994 w 736190"/>
                <a:gd name="connsiteY1" fmla="*/ 503354 h 703096"/>
                <a:gd name="connsiteX2" fmla="*/ 385061 w 736190"/>
                <a:gd name="connsiteY2" fmla="*/ 625274 h 703096"/>
                <a:gd name="connsiteX3" fmla="*/ 225752 w 736190"/>
                <a:gd name="connsiteY3" fmla="*/ 482222 h 703096"/>
                <a:gd name="connsiteX4" fmla="*/ 81074 w 736190"/>
                <a:gd name="connsiteY4" fmla="*/ 322913 h 703096"/>
                <a:gd name="connsiteX5" fmla="*/ 732820 w 736190"/>
                <a:gd name="connsiteY5" fmla="*/ 309003 h 703096"/>
                <a:gd name="connsiteX6" fmla="*/ 736190 w 736190"/>
                <a:gd name="connsiteY6" fmla="*/ 342420 h 703096"/>
                <a:gd name="connsiteX7" fmla="*/ 732820 w 736190"/>
                <a:gd name="connsiteY7" fmla="*/ 342420 h 703096"/>
                <a:gd name="connsiteX8" fmla="*/ 147723 w 736190"/>
                <a:gd name="connsiteY8" fmla="*/ 1044 h 703096"/>
                <a:gd name="connsiteX9" fmla="*/ 193240 w 736190"/>
                <a:gd name="connsiteY9" fmla="*/ 23802 h 703096"/>
                <a:gd name="connsiteX10" fmla="*/ 274520 w 736190"/>
                <a:gd name="connsiteY10" fmla="*/ 207495 h 703096"/>
                <a:gd name="connsiteX11" fmla="*/ 251762 w 736190"/>
                <a:gd name="connsiteY11" fmla="*/ 236756 h 703096"/>
                <a:gd name="connsiteX12" fmla="*/ 198117 w 736190"/>
                <a:gd name="connsiteY12" fmla="*/ 257889 h 703096"/>
                <a:gd name="connsiteX13" fmla="*/ 181861 w 736190"/>
                <a:gd name="connsiteY13" fmla="*/ 316410 h 703096"/>
                <a:gd name="connsiteX14" fmla="*/ 388312 w 736190"/>
                <a:gd name="connsiteY14" fmla="*/ 521236 h 703096"/>
                <a:gd name="connsiteX15" fmla="*/ 446834 w 736190"/>
                <a:gd name="connsiteY15" fmla="*/ 504980 h 703096"/>
                <a:gd name="connsiteX16" fmla="*/ 467966 w 736190"/>
                <a:gd name="connsiteY16" fmla="*/ 451335 h 703096"/>
                <a:gd name="connsiteX17" fmla="*/ 497227 w 736190"/>
                <a:gd name="connsiteY17" fmla="*/ 428577 h 703096"/>
                <a:gd name="connsiteX18" fmla="*/ 680920 w 736190"/>
                <a:gd name="connsiteY18" fmla="*/ 509857 h 703096"/>
                <a:gd name="connsiteX19" fmla="*/ 702053 w 736190"/>
                <a:gd name="connsiteY19" fmla="*/ 555374 h 703096"/>
                <a:gd name="connsiteX20" fmla="*/ 581758 w 736190"/>
                <a:gd name="connsiteY20" fmla="*/ 685422 h 703096"/>
                <a:gd name="connsiteX21" fmla="*/ 175358 w 736190"/>
                <a:gd name="connsiteY21" fmla="*/ 527738 h 703096"/>
                <a:gd name="connsiteX22" fmla="*/ 17675 w 736190"/>
                <a:gd name="connsiteY22" fmla="*/ 121338 h 703096"/>
                <a:gd name="connsiteX23" fmla="*/ 147723 w 736190"/>
                <a:gd name="connsiteY23" fmla="*/ 1044 h 70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190" h="703096">
                  <a:moveTo>
                    <a:pt x="81074" y="322913"/>
                  </a:moveTo>
                  <a:cubicBezTo>
                    <a:pt x="107083" y="384686"/>
                    <a:pt x="137970" y="436705"/>
                    <a:pt x="202994" y="503354"/>
                  </a:cubicBezTo>
                  <a:cubicBezTo>
                    <a:pt x="269643" y="568378"/>
                    <a:pt x="323288" y="599265"/>
                    <a:pt x="385061" y="625274"/>
                  </a:cubicBezTo>
                  <a:cubicBezTo>
                    <a:pt x="385061" y="625274"/>
                    <a:pt x="326539" y="583009"/>
                    <a:pt x="225752" y="482222"/>
                  </a:cubicBezTo>
                  <a:cubicBezTo>
                    <a:pt x="123339" y="379809"/>
                    <a:pt x="81074" y="322913"/>
                    <a:pt x="81074" y="322913"/>
                  </a:cubicBezTo>
                  <a:close/>
                  <a:moveTo>
                    <a:pt x="732820" y="309003"/>
                  </a:moveTo>
                  <a:lnTo>
                    <a:pt x="736190" y="342420"/>
                  </a:lnTo>
                  <a:lnTo>
                    <a:pt x="732820" y="342420"/>
                  </a:lnTo>
                  <a:close/>
                  <a:moveTo>
                    <a:pt x="147723" y="1044"/>
                  </a:moveTo>
                  <a:cubicBezTo>
                    <a:pt x="160728" y="-3833"/>
                    <a:pt x="180235" y="9172"/>
                    <a:pt x="193240" y="23802"/>
                  </a:cubicBezTo>
                  <a:cubicBezTo>
                    <a:pt x="219250" y="51438"/>
                    <a:pt x="272894" y="122964"/>
                    <a:pt x="274520" y="207495"/>
                  </a:cubicBezTo>
                  <a:cubicBezTo>
                    <a:pt x="274520" y="220500"/>
                    <a:pt x="263141" y="231879"/>
                    <a:pt x="251762" y="236756"/>
                  </a:cubicBezTo>
                  <a:lnTo>
                    <a:pt x="198117" y="257889"/>
                  </a:lnTo>
                  <a:cubicBezTo>
                    <a:pt x="165605" y="269268"/>
                    <a:pt x="157477" y="292026"/>
                    <a:pt x="181861" y="316410"/>
                  </a:cubicBezTo>
                  <a:lnTo>
                    <a:pt x="388312" y="521236"/>
                  </a:lnTo>
                  <a:cubicBezTo>
                    <a:pt x="411070" y="545620"/>
                    <a:pt x="435454" y="537492"/>
                    <a:pt x="446834" y="504980"/>
                  </a:cubicBezTo>
                  <a:lnTo>
                    <a:pt x="467966" y="451335"/>
                  </a:lnTo>
                  <a:cubicBezTo>
                    <a:pt x="472843" y="439956"/>
                    <a:pt x="484222" y="428577"/>
                    <a:pt x="497227" y="428577"/>
                  </a:cubicBezTo>
                  <a:cubicBezTo>
                    <a:pt x="580133" y="430202"/>
                    <a:pt x="651659" y="483847"/>
                    <a:pt x="680920" y="509857"/>
                  </a:cubicBezTo>
                  <a:cubicBezTo>
                    <a:pt x="693925" y="522862"/>
                    <a:pt x="706930" y="543994"/>
                    <a:pt x="702053" y="555374"/>
                  </a:cubicBezTo>
                  <a:cubicBezTo>
                    <a:pt x="690674" y="587886"/>
                    <a:pt x="637029" y="652910"/>
                    <a:pt x="581758" y="685422"/>
                  </a:cubicBezTo>
                  <a:cubicBezTo>
                    <a:pt x="497227" y="734190"/>
                    <a:pt x="331416" y="682170"/>
                    <a:pt x="175358" y="527738"/>
                  </a:cubicBezTo>
                  <a:cubicBezTo>
                    <a:pt x="20926" y="371681"/>
                    <a:pt x="-31093" y="205870"/>
                    <a:pt x="17675" y="121338"/>
                  </a:cubicBezTo>
                  <a:cubicBezTo>
                    <a:pt x="48562" y="66068"/>
                    <a:pt x="115211" y="12423"/>
                    <a:pt x="147723" y="1044"/>
                  </a:cubicBezTo>
                  <a:close/>
                </a:path>
              </a:pathLst>
            </a:custGeom>
            <a:grpFill/>
            <a:ln w="16087"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400025190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ADA no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A75770-69F7-CA51-7260-7DD5A6A4AC82}"/>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7039489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DA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CC74-C2A7-8707-50B7-9148A1206832}"/>
              </a:ext>
            </a:extLst>
          </p:cNvPr>
          <p:cNvSpPr>
            <a:spLocks noGrp="1"/>
          </p:cNvSpPr>
          <p:nvPr>
            <p:ph type="title" hasCustomPrompt="1"/>
          </p:nvPr>
        </p:nvSpPr>
        <p:spPr/>
        <p:txBody>
          <a:bodyPr/>
          <a:lstStyle>
            <a:lvl1pPr>
              <a:defRPr/>
            </a:lvl1pPr>
          </a:lstStyle>
          <a:p>
            <a:r>
              <a:rPr lang="en-US"/>
              <a:t>title</a:t>
            </a:r>
          </a:p>
        </p:txBody>
      </p:sp>
      <p:grpSp>
        <p:nvGrpSpPr>
          <p:cNvPr id="48" name="Group 47">
            <a:extLst>
              <a:ext uri="{FF2B5EF4-FFF2-40B4-BE49-F238E27FC236}">
                <a16:creationId xmlns:a16="http://schemas.microsoft.com/office/drawing/2014/main" id="{9EAC5D62-C318-461B-90CD-084E85B49C3C}"/>
              </a:ext>
            </a:extLst>
          </p:cNvPr>
          <p:cNvGrpSpPr/>
          <p:nvPr/>
        </p:nvGrpSpPr>
        <p:grpSpPr>
          <a:xfrm>
            <a:off x="744541" y="1905024"/>
            <a:ext cx="5045582" cy="1203724"/>
            <a:chOff x="746512" y="3519205"/>
            <a:chExt cx="5045582" cy="1203724"/>
          </a:xfrm>
        </p:grpSpPr>
        <p:sp>
          <p:nvSpPr>
            <p:cNvPr id="49" name="Rounded Rectangle 1">
              <a:extLst>
                <a:ext uri="{FF2B5EF4-FFF2-40B4-BE49-F238E27FC236}">
                  <a16:creationId xmlns:a16="http://schemas.microsoft.com/office/drawing/2014/main" id="{B0E33FB5-3239-4C38-B04B-39F048B894D2}"/>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7D0820B7-0AC1-44B3-B58B-DE003DB0EFE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Text Placeholder 17">
            <a:extLst>
              <a:ext uri="{FF2B5EF4-FFF2-40B4-BE49-F238E27FC236}">
                <a16:creationId xmlns:a16="http://schemas.microsoft.com/office/drawing/2014/main" id="{0D553575-EE93-410D-9A8B-5415D7E93B31}"/>
              </a:ext>
            </a:extLst>
          </p:cNvPr>
          <p:cNvSpPr>
            <a:spLocks noGrp="1"/>
          </p:cNvSpPr>
          <p:nvPr>
            <p:ph type="body" sz="quarter" idx="19" hasCustomPrompt="1"/>
          </p:nvPr>
        </p:nvSpPr>
        <p:spPr>
          <a:xfrm>
            <a:off x="745406" y="1913535"/>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1</a:t>
            </a:r>
          </a:p>
        </p:txBody>
      </p:sp>
      <p:sp>
        <p:nvSpPr>
          <p:cNvPr id="45" name="Text Placeholder 17">
            <a:extLst>
              <a:ext uri="{FF2B5EF4-FFF2-40B4-BE49-F238E27FC236}">
                <a16:creationId xmlns:a16="http://schemas.microsoft.com/office/drawing/2014/main" id="{3AE1F7E7-7C67-432E-B414-5F4C2517BD9F}"/>
              </a:ext>
            </a:extLst>
          </p:cNvPr>
          <p:cNvSpPr>
            <a:spLocks noGrp="1"/>
          </p:cNvSpPr>
          <p:nvPr>
            <p:ph type="body" sz="quarter" idx="18" hasCustomPrompt="1"/>
          </p:nvPr>
        </p:nvSpPr>
        <p:spPr>
          <a:xfrm>
            <a:off x="1923690" y="1919609"/>
            <a:ext cx="3858703"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grpSp>
        <p:nvGrpSpPr>
          <p:cNvPr id="39" name="Group 38">
            <a:extLst>
              <a:ext uri="{FF2B5EF4-FFF2-40B4-BE49-F238E27FC236}">
                <a16:creationId xmlns:a16="http://schemas.microsoft.com/office/drawing/2014/main" id="{DD129061-A902-47A2-8A5D-B3629DE908C5}"/>
              </a:ext>
            </a:extLst>
          </p:cNvPr>
          <p:cNvGrpSpPr/>
          <p:nvPr/>
        </p:nvGrpSpPr>
        <p:grpSpPr>
          <a:xfrm>
            <a:off x="744541" y="3285206"/>
            <a:ext cx="5045582" cy="1203724"/>
            <a:chOff x="746512" y="3519205"/>
            <a:chExt cx="5045582" cy="1203724"/>
          </a:xfrm>
        </p:grpSpPr>
        <p:sp>
          <p:nvSpPr>
            <p:cNvPr id="40" name="Rounded Rectangle 1">
              <a:extLst>
                <a:ext uri="{FF2B5EF4-FFF2-40B4-BE49-F238E27FC236}">
                  <a16:creationId xmlns:a16="http://schemas.microsoft.com/office/drawing/2014/main" id="{9813D665-5142-4C56-A21A-207D4B73FCEE}"/>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41" name="Freeform: Shape 40">
              <a:extLst>
                <a:ext uri="{FF2B5EF4-FFF2-40B4-BE49-F238E27FC236}">
                  <a16:creationId xmlns:a16="http://schemas.microsoft.com/office/drawing/2014/main" id="{7F24CD50-3EAE-47B2-A29B-7C37E9C0BE56}"/>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4" name="Text Placeholder 17">
            <a:extLst>
              <a:ext uri="{FF2B5EF4-FFF2-40B4-BE49-F238E27FC236}">
                <a16:creationId xmlns:a16="http://schemas.microsoft.com/office/drawing/2014/main" id="{908EC86B-192F-4F95-A136-A7AEDA5A7E6C}"/>
              </a:ext>
            </a:extLst>
          </p:cNvPr>
          <p:cNvSpPr>
            <a:spLocks noGrp="1"/>
          </p:cNvSpPr>
          <p:nvPr>
            <p:ph type="body" sz="quarter" idx="17" hasCustomPrompt="1"/>
          </p:nvPr>
        </p:nvSpPr>
        <p:spPr>
          <a:xfrm>
            <a:off x="752305" y="3291323"/>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2</a:t>
            </a:r>
          </a:p>
        </p:txBody>
      </p:sp>
      <p:sp>
        <p:nvSpPr>
          <p:cNvPr id="42" name="Text Placeholder 17">
            <a:extLst>
              <a:ext uri="{FF2B5EF4-FFF2-40B4-BE49-F238E27FC236}">
                <a16:creationId xmlns:a16="http://schemas.microsoft.com/office/drawing/2014/main" id="{5BF39EBF-86C9-44A9-BA45-D726976FCCA6}"/>
              </a:ext>
            </a:extLst>
          </p:cNvPr>
          <p:cNvSpPr>
            <a:spLocks noGrp="1"/>
          </p:cNvSpPr>
          <p:nvPr>
            <p:ph type="body" sz="quarter" idx="16" hasCustomPrompt="1"/>
          </p:nvPr>
        </p:nvSpPr>
        <p:spPr>
          <a:xfrm>
            <a:off x="1923689" y="3303058"/>
            <a:ext cx="3846409"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grpSp>
        <p:nvGrpSpPr>
          <p:cNvPr id="53" name="Group 52">
            <a:extLst>
              <a:ext uri="{FF2B5EF4-FFF2-40B4-BE49-F238E27FC236}">
                <a16:creationId xmlns:a16="http://schemas.microsoft.com/office/drawing/2014/main" id="{CE129180-64EA-4D2B-AA47-D063689C2598}"/>
              </a:ext>
            </a:extLst>
          </p:cNvPr>
          <p:cNvGrpSpPr/>
          <p:nvPr/>
        </p:nvGrpSpPr>
        <p:grpSpPr>
          <a:xfrm>
            <a:off x="752270" y="4665387"/>
            <a:ext cx="5045582" cy="1203724"/>
            <a:chOff x="746512" y="3519205"/>
            <a:chExt cx="5045582" cy="1203724"/>
          </a:xfrm>
        </p:grpSpPr>
        <p:sp>
          <p:nvSpPr>
            <p:cNvPr id="54" name="Rounded Rectangle 1">
              <a:extLst>
                <a:ext uri="{FF2B5EF4-FFF2-40B4-BE49-F238E27FC236}">
                  <a16:creationId xmlns:a16="http://schemas.microsoft.com/office/drawing/2014/main" id="{7DD151BD-B181-469B-BC6F-D14C2BF2C664}"/>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5" name="Freeform: Shape 54">
              <a:extLst>
                <a:ext uri="{FF2B5EF4-FFF2-40B4-BE49-F238E27FC236}">
                  <a16:creationId xmlns:a16="http://schemas.microsoft.com/office/drawing/2014/main" id="{105D4F74-777F-4D04-AF3A-B4F8DD0008F5}"/>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Text Placeholder 17">
            <a:extLst>
              <a:ext uri="{FF2B5EF4-FFF2-40B4-BE49-F238E27FC236}">
                <a16:creationId xmlns:a16="http://schemas.microsoft.com/office/drawing/2014/main" id="{34097F52-51F4-418E-A809-3DB99258262D}"/>
              </a:ext>
            </a:extLst>
          </p:cNvPr>
          <p:cNvSpPr>
            <a:spLocks noGrp="1"/>
          </p:cNvSpPr>
          <p:nvPr>
            <p:ph type="body" sz="quarter" idx="21" hasCustomPrompt="1"/>
          </p:nvPr>
        </p:nvSpPr>
        <p:spPr>
          <a:xfrm>
            <a:off x="753135" y="4673898"/>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3</a:t>
            </a:r>
          </a:p>
        </p:txBody>
      </p:sp>
      <p:sp>
        <p:nvSpPr>
          <p:cNvPr id="51" name="Text Placeholder 17">
            <a:extLst>
              <a:ext uri="{FF2B5EF4-FFF2-40B4-BE49-F238E27FC236}">
                <a16:creationId xmlns:a16="http://schemas.microsoft.com/office/drawing/2014/main" id="{891507DE-2E5E-4A85-90F2-EC51846E074C}"/>
              </a:ext>
            </a:extLst>
          </p:cNvPr>
          <p:cNvSpPr>
            <a:spLocks noGrp="1"/>
          </p:cNvSpPr>
          <p:nvPr>
            <p:ph type="body" sz="quarter" idx="20" hasCustomPrompt="1"/>
          </p:nvPr>
        </p:nvSpPr>
        <p:spPr>
          <a:xfrm>
            <a:off x="1923689" y="4679972"/>
            <a:ext cx="3866434"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grpSp>
        <p:nvGrpSpPr>
          <p:cNvPr id="63" name="Group 62">
            <a:extLst>
              <a:ext uri="{FF2B5EF4-FFF2-40B4-BE49-F238E27FC236}">
                <a16:creationId xmlns:a16="http://schemas.microsoft.com/office/drawing/2014/main" id="{C5C9F4D5-674B-4185-83DF-2DE4B45AE7BA}"/>
              </a:ext>
            </a:extLst>
          </p:cNvPr>
          <p:cNvGrpSpPr/>
          <p:nvPr/>
        </p:nvGrpSpPr>
        <p:grpSpPr>
          <a:xfrm>
            <a:off x="6377766" y="1896455"/>
            <a:ext cx="5045582" cy="1203724"/>
            <a:chOff x="746512" y="3519205"/>
            <a:chExt cx="5045582" cy="1203724"/>
          </a:xfrm>
        </p:grpSpPr>
        <p:sp>
          <p:nvSpPr>
            <p:cNvPr id="64" name="Rounded Rectangle 1">
              <a:extLst>
                <a:ext uri="{FF2B5EF4-FFF2-40B4-BE49-F238E27FC236}">
                  <a16:creationId xmlns:a16="http://schemas.microsoft.com/office/drawing/2014/main" id="{1AE1CDC5-2990-498E-8B3B-3935DA9CB920}"/>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65" name="Freeform: Shape 64">
              <a:extLst>
                <a:ext uri="{FF2B5EF4-FFF2-40B4-BE49-F238E27FC236}">
                  <a16:creationId xmlns:a16="http://schemas.microsoft.com/office/drawing/2014/main" id="{C4083C98-0448-4313-981A-C9C34037A815}"/>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2" name="Text Placeholder 17">
            <a:extLst>
              <a:ext uri="{FF2B5EF4-FFF2-40B4-BE49-F238E27FC236}">
                <a16:creationId xmlns:a16="http://schemas.microsoft.com/office/drawing/2014/main" id="{CAA300F2-9B01-442F-8EB8-03028755CF55}"/>
              </a:ext>
            </a:extLst>
          </p:cNvPr>
          <p:cNvSpPr>
            <a:spLocks noGrp="1"/>
          </p:cNvSpPr>
          <p:nvPr>
            <p:ph type="body" sz="quarter" idx="25" hasCustomPrompt="1"/>
          </p:nvPr>
        </p:nvSpPr>
        <p:spPr>
          <a:xfrm>
            <a:off x="6378631" y="1904966"/>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4</a:t>
            </a:r>
          </a:p>
        </p:txBody>
      </p:sp>
      <p:sp>
        <p:nvSpPr>
          <p:cNvPr id="61" name="Text Placeholder 17">
            <a:extLst>
              <a:ext uri="{FF2B5EF4-FFF2-40B4-BE49-F238E27FC236}">
                <a16:creationId xmlns:a16="http://schemas.microsoft.com/office/drawing/2014/main" id="{D29D875A-531B-4742-9251-85B3CEAE5257}"/>
              </a:ext>
            </a:extLst>
          </p:cNvPr>
          <p:cNvSpPr>
            <a:spLocks noGrp="1"/>
          </p:cNvSpPr>
          <p:nvPr>
            <p:ph type="body" sz="quarter" idx="24" hasCustomPrompt="1"/>
          </p:nvPr>
        </p:nvSpPr>
        <p:spPr>
          <a:xfrm>
            <a:off x="7539487" y="1911040"/>
            <a:ext cx="3876132"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grpSp>
        <p:nvGrpSpPr>
          <p:cNvPr id="56" name="Group 55">
            <a:extLst>
              <a:ext uri="{FF2B5EF4-FFF2-40B4-BE49-F238E27FC236}">
                <a16:creationId xmlns:a16="http://schemas.microsoft.com/office/drawing/2014/main" id="{6B1DEBBC-88DB-488A-A092-BF1D784D9ABD}"/>
              </a:ext>
            </a:extLst>
          </p:cNvPr>
          <p:cNvGrpSpPr/>
          <p:nvPr/>
        </p:nvGrpSpPr>
        <p:grpSpPr>
          <a:xfrm>
            <a:off x="6377766" y="3276637"/>
            <a:ext cx="5045582" cy="1203724"/>
            <a:chOff x="746512" y="3519205"/>
            <a:chExt cx="5045582" cy="1203724"/>
          </a:xfrm>
        </p:grpSpPr>
        <p:sp>
          <p:nvSpPr>
            <p:cNvPr id="57" name="Rounded Rectangle 1">
              <a:extLst>
                <a:ext uri="{FF2B5EF4-FFF2-40B4-BE49-F238E27FC236}">
                  <a16:creationId xmlns:a16="http://schemas.microsoft.com/office/drawing/2014/main" id="{D35DEEAA-2EFC-48DE-95FF-3C6ACBA8B69B}"/>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8" name="Freeform: Shape 57">
              <a:extLst>
                <a:ext uri="{FF2B5EF4-FFF2-40B4-BE49-F238E27FC236}">
                  <a16:creationId xmlns:a16="http://schemas.microsoft.com/office/drawing/2014/main" id="{DD4C1CC5-8C16-41B8-B178-D0568AD6B63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0" name="Text Placeholder 17">
            <a:extLst>
              <a:ext uri="{FF2B5EF4-FFF2-40B4-BE49-F238E27FC236}">
                <a16:creationId xmlns:a16="http://schemas.microsoft.com/office/drawing/2014/main" id="{8BD2D5DA-DB52-440A-940B-7FEA233BDF54}"/>
              </a:ext>
            </a:extLst>
          </p:cNvPr>
          <p:cNvSpPr>
            <a:spLocks noGrp="1"/>
          </p:cNvSpPr>
          <p:nvPr>
            <p:ph type="body" sz="quarter" idx="23" hasCustomPrompt="1"/>
          </p:nvPr>
        </p:nvSpPr>
        <p:spPr>
          <a:xfrm>
            <a:off x="6385530" y="3282754"/>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5</a:t>
            </a:r>
          </a:p>
        </p:txBody>
      </p:sp>
      <p:sp>
        <p:nvSpPr>
          <p:cNvPr id="59" name="Text Placeholder 17">
            <a:extLst>
              <a:ext uri="{FF2B5EF4-FFF2-40B4-BE49-F238E27FC236}">
                <a16:creationId xmlns:a16="http://schemas.microsoft.com/office/drawing/2014/main" id="{E4538641-B245-4245-99ED-0158E0B4D0DB}"/>
              </a:ext>
            </a:extLst>
          </p:cNvPr>
          <p:cNvSpPr>
            <a:spLocks noGrp="1"/>
          </p:cNvSpPr>
          <p:nvPr>
            <p:ph type="body" sz="quarter" idx="22" hasCustomPrompt="1"/>
          </p:nvPr>
        </p:nvSpPr>
        <p:spPr>
          <a:xfrm>
            <a:off x="7539486" y="3294489"/>
            <a:ext cx="3863837"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grpSp>
        <p:nvGrpSpPr>
          <p:cNvPr id="68" name="Group 67">
            <a:extLst>
              <a:ext uri="{FF2B5EF4-FFF2-40B4-BE49-F238E27FC236}">
                <a16:creationId xmlns:a16="http://schemas.microsoft.com/office/drawing/2014/main" id="{D31B0BB8-B09D-416B-9E97-785B521A83E5}"/>
              </a:ext>
            </a:extLst>
          </p:cNvPr>
          <p:cNvGrpSpPr/>
          <p:nvPr/>
        </p:nvGrpSpPr>
        <p:grpSpPr>
          <a:xfrm>
            <a:off x="6385495" y="4656818"/>
            <a:ext cx="5045582" cy="1203724"/>
            <a:chOff x="746512" y="3519205"/>
            <a:chExt cx="5045582" cy="1203724"/>
          </a:xfrm>
        </p:grpSpPr>
        <p:sp>
          <p:nvSpPr>
            <p:cNvPr id="69" name="Rounded Rectangle 1">
              <a:extLst>
                <a:ext uri="{FF2B5EF4-FFF2-40B4-BE49-F238E27FC236}">
                  <a16:creationId xmlns:a16="http://schemas.microsoft.com/office/drawing/2014/main" id="{FA8D804F-5ED0-4259-8A1E-3F697E8FED8A}"/>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70" name="Freeform: Shape 69">
              <a:extLst>
                <a:ext uri="{FF2B5EF4-FFF2-40B4-BE49-F238E27FC236}">
                  <a16:creationId xmlns:a16="http://schemas.microsoft.com/office/drawing/2014/main" id="{B82BBB45-EE4D-4B06-A345-9D2D246571AA}"/>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7" name="Text Placeholder 17">
            <a:extLst>
              <a:ext uri="{FF2B5EF4-FFF2-40B4-BE49-F238E27FC236}">
                <a16:creationId xmlns:a16="http://schemas.microsoft.com/office/drawing/2014/main" id="{C2AD4378-15B4-4467-8101-505F269B2CC9}"/>
              </a:ext>
            </a:extLst>
          </p:cNvPr>
          <p:cNvSpPr>
            <a:spLocks noGrp="1"/>
          </p:cNvSpPr>
          <p:nvPr>
            <p:ph type="body" sz="quarter" idx="27" hasCustomPrompt="1"/>
          </p:nvPr>
        </p:nvSpPr>
        <p:spPr>
          <a:xfrm>
            <a:off x="6386360" y="4665329"/>
            <a:ext cx="1039533" cy="1189038"/>
          </a:xfrm>
        </p:spPr>
        <p:txBody>
          <a:bodyPr anchor="ctr">
            <a:noAutofit/>
          </a:bodyPr>
          <a:lstStyle>
            <a:lvl1pPr marL="0" indent="0" algn="ctr">
              <a:lnSpc>
                <a:spcPct val="100000"/>
              </a:lnSpc>
              <a:spcBef>
                <a:spcPts val="0"/>
              </a:spcBef>
              <a:buFontTx/>
              <a:buNone/>
              <a:defRPr sz="36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6</a:t>
            </a:r>
          </a:p>
        </p:txBody>
      </p:sp>
      <p:sp>
        <p:nvSpPr>
          <p:cNvPr id="66" name="Text Placeholder 17">
            <a:extLst>
              <a:ext uri="{FF2B5EF4-FFF2-40B4-BE49-F238E27FC236}">
                <a16:creationId xmlns:a16="http://schemas.microsoft.com/office/drawing/2014/main" id="{F1A9D390-D852-46D1-B38E-179E438F987B}"/>
              </a:ext>
            </a:extLst>
          </p:cNvPr>
          <p:cNvSpPr>
            <a:spLocks noGrp="1"/>
          </p:cNvSpPr>
          <p:nvPr>
            <p:ph type="body" sz="quarter" idx="26" hasCustomPrompt="1"/>
          </p:nvPr>
        </p:nvSpPr>
        <p:spPr>
          <a:xfrm>
            <a:off x="7539486" y="4671403"/>
            <a:ext cx="3883862"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31990511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DA 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64722B-76A8-08F1-D1BD-DF8707597BC7}"/>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pic>
        <p:nvPicPr>
          <p:cNvPr id="2" name="Picture 1">
            <a:extLst>
              <a:ext uri="{FF2B5EF4-FFF2-40B4-BE49-F238E27FC236}">
                <a16:creationId xmlns:a16="http://schemas.microsoft.com/office/drawing/2014/main" id="{244E77FA-9FC4-7597-45D7-661FC0EF1D9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179662565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DA Plus/Delt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7084F6-CC4F-4527-BFE0-A9AE36DF55CB}"/>
              </a:ext>
              <a:ext uri="{C183D7F6-B498-43B3-948B-1728B52AA6E4}">
                <adec:decorative xmlns:adec="http://schemas.microsoft.com/office/drawing/2017/decorative" val="1"/>
              </a:ext>
            </a:extLst>
          </p:cNvPr>
          <p:cNvSpPr txBox="1"/>
          <p:nvPr/>
        </p:nvSpPr>
        <p:spPr>
          <a:xfrm>
            <a:off x="2752726" y="1454352"/>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 uri="{C183D7F6-B498-43B3-948B-1728B52AA6E4}">
                <adec:decorative xmlns:adec="http://schemas.microsoft.com/office/drawing/2017/decorative" val="1"/>
              </a:ext>
            </a:extLst>
          </p:cNvPr>
          <p:cNvSpPr txBox="1"/>
          <p:nvPr/>
        </p:nvSpPr>
        <p:spPr>
          <a:xfrm>
            <a:off x="7234584" y="905483"/>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6319859" y="3916179"/>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1900471" y="3876373"/>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spTree>
    <p:custDataLst>
      <p:tags r:id="rId1"/>
    </p:custDataLst>
    <p:extLst>
      <p:ext uri="{BB962C8B-B14F-4D97-AF65-F5344CB8AC3E}">
        <p14:creationId xmlns:p14="http://schemas.microsoft.com/office/powerpoint/2010/main" val="114341353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DA  Thank You">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9990E00E-C783-D2C2-324D-0DF62073EE91}"/>
              </a:ext>
            </a:extLst>
          </p:cNvPr>
          <p:cNvSpPr>
            <a:spLocks noGrp="1"/>
          </p:cNvSpPr>
          <p:nvPr>
            <p:ph type="body" sz="quarter" idx="11" hasCustomPrompt="1"/>
          </p:nvPr>
        </p:nvSpPr>
        <p:spPr>
          <a:xfrm>
            <a:off x="648626" y="2333324"/>
            <a:ext cx="4418673"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a:t>Click to type </a:t>
            </a:r>
            <a:r>
              <a:rPr lang="en-US" sz="2800">
                <a:latin typeface="Segoe UI" panose="020B0502040204020203" pitchFamily="34" charset="0"/>
                <a:cs typeface="Segoe UI" panose="020B0502040204020203" pitchFamily="34" charset="0"/>
              </a:rPr>
              <a:t>EvidentChange.org </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(800) 306-6223 Info@EvidentChange.org</a:t>
            </a:r>
          </a:p>
        </p:txBody>
      </p:sp>
      <p:sp>
        <p:nvSpPr>
          <p:cNvPr id="17" name="Picture Placeholder 3">
            <a:extLst>
              <a:ext uri="{FF2B5EF4-FFF2-40B4-BE49-F238E27FC236}">
                <a16:creationId xmlns:a16="http://schemas.microsoft.com/office/drawing/2014/main" id="{14854F13-844D-4C2D-BB09-40674ABA7646}"/>
              </a:ext>
              <a:ext uri="{C183D7F6-B498-43B3-948B-1728B52AA6E4}">
                <adec:decorative xmlns:adec="http://schemas.microsoft.com/office/drawing/2017/decorative" val="1"/>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pic>
        <p:nvPicPr>
          <p:cNvPr id="3" name="Picture 2">
            <a:extLst>
              <a:ext uri="{FF2B5EF4-FFF2-40B4-BE49-F238E27FC236}">
                <a16:creationId xmlns:a16="http://schemas.microsoft.com/office/drawing/2014/main" id="{14399CAA-788E-A77D-5A63-41C7CFF620E9}"/>
              </a:ext>
            </a:extLst>
          </p:cNvPr>
          <p:cNvPicPr>
            <a:picLocks noChangeAspect="1"/>
          </p:cNvPicPr>
          <p:nvPr/>
        </p:nvPicPr>
        <p:blipFill>
          <a:blip r:embed="rId4"/>
          <a:stretch>
            <a:fillRect/>
          </a:stretch>
        </p:blipFill>
        <p:spPr>
          <a:xfrm>
            <a:off x="6607125" y="533002"/>
            <a:ext cx="4919898" cy="5785605"/>
          </a:xfrm>
          <a:prstGeom prst="rect">
            <a:avLst/>
          </a:prstGeom>
        </p:spPr>
      </p:pic>
      <p:sp>
        <p:nvSpPr>
          <p:cNvPr id="12" name="Title 1">
            <a:extLst>
              <a:ext uri="{FF2B5EF4-FFF2-40B4-BE49-F238E27FC236}">
                <a16:creationId xmlns:a16="http://schemas.microsoft.com/office/drawing/2014/main" id="{8796C425-8209-D022-9B49-AA0770BC920C}"/>
              </a:ext>
            </a:extLst>
          </p:cNvPr>
          <p:cNvSpPr>
            <a:spLocks noGrp="1"/>
          </p:cNvSpPr>
          <p:nvPr>
            <p:ph type="title" hasCustomPrompt="1"/>
          </p:nvPr>
        </p:nvSpPr>
        <p:spPr>
          <a:xfrm>
            <a:off x="645544" y="412790"/>
            <a:ext cx="4421755" cy="1776846"/>
          </a:xfrm>
        </p:spPr>
        <p:txBody>
          <a:bodyPr anchor="t"/>
          <a:lstStyle>
            <a:lvl1pPr>
              <a:defRPr/>
            </a:lvl1pPr>
          </a:lstStyle>
          <a:p>
            <a:pPr lvl="0"/>
            <a:r>
              <a:rPr lang="en-US" sz="4400" b="1">
                <a:solidFill>
                  <a:schemeClr val="tx2"/>
                </a:solidFill>
                <a:latin typeface="Segoe UI" panose="020B0502040204020203" pitchFamily="34" charset="0"/>
                <a:cs typeface="Segoe UI" panose="020B0502040204020203" pitchFamily="34" charset="0"/>
              </a:rPr>
              <a:t>Click to type 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&amp; QUESTIONS</a:t>
            </a:r>
          </a:p>
        </p:txBody>
      </p:sp>
    </p:spTree>
    <p:custDataLst>
      <p:tags r:id="rId1"/>
    </p:custDataLst>
    <p:extLst>
      <p:ext uri="{BB962C8B-B14F-4D97-AF65-F5344CB8AC3E}">
        <p14:creationId xmlns:p14="http://schemas.microsoft.com/office/powerpoint/2010/main" val="2736967753"/>
      </p:ext>
    </p:extLst>
  </p:cSld>
  <p:clrMapOvr>
    <a:masterClrMapping/>
  </p:clrMapOvr>
  <p:hf sldNum="0" hdr="0" ftr="0" dt="0"/>
  <p:extLst>
    <p:ext uri="{DCECCB84-F9BA-43D5-87BE-67443E8EF086}">
      <p15:sldGuideLst xmlns:p15="http://schemas.microsoft.com/office/powerpoint/2012/main">
        <p15:guide id="1" pos="410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7" name="Picture 6">
            <a:extLst>
              <a:ext uri="{FF2B5EF4-FFF2-40B4-BE49-F238E27FC236}">
                <a16:creationId xmlns:a16="http://schemas.microsoft.com/office/drawing/2014/main" id="{721BD461-F951-40A5-B84D-316E51283565}"/>
              </a:ext>
            </a:extLst>
          </p:cNvPr>
          <p:cNvPicPr>
            <a:picLocks noChangeAspect="1"/>
          </p:cNvPicPr>
          <p:nvPr userDrawn="1"/>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1095197529"/>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pic>
        <p:nvPicPr>
          <p:cNvPr id="3" name="Picture 2">
            <a:extLst>
              <a:ext uri="{FF2B5EF4-FFF2-40B4-BE49-F238E27FC236}">
                <a16:creationId xmlns:a16="http://schemas.microsoft.com/office/drawing/2014/main" id="{E5F56AD8-AD5D-4972-94E5-C5EDE7501455}"/>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220132412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7" name="Picture 6">
            <a:extLst>
              <a:ext uri="{FF2B5EF4-FFF2-40B4-BE49-F238E27FC236}">
                <a16:creationId xmlns:a16="http://schemas.microsoft.com/office/drawing/2014/main" id="{5F5470AF-C400-4418-B802-8FA06A1D37A9}"/>
              </a:ext>
            </a:extLst>
          </p:cNvPr>
          <p:cNvPicPr>
            <a:picLocks noChangeAspect="1"/>
          </p:cNvPicPr>
          <p:nvPr userDrawn="1"/>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2598338553"/>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79" y="1692910"/>
            <a:ext cx="11015345" cy="3927602"/>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p:nvPicPr>
        <p:blipFill>
          <a:blip r:embed="rId3"/>
          <a:srcRect/>
          <a:stretch/>
        </p:blipFill>
        <p:spPr>
          <a:xfrm>
            <a:off x="10141862" y="5902206"/>
            <a:ext cx="1548147" cy="589475"/>
          </a:xfrm>
          <a:prstGeom prst="rect">
            <a:avLst/>
          </a:prstGeom>
        </p:spPr>
      </p:pic>
      <p:sp>
        <p:nvSpPr>
          <p:cNvPr id="6" name="Text Placeholder 2">
            <a:extLst>
              <a:ext uri="{FF2B5EF4-FFF2-40B4-BE49-F238E27FC236}">
                <a16:creationId xmlns:a16="http://schemas.microsoft.com/office/drawing/2014/main" id="{16FD34D0-4A97-4A95-85B3-B0268B637F35}"/>
              </a:ext>
            </a:extLst>
          </p:cNvPr>
          <p:cNvSpPr>
            <a:spLocks noGrp="1"/>
          </p:cNvSpPr>
          <p:nvPr>
            <p:ph type="body" sz="quarter" idx="12" hasCustomPrompt="1"/>
          </p:nvPr>
        </p:nvSpPr>
        <p:spPr>
          <a:xfrm>
            <a:off x="639763" y="365760"/>
            <a:ext cx="11015662" cy="1327150"/>
          </a:xfrm>
        </p:spPr>
        <p:txBody>
          <a:bodyPr anchor="ctr">
            <a:noAutofit/>
          </a:bodyPr>
          <a:lstStyle>
            <a:lvl1pPr marL="0" indent="0">
              <a:buFontTx/>
              <a:buNone/>
              <a:defRPr sz="4400" b="0" cap="all" baseline="0">
                <a:solidFill>
                  <a:schemeClr val="tx2"/>
                </a:solidFill>
                <a:latin typeface="Brandon Grotesque Black" panose="020B0A03020203060202" pitchFamily="34" charset="0"/>
              </a:defRPr>
            </a:lvl1pPr>
            <a:lvl2pPr>
              <a:buFontTx/>
              <a:buNone/>
              <a:defRPr sz="4400" b="1" cap="all" baseline="0"/>
            </a:lvl2pPr>
            <a:lvl3pPr>
              <a:buFontTx/>
              <a:buNone/>
              <a:defRPr sz="4400" b="1" cap="all" baseline="0"/>
            </a:lvl3pPr>
            <a:lvl4pPr>
              <a:buNone/>
              <a:defRPr/>
            </a:lvl4pPr>
          </a:lstStyle>
          <a:p>
            <a:pPr lvl="0"/>
            <a:r>
              <a:rPr lang="en-US"/>
              <a:t>title</a:t>
            </a:r>
          </a:p>
        </p:txBody>
      </p:sp>
      <p:pic>
        <p:nvPicPr>
          <p:cNvPr id="7" name="Picture 6">
            <a:extLst>
              <a:ext uri="{FF2B5EF4-FFF2-40B4-BE49-F238E27FC236}">
                <a16:creationId xmlns:a16="http://schemas.microsoft.com/office/drawing/2014/main" id="{7E1755CF-49F9-45D3-B868-97A9681A9B27}"/>
              </a:ext>
            </a:extLst>
          </p:cNvPr>
          <p:cNvPicPr>
            <a:picLocks noChangeAspect="1"/>
          </p:cNvPicPr>
          <p:nvPr userDrawn="1"/>
        </p:nvPicPr>
        <p:blipFill>
          <a:blip r:embed="rId3"/>
          <a:srcRect/>
          <a:stretch/>
        </p:blipFill>
        <p:spPr>
          <a:xfrm>
            <a:off x="10141862" y="5902206"/>
            <a:ext cx="1548147" cy="589475"/>
          </a:xfrm>
          <a:prstGeom prst="rect">
            <a:avLst/>
          </a:prstGeom>
        </p:spPr>
      </p:pic>
    </p:spTree>
    <p:custDataLst>
      <p:tags r:id="rId1"/>
    </p:custDataLst>
    <p:extLst>
      <p:ext uri="{BB962C8B-B14F-4D97-AF65-F5344CB8AC3E}">
        <p14:creationId xmlns:p14="http://schemas.microsoft.com/office/powerpoint/2010/main" val="255498645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pic>
        <p:nvPicPr>
          <p:cNvPr id="4" name="Picture 3">
            <a:extLst>
              <a:ext uri="{FF2B5EF4-FFF2-40B4-BE49-F238E27FC236}">
                <a16:creationId xmlns:a16="http://schemas.microsoft.com/office/drawing/2014/main" id="{C1422FAB-96FD-4634-A01E-A21638648B85}"/>
              </a:ext>
            </a:extLst>
          </p:cNvPr>
          <p:cNvPicPr>
            <a:picLocks noChangeAspect="1"/>
          </p:cNvPicPr>
          <p:nvPr/>
        </p:nvPicPr>
        <p:blipFill>
          <a:blip r:embed="rId3"/>
          <a:srcRect/>
          <a:stretch/>
        </p:blipFill>
        <p:spPr>
          <a:xfrm>
            <a:off x="521208" y="5907024"/>
            <a:ext cx="1548147" cy="589475"/>
          </a:xfrm>
          <a:prstGeom prst="rect">
            <a:avLst/>
          </a:prstGeom>
        </p:spPr>
      </p:pic>
      <p:pic>
        <p:nvPicPr>
          <p:cNvPr id="5" name="Picture 4">
            <a:extLst>
              <a:ext uri="{FF2B5EF4-FFF2-40B4-BE49-F238E27FC236}">
                <a16:creationId xmlns:a16="http://schemas.microsoft.com/office/drawing/2014/main" id="{5FE60D34-F021-4C3B-B018-514D30BAB2F4}"/>
              </a:ext>
            </a:extLst>
          </p:cNvPr>
          <p:cNvPicPr>
            <a:picLocks noChangeAspect="1"/>
          </p:cNvPicPr>
          <p:nvPr userDrawn="1"/>
        </p:nvPicPr>
        <p:blipFill>
          <a:blip r:embed="rId3"/>
          <a:srcRect/>
          <a:stretch/>
        </p:blipFill>
        <p:spPr>
          <a:xfrm>
            <a:off x="521208" y="5907024"/>
            <a:ext cx="1548147" cy="589475"/>
          </a:xfrm>
          <a:prstGeom prst="rect">
            <a:avLst/>
          </a:prstGeom>
        </p:spPr>
      </p:pic>
    </p:spTree>
    <p:custDataLst>
      <p:tags r:id="rId1"/>
    </p:custDataLst>
    <p:extLst>
      <p:ext uri="{BB962C8B-B14F-4D97-AF65-F5344CB8AC3E}">
        <p14:creationId xmlns:p14="http://schemas.microsoft.com/office/powerpoint/2010/main" val="1140942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ext/bullets">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sz="quarter" idx="10" hasCustomPrompt="1"/>
          </p:nvPr>
        </p:nvSpPr>
        <p:spPr>
          <a:xfrm>
            <a:off x="734502" y="1676400"/>
            <a:ext cx="10648201" cy="4251434"/>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7102963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Blue Box Title and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CF406-ADE4-4E91-A2CF-261A8B6C6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181182"/>
            <a:ext cx="4921537" cy="6492240"/>
          </a:xfrm>
          <a:prstGeom prst="rect">
            <a:avLst/>
          </a:prstGeom>
        </p:spPr>
      </p:pic>
      <p:pic>
        <p:nvPicPr>
          <p:cNvPr id="5" name="Picture 4">
            <a:extLst>
              <a:ext uri="{FF2B5EF4-FFF2-40B4-BE49-F238E27FC236}">
                <a16:creationId xmlns:a16="http://schemas.microsoft.com/office/drawing/2014/main" id="{A8A77575-EEFA-4AF3-9366-E2B2DA7C7BFE}"/>
              </a:ext>
            </a:extLst>
          </p:cNvPr>
          <p:cNvPicPr>
            <a:picLocks noChangeAspect="1"/>
          </p:cNvPicPr>
          <p:nvPr/>
        </p:nvPicPr>
        <p:blipFill>
          <a:blip r:embed="rId4"/>
          <a:srcRect/>
          <a:stretch/>
        </p:blipFill>
        <p:spPr>
          <a:xfrm>
            <a:off x="9683496" y="5660136"/>
            <a:ext cx="1548149" cy="589475"/>
          </a:xfrm>
          <a:prstGeom prst="rect">
            <a:avLst/>
          </a:prstGeom>
        </p:spPr>
      </p:pic>
      <p:pic>
        <p:nvPicPr>
          <p:cNvPr id="12" name="Picture 11">
            <a:extLst>
              <a:ext uri="{FF2B5EF4-FFF2-40B4-BE49-F238E27FC236}">
                <a16:creationId xmlns:a16="http://schemas.microsoft.com/office/drawing/2014/main" id="{7985938E-8BE1-46B4-8E3B-BC9D03306A95}"/>
              </a:ext>
            </a:extLst>
          </p:cNvPr>
          <p:cNvPicPr>
            <a:picLocks noChangeAspect="1"/>
          </p:cNvPicPr>
          <p:nvPr/>
        </p:nvPicPr>
        <p:blipFill>
          <a:blip r:embed="rId5"/>
          <a:stretch>
            <a:fillRect/>
          </a:stretch>
        </p:blipFill>
        <p:spPr>
          <a:xfrm>
            <a:off x="4876493" y="179484"/>
            <a:ext cx="7071973" cy="6492803"/>
          </a:xfrm>
          <a:prstGeom prst="rect">
            <a:avLst/>
          </a:prstGeom>
        </p:spPr>
      </p:pic>
      <p:sp>
        <p:nvSpPr>
          <p:cNvPr id="18" name="Rectangle 17">
            <a:extLst>
              <a:ext uri="{FF2B5EF4-FFF2-40B4-BE49-F238E27FC236}">
                <a16:creationId xmlns:a16="http://schemas.microsoft.com/office/drawing/2014/main" id="{B8E960C0-E757-49E8-A6BF-C70DAAA8CB9F}"/>
              </a:ext>
            </a:extLst>
          </p:cNvPr>
          <p:cNvSpPr/>
          <p:nvPr/>
        </p:nvSpPr>
        <p:spPr>
          <a:xfrm>
            <a:off x="5822830" y="1066473"/>
            <a:ext cx="5408815" cy="4154984"/>
          </a:xfrm>
          <a:prstGeom prst="rect">
            <a:avLst/>
          </a:prstGeom>
        </p:spPr>
        <p:txBody>
          <a:bodyPr wrap="square">
            <a:spAutoFit/>
          </a:bodyPr>
          <a:lstStyle/>
          <a:p>
            <a:pPr marL="0" indent="0">
              <a:lnSpc>
                <a:spcPct val="100000"/>
              </a:lnSpc>
              <a:spcBef>
                <a:spcPts val="1000"/>
              </a:spcBef>
              <a:buNone/>
            </a:pPr>
            <a:r>
              <a:rPr lang="en-US" sz="2400">
                <a:solidFill>
                  <a:schemeClr val="bg1"/>
                </a:solidFill>
              </a:rPr>
              <a:t>Evident Change partners with systems professionals and communities to get to the root of their biggest challenges, and gives them the tools and knowledge to achieve better outcomes for everyone involved. Because when we join forces with those who work in our systems and the people they serve, we make our systems—and our society—more equitable from the inside out.</a:t>
            </a:r>
          </a:p>
        </p:txBody>
      </p:sp>
    </p:spTree>
    <p:custDataLst>
      <p:tags r:id="rId1"/>
    </p:custDataLst>
    <p:extLst>
      <p:ext uri="{BB962C8B-B14F-4D97-AF65-F5344CB8AC3E}">
        <p14:creationId xmlns:p14="http://schemas.microsoft.com/office/powerpoint/2010/main" val="3315925629"/>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DA 6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288A9-C2A8-6C53-3D7E-E42D5E149016}"/>
              </a:ext>
            </a:extLst>
          </p:cNvPr>
          <p:cNvSpPr>
            <a:spLocks noGrp="1"/>
          </p:cNvSpPr>
          <p:nvPr>
            <p:ph type="title" hasCustomPrompt="1"/>
          </p:nvPr>
        </p:nvSpPr>
        <p:spPr/>
        <p:txBody>
          <a:bodyPr/>
          <a:lstStyle>
            <a:lvl1pPr>
              <a:defRPr/>
            </a:lvl1pPr>
          </a:lstStyle>
          <a:p>
            <a:r>
              <a:rPr lang="en-US"/>
              <a:t>title</a:t>
            </a:r>
          </a:p>
        </p:txBody>
      </p:sp>
      <p:grpSp>
        <p:nvGrpSpPr>
          <p:cNvPr id="48" name="Group 47">
            <a:extLst>
              <a:ext uri="{FF2B5EF4-FFF2-40B4-BE49-F238E27FC236}">
                <a16:creationId xmlns:a16="http://schemas.microsoft.com/office/drawing/2014/main" id="{9EAC5D62-C318-461B-90CD-084E85B49C3C}"/>
              </a:ext>
            </a:extLst>
          </p:cNvPr>
          <p:cNvGrpSpPr/>
          <p:nvPr/>
        </p:nvGrpSpPr>
        <p:grpSpPr>
          <a:xfrm>
            <a:off x="744541" y="1905024"/>
            <a:ext cx="5045582" cy="1203724"/>
            <a:chOff x="746512" y="3519205"/>
            <a:chExt cx="5045582" cy="1203724"/>
          </a:xfrm>
        </p:grpSpPr>
        <p:sp>
          <p:nvSpPr>
            <p:cNvPr id="49" name="Rounded Rectangle 1">
              <a:extLst>
                <a:ext uri="{FF2B5EF4-FFF2-40B4-BE49-F238E27FC236}">
                  <a16:creationId xmlns:a16="http://schemas.microsoft.com/office/drawing/2014/main" id="{B0E33FB5-3239-4C38-B04B-39F048B894D2}"/>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0" name="Rectangle: Top Corners Rounded 49">
              <a:extLst>
                <a:ext uri="{FF2B5EF4-FFF2-40B4-BE49-F238E27FC236}">
                  <a16:creationId xmlns:a16="http://schemas.microsoft.com/office/drawing/2014/main" id="{7D0820B7-0AC1-44B3-B58B-DE003DB0EFE8}"/>
                </a:ext>
              </a:extLst>
            </p:cNvPr>
            <p:cNvSpPr/>
            <p:nvPr/>
          </p:nvSpPr>
          <p:spPr>
            <a:xfrm rot="16200000">
              <a:off x="668057" y="3597660"/>
              <a:ext cx="1203724" cy="1046814"/>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 Placeholder 17">
            <a:extLst>
              <a:ext uri="{FF2B5EF4-FFF2-40B4-BE49-F238E27FC236}">
                <a16:creationId xmlns:a16="http://schemas.microsoft.com/office/drawing/2014/main" id="{3AE1F7E7-7C67-432E-B414-5F4C2517BD9F}"/>
              </a:ext>
            </a:extLst>
          </p:cNvPr>
          <p:cNvSpPr>
            <a:spLocks noGrp="1"/>
          </p:cNvSpPr>
          <p:nvPr>
            <p:ph type="body" sz="quarter" idx="18" hasCustomPrompt="1"/>
          </p:nvPr>
        </p:nvSpPr>
        <p:spPr>
          <a:xfrm>
            <a:off x="1923690" y="1919609"/>
            <a:ext cx="3858703"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grpSp>
        <p:nvGrpSpPr>
          <p:cNvPr id="39" name="Group 38">
            <a:extLst>
              <a:ext uri="{FF2B5EF4-FFF2-40B4-BE49-F238E27FC236}">
                <a16:creationId xmlns:a16="http://schemas.microsoft.com/office/drawing/2014/main" id="{DD129061-A902-47A2-8A5D-B3629DE908C5}"/>
              </a:ext>
            </a:extLst>
          </p:cNvPr>
          <p:cNvGrpSpPr/>
          <p:nvPr/>
        </p:nvGrpSpPr>
        <p:grpSpPr>
          <a:xfrm>
            <a:off x="744541" y="3285206"/>
            <a:ext cx="5045582" cy="1203724"/>
            <a:chOff x="746512" y="3519205"/>
            <a:chExt cx="5045582" cy="1203724"/>
          </a:xfrm>
        </p:grpSpPr>
        <p:sp>
          <p:nvSpPr>
            <p:cNvPr id="40" name="Rounded Rectangle 1">
              <a:extLst>
                <a:ext uri="{FF2B5EF4-FFF2-40B4-BE49-F238E27FC236}">
                  <a16:creationId xmlns:a16="http://schemas.microsoft.com/office/drawing/2014/main" id="{9813D665-5142-4C56-A21A-207D4B73FCEE}"/>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41" name="Rectangle: Top Corners Rounded 40">
              <a:extLst>
                <a:ext uri="{FF2B5EF4-FFF2-40B4-BE49-F238E27FC236}">
                  <a16:creationId xmlns:a16="http://schemas.microsoft.com/office/drawing/2014/main" id="{7F24CD50-3EAE-47B2-A29B-7C37E9C0BE56}"/>
                </a:ext>
              </a:extLst>
            </p:cNvPr>
            <p:cNvSpPr/>
            <p:nvPr/>
          </p:nvSpPr>
          <p:spPr>
            <a:xfrm rot="16200000">
              <a:off x="668057" y="3597660"/>
              <a:ext cx="1203724" cy="1046814"/>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2" name="Text Placeholder 17">
            <a:extLst>
              <a:ext uri="{FF2B5EF4-FFF2-40B4-BE49-F238E27FC236}">
                <a16:creationId xmlns:a16="http://schemas.microsoft.com/office/drawing/2014/main" id="{5BF39EBF-86C9-44A9-BA45-D726976FCCA6}"/>
              </a:ext>
            </a:extLst>
          </p:cNvPr>
          <p:cNvSpPr>
            <a:spLocks noGrp="1"/>
          </p:cNvSpPr>
          <p:nvPr>
            <p:ph type="body" sz="quarter" idx="16" hasCustomPrompt="1"/>
          </p:nvPr>
        </p:nvSpPr>
        <p:spPr>
          <a:xfrm>
            <a:off x="1923689" y="3303058"/>
            <a:ext cx="3846409"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grpSp>
        <p:nvGrpSpPr>
          <p:cNvPr id="53" name="Group 52">
            <a:extLst>
              <a:ext uri="{FF2B5EF4-FFF2-40B4-BE49-F238E27FC236}">
                <a16:creationId xmlns:a16="http://schemas.microsoft.com/office/drawing/2014/main" id="{CE129180-64EA-4D2B-AA47-D063689C2598}"/>
              </a:ext>
            </a:extLst>
          </p:cNvPr>
          <p:cNvGrpSpPr/>
          <p:nvPr/>
        </p:nvGrpSpPr>
        <p:grpSpPr>
          <a:xfrm>
            <a:off x="752270" y="4665387"/>
            <a:ext cx="5045582" cy="1203724"/>
            <a:chOff x="746512" y="3519205"/>
            <a:chExt cx="5045582" cy="1203724"/>
          </a:xfrm>
        </p:grpSpPr>
        <p:sp>
          <p:nvSpPr>
            <p:cNvPr id="54" name="Rounded Rectangle 1">
              <a:extLst>
                <a:ext uri="{FF2B5EF4-FFF2-40B4-BE49-F238E27FC236}">
                  <a16:creationId xmlns:a16="http://schemas.microsoft.com/office/drawing/2014/main" id="{7DD151BD-B181-469B-BC6F-D14C2BF2C664}"/>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5" name="Rectangle: Top Corners Rounded 54">
              <a:extLst>
                <a:ext uri="{FF2B5EF4-FFF2-40B4-BE49-F238E27FC236}">
                  <a16:creationId xmlns:a16="http://schemas.microsoft.com/office/drawing/2014/main" id="{105D4F74-777F-4D04-AF3A-B4F8DD0008F5}"/>
                </a:ext>
              </a:extLst>
            </p:cNvPr>
            <p:cNvSpPr/>
            <p:nvPr/>
          </p:nvSpPr>
          <p:spPr>
            <a:xfrm rot="16200000">
              <a:off x="668057" y="3597660"/>
              <a:ext cx="1203724" cy="1046814"/>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Text Placeholder 17">
            <a:extLst>
              <a:ext uri="{FF2B5EF4-FFF2-40B4-BE49-F238E27FC236}">
                <a16:creationId xmlns:a16="http://schemas.microsoft.com/office/drawing/2014/main" id="{891507DE-2E5E-4A85-90F2-EC51846E074C}"/>
              </a:ext>
            </a:extLst>
          </p:cNvPr>
          <p:cNvSpPr>
            <a:spLocks noGrp="1"/>
          </p:cNvSpPr>
          <p:nvPr>
            <p:ph type="body" sz="quarter" idx="20" hasCustomPrompt="1"/>
          </p:nvPr>
        </p:nvSpPr>
        <p:spPr>
          <a:xfrm>
            <a:off x="1923689" y="4679972"/>
            <a:ext cx="3866434"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grpSp>
        <p:nvGrpSpPr>
          <p:cNvPr id="63" name="Group 62">
            <a:extLst>
              <a:ext uri="{FF2B5EF4-FFF2-40B4-BE49-F238E27FC236}">
                <a16:creationId xmlns:a16="http://schemas.microsoft.com/office/drawing/2014/main" id="{C5C9F4D5-674B-4185-83DF-2DE4B45AE7BA}"/>
              </a:ext>
            </a:extLst>
          </p:cNvPr>
          <p:cNvGrpSpPr/>
          <p:nvPr/>
        </p:nvGrpSpPr>
        <p:grpSpPr>
          <a:xfrm>
            <a:off x="6377766" y="1896455"/>
            <a:ext cx="5045582" cy="1203724"/>
            <a:chOff x="746512" y="3519205"/>
            <a:chExt cx="5045582" cy="1203724"/>
          </a:xfrm>
        </p:grpSpPr>
        <p:sp>
          <p:nvSpPr>
            <p:cNvPr id="64" name="Rounded Rectangle 1">
              <a:extLst>
                <a:ext uri="{FF2B5EF4-FFF2-40B4-BE49-F238E27FC236}">
                  <a16:creationId xmlns:a16="http://schemas.microsoft.com/office/drawing/2014/main" id="{1AE1CDC5-2990-498E-8B3B-3935DA9CB920}"/>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65" name="Rectangle: Top Corners Rounded 64">
              <a:extLst>
                <a:ext uri="{FF2B5EF4-FFF2-40B4-BE49-F238E27FC236}">
                  <a16:creationId xmlns:a16="http://schemas.microsoft.com/office/drawing/2014/main" id="{C4083C98-0448-4313-981A-C9C34037A815}"/>
                </a:ext>
              </a:extLst>
            </p:cNvPr>
            <p:cNvSpPr/>
            <p:nvPr/>
          </p:nvSpPr>
          <p:spPr>
            <a:xfrm rot="16200000">
              <a:off x="668057" y="3597660"/>
              <a:ext cx="1203724" cy="1046814"/>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1" name="Text Placeholder 17">
            <a:extLst>
              <a:ext uri="{FF2B5EF4-FFF2-40B4-BE49-F238E27FC236}">
                <a16:creationId xmlns:a16="http://schemas.microsoft.com/office/drawing/2014/main" id="{D29D875A-531B-4742-9251-85B3CEAE5257}"/>
              </a:ext>
            </a:extLst>
          </p:cNvPr>
          <p:cNvSpPr>
            <a:spLocks noGrp="1"/>
          </p:cNvSpPr>
          <p:nvPr>
            <p:ph type="body" sz="quarter" idx="24" hasCustomPrompt="1"/>
          </p:nvPr>
        </p:nvSpPr>
        <p:spPr>
          <a:xfrm>
            <a:off x="7539487" y="1911040"/>
            <a:ext cx="3876132"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grpSp>
        <p:nvGrpSpPr>
          <p:cNvPr id="56" name="Group 55">
            <a:extLst>
              <a:ext uri="{FF2B5EF4-FFF2-40B4-BE49-F238E27FC236}">
                <a16:creationId xmlns:a16="http://schemas.microsoft.com/office/drawing/2014/main" id="{6B1DEBBC-88DB-488A-A092-BF1D784D9ABD}"/>
              </a:ext>
            </a:extLst>
          </p:cNvPr>
          <p:cNvGrpSpPr/>
          <p:nvPr/>
        </p:nvGrpSpPr>
        <p:grpSpPr>
          <a:xfrm>
            <a:off x="6377766" y="3276637"/>
            <a:ext cx="5045582" cy="1203724"/>
            <a:chOff x="746512" y="3519205"/>
            <a:chExt cx="5045582" cy="1203724"/>
          </a:xfrm>
        </p:grpSpPr>
        <p:sp>
          <p:nvSpPr>
            <p:cNvPr id="57" name="Rounded Rectangle 1">
              <a:extLst>
                <a:ext uri="{FF2B5EF4-FFF2-40B4-BE49-F238E27FC236}">
                  <a16:creationId xmlns:a16="http://schemas.microsoft.com/office/drawing/2014/main" id="{D35DEEAA-2EFC-48DE-95FF-3C6ACBA8B69B}"/>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8" name="Rectangle: Top Corners Rounded 57">
              <a:extLst>
                <a:ext uri="{FF2B5EF4-FFF2-40B4-BE49-F238E27FC236}">
                  <a16:creationId xmlns:a16="http://schemas.microsoft.com/office/drawing/2014/main" id="{DD4C1CC5-8C16-41B8-B178-D0568AD6B638}"/>
                </a:ext>
              </a:extLst>
            </p:cNvPr>
            <p:cNvSpPr/>
            <p:nvPr/>
          </p:nvSpPr>
          <p:spPr>
            <a:xfrm rot="16200000">
              <a:off x="668057" y="3597660"/>
              <a:ext cx="1203724" cy="1046814"/>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9" name="Text Placeholder 17">
            <a:extLst>
              <a:ext uri="{FF2B5EF4-FFF2-40B4-BE49-F238E27FC236}">
                <a16:creationId xmlns:a16="http://schemas.microsoft.com/office/drawing/2014/main" id="{E4538641-B245-4245-99ED-0158E0B4D0DB}"/>
              </a:ext>
            </a:extLst>
          </p:cNvPr>
          <p:cNvSpPr>
            <a:spLocks noGrp="1"/>
          </p:cNvSpPr>
          <p:nvPr>
            <p:ph type="body" sz="quarter" idx="22" hasCustomPrompt="1"/>
          </p:nvPr>
        </p:nvSpPr>
        <p:spPr>
          <a:xfrm>
            <a:off x="7539486" y="3294489"/>
            <a:ext cx="3863837"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grpSp>
        <p:nvGrpSpPr>
          <p:cNvPr id="68" name="Group 67">
            <a:extLst>
              <a:ext uri="{FF2B5EF4-FFF2-40B4-BE49-F238E27FC236}">
                <a16:creationId xmlns:a16="http://schemas.microsoft.com/office/drawing/2014/main" id="{D31B0BB8-B09D-416B-9E97-785B521A83E5}"/>
              </a:ext>
            </a:extLst>
          </p:cNvPr>
          <p:cNvGrpSpPr/>
          <p:nvPr/>
        </p:nvGrpSpPr>
        <p:grpSpPr>
          <a:xfrm>
            <a:off x="6385495" y="4656818"/>
            <a:ext cx="5045582" cy="1203724"/>
            <a:chOff x="746512" y="3519205"/>
            <a:chExt cx="5045582" cy="1203724"/>
          </a:xfrm>
        </p:grpSpPr>
        <p:sp>
          <p:nvSpPr>
            <p:cNvPr id="69" name="Rounded Rectangle 1">
              <a:extLst>
                <a:ext uri="{FF2B5EF4-FFF2-40B4-BE49-F238E27FC236}">
                  <a16:creationId xmlns:a16="http://schemas.microsoft.com/office/drawing/2014/main" id="{FA8D804F-5ED0-4259-8A1E-3F697E8FED8A}"/>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70" name="Rectangle: Top Corners Rounded 69">
              <a:extLst>
                <a:ext uri="{FF2B5EF4-FFF2-40B4-BE49-F238E27FC236}">
                  <a16:creationId xmlns:a16="http://schemas.microsoft.com/office/drawing/2014/main" id="{B82BBB45-EE4D-4B06-A345-9D2D246571AA}"/>
                </a:ext>
              </a:extLst>
            </p:cNvPr>
            <p:cNvSpPr/>
            <p:nvPr/>
          </p:nvSpPr>
          <p:spPr>
            <a:xfrm rot="16200000">
              <a:off x="668057" y="3597660"/>
              <a:ext cx="1203724" cy="1046814"/>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6" name="Text Placeholder 17">
            <a:extLst>
              <a:ext uri="{FF2B5EF4-FFF2-40B4-BE49-F238E27FC236}">
                <a16:creationId xmlns:a16="http://schemas.microsoft.com/office/drawing/2014/main" id="{F1A9D390-D852-46D1-B38E-179E438F987B}"/>
              </a:ext>
            </a:extLst>
          </p:cNvPr>
          <p:cNvSpPr>
            <a:spLocks noGrp="1"/>
          </p:cNvSpPr>
          <p:nvPr>
            <p:ph type="body" sz="quarter" idx="26" hasCustomPrompt="1"/>
          </p:nvPr>
        </p:nvSpPr>
        <p:spPr>
          <a:xfrm>
            <a:off x="7539486" y="4671403"/>
            <a:ext cx="3883862" cy="1189038"/>
          </a:xfrm>
        </p:spPr>
        <p:txBody>
          <a:bodyPr anchor="ctr">
            <a:noAutofit/>
          </a:bodyPr>
          <a:lstStyle>
            <a:lvl1pPr marL="0" indent="0">
              <a:lnSpc>
                <a:spcPct val="100000"/>
              </a:lnSpc>
              <a:spcBef>
                <a:spcPts val="0"/>
              </a:spcBef>
              <a:buFontTx/>
              <a:buNone/>
              <a:defRPr sz="24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19707672"/>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ue Box Title and Photo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7013987" y="180767"/>
            <a:ext cx="4932213" cy="6496465"/>
          </a:xfrm>
          <a:prstGeom prst="roundRect">
            <a:avLst>
              <a:gd name="adj" fmla="val 4973"/>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73213" y="-46649"/>
            <a:ext cx="6496468" cy="6951294"/>
          </a:xfrm>
          <a:prstGeom prst="round2SameRect">
            <a:avLst>
              <a:gd name="adj1" fmla="val 0"/>
              <a:gd name="adj2" fmla="val 4565"/>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3686350887"/>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ection 2">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80008"/>
            <a:ext cx="10363200" cy="6503384"/>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1960927664"/>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54391003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0" y="1"/>
            <a:ext cx="12192000" cy="6858000"/>
          </a:xfrm>
          <a:prstGeom prst="rect">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309946604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Landscape Photo and Content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658941"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662022"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640080"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3372635002"/>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andscape Photo and Conten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4214" y="1264023"/>
            <a:ext cx="3896477" cy="1776846"/>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7295" y="3182061"/>
            <a:ext cx="3896477" cy="2437585"/>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7" name="Picture Placeholder 3">
            <a:extLst>
              <a:ext uri="{FF2B5EF4-FFF2-40B4-BE49-F238E27FC236}">
                <a16:creationId xmlns:a16="http://schemas.microsoft.com/office/drawing/2014/main" id="{452EA5E2-2361-434D-8FA9-8D6C4836DAC9}"/>
              </a:ext>
            </a:extLst>
          </p:cNvPr>
          <p:cNvSpPr>
            <a:spLocks noGrp="1"/>
          </p:cNvSpPr>
          <p:nvPr>
            <p:ph type="pic" sz="quarter" idx="12"/>
          </p:nvPr>
        </p:nvSpPr>
        <p:spPr>
          <a:xfrm>
            <a:off x="4974336" y="1264023"/>
            <a:ext cx="6575116" cy="4347067"/>
          </a:xfrm>
          <a:prstGeom prst="roundRect">
            <a:avLst>
              <a:gd name="adj" fmla="val 4537"/>
            </a:avLst>
          </a:prstGeom>
        </p:spPr>
        <p:txBody>
          <a:bodyPr/>
          <a:lstStyle>
            <a:lvl1pPr marL="0" indent="0">
              <a:buFontTx/>
              <a:buNone/>
              <a:defRPr/>
            </a:lvl1pPr>
          </a:lstStyle>
          <a:p>
            <a:r>
              <a:rPr lang="en-US"/>
              <a:t>Click icon to add picture</a:t>
            </a:r>
          </a:p>
        </p:txBody>
      </p:sp>
    </p:spTree>
    <p:custDataLst>
      <p:tags r:id="rId1"/>
    </p:custDataLst>
    <p:extLst>
      <p:ext uri="{BB962C8B-B14F-4D97-AF65-F5344CB8AC3E}">
        <p14:creationId xmlns:p14="http://schemas.microsoft.com/office/powerpoint/2010/main" val="1206072994"/>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lus/Delt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684A9A-C389-4E6A-8557-B4123E3D209C}"/>
              </a:ext>
            </a:extLst>
          </p:cNvPr>
          <p:cNvGrpSpPr/>
          <p:nvPr userDrawn="1"/>
        </p:nvGrpSpPr>
        <p:grpSpPr>
          <a:xfrm>
            <a:off x="1552372" y="809268"/>
            <a:ext cx="8646812" cy="5072084"/>
            <a:chOff x="1552372" y="809268"/>
            <a:chExt cx="8646812" cy="5072084"/>
          </a:xfrm>
        </p:grpSpPr>
        <p:sp>
          <p:nvSpPr>
            <p:cNvPr id="4" name="TextBox 3">
              <a:extLst>
                <a:ext uri="{FF2B5EF4-FFF2-40B4-BE49-F238E27FC236}">
                  <a16:creationId xmlns:a16="http://schemas.microsoft.com/office/drawing/2014/main" id="{A37084F6-CC4F-4527-BFE0-A9AE36DF55CB}"/>
                </a:ext>
              </a:extLst>
            </p:cNvPr>
            <p:cNvSpPr txBox="1"/>
            <p:nvPr/>
          </p:nvSpPr>
          <p:spPr>
            <a:xfrm>
              <a:off x="7079767" y="1520339"/>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Lst>
            </p:cNvPr>
            <p:cNvSpPr txBox="1"/>
            <p:nvPr/>
          </p:nvSpPr>
          <p:spPr>
            <a:xfrm>
              <a:off x="2499533" y="809268"/>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a:latin typeface="Segoe UI" panose="020B0502040204020203" pitchFamily="34" charset="0"/>
                  <a:cs typeface="Segoe UI" panose="020B0502040204020203" pitchFamily="34" charset="0"/>
                </a:rPr>
                <a:t>What could be upgraded for next time?</a:t>
              </a:r>
            </a:p>
          </p:txBody>
        </p:sp>
      </p:grpSp>
    </p:spTree>
    <p:custDataLst>
      <p:tags r:id="rId1"/>
    </p:custDataLst>
    <p:extLst>
      <p:ext uri="{BB962C8B-B14F-4D97-AF65-F5344CB8AC3E}">
        <p14:creationId xmlns:p14="http://schemas.microsoft.com/office/powerpoint/2010/main" val="244975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ue Box Title and Photo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896" y="-109727"/>
            <a:ext cx="6496468" cy="7077456"/>
          </a:xfrm>
          <a:prstGeom prst="round2SameRect">
            <a:avLst>
              <a:gd name="adj1" fmla="val 0"/>
              <a:gd name="adj2" fmla="val 3737"/>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Headline</a:t>
            </a:r>
          </a:p>
        </p:txBody>
      </p:sp>
    </p:spTree>
    <p:custDataLst>
      <p:tags r:id="rId1"/>
    </p:custDataLst>
    <p:extLst>
      <p:ext uri="{BB962C8B-B14F-4D97-AF65-F5344CB8AC3E}">
        <p14:creationId xmlns:p14="http://schemas.microsoft.com/office/powerpoint/2010/main" val="1207397666"/>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pic>
        <p:nvPicPr>
          <p:cNvPr id="4" name="Picture 3">
            <a:extLst>
              <a:ext uri="{FF2B5EF4-FFF2-40B4-BE49-F238E27FC236}">
                <a16:creationId xmlns:a16="http://schemas.microsoft.com/office/drawing/2014/main" id="{C1422FAB-96FD-4634-A01E-A21638648B85}"/>
              </a:ext>
            </a:extLst>
          </p:cNvPr>
          <p:cNvPicPr>
            <a:picLocks noChangeAspect="1"/>
          </p:cNvPicPr>
          <p:nvPr userDrawn="1"/>
        </p:nvPicPr>
        <p:blipFill>
          <a:blip r:embed="rId3"/>
          <a:srcRect/>
          <a:stretch/>
        </p:blipFill>
        <p:spPr>
          <a:xfrm>
            <a:off x="521208" y="5907024"/>
            <a:ext cx="1548147" cy="589475"/>
          </a:xfrm>
          <a:prstGeom prst="rect">
            <a:avLst/>
          </a:prstGeom>
        </p:spPr>
      </p:pic>
    </p:spTree>
    <p:custDataLst>
      <p:tags r:id="rId1"/>
    </p:custDataLst>
    <p:extLst>
      <p:ext uri="{BB962C8B-B14F-4D97-AF65-F5344CB8AC3E}">
        <p14:creationId xmlns:p14="http://schemas.microsoft.com/office/powerpoint/2010/main" val="1621562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39E59-0084-485E-951C-38F926CD5AD1}"/>
              </a:ext>
            </a:extLst>
          </p:cNvPr>
          <p:cNvPicPr>
            <a:picLocks noChangeAspect="1"/>
          </p:cNvPicPr>
          <p:nvPr/>
        </p:nvPicPr>
        <p:blipFill>
          <a:blip r:embed="rId3"/>
          <a:srcRect/>
          <a:stretch/>
        </p:blipFill>
        <p:spPr>
          <a:xfrm>
            <a:off x="10141862" y="5902206"/>
            <a:ext cx="1548147" cy="589475"/>
          </a:xfrm>
          <a:prstGeom prst="rect">
            <a:avLst/>
          </a:prstGeom>
        </p:spPr>
      </p:pic>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263923944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DA Agenda 4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E667-2779-DDA6-66A5-9BB761A29337}"/>
              </a:ext>
            </a:extLst>
          </p:cNvPr>
          <p:cNvSpPr>
            <a:spLocks noGrp="1"/>
          </p:cNvSpPr>
          <p:nvPr>
            <p:ph type="title" hasCustomPrompt="1"/>
          </p:nvPr>
        </p:nvSpPr>
        <p:spPr/>
        <p:txBody>
          <a:bodyPr/>
          <a:lstStyle>
            <a:lvl1pPr>
              <a:defRPr/>
            </a:lvl1pPr>
          </a:lstStyle>
          <a:p>
            <a:r>
              <a:rPr lang="en-US"/>
              <a:t>title</a:t>
            </a:r>
          </a:p>
        </p:txBody>
      </p:sp>
      <p:sp>
        <p:nvSpPr>
          <p:cNvPr id="25" name="Rounded Rectangle 1">
            <a:extLst>
              <a:ext uri="{FF2B5EF4-FFF2-40B4-BE49-F238E27FC236}">
                <a16:creationId xmlns:a16="http://schemas.microsoft.com/office/drawing/2014/main" id="{B27C3592-831A-4E84-9976-3F3C9AB8A3F9}"/>
              </a:ext>
            </a:extLst>
          </p:cNvPr>
          <p:cNvSpPr/>
          <p:nvPr/>
        </p:nvSpPr>
        <p:spPr>
          <a:xfrm>
            <a:off x="762894" y="2320893"/>
            <a:ext cx="5029200" cy="155448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6" name="Rounded Rectangle 1">
            <a:extLst>
              <a:ext uri="{FF2B5EF4-FFF2-40B4-BE49-F238E27FC236}">
                <a16:creationId xmlns:a16="http://schemas.microsoft.com/office/drawing/2014/main" id="{F2813A47-2DE6-462E-A80F-905E7735159C}"/>
              </a:ext>
            </a:extLst>
          </p:cNvPr>
          <p:cNvSpPr/>
          <p:nvPr/>
        </p:nvSpPr>
        <p:spPr>
          <a:xfrm>
            <a:off x="762894" y="4346735"/>
            <a:ext cx="5029200" cy="155448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7" name="Rounded Rectangle 1">
            <a:extLst>
              <a:ext uri="{FF2B5EF4-FFF2-40B4-BE49-F238E27FC236}">
                <a16:creationId xmlns:a16="http://schemas.microsoft.com/office/drawing/2014/main" id="{CF5802FB-1A6F-4B0A-ADEA-B8D8EB89E171}"/>
              </a:ext>
            </a:extLst>
          </p:cNvPr>
          <p:cNvSpPr/>
          <p:nvPr/>
        </p:nvSpPr>
        <p:spPr>
          <a:xfrm>
            <a:off x="6418259" y="2320892"/>
            <a:ext cx="5029200" cy="1554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8" name="Rounded Rectangle 1">
            <a:extLst>
              <a:ext uri="{FF2B5EF4-FFF2-40B4-BE49-F238E27FC236}">
                <a16:creationId xmlns:a16="http://schemas.microsoft.com/office/drawing/2014/main" id="{902CFBF8-0F9B-405A-9A2A-E5736C078703}"/>
              </a:ext>
            </a:extLst>
          </p:cNvPr>
          <p:cNvSpPr/>
          <p:nvPr/>
        </p:nvSpPr>
        <p:spPr>
          <a:xfrm>
            <a:off x="6418259" y="4346734"/>
            <a:ext cx="5029200" cy="15544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D22E5B42-ECFA-4EEC-98ED-80925D754524}"/>
              </a:ext>
            </a:extLst>
          </p:cNvPr>
          <p:cNvSpPr/>
          <p:nvPr/>
        </p:nvSpPr>
        <p:spPr>
          <a:xfrm>
            <a:off x="995847" y="2686653"/>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30" name="Oval 29">
            <a:extLst>
              <a:ext uri="{FF2B5EF4-FFF2-40B4-BE49-F238E27FC236}">
                <a16:creationId xmlns:a16="http://schemas.microsoft.com/office/drawing/2014/main" id="{CD42CA77-DC78-41A0-8EA4-B7008F6F22F6}"/>
              </a:ext>
            </a:extLst>
          </p:cNvPr>
          <p:cNvSpPr/>
          <p:nvPr/>
        </p:nvSpPr>
        <p:spPr>
          <a:xfrm>
            <a:off x="995847" y="4712495"/>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6"/>
                </a:solidFill>
                <a:latin typeface="Segoe UI" panose="020B0502040204020203" pitchFamily="34" charset="0"/>
                <a:cs typeface="Segoe UI" panose="020B0502040204020203" pitchFamily="34" charset="0"/>
              </a:rPr>
              <a:t>2</a:t>
            </a:r>
          </a:p>
        </p:txBody>
      </p:sp>
      <p:sp>
        <p:nvSpPr>
          <p:cNvPr id="31" name="Oval 30">
            <a:extLst>
              <a:ext uri="{FF2B5EF4-FFF2-40B4-BE49-F238E27FC236}">
                <a16:creationId xmlns:a16="http://schemas.microsoft.com/office/drawing/2014/main" id="{E2E78FDB-8291-4028-8753-C1A33A2E32F6}"/>
              </a:ext>
            </a:extLst>
          </p:cNvPr>
          <p:cNvSpPr/>
          <p:nvPr/>
        </p:nvSpPr>
        <p:spPr>
          <a:xfrm>
            <a:off x="6680944" y="2686653"/>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3</a:t>
            </a:r>
          </a:p>
        </p:txBody>
      </p:sp>
      <p:sp>
        <p:nvSpPr>
          <p:cNvPr id="32" name="Oval 31">
            <a:extLst>
              <a:ext uri="{FF2B5EF4-FFF2-40B4-BE49-F238E27FC236}">
                <a16:creationId xmlns:a16="http://schemas.microsoft.com/office/drawing/2014/main" id="{349AA6C0-B0AE-4069-9F21-C472D22EA228}"/>
              </a:ext>
            </a:extLst>
          </p:cNvPr>
          <p:cNvSpPr/>
          <p:nvPr/>
        </p:nvSpPr>
        <p:spPr>
          <a:xfrm>
            <a:off x="6680944" y="4712495"/>
            <a:ext cx="822960" cy="822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4"/>
                </a:solidFill>
                <a:latin typeface="Segoe UI" panose="020B0502040204020203" pitchFamily="34" charset="0"/>
                <a:cs typeface="Segoe UI" panose="020B0502040204020203" pitchFamily="34" charset="0"/>
              </a:rPr>
              <a:t>4</a:t>
            </a:r>
          </a:p>
        </p:txBody>
      </p:sp>
      <p:sp>
        <p:nvSpPr>
          <p:cNvPr id="33" name="TextBox 32">
            <a:extLst>
              <a:ext uri="{FF2B5EF4-FFF2-40B4-BE49-F238E27FC236}">
                <a16:creationId xmlns:a16="http://schemas.microsoft.com/office/drawing/2014/main" id="{618A9C92-39AB-4B4D-AF50-A3A1494A468B}"/>
              </a:ext>
            </a:extLst>
          </p:cNvPr>
          <p:cNvSpPr txBox="1"/>
          <p:nvPr/>
        </p:nvSpPr>
        <p:spPr>
          <a:xfrm>
            <a:off x="1809712" y="2611039"/>
            <a:ext cx="3636084" cy="640080"/>
          </a:xfrm>
          <a:prstGeom prst="rect">
            <a:avLst/>
          </a:prstGeom>
          <a:noFill/>
        </p:spPr>
        <p:txBody>
          <a:bodyPr wrap="square" rtlCol="0">
            <a:spAutoFit/>
          </a:bodyPr>
          <a:lstStyle/>
          <a:p>
            <a:endParaRPr lang="en-US"/>
          </a:p>
        </p:txBody>
      </p:sp>
      <p:sp>
        <p:nvSpPr>
          <p:cNvPr id="34" name="Text Placeholder 17">
            <a:extLst>
              <a:ext uri="{FF2B5EF4-FFF2-40B4-BE49-F238E27FC236}">
                <a16:creationId xmlns:a16="http://schemas.microsoft.com/office/drawing/2014/main" id="{D2AB6E94-1764-4388-8CAD-B191A117F81D}"/>
              </a:ext>
            </a:extLst>
          </p:cNvPr>
          <p:cNvSpPr>
            <a:spLocks noGrp="1"/>
          </p:cNvSpPr>
          <p:nvPr>
            <p:ph type="body" sz="quarter" idx="10" hasCustomPrompt="1"/>
          </p:nvPr>
        </p:nvSpPr>
        <p:spPr>
          <a:xfrm>
            <a:off x="1809708" y="2320924"/>
            <a:ext cx="3964030" cy="1554447"/>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35" name="Text Placeholder 17">
            <a:extLst>
              <a:ext uri="{FF2B5EF4-FFF2-40B4-BE49-F238E27FC236}">
                <a16:creationId xmlns:a16="http://schemas.microsoft.com/office/drawing/2014/main" id="{09E2F275-4B9C-4EE7-9C4D-132216CEE22B}"/>
              </a:ext>
            </a:extLst>
          </p:cNvPr>
          <p:cNvSpPr>
            <a:spLocks noGrp="1"/>
          </p:cNvSpPr>
          <p:nvPr>
            <p:ph type="body" sz="quarter" idx="11" hasCustomPrompt="1"/>
          </p:nvPr>
        </p:nvSpPr>
        <p:spPr>
          <a:xfrm>
            <a:off x="1809708" y="4346383"/>
            <a:ext cx="3964030" cy="1554479"/>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36" name="Text Placeholder 17">
            <a:extLst>
              <a:ext uri="{FF2B5EF4-FFF2-40B4-BE49-F238E27FC236}">
                <a16:creationId xmlns:a16="http://schemas.microsoft.com/office/drawing/2014/main" id="{619B79A6-4533-49D0-8061-312E23DF5CE8}"/>
              </a:ext>
            </a:extLst>
          </p:cNvPr>
          <p:cNvSpPr>
            <a:spLocks noGrp="1"/>
          </p:cNvSpPr>
          <p:nvPr>
            <p:ph type="body" sz="quarter" idx="13" hasCustomPrompt="1"/>
          </p:nvPr>
        </p:nvSpPr>
        <p:spPr>
          <a:xfrm>
            <a:off x="7483429" y="2320892"/>
            <a:ext cx="3964030" cy="154625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37" name="Text Placeholder 17">
            <a:extLst>
              <a:ext uri="{FF2B5EF4-FFF2-40B4-BE49-F238E27FC236}">
                <a16:creationId xmlns:a16="http://schemas.microsoft.com/office/drawing/2014/main" id="{EFC81927-8F30-4C3D-ABEE-E48F2AAB4541}"/>
              </a:ext>
            </a:extLst>
          </p:cNvPr>
          <p:cNvSpPr>
            <a:spLocks noGrp="1"/>
          </p:cNvSpPr>
          <p:nvPr>
            <p:ph type="body" sz="quarter" idx="14" hasCustomPrompt="1"/>
          </p:nvPr>
        </p:nvSpPr>
        <p:spPr>
          <a:xfrm>
            <a:off x="7481969" y="4346384"/>
            <a:ext cx="3964030" cy="155447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Tree>
    <p:custDataLst>
      <p:tags r:id="rId1"/>
    </p:custDataLst>
    <p:extLst>
      <p:ext uri="{BB962C8B-B14F-4D97-AF65-F5344CB8AC3E}">
        <p14:creationId xmlns:p14="http://schemas.microsoft.com/office/powerpoint/2010/main" val="1887977104"/>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pic>
        <p:nvPicPr>
          <p:cNvPr id="3" name="Picture 2">
            <a:extLst>
              <a:ext uri="{FF2B5EF4-FFF2-40B4-BE49-F238E27FC236}">
                <a16:creationId xmlns:a16="http://schemas.microsoft.com/office/drawing/2014/main" id="{51B8D638-CDAB-4131-5136-703610896483}"/>
              </a:ext>
            </a:extLst>
          </p:cNvPr>
          <p:cNvPicPr>
            <a:picLocks noChangeAspect="1"/>
          </p:cNvPicPr>
          <p:nvPr userDrawn="1"/>
        </p:nvPicPr>
        <p:blipFill>
          <a:blip r:embed="rId3"/>
          <a:srcRect/>
          <a:stretch/>
        </p:blipFill>
        <p:spPr>
          <a:xfrm>
            <a:off x="10141862" y="5902206"/>
            <a:ext cx="1548147" cy="589475"/>
          </a:xfrm>
          <a:prstGeom prst="rect">
            <a:avLst/>
          </a:prstGeom>
        </p:spPr>
      </p:pic>
    </p:spTree>
    <p:custDataLst>
      <p:tags r:id="rId1"/>
    </p:custDataLst>
    <p:extLst>
      <p:ext uri="{BB962C8B-B14F-4D97-AF65-F5344CB8AC3E}">
        <p14:creationId xmlns:p14="http://schemas.microsoft.com/office/powerpoint/2010/main" val="28698435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ADA Blur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CF406-ADE4-4E91-A2CF-261A8B6C6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26" y="181182"/>
            <a:ext cx="4921537" cy="6492240"/>
          </a:xfrm>
          <a:prstGeom prst="rect">
            <a:avLst/>
          </a:prstGeom>
        </p:spPr>
      </p:pic>
      <p:pic>
        <p:nvPicPr>
          <p:cNvPr id="5" name="Picture 4">
            <a:extLst>
              <a:ext uri="{FF2B5EF4-FFF2-40B4-BE49-F238E27FC236}">
                <a16:creationId xmlns:a16="http://schemas.microsoft.com/office/drawing/2014/main" id="{A8A77575-EEFA-4AF3-9366-E2B2DA7C7BF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83496" y="5660136"/>
            <a:ext cx="1548149" cy="589475"/>
          </a:xfrm>
          <a:prstGeom prst="rect">
            <a:avLst/>
          </a:prstGeom>
        </p:spPr>
      </p:pic>
      <p:pic>
        <p:nvPicPr>
          <p:cNvPr id="12" name="Picture 11">
            <a:extLst>
              <a:ext uri="{FF2B5EF4-FFF2-40B4-BE49-F238E27FC236}">
                <a16:creationId xmlns:a16="http://schemas.microsoft.com/office/drawing/2014/main" id="{7985938E-8BE1-46B4-8E3B-BC9D03306A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76493" y="179484"/>
            <a:ext cx="7071973" cy="6492803"/>
          </a:xfrm>
          <a:prstGeom prst="rect">
            <a:avLst/>
          </a:prstGeom>
        </p:spPr>
      </p:pic>
      <p:sp>
        <p:nvSpPr>
          <p:cNvPr id="8" name="Title 1">
            <a:extLst>
              <a:ext uri="{FF2B5EF4-FFF2-40B4-BE49-F238E27FC236}">
                <a16:creationId xmlns:a16="http://schemas.microsoft.com/office/drawing/2014/main" id="{ED399BEC-5BF9-2844-4A91-D2C4932CF068}"/>
              </a:ext>
            </a:extLst>
          </p:cNvPr>
          <p:cNvSpPr>
            <a:spLocks noGrp="1"/>
          </p:cNvSpPr>
          <p:nvPr>
            <p:ph type="title" idx="4294967295"/>
          </p:nvPr>
        </p:nvSpPr>
        <p:spPr>
          <a:xfrm>
            <a:off x="639663" y="-1280160"/>
            <a:ext cx="10898216" cy="1280160"/>
          </a:xfrm>
        </p:spPr>
        <p:txBody>
          <a:bodyPr vert="horz" lIns="91440" tIns="45720" rIns="91440" bIns="45720" rtlCol="0" anchor="b">
            <a:noAutofit/>
          </a:bodyPr>
          <a:lstStyle/>
          <a:p>
            <a:r>
              <a:rPr lang="en-US"/>
              <a:t>Click to edit Master title style</a:t>
            </a:r>
          </a:p>
        </p:txBody>
      </p:sp>
      <p:sp>
        <p:nvSpPr>
          <p:cNvPr id="2" name="Rectangle 1">
            <a:extLst>
              <a:ext uri="{FF2B5EF4-FFF2-40B4-BE49-F238E27FC236}">
                <a16:creationId xmlns:a16="http://schemas.microsoft.com/office/drawing/2014/main" id="{534AE4A3-9A1A-DCD0-7EF3-EBD3CDC83956}"/>
              </a:ext>
            </a:extLst>
          </p:cNvPr>
          <p:cNvSpPr/>
          <p:nvPr userDrawn="1"/>
        </p:nvSpPr>
        <p:spPr>
          <a:xfrm>
            <a:off x="5655076" y="834500"/>
            <a:ext cx="5576569" cy="4780796"/>
          </a:xfrm>
          <a:prstGeom prst="rect">
            <a:avLst/>
          </a:prstGeom>
        </p:spPr>
        <p:txBody>
          <a:bodyPr wrap="square">
            <a:spAutoFit/>
          </a:bodyPr>
          <a:lstStyle/>
          <a:p>
            <a:pPr marL="0" indent="0">
              <a:lnSpc>
                <a:spcPct val="100000"/>
              </a:lnSpc>
              <a:spcBef>
                <a:spcPts val="1000"/>
              </a:spcBef>
              <a:buNone/>
            </a:pPr>
            <a:r>
              <a:rPr lang="en-US" sz="2400">
                <a:solidFill>
                  <a:schemeClr val="bg1"/>
                </a:solidFill>
                <a:latin typeface="+mj-lt"/>
              </a:rPr>
              <a:t>Evident Change is a nonprofit that uses data and research to improve our social systems. </a:t>
            </a:r>
          </a:p>
          <a:p>
            <a:pPr marL="0" indent="0">
              <a:lnSpc>
                <a:spcPct val="100000"/>
              </a:lnSpc>
              <a:spcBef>
                <a:spcPts val="1000"/>
              </a:spcBef>
              <a:buNone/>
            </a:pPr>
            <a:r>
              <a:rPr lang="en-US" sz="2400">
                <a:solidFill>
                  <a:schemeClr val="bg1"/>
                </a:solidFill>
                <a:latin typeface="+mj-lt"/>
              </a:rPr>
              <a:t>We believe our systems should help people achieve their greatest potential, not create barriers to their success. </a:t>
            </a:r>
          </a:p>
          <a:p>
            <a:pPr marL="0" indent="0">
              <a:lnSpc>
                <a:spcPct val="100000"/>
              </a:lnSpc>
              <a:spcBef>
                <a:spcPts val="1000"/>
              </a:spcBef>
              <a:buNone/>
            </a:pPr>
            <a:r>
              <a:rPr lang="en-US" sz="2400">
                <a:solidFill>
                  <a:schemeClr val="bg1"/>
                </a:solidFill>
                <a:latin typeface="+mj-lt"/>
              </a:rPr>
              <a:t>That’s why we partner with systems professionals and communities to get to the root of their biggest challenges, and give them the tools and knowledge to achieve better outcomes for everyone involved. </a:t>
            </a:r>
            <a:endParaRPr lang="en-US" sz="2400">
              <a:latin typeface="+mj-lt"/>
              <a:cs typeface="Segoe UI" panose="020B0502040204020203" pitchFamily="34" charset="0"/>
            </a:endParaRPr>
          </a:p>
        </p:txBody>
      </p:sp>
    </p:spTree>
    <p:custDataLst>
      <p:tags r:id="rId1"/>
    </p:custDataLst>
    <p:extLst>
      <p:ext uri="{BB962C8B-B14F-4D97-AF65-F5344CB8AC3E}">
        <p14:creationId xmlns:p14="http://schemas.microsoft.com/office/powerpoint/2010/main" val="2357176741"/>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ADA Sec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2</a:t>
            </a:r>
          </a:p>
        </p:txBody>
      </p:sp>
      <p:sp>
        <p:nvSpPr>
          <p:cNvPr id="9" name="Title 1">
            <a:extLst>
              <a:ext uri="{FF2B5EF4-FFF2-40B4-BE49-F238E27FC236}">
                <a16:creationId xmlns:a16="http://schemas.microsoft.com/office/drawing/2014/main" id="{F79FFA5E-F9D6-8323-3B42-FF974FC75036}"/>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138843651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ADA Sec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3</a:t>
            </a:r>
          </a:p>
        </p:txBody>
      </p:sp>
      <p:sp>
        <p:nvSpPr>
          <p:cNvPr id="9" name="Title 1">
            <a:extLst>
              <a:ext uri="{FF2B5EF4-FFF2-40B4-BE49-F238E27FC236}">
                <a16:creationId xmlns:a16="http://schemas.microsoft.com/office/drawing/2014/main" id="{3D293553-6812-E579-4A82-498C03440A20}"/>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426636824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ADA Sec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4</a:t>
            </a:r>
          </a:p>
        </p:txBody>
      </p:sp>
      <p:sp>
        <p:nvSpPr>
          <p:cNvPr id="9" name="Title 1">
            <a:extLst>
              <a:ext uri="{FF2B5EF4-FFF2-40B4-BE49-F238E27FC236}">
                <a16:creationId xmlns:a16="http://schemas.microsoft.com/office/drawing/2014/main" id="{26AE2162-06B9-BF16-5EF6-EEC69ACA60AD}"/>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278298267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ADA subtitl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marL="0" indent="0">
              <a:buFontTx/>
              <a:buNone/>
              <a:defRPr sz="2800" b="1" cap="all" baseline="0">
                <a:solidFill>
                  <a:schemeClr val="accent6"/>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9BF90DF8-B1FE-70B0-6F3E-10C2E182843D}"/>
              </a:ext>
            </a:extLst>
          </p:cNvPr>
          <p:cNvSpPr>
            <a:spLocks noGrp="1"/>
          </p:cNvSpPr>
          <p:nvPr>
            <p:ph type="title" hasCustomPrompt="1"/>
          </p:nvPr>
        </p:nvSpPr>
        <p:spPr>
          <a:xfrm>
            <a:off x="639663" y="365129"/>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2669784982"/>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ADA 2 parts hidden title">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880E3A-CE01-1E19-8EE9-14E7F4240CE8}"/>
              </a:ext>
            </a:extLst>
          </p:cNvPr>
          <p:cNvSpPr txBox="1"/>
          <p:nvPr/>
        </p:nvSpPr>
        <p:spPr>
          <a:xfrm>
            <a:off x="6365298"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15" name="TextBox 14">
            <a:extLst>
              <a:ext uri="{FF2B5EF4-FFF2-40B4-BE49-F238E27FC236}">
                <a16:creationId xmlns:a16="http://schemas.microsoft.com/office/drawing/2014/main" id="{44DDCE30-E925-D507-3A4C-99FAB145AF36}"/>
              </a:ext>
            </a:extLst>
          </p:cNvPr>
          <p:cNvSpPr txBox="1"/>
          <p:nvPr/>
        </p:nvSpPr>
        <p:spPr>
          <a:xfrm>
            <a:off x="755177" y="582404"/>
            <a:ext cx="5071965" cy="1005840"/>
          </a:xfrm>
          <a:custGeom>
            <a:avLst/>
            <a:gdLst>
              <a:gd name="connsiteX0" fmla="*/ 322052 w 5053160"/>
              <a:gd name="connsiteY0" fmla="*/ 0 h 1417808"/>
              <a:gd name="connsiteX1" fmla="*/ 4731108 w 5053160"/>
              <a:gd name="connsiteY1" fmla="*/ 0 h 1417808"/>
              <a:gd name="connsiteX2" fmla="*/ 5053160 w 5053160"/>
              <a:gd name="connsiteY2" fmla="*/ 322052 h 1417808"/>
              <a:gd name="connsiteX3" fmla="*/ 5053160 w 5053160"/>
              <a:gd name="connsiteY3" fmla="*/ 1417808 h 1417808"/>
              <a:gd name="connsiteX4" fmla="*/ 0 w 5053160"/>
              <a:gd name="connsiteY4" fmla="*/ 1417808 h 1417808"/>
              <a:gd name="connsiteX5" fmla="*/ 0 w 5053160"/>
              <a:gd name="connsiteY5" fmla="*/ 322052 h 1417808"/>
              <a:gd name="connsiteX6" fmla="*/ 322052 w 5053160"/>
              <a:gd name="connsiteY6" fmla="*/ 0 h 14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3160" h="1417808">
                <a:moveTo>
                  <a:pt x="322052" y="0"/>
                </a:moveTo>
                <a:lnTo>
                  <a:pt x="4731108" y="0"/>
                </a:lnTo>
                <a:cubicBezTo>
                  <a:pt x="4908972" y="0"/>
                  <a:pt x="5053160" y="144188"/>
                  <a:pt x="5053160" y="322052"/>
                </a:cubicBezTo>
                <a:lnTo>
                  <a:pt x="5053160" y="1417808"/>
                </a:lnTo>
                <a:lnTo>
                  <a:pt x="0" y="1417808"/>
                </a:lnTo>
                <a:lnTo>
                  <a:pt x="0" y="322052"/>
                </a:lnTo>
                <a:cubicBezTo>
                  <a:pt x="0" y="144188"/>
                  <a:pt x="144188" y="0"/>
                  <a:pt x="322052" y="0"/>
                </a:cubicBezTo>
                <a:close/>
              </a:path>
            </a:pathLst>
          </a:cu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376363" defTabSz="457200">
              <a:spcBef>
                <a:spcPct val="0"/>
              </a:spcBef>
            </a:pPr>
            <a:endParaRPr lang="en-US" sz="2800">
              <a:solidFill>
                <a:schemeClr val="bg1"/>
              </a:solidFill>
              <a:latin typeface="Brandon Grotesque Bold" panose="020B0803020203060202"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6DD5F42B-4CEF-1DBD-5408-E049DD148259}"/>
              </a:ext>
            </a:extLst>
          </p:cNvPr>
          <p:cNvSpPr txBox="1"/>
          <p:nvPr/>
        </p:nvSpPr>
        <p:spPr>
          <a:xfrm>
            <a:off x="772424" y="1583388"/>
            <a:ext cx="5037467" cy="3810060"/>
          </a:xfrm>
          <a:prstGeom prst="rect">
            <a:avLst/>
          </a:prstGeom>
          <a:noFill/>
          <a:ln w="38100">
            <a:solidFill>
              <a:schemeClr val="tx2"/>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0" name="Rounded Rectangle 4">
            <a:extLst>
              <a:ext uri="{FF2B5EF4-FFF2-40B4-BE49-F238E27FC236}">
                <a16:creationId xmlns:a16="http://schemas.microsoft.com/office/drawing/2014/main" id="{22E6C175-A6A7-2BCC-8FC3-E8ED1B4A3EE8}"/>
              </a:ext>
            </a:extLst>
          </p:cNvPr>
          <p:cNvSpPr txBox="1"/>
          <p:nvPr/>
        </p:nvSpPr>
        <p:spPr>
          <a:xfrm>
            <a:off x="6388833" y="1583388"/>
            <a:ext cx="5030743" cy="3810060"/>
          </a:xfrm>
          <a:prstGeom prst="rect">
            <a:avLst/>
          </a:prstGeom>
          <a:no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a:p>
            <a:pPr marL="0" lvl="0" indent="0" algn="ctr" defTabSz="800100">
              <a:lnSpc>
                <a:spcPct val="100000"/>
              </a:lnSpc>
              <a:spcBef>
                <a:spcPct val="0"/>
              </a:spcBef>
              <a:spcAft>
                <a:spcPts val="0"/>
              </a:spcAft>
              <a:buNone/>
            </a:pPr>
            <a:endParaRPr lang="en-US" b="1" kern="1200">
              <a:solidFill>
                <a:schemeClr val="tx1"/>
              </a:solidFill>
              <a:latin typeface="+mj-lt"/>
              <a:ea typeface="Verdana" panose="020B0604030504040204" pitchFamily="34" charset="0"/>
              <a:cs typeface="Segoe UI" panose="020B0502040204020203" pitchFamily="34" charset="0"/>
            </a:endParaRPr>
          </a:p>
        </p:txBody>
      </p:sp>
      <p:sp>
        <p:nvSpPr>
          <p:cNvPr id="17" name="Text Placeholder 11">
            <a:extLst>
              <a:ext uri="{FF2B5EF4-FFF2-40B4-BE49-F238E27FC236}">
                <a16:creationId xmlns:a16="http://schemas.microsoft.com/office/drawing/2014/main" id="{03F3FF74-84BF-289A-3AA3-10A55F86475F}"/>
              </a:ext>
            </a:extLst>
          </p:cNvPr>
          <p:cNvSpPr>
            <a:spLocks noGrp="1"/>
          </p:cNvSpPr>
          <p:nvPr>
            <p:ph type="body" sz="quarter" idx="15"/>
          </p:nvPr>
        </p:nvSpPr>
        <p:spPr>
          <a:xfrm>
            <a:off x="2121408" y="1713521"/>
            <a:ext cx="3468512"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8" name="Text Placeholder 11">
            <a:extLst>
              <a:ext uri="{FF2B5EF4-FFF2-40B4-BE49-F238E27FC236}">
                <a16:creationId xmlns:a16="http://schemas.microsoft.com/office/drawing/2014/main" id="{47EEA93F-7171-A050-01AD-C9591611A32E}"/>
              </a:ext>
            </a:extLst>
          </p:cNvPr>
          <p:cNvSpPr>
            <a:spLocks noGrp="1"/>
          </p:cNvSpPr>
          <p:nvPr>
            <p:ph type="body" sz="quarter" idx="16"/>
          </p:nvPr>
        </p:nvSpPr>
        <p:spPr>
          <a:xfrm>
            <a:off x="7758188" y="1713521"/>
            <a:ext cx="3465576" cy="3493198"/>
          </a:xfrm>
        </p:spPr>
        <p:txBody>
          <a:bodyPr>
            <a:noAutofit/>
          </a:bodyPr>
          <a:lstStyle>
            <a:lvl1pPr marL="0" indent="0" algn="l">
              <a:lnSpc>
                <a:spcPts val="5200"/>
              </a:lnSpc>
              <a:spcBef>
                <a:spcPts val="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19" name="Text Placeholder 11">
            <a:extLst>
              <a:ext uri="{FF2B5EF4-FFF2-40B4-BE49-F238E27FC236}">
                <a16:creationId xmlns:a16="http://schemas.microsoft.com/office/drawing/2014/main" id="{59D58688-8443-3EB2-1726-299123904CE3}"/>
              </a:ext>
            </a:extLst>
          </p:cNvPr>
          <p:cNvSpPr>
            <a:spLocks noGrp="1"/>
          </p:cNvSpPr>
          <p:nvPr>
            <p:ph type="body" sz="quarter" idx="17" hasCustomPrompt="1"/>
          </p:nvPr>
        </p:nvSpPr>
        <p:spPr>
          <a:xfrm>
            <a:off x="996881" y="868513"/>
            <a:ext cx="4593039"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0" name="Text Placeholder 11">
            <a:extLst>
              <a:ext uri="{FF2B5EF4-FFF2-40B4-BE49-F238E27FC236}">
                <a16:creationId xmlns:a16="http://schemas.microsoft.com/office/drawing/2014/main" id="{A8EEBAAC-F381-C762-33B4-64517265EC27}"/>
              </a:ext>
            </a:extLst>
          </p:cNvPr>
          <p:cNvSpPr>
            <a:spLocks noGrp="1"/>
          </p:cNvSpPr>
          <p:nvPr>
            <p:ph type="body" sz="quarter" idx="18" hasCustomPrompt="1"/>
          </p:nvPr>
        </p:nvSpPr>
        <p:spPr>
          <a:xfrm>
            <a:off x="6587756" y="842440"/>
            <a:ext cx="4607363" cy="759672"/>
          </a:xfrm>
        </p:spPr>
        <p:txBody>
          <a:bodyPr>
            <a:noAutofit/>
          </a:bodyPr>
          <a:lstStyle>
            <a:lvl1pPr marL="0" indent="0" algn="ctr">
              <a:lnSpc>
                <a:spcPct val="100000"/>
              </a:lnSpc>
              <a:spcBef>
                <a:spcPts val="1000"/>
              </a:spcBef>
              <a:buNone/>
              <a:defRPr sz="32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Subtitle</a:t>
            </a:r>
          </a:p>
        </p:txBody>
      </p:sp>
      <p:sp>
        <p:nvSpPr>
          <p:cNvPr id="2" name="Title 1">
            <a:extLst>
              <a:ext uri="{FF2B5EF4-FFF2-40B4-BE49-F238E27FC236}">
                <a16:creationId xmlns:a16="http://schemas.microsoft.com/office/drawing/2014/main" id="{0616DE04-6206-312C-378C-0B49AE3D0E2D}"/>
              </a:ext>
            </a:extLst>
          </p:cNvPr>
          <p:cNvSpPr>
            <a:spLocks noGrp="1"/>
          </p:cNvSpPr>
          <p:nvPr>
            <p:ph type="title" hasCustomPrompt="1"/>
          </p:nvPr>
        </p:nvSpPr>
        <p:spPr>
          <a:xfrm>
            <a:off x="646892" y="-697756"/>
            <a:ext cx="10898216"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895249467"/>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defRPr cap="all" baseline="0"/>
            </a:lvl1pPr>
          </a:lstStyle>
          <a:p>
            <a:r>
              <a:rPr lang="en-US"/>
              <a:t>CLICK TO EDIT MASTER TITLE STYLE</a:t>
            </a:r>
          </a:p>
        </p:txBody>
      </p:sp>
      <p:pic>
        <p:nvPicPr>
          <p:cNvPr id="4" name="Picture 3">
            <a:extLst>
              <a:ext uri="{FF2B5EF4-FFF2-40B4-BE49-F238E27FC236}">
                <a16:creationId xmlns:a16="http://schemas.microsoft.com/office/drawing/2014/main" id="{C1422FAB-96FD-4634-A01E-A21638648B85}"/>
              </a:ext>
            </a:extLst>
          </p:cNvPr>
          <p:cNvPicPr>
            <a:picLocks noChangeAspect="1"/>
          </p:cNvPicPr>
          <p:nvPr/>
        </p:nvPicPr>
        <p:blipFill>
          <a:blip r:embed="rId3"/>
          <a:srcRect/>
          <a:stretch/>
        </p:blipFill>
        <p:spPr>
          <a:xfrm>
            <a:off x="521208" y="5907024"/>
            <a:ext cx="1548147" cy="589475"/>
          </a:xfrm>
          <a:prstGeom prst="rect">
            <a:avLst/>
          </a:prstGeom>
        </p:spPr>
      </p:pic>
    </p:spTree>
    <p:custDataLst>
      <p:tags r:id="rId1"/>
    </p:custDataLst>
    <p:extLst>
      <p:ext uri="{BB962C8B-B14F-4D97-AF65-F5344CB8AC3E}">
        <p14:creationId xmlns:p14="http://schemas.microsoft.com/office/powerpoint/2010/main" val="2088346920"/>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7" name="Picture 6">
            <a:extLst>
              <a:ext uri="{FF2B5EF4-FFF2-40B4-BE49-F238E27FC236}">
                <a16:creationId xmlns:a16="http://schemas.microsoft.com/office/drawing/2014/main" id="{C35EE464-FD31-C798-A70D-02F3A703067D}"/>
              </a:ext>
            </a:extLst>
          </p:cNvPr>
          <p:cNvPicPr>
            <a:picLocks noChangeAspect="1"/>
          </p:cNvPicPr>
          <p:nvPr userDrawn="1"/>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345546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2_Square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4971336"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4"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7" name="Picture 6">
            <a:extLst>
              <a:ext uri="{FF2B5EF4-FFF2-40B4-BE49-F238E27FC236}">
                <a16:creationId xmlns:a16="http://schemas.microsoft.com/office/drawing/2014/main" id="{58FD0F2E-33FD-2616-BCBD-FF31AD49F864}"/>
              </a:ext>
            </a:extLst>
          </p:cNvPr>
          <p:cNvPicPr>
            <a:picLocks noChangeAspect="1"/>
          </p:cNvPicPr>
          <p:nvPr userDrawn="1"/>
        </p:nvPicPr>
        <p:blipFill>
          <a:blip r:embed="rId3"/>
          <a:srcRect/>
          <a:stretch/>
        </p:blipFill>
        <p:spPr>
          <a:xfrm>
            <a:off x="521208" y="5907024"/>
            <a:ext cx="1548147" cy="589475"/>
          </a:xfrm>
          <a:prstGeom prst="rect">
            <a:avLst/>
          </a:prstGeom>
        </p:spPr>
      </p:pic>
    </p:spTree>
    <p:custDataLst>
      <p:tags r:id="rId1"/>
    </p:custDataLst>
    <p:extLst>
      <p:ext uri="{BB962C8B-B14F-4D97-AF65-F5344CB8AC3E}">
        <p14:creationId xmlns:p14="http://schemas.microsoft.com/office/powerpoint/2010/main" val="299795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DA Sec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CA8D-66BA-F6A8-CC98-36C107E82778}"/>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80" b="1">
                <a:solidFill>
                  <a:schemeClr val="tx1"/>
                </a:solidFill>
                <a:latin typeface="Segoe UI" panose="020B0502040204020203" pitchFamily="34" charset="0"/>
                <a:cs typeface="Segoe UI" panose="020B0502040204020203" pitchFamily="34" charset="0"/>
              </a:rPr>
              <a:t>1</a:t>
            </a:r>
          </a:p>
        </p:txBody>
      </p:sp>
    </p:spTree>
    <p:custDataLst>
      <p:tags r:id="rId1"/>
    </p:custDataLst>
    <p:extLst>
      <p:ext uri="{BB962C8B-B14F-4D97-AF65-F5344CB8AC3E}">
        <p14:creationId xmlns:p14="http://schemas.microsoft.com/office/powerpoint/2010/main" val="101912110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AGENDA</a:t>
            </a:r>
          </a:p>
        </p:txBody>
      </p:sp>
      <p:sp>
        <p:nvSpPr>
          <p:cNvPr id="3" name="Rounded Rectangle 1">
            <a:extLst>
              <a:ext uri="{FF2B5EF4-FFF2-40B4-BE49-F238E27FC236}">
                <a16:creationId xmlns:a16="http://schemas.microsoft.com/office/drawing/2014/main" id="{B5DDC116-E95D-4AA0-8830-34579E8A1B64}"/>
              </a:ext>
            </a:extLst>
          </p:cNvPr>
          <p:cNvSpPr/>
          <p:nvPr userDrawn="1"/>
        </p:nvSpPr>
        <p:spPr>
          <a:xfrm>
            <a:off x="762894" y="1882743"/>
            <a:ext cx="5029200" cy="118872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4" name="Rounded Rectangle 1">
            <a:extLst>
              <a:ext uri="{FF2B5EF4-FFF2-40B4-BE49-F238E27FC236}">
                <a16:creationId xmlns:a16="http://schemas.microsoft.com/office/drawing/2014/main" id="{A83289EE-40AF-4B08-A7B9-48B91ADA9208}"/>
              </a:ext>
            </a:extLst>
          </p:cNvPr>
          <p:cNvSpPr/>
          <p:nvPr userDrawn="1"/>
        </p:nvSpPr>
        <p:spPr>
          <a:xfrm>
            <a:off x="762894" y="3254067"/>
            <a:ext cx="5029200" cy="11887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5" name="Rounded Rectangle 1">
            <a:extLst>
              <a:ext uri="{FF2B5EF4-FFF2-40B4-BE49-F238E27FC236}">
                <a16:creationId xmlns:a16="http://schemas.microsoft.com/office/drawing/2014/main" id="{D6B56B15-08CE-4E7E-B3F6-07CD42072EBB}"/>
              </a:ext>
            </a:extLst>
          </p:cNvPr>
          <p:cNvSpPr/>
          <p:nvPr userDrawn="1"/>
        </p:nvSpPr>
        <p:spPr>
          <a:xfrm>
            <a:off x="762894" y="4625390"/>
            <a:ext cx="5029200" cy="11887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6" name="Rounded Rectangle 1">
            <a:extLst>
              <a:ext uri="{FF2B5EF4-FFF2-40B4-BE49-F238E27FC236}">
                <a16:creationId xmlns:a16="http://schemas.microsoft.com/office/drawing/2014/main" id="{FBBE56F5-0802-4E68-8316-DE86872F7CCB}"/>
              </a:ext>
            </a:extLst>
          </p:cNvPr>
          <p:cNvSpPr/>
          <p:nvPr userDrawn="1"/>
        </p:nvSpPr>
        <p:spPr>
          <a:xfrm>
            <a:off x="6418259" y="1882742"/>
            <a:ext cx="5029200" cy="118872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7" name="Rounded Rectangle 1">
            <a:extLst>
              <a:ext uri="{FF2B5EF4-FFF2-40B4-BE49-F238E27FC236}">
                <a16:creationId xmlns:a16="http://schemas.microsoft.com/office/drawing/2014/main" id="{17B26CD0-5D65-47C0-A1BE-5720B62786B9}"/>
              </a:ext>
            </a:extLst>
          </p:cNvPr>
          <p:cNvSpPr/>
          <p:nvPr userDrawn="1"/>
        </p:nvSpPr>
        <p:spPr>
          <a:xfrm>
            <a:off x="6418259" y="3254066"/>
            <a:ext cx="5029200" cy="118872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8" name="Rounded Rectangle 1">
            <a:extLst>
              <a:ext uri="{FF2B5EF4-FFF2-40B4-BE49-F238E27FC236}">
                <a16:creationId xmlns:a16="http://schemas.microsoft.com/office/drawing/2014/main" id="{B399C3B4-DCFE-4021-AD0F-15B9FD6912D4}"/>
              </a:ext>
            </a:extLst>
          </p:cNvPr>
          <p:cNvSpPr/>
          <p:nvPr userDrawn="1"/>
        </p:nvSpPr>
        <p:spPr>
          <a:xfrm>
            <a:off x="6418259" y="4625390"/>
            <a:ext cx="5029200" cy="118872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271E3E18-3957-4464-A3D8-A7EF5D0BD48A}"/>
              </a:ext>
            </a:extLst>
          </p:cNvPr>
          <p:cNvSpPr/>
          <p:nvPr userDrawn="1"/>
        </p:nvSpPr>
        <p:spPr>
          <a:xfrm>
            <a:off x="995847" y="215706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10" name="Oval 9">
            <a:extLst>
              <a:ext uri="{FF2B5EF4-FFF2-40B4-BE49-F238E27FC236}">
                <a16:creationId xmlns:a16="http://schemas.microsoft.com/office/drawing/2014/main" id="{D2679A3E-94AE-43AF-9074-36957872CA06}"/>
              </a:ext>
            </a:extLst>
          </p:cNvPr>
          <p:cNvSpPr/>
          <p:nvPr userDrawn="1"/>
        </p:nvSpPr>
        <p:spPr>
          <a:xfrm>
            <a:off x="995847" y="3528386"/>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11" name="Oval 10">
            <a:extLst>
              <a:ext uri="{FF2B5EF4-FFF2-40B4-BE49-F238E27FC236}">
                <a16:creationId xmlns:a16="http://schemas.microsoft.com/office/drawing/2014/main" id="{3639E88E-EF37-4C9D-95D7-24D2567AEBD4}"/>
              </a:ext>
            </a:extLst>
          </p:cNvPr>
          <p:cNvSpPr/>
          <p:nvPr userDrawn="1"/>
        </p:nvSpPr>
        <p:spPr>
          <a:xfrm>
            <a:off x="995847"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Segoe UI" panose="020B0502040204020203" pitchFamily="34" charset="0"/>
                <a:cs typeface="Segoe UI" panose="020B0502040204020203" pitchFamily="34" charset="0"/>
              </a:rPr>
              <a:t>3</a:t>
            </a:r>
          </a:p>
        </p:txBody>
      </p:sp>
      <p:sp>
        <p:nvSpPr>
          <p:cNvPr id="12" name="Oval 11">
            <a:extLst>
              <a:ext uri="{FF2B5EF4-FFF2-40B4-BE49-F238E27FC236}">
                <a16:creationId xmlns:a16="http://schemas.microsoft.com/office/drawing/2014/main" id="{88D37B0C-8D39-4279-BF14-A0CC9A5A14A9}"/>
              </a:ext>
            </a:extLst>
          </p:cNvPr>
          <p:cNvSpPr/>
          <p:nvPr userDrawn="1"/>
        </p:nvSpPr>
        <p:spPr>
          <a:xfrm>
            <a:off x="6699994" y="214814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4</a:t>
            </a:r>
          </a:p>
        </p:txBody>
      </p:sp>
      <p:sp>
        <p:nvSpPr>
          <p:cNvPr id="13" name="Oval 12">
            <a:extLst>
              <a:ext uri="{FF2B5EF4-FFF2-40B4-BE49-F238E27FC236}">
                <a16:creationId xmlns:a16="http://schemas.microsoft.com/office/drawing/2014/main" id="{0DDA5B50-8C61-468E-9270-40F707A52F5C}"/>
              </a:ext>
            </a:extLst>
          </p:cNvPr>
          <p:cNvSpPr/>
          <p:nvPr userDrawn="1"/>
        </p:nvSpPr>
        <p:spPr>
          <a:xfrm>
            <a:off x="6699994" y="3534985"/>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5</a:t>
            </a:r>
          </a:p>
        </p:txBody>
      </p:sp>
      <p:sp>
        <p:nvSpPr>
          <p:cNvPr id="14" name="Oval 13">
            <a:extLst>
              <a:ext uri="{FF2B5EF4-FFF2-40B4-BE49-F238E27FC236}">
                <a16:creationId xmlns:a16="http://schemas.microsoft.com/office/drawing/2014/main" id="{9C099592-7E32-4231-87A9-543CA3363416}"/>
              </a:ext>
            </a:extLst>
          </p:cNvPr>
          <p:cNvSpPr/>
          <p:nvPr userDrawn="1"/>
        </p:nvSpPr>
        <p:spPr>
          <a:xfrm>
            <a:off x="6699994" y="4899710"/>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4"/>
                </a:solidFill>
                <a:latin typeface="Segoe UI" panose="020B0502040204020203" pitchFamily="34" charset="0"/>
                <a:cs typeface="Segoe UI" panose="020B0502040204020203" pitchFamily="34" charset="0"/>
              </a:rPr>
              <a:t>6</a:t>
            </a:r>
          </a:p>
        </p:txBody>
      </p:sp>
      <p:sp>
        <p:nvSpPr>
          <p:cNvPr id="15" name="TextBox 14">
            <a:extLst>
              <a:ext uri="{FF2B5EF4-FFF2-40B4-BE49-F238E27FC236}">
                <a16:creationId xmlns:a16="http://schemas.microsoft.com/office/drawing/2014/main" id="{3E6991A7-ABBC-4C17-A370-FA3C201AA860}"/>
              </a:ext>
            </a:extLst>
          </p:cNvPr>
          <p:cNvSpPr txBox="1"/>
          <p:nvPr userDrawn="1"/>
        </p:nvSpPr>
        <p:spPr>
          <a:xfrm>
            <a:off x="1809712" y="2172889"/>
            <a:ext cx="3636084" cy="640080"/>
          </a:xfrm>
          <a:prstGeom prst="rect">
            <a:avLst/>
          </a:prstGeom>
          <a:noFill/>
        </p:spPr>
        <p:txBody>
          <a:bodyPr wrap="square" rtlCol="0">
            <a:spAutoFit/>
          </a:bodyPr>
          <a:lstStyle/>
          <a:p>
            <a:endParaRPr lang="en-US"/>
          </a:p>
        </p:txBody>
      </p:sp>
      <p:sp>
        <p:nvSpPr>
          <p:cNvPr id="18" name="Text Placeholder 17">
            <a:extLst>
              <a:ext uri="{FF2B5EF4-FFF2-40B4-BE49-F238E27FC236}">
                <a16:creationId xmlns:a16="http://schemas.microsoft.com/office/drawing/2014/main" id="{D1C98037-FF01-4FB4-9814-725CC43CABE3}"/>
              </a:ext>
            </a:extLst>
          </p:cNvPr>
          <p:cNvSpPr>
            <a:spLocks noGrp="1"/>
          </p:cNvSpPr>
          <p:nvPr>
            <p:ph type="body" sz="quarter" idx="10" hasCustomPrompt="1"/>
          </p:nvPr>
        </p:nvSpPr>
        <p:spPr>
          <a:xfrm>
            <a:off x="1809708" y="1882775"/>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19" name="Text Placeholder 17">
            <a:extLst>
              <a:ext uri="{FF2B5EF4-FFF2-40B4-BE49-F238E27FC236}">
                <a16:creationId xmlns:a16="http://schemas.microsoft.com/office/drawing/2014/main" id="{D20EFFB8-117A-4DFC-95FA-C92C0E3CCABE}"/>
              </a:ext>
            </a:extLst>
          </p:cNvPr>
          <p:cNvSpPr>
            <a:spLocks noGrp="1"/>
          </p:cNvSpPr>
          <p:nvPr>
            <p:ph type="body" sz="quarter" idx="11" hasCustomPrompt="1"/>
          </p:nvPr>
        </p:nvSpPr>
        <p:spPr>
          <a:xfrm>
            <a:off x="1809708"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20" name="Text Placeholder 17">
            <a:extLst>
              <a:ext uri="{FF2B5EF4-FFF2-40B4-BE49-F238E27FC236}">
                <a16:creationId xmlns:a16="http://schemas.microsoft.com/office/drawing/2014/main" id="{48487E2E-89B9-4BBA-90F8-097A6CD5B4CF}"/>
              </a:ext>
            </a:extLst>
          </p:cNvPr>
          <p:cNvSpPr>
            <a:spLocks noGrp="1"/>
          </p:cNvSpPr>
          <p:nvPr>
            <p:ph type="body" sz="quarter" idx="12" hasCustomPrompt="1"/>
          </p:nvPr>
        </p:nvSpPr>
        <p:spPr>
          <a:xfrm>
            <a:off x="1809708"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sp>
        <p:nvSpPr>
          <p:cNvPr id="21" name="Text Placeholder 17">
            <a:extLst>
              <a:ext uri="{FF2B5EF4-FFF2-40B4-BE49-F238E27FC236}">
                <a16:creationId xmlns:a16="http://schemas.microsoft.com/office/drawing/2014/main" id="{25A511F3-FAC2-42B0-9794-51DC46721C47}"/>
              </a:ext>
            </a:extLst>
          </p:cNvPr>
          <p:cNvSpPr>
            <a:spLocks noGrp="1"/>
          </p:cNvSpPr>
          <p:nvPr>
            <p:ph type="body" sz="quarter" idx="13" hasCustomPrompt="1"/>
          </p:nvPr>
        </p:nvSpPr>
        <p:spPr>
          <a:xfrm>
            <a:off x="7483429" y="1882742"/>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22" name="Text Placeholder 17">
            <a:extLst>
              <a:ext uri="{FF2B5EF4-FFF2-40B4-BE49-F238E27FC236}">
                <a16:creationId xmlns:a16="http://schemas.microsoft.com/office/drawing/2014/main" id="{F7FF37B7-7EF6-436C-A186-767804B2394A}"/>
              </a:ext>
            </a:extLst>
          </p:cNvPr>
          <p:cNvSpPr>
            <a:spLocks noGrp="1"/>
          </p:cNvSpPr>
          <p:nvPr>
            <p:ph type="body" sz="quarter" idx="14" hasCustomPrompt="1"/>
          </p:nvPr>
        </p:nvSpPr>
        <p:spPr>
          <a:xfrm>
            <a:off x="7481969" y="3253717"/>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
        <p:nvSpPr>
          <p:cNvPr id="23" name="Text Placeholder 17">
            <a:extLst>
              <a:ext uri="{FF2B5EF4-FFF2-40B4-BE49-F238E27FC236}">
                <a16:creationId xmlns:a16="http://schemas.microsoft.com/office/drawing/2014/main" id="{B881E5E6-14B5-4F59-BC8F-0D60E98F0E8B}"/>
              </a:ext>
            </a:extLst>
          </p:cNvPr>
          <p:cNvSpPr>
            <a:spLocks noGrp="1"/>
          </p:cNvSpPr>
          <p:nvPr>
            <p:ph type="body" sz="quarter" idx="15" hasCustomPrompt="1"/>
          </p:nvPr>
        </p:nvSpPr>
        <p:spPr>
          <a:xfrm>
            <a:off x="7475834" y="4624659"/>
            <a:ext cx="3964030" cy="118903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42461011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ED775AA-FBAD-43ED-B804-C0B131CEE00C}"/>
              </a:ext>
            </a:extLst>
          </p:cNvPr>
          <p:cNvSpPr>
            <a:spLocks noGrp="1"/>
          </p:cNvSpPr>
          <p:nvPr>
            <p:ph type="title" hasCustomPrompt="1"/>
          </p:nvPr>
        </p:nvSpPr>
        <p:spPr>
          <a:xfrm>
            <a:off x="639663" y="365129"/>
            <a:ext cx="10898216" cy="1280160"/>
          </a:xfrm>
        </p:spPr>
        <p:txBody>
          <a:bodyPr/>
          <a:lstStyle>
            <a:lvl1pPr>
              <a:defRPr cap="all" baseline="0"/>
            </a:lvl1pPr>
          </a:lstStyle>
          <a:p>
            <a:r>
              <a:rPr lang="en-US"/>
              <a:t>AGENDA</a:t>
            </a:r>
          </a:p>
        </p:txBody>
      </p:sp>
      <p:sp>
        <p:nvSpPr>
          <p:cNvPr id="25" name="Rounded Rectangle 1">
            <a:extLst>
              <a:ext uri="{FF2B5EF4-FFF2-40B4-BE49-F238E27FC236}">
                <a16:creationId xmlns:a16="http://schemas.microsoft.com/office/drawing/2014/main" id="{B27C3592-831A-4E84-9976-3F3C9AB8A3F9}"/>
              </a:ext>
            </a:extLst>
          </p:cNvPr>
          <p:cNvSpPr/>
          <p:nvPr userDrawn="1"/>
        </p:nvSpPr>
        <p:spPr>
          <a:xfrm>
            <a:off x="762894" y="1882743"/>
            <a:ext cx="5029200" cy="155448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6" name="Rounded Rectangle 1">
            <a:extLst>
              <a:ext uri="{FF2B5EF4-FFF2-40B4-BE49-F238E27FC236}">
                <a16:creationId xmlns:a16="http://schemas.microsoft.com/office/drawing/2014/main" id="{F2813A47-2DE6-462E-A80F-905E7735159C}"/>
              </a:ext>
            </a:extLst>
          </p:cNvPr>
          <p:cNvSpPr/>
          <p:nvPr userDrawn="1"/>
        </p:nvSpPr>
        <p:spPr>
          <a:xfrm>
            <a:off x="762894" y="3908585"/>
            <a:ext cx="5029200" cy="15544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7" name="Rounded Rectangle 1">
            <a:extLst>
              <a:ext uri="{FF2B5EF4-FFF2-40B4-BE49-F238E27FC236}">
                <a16:creationId xmlns:a16="http://schemas.microsoft.com/office/drawing/2014/main" id="{CF5802FB-1A6F-4B0A-ADEA-B8D8EB89E171}"/>
              </a:ext>
            </a:extLst>
          </p:cNvPr>
          <p:cNvSpPr/>
          <p:nvPr userDrawn="1"/>
        </p:nvSpPr>
        <p:spPr>
          <a:xfrm>
            <a:off x="6418259" y="1882742"/>
            <a:ext cx="5029200" cy="15544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8" name="Rounded Rectangle 1">
            <a:extLst>
              <a:ext uri="{FF2B5EF4-FFF2-40B4-BE49-F238E27FC236}">
                <a16:creationId xmlns:a16="http://schemas.microsoft.com/office/drawing/2014/main" id="{902CFBF8-0F9B-405A-9A2A-E5736C078703}"/>
              </a:ext>
            </a:extLst>
          </p:cNvPr>
          <p:cNvSpPr/>
          <p:nvPr userDrawn="1"/>
        </p:nvSpPr>
        <p:spPr>
          <a:xfrm>
            <a:off x="6418259" y="3908584"/>
            <a:ext cx="5029200" cy="1554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D22E5B42-ECFA-4EEC-98ED-80925D754524}"/>
              </a:ext>
            </a:extLst>
          </p:cNvPr>
          <p:cNvSpPr/>
          <p:nvPr userDrawn="1"/>
        </p:nvSpPr>
        <p:spPr>
          <a:xfrm>
            <a:off x="995847" y="233994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30" name="Oval 29">
            <a:extLst>
              <a:ext uri="{FF2B5EF4-FFF2-40B4-BE49-F238E27FC236}">
                <a16:creationId xmlns:a16="http://schemas.microsoft.com/office/drawing/2014/main" id="{CD42CA77-DC78-41A0-8EA4-B7008F6F22F6}"/>
              </a:ext>
            </a:extLst>
          </p:cNvPr>
          <p:cNvSpPr/>
          <p:nvPr userDrawn="1"/>
        </p:nvSpPr>
        <p:spPr>
          <a:xfrm>
            <a:off x="995847" y="4365784"/>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31" name="Oval 30">
            <a:extLst>
              <a:ext uri="{FF2B5EF4-FFF2-40B4-BE49-F238E27FC236}">
                <a16:creationId xmlns:a16="http://schemas.microsoft.com/office/drawing/2014/main" id="{E2E78FDB-8291-4028-8753-C1A33A2E32F6}"/>
              </a:ext>
            </a:extLst>
          </p:cNvPr>
          <p:cNvSpPr/>
          <p:nvPr userDrawn="1"/>
        </p:nvSpPr>
        <p:spPr>
          <a:xfrm>
            <a:off x="6699994" y="233102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3</a:t>
            </a:r>
          </a:p>
        </p:txBody>
      </p:sp>
      <p:sp>
        <p:nvSpPr>
          <p:cNvPr id="32" name="Oval 31">
            <a:extLst>
              <a:ext uri="{FF2B5EF4-FFF2-40B4-BE49-F238E27FC236}">
                <a16:creationId xmlns:a16="http://schemas.microsoft.com/office/drawing/2014/main" id="{349AA6C0-B0AE-4069-9F21-C472D22EA228}"/>
              </a:ext>
            </a:extLst>
          </p:cNvPr>
          <p:cNvSpPr/>
          <p:nvPr userDrawn="1"/>
        </p:nvSpPr>
        <p:spPr>
          <a:xfrm>
            <a:off x="6699994" y="4372383"/>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4</a:t>
            </a:r>
          </a:p>
        </p:txBody>
      </p:sp>
      <p:sp>
        <p:nvSpPr>
          <p:cNvPr id="33" name="TextBox 32">
            <a:extLst>
              <a:ext uri="{FF2B5EF4-FFF2-40B4-BE49-F238E27FC236}">
                <a16:creationId xmlns:a16="http://schemas.microsoft.com/office/drawing/2014/main" id="{618A9C92-39AB-4B4D-AF50-A3A1494A468B}"/>
              </a:ext>
            </a:extLst>
          </p:cNvPr>
          <p:cNvSpPr txBox="1"/>
          <p:nvPr userDrawn="1"/>
        </p:nvSpPr>
        <p:spPr>
          <a:xfrm>
            <a:off x="1809712" y="2172889"/>
            <a:ext cx="3636084" cy="640080"/>
          </a:xfrm>
          <a:prstGeom prst="rect">
            <a:avLst/>
          </a:prstGeom>
          <a:noFill/>
        </p:spPr>
        <p:txBody>
          <a:bodyPr wrap="square" rtlCol="0">
            <a:spAutoFit/>
          </a:bodyPr>
          <a:lstStyle/>
          <a:p>
            <a:endParaRPr lang="en-US"/>
          </a:p>
        </p:txBody>
      </p:sp>
      <p:sp>
        <p:nvSpPr>
          <p:cNvPr id="34" name="Text Placeholder 17">
            <a:extLst>
              <a:ext uri="{FF2B5EF4-FFF2-40B4-BE49-F238E27FC236}">
                <a16:creationId xmlns:a16="http://schemas.microsoft.com/office/drawing/2014/main" id="{D2AB6E94-1764-4388-8CAD-B191A117F81D}"/>
              </a:ext>
            </a:extLst>
          </p:cNvPr>
          <p:cNvSpPr>
            <a:spLocks noGrp="1"/>
          </p:cNvSpPr>
          <p:nvPr>
            <p:ph type="body" sz="quarter" idx="10" hasCustomPrompt="1"/>
          </p:nvPr>
        </p:nvSpPr>
        <p:spPr>
          <a:xfrm>
            <a:off x="1809708" y="1882774"/>
            <a:ext cx="3964030" cy="1554447"/>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35" name="Text Placeholder 17">
            <a:extLst>
              <a:ext uri="{FF2B5EF4-FFF2-40B4-BE49-F238E27FC236}">
                <a16:creationId xmlns:a16="http://schemas.microsoft.com/office/drawing/2014/main" id="{09E2F275-4B9C-4EE7-9C4D-132216CEE22B}"/>
              </a:ext>
            </a:extLst>
          </p:cNvPr>
          <p:cNvSpPr>
            <a:spLocks noGrp="1"/>
          </p:cNvSpPr>
          <p:nvPr>
            <p:ph type="body" sz="quarter" idx="11" hasCustomPrompt="1"/>
          </p:nvPr>
        </p:nvSpPr>
        <p:spPr>
          <a:xfrm>
            <a:off x="1809708" y="3908233"/>
            <a:ext cx="3964030" cy="1554479"/>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36" name="Text Placeholder 17">
            <a:extLst>
              <a:ext uri="{FF2B5EF4-FFF2-40B4-BE49-F238E27FC236}">
                <a16:creationId xmlns:a16="http://schemas.microsoft.com/office/drawing/2014/main" id="{619B79A6-4533-49D0-8061-312E23DF5CE8}"/>
              </a:ext>
            </a:extLst>
          </p:cNvPr>
          <p:cNvSpPr>
            <a:spLocks noGrp="1"/>
          </p:cNvSpPr>
          <p:nvPr>
            <p:ph type="body" sz="quarter" idx="13" hasCustomPrompt="1"/>
          </p:nvPr>
        </p:nvSpPr>
        <p:spPr>
          <a:xfrm>
            <a:off x="7483429" y="1882742"/>
            <a:ext cx="3964030" cy="154625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37" name="Text Placeholder 17">
            <a:extLst>
              <a:ext uri="{FF2B5EF4-FFF2-40B4-BE49-F238E27FC236}">
                <a16:creationId xmlns:a16="http://schemas.microsoft.com/office/drawing/2014/main" id="{EFC81927-8F30-4C3D-ABEE-E48F2AAB4541}"/>
              </a:ext>
            </a:extLst>
          </p:cNvPr>
          <p:cNvSpPr>
            <a:spLocks noGrp="1"/>
          </p:cNvSpPr>
          <p:nvPr>
            <p:ph type="body" sz="quarter" idx="14" hasCustomPrompt="1"/>
          </p:nvPr>
        </p:nvSpPr>
        <p:spPr>
          <a:xfrm>
            <a:off x="7481969" y="3908234"/>
            <a:ext cx="3964030" cy="155447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Tree>
    <p:custDataLst>
      <p:tags r:id="rId1"/>
    </p:custDataLst>
    <p:extLst>
      <p:ext uri="{BB962C8B-B14F-4D97-AF65-F5344CB8AC3E}">
        <p14:creationId xmlns:p14="http://schemas.microsoft.com/office/powerpoint/2010/main" val="1260446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2258092"/>
            <a:ext cx="10964792" cy="3079750"/>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7" name="Text Placeholder 2">
            <a:extLst>
              <a:ext uri="{FF2B5EF4-FFF2-40B4-BE49-F238E27FC236}">
                <a16:creationId xmlns:a16="http://schemas.microsoft.com/office/drawing/2014/main" id="{6DFC101B-A117-4F9C-AF03-C7C4A16B58E2}"/>
              </a:ext>
            </a:extLst>
          </p:cNvPr>
          <p:cNvSpPr>
            <a:spLocks noGrp="1"/>
          </p:cNvSpPr>
          <p:nvPr>
            <p:ph type="body" sz="quarter" idx="12" hasCustomPrompt="1"/>
          </p:nvPr>
        </p:nvSpPr>
        <p:spPr>
          <a:xfrm>
            <a:off x="639700" y="365760"/>
            <a:ext cx="11015662" cy="1327150"/>
          </a:xfrm>
        </p:spPr>
        <p:txBody>
          <a:bodyPr anchor="ct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
        <p:nvSpPr>
          <p:cNvPr id="8" name="Text Placeholder 2">
            <a:extLst>
              <a:ext uri="{FF2B5EF4-FFF2-40B4-BE49-F238E27FC236}">
                <a16:creationId xmlns:a16="http://schemas.microsoft.com/office/drawing/2014/main" id="{74B14594-85C3-4DCB-BA0E-7051ED0EDD2E}"/>
              </a:ext>
            </a:extLst>
          </p:cNvPr>
          <p:cNvSpPr>
            <a:spLocks noGrp="1"/>
          </p:cNvSpPr>
          <p:nvPr>
            <p:ph type="body" sz="quarter" idx="13" hasCustomPrompt="1"/>
          </p:nvPr>
        </p:nvSpPr>
        <p:spPr>
          <a:xfrm>
            <a:off x="640080" y="1692910"/>
            <a:ext cx="11015662" cy="660146"/>
          </a:xfrm>
        </p:spPr>
        <p:txBody>
          <a:bodyPr anchor="ctr"/>
          <a:lstStyle>
            <a:lvl1pPr>
              <a:buFontTx/>
              <a:buNone/>
              <a:defRPr sz="2800" b="1" cap="all" baseline="0">
                <a:solidFill>
                  <a:schemeClr val="accent1"/>
                </a:solidFill>
                <a:latin typeface="+mj-lt"/>
              </a:defRPr>
            </a:lvl1pPr>
            <a:lvl2pPr>
              <a:buFontTx/>
              <a:buNone/>
              <a:defRPr sz="4400" b="1" cap="all" baseline="0"/>
            </a:lvl2pPr>
            <a:lvl3pPr>
              <a:buFontTx/>
              <a:buNone/>
              <a:defRPr sz="4400" b="1" cap="all" baseline="0"/>
            </a:lvl3pPr>
            <a:lvl4pPr>
              <a:buNone/>
              <a:defRPr/>
            </a:lvl4pPr>
          </a:lstStyle>
          <a:p>
            <a:pPr lvl="0"/>
            <a:r>
              <a:rPr lang="en-US"/>
              <a:t>subtitle</a:t>
            </a:r>
          </a:p>
        </p:txBody>
      </p:sp>
    </p:spTree>
    <p:custDataLst>
      <p:tags r:id="rId1"/>
    </p:custDataLst>
    <p:extLst>
      <p:ext uri="{BB962C8B-B14F-4D97-AF65-F5344CB8AC3E}">
        <p14:creationId xmlns:p14="http://schemas.microsoft.com/office/powerpoint/2010/main" val="2169083166"/>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B140CA8-3871-4249-B2F2-2D95F56AC32B}"/>
              </a:ext>
            </a:extLst>
          </p:cNvPr>
          <p:cNvSpPr>
            <a:spLocks noGrp="1"/>
          </p:cNvSpPr>
          <p:nvPr>
            <p:ph type="body" sz="quarter" idx="11"/>
          </p:nvPr>
        </p:nvSpPr>
        <p:spPr>
          <a:xfrm>
            <a:off x="640080" y="1692910"/>
            <a:ext cx="11015282" cy="3891026"/>
          </a:xfrm>
        </p:spPr>
        <p:txBody>
          <a:bodyPr>
            <a:noAutofit/>
          </a:bodyPr>
          <a:lstStyle>
            <a:lvl1pPr marL="0" indent="0">
              <a:lnSpc>
                <a:spcPct val="100000"/>
              </a:lnSpc>
              <a:buFontTx/>
              <a:buNone/>
              <a:defRPr sz="2800"/>
            </a:lvl1pPr>
            <a:lvl2pPr marL="457200" indent="0">
              <a:buFontTx/>
              <a:buNone/>
              <a:defRPr sz="2800"/>
            </a:lvl2pPr>
            <a:lvl3pPr marL="914400" indent="0">
              <a:buFontTx/>
              <a:buNone/>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D2D39E59-0084-485E-951C-38F926CD5AD1}"/>
              </a:ext>
            </a:extLst>
          </p:cNvPr>
          <p:cNvPicPr>
            <a:picLocks noChangeAspect="1"/>
          </p:cNvPicPr>
          <p:nvPr userDrawn="1"/>
        </p:nvPicPr>
        <p:blipFill>
          <a:blip r:embed="rId3"/>
          <a:srcRect/>
          <a:stretch/>
        </p:blipFill>
        <p:spPr>
          <a:xfrm>
            <a:off x="10141862" y="5902206"/>
            <a:ext cx="1548147" cy="589475"/>
          </a:xfrm>
          <a:prstGeom prst="rect">
            <a:avLst/>
          </a:prstGeom>
        </p:spPr>
      </p:pic>
      <p:sp>
        <p:nvSpPr>
          <p:cNvPr id="6" name="Text Placeholder 2">
            <a:extLst>
              <a:ext uri="{FF2B5EF4-FFF2-40B4-BE49-F238E27FC236}">
                <a16:creationId xmlns:a16="http://schemas.microsoft.com/office/drawing/2014/main" id="{97346290-152F-49F0-B821-BA6DE872F552}"/>
              </a:ext>
            </a:extLst>
          </p:cNvPr>
          <p:cNvSpPr>
            <a:spLocks noGrp="1"/>
          </p:cNvSpPr>
          <p:nvPr>
            <p:ph type="body" sz="quarter" idx="12" hasCustomPrompt="1"/>
          </p:nvPr>
        </p:nvSpPr>
        <p:spPr>
          <a:xfrm>
            <a:off x="639700" y="365760"/>
            <a:ext cx="11015662" cy="1327150"/>
          </a:xfrm>
        </p:spPr>
        <p:txBody>
          <a:bodyPr anchor="ctr">
            <a:noAutofit/>
          </a:bodyPr>
          <a:lstStyle>
            <a:lvl1pPr marL="0" indent="0">
              <a:buFontTx/>
              <a:buNone/>
              <a:defRPr sz="4400" b="1" cap="all" baseline="0">
                <a:solidFill>
                  <a:schemeClr val="tx2"/>
                </a:solidFill>
                <a:latin typeface="+mj-lt"/>
              </a:defRPr>
            </a:lvl1pPr>
            <a:lvl2pPr>
              <a:buFontTx/>
              <a:buNone/>
              <a:defRPr sz="4400" b="1" cap="all" baseline="0"/>
            </a:lvl2pPr>
            <a:lvl3pPr>
              <a:buFontTx/>
              <a:buNone/>
              <a:defRPr sz="4400" b="1" cap="all" baseline="0"/>
            </a:lvl3pPr>
            <a:lvl4pPr>
              <a:buNone/>
              <a:defRPr/>
            </a:lvl4pPr>
          </a:lstStyle>
          <a:p>
            <a:pPr lvl="0"/>
            <a:r>
              <a:rPr lang="en-US"/>
              <a:t>title</a:t>
            </a:r>
          </a:p>
        </p:txBody>
      </p:sp>
    </p:spTree>
    <p:custDataLst>
      <p:tags r:id="rId1"/>
    </p:custDataLst>
    <p:extLst>
      <p:ext uri="{BB962C8B-B14F-4D97-AF65-F5344CB8AC3E}">
        <p14:creationId xmlns:p14="http://schemas.microsoft.com/office/powerpoint/2010/main" val="391442405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ue Box Title and Content 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C577BC2A-2518-4320-B443-4FE4A0D8BED6}"/>
              </a:ext>
            </a:extLst>
          </p:cNvPr>
          <p:cNvSpPr>
            <a:spLocks noGrp="1"/>
          </p:cNvSpPr>
          <p:nvPr>
            <p:ph type="pic" sz="quarter" idx="10"/>
          </p:nvPr>
        </p:nvSpPr>
        <p:spPr>
          <a:xfrm>
            <a:off x="247426" y="180767"/>
            <a:ext cx="4905487" cy="6496465"/>
          </a:xfrm>
          <a:prstGeom prst="roundRect">
            <a:avLst>
              <a:gd name="adj" fmla="val 5414"/>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5176219" y="-109050"/>
            <a:ext cx="6496468" cy="7076102"/>
          </a:xfrm>
          <a:prstGeom prst="round2SameRect">
            <a:avLst>
              <a:gd name="adj1" fmla="val 0"/>
              <a:gd name="adj2" fmla="val 4067"/>
            </a:avLst>
          </a:prstGeom>
          <a:solidFill>
            <a:schemeClr val="tx2"/>
          </a:solidFill>
        </p:spPr>
        <p:txBody>
          <a:bodyPr vert="vert" lIns="548640" tIns="548640" rIns="548640" bIns="548640" anchor="t">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p:txBody>
      </p:sp>
      <p:sp>
        <p:nvSpPr>
          <p:cNvPr id="6" name="Text Placeholder 11">
            <a:extLst>
              <a:ext uri="{FF2B5EF4-FFF2-40B4-BE49-F238E27FC236}">
                <a16:creationId xmlns:a16="http://schemas.microsoft.com/office/drawing/2014/main" id="{D6DA597F-D3F6-4498-BBEF-3E1A9D177576}"/>
              </a:ext>
            </a:extLst>
          </p:cNvPr>
          <p:cNvSpPr>
            <a:spLocks noGrp="1"/>
          </p:cNvSpPr>
          <p:nvPr>
            <p:ph type="body" sz="quarter" idx="13"/>
          </p:nvPr>
        </p:nvSpPr>
        <p:spPr>
          <a:xfrm>
            <a:off x="5597805" y="3097870"/>
            <a:ext cx="5631851"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5" name="Picture 4">
            <a:extLst>
              <a:ext uri="{FF2B5EF4-FFF2-40B4-BE49-F238E27FC236}">
                <a16:creationId xmlns:a16="http://schemas.microsoft.com/office/drawing/2014/main" id="{8FFDA961-B773-475E-A8B9-B0D50470BE6F}"/>
              </a:ext>
            </a:extLst>
          </p:cNvPr>
          <p:cNvPicPr>
            <a:picLocks noChangeAspect="1"/>
          </p:cNvPicPr>
          <p:nvPr userDrawn="1"/>
        </p:nvPicPr>
        <p:blipFill>
          <a:blip r:embed="rId3"/>
          <a:srcRect/>
          <a:stretch/>
        </p:blipFill>
        <p:spPr>
          <a:xfrm>
            <a:off x="9681508" y="5657041"/>
            <a:ext cx="1548149" cy="589475"/>
          </a:xfrm>
          <a:prstGeom prst="rect">
            <a:avLst/>
          </a:prstGeom>
        </p:spPr>
      </p:pic>
    </p:spTree>
    <p:custDataLst>
      <p:tags r:id="rId1"/>
    </p:custDataLst>
    <p:extLst>
      <p:ext uri="{BB962C8B-B14F-4D97-AF65-F5344CB8AC3E}">
        <p14:creationId xmlns:p14="http://schemas.microsoft.com/office/powerpoint/2010/main" val="2382767063"/>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ue Box Title and Conten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6992472" y="180767"/>
            <a:ext cx="4964486" cy="6496465"/>
          </a:xfrm>
          <a:prstGeom prst="roundRect">
            <a:avLst>
              <a:gd name="adj" fmla="val 5404"/>
            </a:avLst>
          </a:prstGeom>
        </p:spPr>
        <p:txBody>
          <a:bodyPr/>
          <a:lstStyle/>
          <a:p>
            <a:r>
              <a:rPr lang="en-US"/>
              <a:t>Click icon to add picture</a:t>
            </a:r>
          </a:p>
        </p:txBody>
      </p:sp>
      <p:sp>
        <p:nvSpPr>
          <p:cNvPr id="9" name="Text Placeholder 11">
            <a:extLst>
              <a:ext uri="{FF2B5EF4-FFF2-40B4-BE49-F238E27FC236}">
                <a16:creationId xmlns:a16="http://schemas.microsoft.com/office/drawing/2014/main" id="{8B157EC0-9EDD-4DFB-86D4-3AC7BDE85227}"/>
              </a:ext>
            </a:extLst>
          </p:cNvPr>
          <p:cNvSpPr>
            <a:spLocks noGrp="1"/>
          </p:cNvSpPr>
          <p:nvPr>
            <p:ph type="body" sz="quarter" idx="11" hasCustomPrompt="1"/>
          </p:nvPr>
        </p:nvSpPr>
        <p:spPr>
          <a:xfrm>
            <a:off x="315444" y="179674"/>
            <a:ext cx="6883275" cy="6497558"/>
          </a:xfrm>
          <a:custGeom>
            <a:avLst/>
            <a:gdLst>
              <a:gd name="connsiteX0" fmla="*/ 0 w 7124029"/>
              <a:gd name="connsiteY0" fmla="*/ 301871 h 6496050"/>
              <a:gd name="connsiteX1" fmla="*/ 301871 w 7124029"/>
              <a:gd name="connsiteY1" fmla="*/ 0 h 6496050"/>
              <a:gd name="connsiteX2" fmla="*/ 6822158 w 7124029"/>
              <a:gd name="connsiteY2" fmla="*/ 0 h 6496050"/>
              <a:gd name="connsiteX3" fmla="*/ 7124029 w 7124029"/>
              <a:gd name="connsiteY3" fmla="*/ 301871 h 6496050"/>
              <a:gd name="connsiteX4" fmla="*/ 7124029 w 7124029"/>
              <a:gd name="connsiteY4" fmla="*/ 6194179 h 6496050"/>
              <a:gd name="connsiteX5" fmla="*/ 6822158 w 7124029"/>
              <a:gd name="connsiteY5" fmla="*/ 6496050 h 6496050"/>
              <a:gd name="connsiteX6" fmla="*/ 301871 w 7124029"/>
              <a:gd name="connsiteY6" fmla="*/ 6496050 h 6496050"/>
              <a:gd name="connsiteX7" fmla="*/ 0 w 7124029"/>
              <a:gd name="connsiteY7" fmla="*/ 6194179 h 6496050"/>
              <a:gd name="connsiteX8" fmla="*/ 0 w 7124029"/>
              <a:gd name="connsiteY8" fmla="*/ 301871 h 6496050"/>
              <a:gd name="connsiteX0" fmla="*/ 0 w 7134303"/>
              <a:gd name="connsiteY0" fmla="*/ 308831 h 6503010"/>
              <a:gd name="connsiteX1" fmla="*/ 301871 w 7134303"/>
              <a:gd name="connsiteY1" fmla="*/ 6960 h 6503010"/>
              <a:gd name="connsiteX2" fmla="*/ 6822158 w 7134303"/>
              <a:gd name="connsiteY2" fmla="*/ 6960 h 6503010"/>
              <a:gd name="connsiteX3" fmla="*/ 7134303 w 7134303"/>
              <a:gd name="connsiteY3" fmla="*/ 123896 h 6503010"/>
              <a:gd name="connsiteX4" fmla="*/ 7124029 w 7134303"/>
              <a:gd name="connsiteY4" fmla="*/ 6201139 h 6503010"/>
              <a:gd name="connsiteX5" fmla="*/ 6822158 w 7134303"/>
              <a:gd name="connsiteY5" fmla="*/ 6503010 h 6503010"/>
              <a:gd name="connsiteX6" fmla="*/ 301871 w 7134303"/>
              <a:gd name="connsiteY6" fmla="*/ 6503010 h 6503010"/>
              <a:gd name="connsiteX7" fmla="*/ 0 w 7134303"/>
              <a:gd name="connsiteY7" fmla="*/ 6201139 h 6503010"/>
              <a:gd name="connsiteX8" fmla="*/ 0 w 7134303"/>
              <a:gd name="connsiteY8" fmla="*/ 308831 h 6503010"/>
              <a:gd name="connsiteX0" fmla="*/ 0 w 7134954"/>
              <a:gd name="connsiteY0" fmla="*/ 308831 h 6503010"/>
              <a:gd name="connsiteX1" fmla="*/ 301871 w 7134954"/>
              <a:gd name="connsiteY1" fmla="*/ 6960 h 6503010"/>
              <a:gd name="connsiteX2" fmla="*/ 6986544 w 7134954"/>
              <a:gd name="connsiteY2" fmla="*/ 6960 h 6503010"/>
              <a:gd name="connsiteX3" fmla="*/ 7134303 w 7134954"/>
              <a:gd name="connsiteY3" fmla="*/ 123896 h 6503010"/>
              <a:gd name="connsiteX4" fmla="*/ 7124029 w 7134954"/>
              <a:gd name="connsiteY4" fmla="*/ 6201139 h 6503010"/>
              <a:gd name="connsiteX5" fmla="*/ 6822158 w 7134954"/>
              <a:gd name="connsiteY5" fmla="*/ 6503010 h 6503010"/>
              <a:gd name="connsiteX6" fmla="*/ 301871 w 7134954"/>
              <a:gd name="connsiteY6" fmla="*/ 6503010 h 6503010"/>
              <a:gd name="connsiteX7" fmla="*/ 0 w 7134954"/>
              <a:gd name="connsiteY7" fmla="*/ 6201139 h 6503010"/>
              <a:gd name="connsiteX8" fmla="*/ 0 w 7134954"/>
              <a:gd name="connsiteY8" fmla="*/ 308831 h 6503010"/>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822158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65996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76270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4954"/>
              <a:gd name="connsiteY0" fmla="*/ 308831 h 6503087"/>
              <a:gd name="connsiteX1" fmla="*/ 301871 w 7134954"/>
              <a:gd name="connsiteY1" fmla="*/ 6960 h 6503087"/>
              <a:gd name="connsiteX2" fmla="*/ 6986544 w 7134954"/>
              <a:gd name="connsiteY2" fmla="*/ 6960 h 6503087"/>
              <a:gd name="connsiteX3" fmla="*/ 7134303 w 7134954"/>
              <a:gd name="connsiteY3" fmla="*/ 123896 h 6503087"/>
              <a:gd name="connsiteX4" fmla="*/ 7134303 w 7134954"/>
              <a:gd name="connsiteY4" fmla="*/ 6344977 h 6503087"/>
              <a:gd name="connsiteX5" fmla="*/ 6985795 w 7134954"/>
              <a:gd name="connsiteY5" fmla="*/ 6503010 h 6503087"/>
              <a:gd name="connsiteX6" fmla="*/ 301871 w 7134954"/>
              <a:gd name="connsiteY6" fmla="*/ 6503010 h 6503087"/>
              <a:gd name="connsiteX7" fmla="*/ 0 w 7134954"/>
              <a:gd name="connsiteY7" fmla="*/ 6201139 h 6503087"/>
              <a:gd name="connsiteX8" fmla="*/ 0 w 7134954"/>
              <a:gd name="connsiteY8" fmla="*/ 308831 h 6503087"/>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5 h 6509921"/>
              <a:gd name="connsiteX1" fmla="*/ 301871 w 7136150"/>
              <a:gd name="connsiteY1" fmla="*/ 13794 h 6509921"/>
              <a:gd name="connsiteX2" fmla="*/ 6996069 w 7136150"/>
              <a:gd name="connsiteY2" fmla="*/ 4269 h 6509921"/>
              <a:gd name="connsiteX3" fmla="*/ 7134303 w 7136150"/>
              <a:gd name="connsiteY3" fmla="*/ 130730 h 6509921"/>
              <a:gd name="connsiteX4" fmla="*/ 7134303 w 7136150"/>
              <a:gd name="connsiteY4" fmla="*/ 6351811 h 6509921"/>
              <a:gd name="connsiteX5" fmla="*/ 6985795 w 7136150"/>
              <a:gd name="connsiteY5" fmla="*/ 6509844 h 6509921"/>
              <a:gd name="connsiteX6" fmla="*/ 301871 w 7136150"/>
              <a:gd name="connsiteY6" fmla="*/ 6509844 h 6509921"/>
              <a:gd name="connsiteX7" fmla="*/ 0 w 7136150"/>
              <a:gd name="connsiteY7" fmla="*/ 6207973 h 6509921"/>
              <a:gd name="connsiteX8" fmla="*/ 0 w 7136150"/>
              <a:gd name="connsiteY8" fmla="*/ 315665 h 6509921"/>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922"/>
              <a:gd name="connsiteX1" fmla="*/ 301871 w 7136150"/>
              <a:gd name="connsiteY1" fmla="*/ 13795 h 6509922"/>
              <a:gd name="connsiteX2" fmla="*/ 6996069 w 7136150"/>
              <a:gd name="connsiteY2" fmla="*/ 4269 h 6509922"/>
              <a:gd name="connsiteX3" fmla="*/ 7134303 w 7136150"/>
              <a:gd name="connsiteY3" fmla="*/ 130731 h 6509922"/>
              <a:gd name="connsiteX4" fmla="*/ 7134303 w 7136150"/>
              <a:gd name="connsiteY4" fmla="*/ 6351812 h 6509922"/>
              <a:gd name="connsiteX5" fmla="*/ 6985795 w 7136150"/>
              <a:gd name="connsiteY5" fmla="*/ 6509845 h 6509922"/>
              <a:gd name="connsiteX6" fmla="*/ 301871 w 7136150"/>
              <a:gd name="connsiteY6" fmla="*/ 6509845 h 6509922"/>
              <a:gd name="connsiteX7" fmla="*/ 0 w 7136150"/>
              <a:gd name="connsiteY7" fmla="*/ 6207974 h 6509922"/>
              <a:gd name="connsiteX8" fmla="*/ 0 w 7136150"/>
              <a:gd name="connsiteY8" fmla="*/ 315666 h 6509922"/>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5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36150"/>
              <a:gd name="connsiteY0" fmla="*/ 315666 h 6509845"/>
              <a:gd name="connsiteX1" fmla="*/ 301871 w 7136150"/>
              <a:gd name="connsiteY1" fmla="*/ 13795 h 6509845"/>
              <a:gd name="connsiteX2" fmla="*/ 6996069 w 7136150"/>
              <a:gd name="connsiteY2" fmla="*/ 4269 h 6509845"/>
              <a:gd name="connsiteX3" fmla="*/ 7134303 w 7136150"/>
              <a:gd name="connsiteY3" fmla="*/ 130731 h 6509845"/>
              <a:gd name="connsiteX4" fmla="*/ 7134303 w 7136150"/>
              <a:gd name="connsiteY4" fmla="*/ 6342747 h 6509845"/>
              <a:gd name="connsiteX5" fmla="*/ 6985796 w 7136150"/>
              <a:gd name="connsiteY5" fmla="*/ 6509845 h 6509845"/>
              <a:gd name="connsiteX6" fmla="*/ 301871 w 7136150"/>
              <a:gd name="connsiteY6" fmla="*/ 6509845 h 6509845"/>
              <a:gd name="connsiteX7" fmla="*/ 0 w 7136150"/>
              <a:gd name="connsiteY7" fmla="*/ 6207974 h 6509845"/>
              <a:gd name="connsiteX8" fmla="*/ 0 w 7136150"/>
              <a:gd name="connsiteY8" fmla="*/ 315666 h 6509845"/>
              <a:gd name="connsiteX0" fmla="*/ 0 w 7143402"/>
              <a:gd name="connsiteY0" fmla="*/ 315666 h 6509845"/>
              <a:gd name="connsiteX1" fmla="*/ 301871 w 7143402"/>
              <a:gd name="connsiteY1" fmla="*/ 13795 h 6509845"/>
              <a:gd name="connsiteX2" fmla="*/ 6996069 w 7143402"/>
              <a:gd name="connsiteY2" fmla="*/ 4269 h 6509845"/>
              <a:gd name="connsiteX3" fmla="*/ 7134303 w 7143402"/>
              <a:gd name="connsiteY3" fmla="*/ 130731 h 6509845"/>
              <a:gd name="connsiteX4" fmla="*/ 7143312 w 7143402"/>
              <a:gd name="connsiteY4" fmla="*/ 6342747 h 6509845"/>
              <a:gd name="connsiteX5" fmla="*/ 6985796 w 7143402"/>
              <a:gd name="connsiteY5" fmla="*/ 6509845 h 6509845"/>
              <a:gd name="connsiteX6" fmla="*/ 301871 w 7143402"/>
              <a:gd name="connsiteY6" fmla="*/ 6509845 h 6509845"/>
              <a:gd name="connsiteX7" fmla="*/ 0 w 7143402"/>
              <a:gd name="connsiteY7" fmla="*/ 6207974 h 6509845"/>
              <a:gd name="connsiteX8" fmla="*/ 0 w 7143402"/>
              <a:gd name="connsiteY8" fmla="*/ 315666 h 6509845"/>
              <a:gd name="connsiteX0" fmla="*/ 0 w 7143897"/>
              <a:gd name="connsiteY0" fmla="*/ 315666 h 6509845"/>
              <a:gd name="connsiteX1" fmla="*/ 301871 w 7143897"/>
              <a:gd name="connsiteY1" fmla="*/ 13795 h 6509845"/>
              <a:gd name="connsiteX2" fmla="*/ 6996069 w 7143897"/>
              <a:gd name="connsiteY2" fmla="*/ 4269 h 6509845"/>
              <a:gd name="connsiteX3" fmla="*/ 7134303 w 7143897"/>
              <a:gd name="connsiteY3" fmla="*/ 130731 h 6509845"/>
              <a:gd name="connsiteX4" fmla="*/ 7143312 w 7143897"/>
              <a:gd name="connsiteY4" fmla="*/ 6342747 h 6509845"/>
              <a:gd name="connsiteX5" fmla="*/ 6994805 w 7143897"/>
              <a:gd name="connsiteY5" fmla="*/ 6509845 h 6509845"/>
              <a:gd name="connsiteX6" fmla="*/ 301871 w 7143897"/>
              <a:gd name="connsiteY6" fmla="*/ 6509845 h 6509845"/>
              <a:gd name="connsiteX7" fmla="*/ 0 w 7143897"/>
              <a:gd name="connsiteY7" fmla="*/ 6207974 h 6509845"/>
              <a:gd name="connsiteX8" fmla="*/ 0 w 7143897"/>
              <a:gd name="connsiteY8" fmla="*/ 315666 h 6509845"/>
              <a:gd name="connsiteX0" fmla="*/ 0 w 7143897"/>
              <a:gd name="connsiteY0" fmla="*/ 315666 h 6510392"/>
              <a:gd name="connsiteX1" fmla="*/ 301871 w 7143897"/>
              <a:gd name="connsiteY1" fmla="*/ 13795 h 6510392"/>
              <a:gd name="connsiteX2" fmla="*/ 6996069 w 7143897"/>
              <a:gd name="connsiteY2" fmla="*/ 4269 h 6510392"/>
              <a:gd name="connsiteX3" fmla="*/ 7134303 w 7143897"/>
              <a:gd name="connsiteY3" fmla="*/ 130731 h 6510392"/>
              <a:gd name="connsiteX4" fmla="*/ 7143312 w 7143897"/>
              <a:gd name="connsiteY4" fmla="*/ 6360879 h 6510392"/>
              <a:gd name="connsiteX5" fmla="*/ 6994805 w 7143897"/>
              <a:gd name="connsiteY5" fmla="*/ 6509845 h 6510392"/>
              <a:gd name="connsiteX6" fmla="*/ 301871 w 7143897"/>
              <a:gd name="connsiteY6" fmla="*/ 6509845 h 6510392"/>
              <a:gd name="connsiteX7" fmla="*/ 0 w 7143897"/>
              <a:gd name="connsiteY7" fmla="*/ 6207974 h 6510392"/>
              <a:gd name="connsiteX8" fmla="*/ 0 w 7143897"/>
              <a:gd name="connsiteY8" fmla="*/ 315666 h 6510392"/>
              <a:gd name="connsiteX0" fmla="*/ 0 w 7144961"/>
              <a:gd name="connsiteY0" fmla="*/ 315666 h 6510393"/>
              <a:gd name="connsiteX1" fmla="*/ 301871 w 7144961"/>
              <a:gd name="connsiteY1" fmla="*/ 13795 h 6510393"/>
              <a:gd name="connsiteX2" fmla="*/ 6996069 w 7144961"/>
              <a:gd name="connsiteY2" fmla="*/ 4269 h 6510393"/>
              <a:gd name="connsiteX3" fmla="*/ 7134303 w 7144961"/>
              <a:gd name="connsiteY3" fmla="*/ 130731 h 6510393"/>
              <a:gd name="connsiteX4" fmla="*/ 7143312 w 7144961"/>
              <a:gd name="connsiteY4" fmla="*/ 6360879 h 6510393"/>
              <a:gd name="connsiteX5" fmla="*/ 7003815 w 7144961"/>
              <a:gd name="connsiteY5" fmla="*/ 6509846 h 6510393"/>
              <a:gd name="connsiteX6" fmla="*/ 301871 w 7144961"/>
              <a:gd name="connsiteY6" fmla="*/ 6509845 h 6510393"/>
              <a:gd name="connsiteX7" fmla="*/ 0 w 7144961"/>
              <a:gd name="connsiteY7" fmla="*/ 6207974 h 6510393"/>
              <a:gd name="connsiteX8" fmla="*/ 0 w 7144961"/>
              <a:gd name="connsiteY8" fmla="*/ 315666 h 6510393"/>
              <a:gd name="connsiteX0" fmla="*/ 0 w 7144961"/>
              <a:gd name="connsiteY0" fmla="*/ 317178 h 6511905"/>
              <a:gd name="connsiteX1" fmla="*/ 301871 w 7144961"/>
              <a:gd name="connsiteY1" fmla="*/ 15307 h 6511905"/>
              <a:gd name="connsiteX2" fmla="*/ 6996069 w 7144961"/>
              <a:gd name="connsiteY2" fmla="*/ 5781 h 6511905"/>
              <a:gd name="connsiteX3" fmla="*/ 7134304 w 7144961"/>
              <a:gd name="connsiteY3" fmla="*/ 126621 h 6511905"/>
              <a:gd name="connsiteX4" fmla="*/ 7143312 w 7144961"/>
              <a:gd name="connsiteY4" fmla="*/ 6362391 h 6511905"/>
              <a:gd name="connsiteX5" fmla="*/ 7003815 w 7144961"/>
              <a:gd name="connsiteY5" fmla="*/ 6511358 h 6511905"/>
              <a:gd name="connsiteX6" fmla="*/ 301871 w 7144961"/>
              <a:gd name="connsiteY6" fmla="*/ 6511357 h 6511905"/>
              <a:gd name="connsiteX7" fmla="*/ 0 w 7144961"/>
              <a:gd name="connsiteY7" fmla="*/ 6209486 h 6511905"/>
              <a:gd name="connsiteX8" fmla="*/ 0 w 7144961"/>
              <a:gd name="connsiteY8" fmla="*/ 317178 h 6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4961" h="6511905">
                <a:moveTo>
                  <a:pt x="0" y="317178"/>
                </a:moveTo>
                <a:cubicBezTo>
                  <a:pt x="0" y="150459"/>
                  <a:pt x="135152" y="15307"/>
                  <a:pt x="301871" y="15307"/>
                </a:cubicBezTo>
                <a:lnTo>
                  <a:pt x="6996069" y="5781"/>
                </a:lnTo>
                <a:cubicBezTo>
                  <a:pt x="7162788" y="5781"/>
                  <a:pt x="7134304" y="-40098"/>
                  <a:pt x="7134304" y="126621"/>
                </a:cubicBezTo>
                <a:cubicBezTo>
                  <a:pt x="7137307" y="2205211"/>
                  <a:pt x="7140309" y="4283801"/>
                  <a:pt x="7143312" y="6362391"/>
                </a:cubicBezTo>
                <a:cubicBezTo>
                  <a:pt x="7143312" y="6529110"/>
                  <a:pt x="7170534" y="6511358"/>
                  <a:pt x="7003815" y="6511358"/>
                </a:cubicBezTo>
                <a:lnTo>
                  <a:pt x="301871" y="6511357"/>
                </a:lnTo>
                <a:cubicBezTo>
                  <a:pt x="135152" y="6511357"/>
                  <a:pt x="0" y="6376205"/>
                  <a:pt x="0" y="6209486"/>
                </a:cubicBezTo>
                <a:lnTo>
                  <a:pt x="0" y="317178"/>
                </a:lnTo>
                <a:close/>
              </a:path>
            </a:pathLst>
          </a:custGeom>
          <a:solidFill>
            <a:schemeClr val="tx2"/>
          </a:solidFill>
        </p:spPr>
        <p:txBody>
          <a:bodyPr lIns="731520" tIns="731520" rIns="731520" bIns="731520">
            <a:noAutofit/>
          </a:bodyPr>
          <a:lstStyle>
            <a:lvl1pPr marL="0" indent="0">
              <a:lnSpc>
                <a:spcPct val="100000"/>
              </a:lnSpc>
              <a:spcBef>
                <a:spcPts val="1000"/>
              </a:spcBef>
              <a:buNone/>
              <a:defRPr sz="6600" b="1">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a:p>
            <a:pPr lvl="0"/>
            <a:endParaRPr lang="en-US"/>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469460" y="-52025"/>
            <a:ext cx="6496468" cy="6962052"/>
          </a:xfrm>
          <a:prstGeom prst="round2SameRect">
            <a:avLst>
              <a:gd name="adj1" fmla="val 0"/>
              <a:gd name="adj2" fmla="val 4564"/>
            </a:avLst>
          </a:prstGeom>
          <a:solidFill>
            <a:schemeClr val="tx2"/>
          </a:solidFill>
        </p:spPr>
        <p:txBody>
          <a:bodyPr vert="vert270" lIns="548640" tIns="548640" rIns="548640" bIns="548640">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TITLE AND TEXT</a:t>
            </a:r>
          </a:p>
          <a:p>
            <a:pPr lvl="0"/>
            <a:endParaRPr lang="en-US"/>
          </a:p>
        </p:txBody>
      </p:sp>
      <p:pic>
        <p:nvPicPr>
          <p:cNvPr id="5" name="Picture 4">
            <a:extLst>
              <a:ext uri="{FF2B5EF4-FFF2-40B4-BE49-F238E27FC236}">
                <a16:creationId xmlns:a16="http://schemas.microsoft.com/office/drawing/2014/main" id="{22DBE021-09FD-448B-805B-1EBF7CCB068D}"/>
              </a:ext>
            </a:extLst>
          </p:cNvPr>
          <p:cNvPicPr>
            <a:picLocks noChangeAspect="1"/>
          </p:cNvPicPr>
          <p:nvPr userDrawn="1"/>
        </p:nvPicPr>
        <p:blipFill>
          <a:blip r:embed="rId3"/>
          <a:srcRect/>
          <a:stretch/>
        </p:blipFill>
        <p:spPr>
          <a:xfrm>
            <a:off x="886968" y="5664684"/>
            <a:ext cx="1548149" cy="589475"/>
          </a:xfrm>
          <a:prstGeom prst="rect">
            <a:avLst/>
          </a:prstGeom>
        </p:spPr>
      </p:pic>
      <p:sp>
        <p:nvSpPr>
          <p:cNvPr id="6" name="Text Placeholder 11">
            <a:extLst>
              <a:ext uri="{FF2B5EF4-FFF2-40B4-BE49-F238E27FC236}">
                <a16:creationId xmlns:a16="http://schemas.microsoft.com/office/drawing/2014/main" id="{D2B782E3-CBE3-42B1-8655-071BCE5AD778}"/>
              </a:ext>
            </a:extLst>
          </p:cNvPr>
          <p:cNvSpPr>
            <a:spLocks noGrp="1"/>
          </p:cNvSpPr>
          <p:nvPr>
            <p:ph type="body" sz="quarter" idx="13"/>
          </p:nvPr>
        </p:nvSpPr>
        <p:spPr>
          <a:xfrm>
            <a:off x="972017" y="3062011"/>
            <a:ext cx="5491535" cy="2316814"/>
          </a:xfrm>
        </p:spPr>
        <p:txBody>
          <a:bodyPr>
            <a:noAutofit/>
          </a:bodyPr>
          <a:lstStyle>
            <a:lvl1pPr marL="0" indent="0">
              <a:lnSpc>
                <a:spcPct val="100000"/>
              </a:lnSpc>
              <a:spcBef>
                <a:spcPts val="1000"/>
              </a:spcBef>
              <a:buNone/>
              <a:defRPr sz="2800">
                <a:solidFill>
                  <a:schemeClr val="bg1"/>
                </a:solidFill>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1354184"/>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ue Box Title and Photo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247426" y="180767"/>
            <a:ext cx="7336715" cy="6496465"/>
          </a:xfrm>
          <a:prstGeom prst="roundRect">
            <a:avLst>
              <a:gd name="adj" fmla="val 4040"/>
            </a:avLst>
          </a:prstGeom>
        </p:spPr>
        <p:txBody>
          <a:bodyPr/>
          <a:lstStyle>
            <a:lvl1pPr marL="0" indent="0">
              <a:buFontTx/>
              <a:buNone/>
              <a:defRPr/>
            </a:lvl1pPr>
          </a:lstStyle>
          <a:p>
            <a:r>
              <a:rPr lang="en-US"/>
              <a:t>Click icon to add picture</a:t>
            </a:r>
          </a:p>
        </p:txBody>
      </p:sp>
      <p:sp>
        <p:nvSpPr>
          <p:cNvPr id="9" name="Text Placeholder 11">
            <a:extLst>
              <a:ext uri="{FF2B5EF4-FFF2-40B4-BE49-F238E27FC236}">
                <a16:creationId xmlns:a16="http://schemas.microsoft.com/office/drawing/2014/main" id="{C683241C-81F2-4A10-8D96-1686F2D2AE2C}"/>
              </a:ext>
            </a:extLst>
          </p:cNvPr>
          <p:cNvSpPr>
            <a:spLocks noGrp="1"/>
          </p:cNvSpPr>
          <p:nvPr>
            <p:ph type="body" sz="quarter" idx="12" hasCustomPrompt="1"/>
          </p:nvPr>
        </p:nvSpPr>
        <p:spPr>
          <a:xfrm rot="16200000">
            <a:off x="6352070" y="1073973"/>
            <a:ext cx="6496468" cy="4710056"/>
          </a:xfrm>
          <a:prstGeom prst="round2SameRect">
            <a:avLst>
              <a:gd name="adj1" fmla="val 0"/>
              <a:gd name="adj2" fmla="val 5644"/>
            </a:avLst>
          </a:prstGeom>
          <a:solidFill>
            <a:schemeClr val="tx2"/>
          </a:solidFill>
        </p:spPr>
        <p:txBody>
          <a:bodyPr vert="vert"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1779341030"/>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ue Box Title and Photo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ED85851-A46F-A544-BFB6-13A61E0DF7BB}"/>
              </a:ext>
            </a:extLst>
          </p:cNvPr>
          <p:cNvSpPr>
            <a:spLocks noGrp="1"/>
          </p:cNvSpPr>
          <p:nvPr>
            <p:ph type="pic" sz="quarter" idx="10"/>
          </p:nvPr>
        </p:nvSpPr>
        <p:spPr>
          <a:xfrm>
            <a:off x="4561243" y="180767"/>
            <a:ext cx="7395715" cy="6496465"/>
          </a:xfrm>
          <a:prstGeom prst="roundRect">
            <a:avLst>
              <a:gd name="adj" fmla="val 3709"/>
            </a:avLst>
          </a:prstGeom>
        </p:spPr>
        <p:txBody>
          <a:bodyPr/>
          <a:lstStyle/>
          <a:p>
            <a:r>
              <a:rPr lang="en-US"/>
              <a:t>Click icon to add picture</a:t>
            </a:r>
          </a:p>
        </p:txBody>
      </p:sp>
      <p:sp>
        <p:nvSpPr>
          <p:cNvPr id="10" name="Text Placeholder 11">
            <a:extLst>
              <a:ext uri="{FF2B5EF4-FFF2-40B4-BE49-F238E27FC236}">
                <a16:creationId xmlns:a16="http://schemas.microsoft.com/office/drawing/2014/main" id="{3494112A-408D-4F6D-BE58-E9B1866EF754}"/>
              </a:ext>
            </a:extLst>
          </p:cNvPr>
          <p:cNvSpPr>
            <a:spLocks noGrp="1"/>
          </p:cNvSpPr>
          <p:nvPr>
            <p:ph type="body" sz="quarter" idx="12" hasCustomPrompt="1"/>
          </p:nvPr>
        </p:nvSpPr>
        <p:spPr>
          <a:xfrm rot="5400000">
            <a:off x="-654294" y="1074421"/>
            <a:ext cx="6496468" cy="4709160"/>
          </a:xfrm>
          <a:prstGeom prst="round2SameRect">
            <a:avLst>
              <a:gd name="adj1" fmla="val 0"/>
              <a:gd name="adj2" fmla="val 5644"/>
            </a:avLst>
          </a:prstGeom>
          <a:solidFill>
            <a:schemeClr val="tx2"/>
          </a:solidFill>
        </p:spPr>
        <p:txBody>
          <a:bodyPr vert="vert270" lIns="731520" tIns="731520" rIns="731520" bIns="731520" anchor="ctr">
            <a:noAutofit/>
          </a:bodyPr>
          <a:lstStyle>
            <a:lvl1pPr marL="0" indent="0">
              <a:lnSpc>
                <a:spcPct val="100000"/>
              </a:lnSpc>
              <a:spcBef>
                <a:spcPts val="1000"/>
              </a:spcBef>
              <a:buNone/>
              <a:defRPr sz="6600" b="1" cap="all" baseline="0">
                <a:solidFill>
                  <a:schemeClr val="bg1"/>
                </a:solidFill>
                <a:latin typeface="+mj-lt"/>
              </a:defRPr>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Short word text</a:t>
            </a:r>
          </a:p>
        </p:txBody>
      </p:sp>
    </p:spTree>
    <p:custDataLst>
      <p:tags r:id="rId1"/>
    </p:custDataLst>
    <p:extLst>
      <p:ext uri="{BB962C8B-B14F-4D97-AF65-F5344CB8AC3E}">
        <p14:creationId xmlns:p14="http://schemas.microsoft.com/office/powerpoint/2010/main" val="1340309772"/>
      </p:ext>
    </p:extLst>
  </p:cSld>
  <p:clrMapOvr>
    <a:masterClrMapping/>
  </p:clrMapOvr>
  <p:hf sldNum="0" hdr="0" ftr="0" dt="0"/>
  <p:extLst>
    <p:ext uri="{DCECCB84-F9BA-43D5-87BE-67443E8EF086}">
      <p15:sldGuideLst xmlns:p15="http://schemas.microsoft.com/office/powerpoint/2012/main">
        <p15:guide id="1" pos="753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ortrait Photo and Content">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39663"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39663"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116850085"/>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Portrait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6104536" y="535667"/>
            <a:ext cx="5456337" cy="1787237"/>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6104536" y="2552023"/>
            <a:ext cx="5456337" cy="3202502"/>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2059610727"/>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DA Sec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2</a:t>
            </a:r>
          </a:p>
        </p:txBody>
      </p:sp>
      <p:sp>
        <p:nvSpPr>
          <p:cNvPr id="9" name="Title 1">
            <a:extLst>
              <a:ext uri="{FF2B5EF4-FFF2-40B4-BE49-F238E27FC236}">
                <a16:creationId xmlns:a16="http://schemas.microsoft.com/office/drawing/2014/main" id="{F79FFA5E-F9D6-8323-3B42-FF974FC75036}"/>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49680581"/>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quare Photo and Content 2">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40080" y="535667"/>
            <a:ext cx="6575116"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10140696" y="5907024"/>
            <a:ext cx="1548147" cy="589475"/>
          </a:xfrm>
          <a:prstGeom prst="rect">
            <a:avLst/>
          </a:prstGeom>
        </p:spPr>
      </p:pic>
      <p:sp>
        <p:nvSpPr>
          <p:cNvPr id="6" name="Title 1">
            <a:extLst>
              <a:ext uri="{FF2B5EF4-FFF2-40B4-BE49-F238E27FC236}">
                <a16:creationId xmlns:a16="http://schemas.microsoft.com/office/drawing/2014/main" id="{34425249-C63A-4BB8-8D85-77630AC5FBBE}"/>
              </a:ext>
            </a:extLst>
          </p:cNvPr>
          <p:cNvSpPr>
            <a:spLocks noGrp="1"/>
          </p:cNvSpPr>
          <p:nvPr>
            <p:ph type="title" hasCustomPrompt="1"/>
          </p:nvPr>
        </p:nvSpPr>
        <p:spPr>
          <a:xfrm>
            <a:off x="7707413" y="535666"/>
            <a:ext cx="3860618" cy="1956521"/>
          </a:xfrm>
        </p:spPr>
        <p:txBody>
          <a:bodyPr anchor="t"/>
          <a:lstStyle>
            <a:lvl1pPr>
              <a:defRPr cap="all" baseline="0"/>
            </a:lvl1pPr>
          </a:lstStyle>
          <a:p>
            <a:r>
              <a:rPr lang="en-US"/>
              <a:t>CLICK TO EDIT MASTER TITLE STYLE</a:t>
            </a:r>
          </a:p>
        </p:txBody>
      </p:sp>
      <p:sp>
        <p:nvSpPr>
          <p:cNvPr id="12" name="Text Placeholder 11">
            <a:extLst>
              <a:ext uri="{FF2B5EF4-FFF2-40B4-BE49-F238E27FC236}">
                <a16:creationId xmlns:a16="http://schemas.microsoft.com/office/drawing/2014/main" id="{0ACD604C-2C45-4AE9-809B-2F636E33E5AD}"/>
              </a:ext>
            </a:extLst>
          </p:cNvPr>
          <p:cNvSpPr>
            <a:spLocks noGrp="1"/>
          </p:cNvSpPr>
          <p:nvPr>
            <p:ph type="body" sz="quarter" idx="11"/>
          </p:nvPr>
        </p:nvSpPr>
        <p:spPr>
          <a:xfrm>
            <a:off x="7707412" y="2644587"/>
            <a:ext cx="3860619" cy="2966503"/>
          </a:xfrm>
        </p:spPr>
        <p:txBody>
          <a:bodyPr>
            <a:noAutofit/>
          </a:bodyPr>
          <a:lstStyle>
            <a:lvl1pPr marL="0" indent="0">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346054021"/>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userDrawn="1"/>
        </p:nvSpPr>
        <p:spPr>
          <a:xfrm>
            <a:off x="612991" y="412790"/>
            <a:ext cx="6263013" cy="1446550"/>
          </a:xfrm>
          <a:prstGeom prst="rect">
            <a:avLst/>
          </a:prstGeom>
        </p:spPr>
        <p:txBody>
          <a:bodyPr wrap="square">
            <a:spAutoFit/>
          </a:bodyPr>
          <a:lstStyle/>
          <a:p>
            <a:pPr lvl="0"/>
            <a:r>
              <a:rPr lang="en-US" sz="4400" b="0">
                <a:solidFill>
                  <a:schemeClr val="tx2"/>
                </a:solidFill>
                <a:latin typeface="Brandon Grotesque Black" panose="020B0A03020203060202" pitchFamily="34" charset="0"/>
                <a:cs typeface="Segoe UI" panose="020B0502040204020203" pitchFamily="34" charset="0"/>
              </a:rPr>
              <a:t>THANK YOU</a:t>
            </a:r>
            <a:br>
              <a:rPr lang="en-US" sz="4400" b="0">
                <a:solidFill>
                  <a:schemeClr val="tx2"/>
                </a:solidFill>
                <a:latin typeface="Brandon Grotesque Black" panose="020B0A03020203060202" pitchFamily="34" charset="0"/>
                <a:cs typeface="Segoe UI" panose="020B0502040204020203" pitchFamily="34" charset="0"/>
              </a:rPr>
            </a:br>
            <a:r>
              <a:rPr lang="en-US" sz="4400" b="0">
                <a:solidFill>
                  <a:schemeClr val="tx2"/>
                </a:solidFill>
                <a:latin typeface="Brandon Grotesque Black" panose="020B0A03020203060202" pitchFamily="34" charset="0"/>
                <a:cs typeface="Segoe UI" panose="020B0502040204020203" pitchFamily="34" charset="0"/>
              </a:rPr>
              <a:t>&amp; QUESTIONS</a:t>
            </a:r>
          </a:p>
        </p:txBody>
      </p:sp>
      <p:sp>
        <p:nvSpPr>
          <p:cNvPr id="8" name="Rectangle 7">
            <a:extLst>
              <a:ext uri="{FF2B5EF4-FFF2-40B4-BE49-F238E27FC236}">
                <a16:creationId xmlns:a16="http://schemas.microsoft.com/office/drawing/2014/main" id="{CEE12094-7229-4F78-9BF3-2AB2BFA92633}"/>
              </a:ext>
            </a:extLst>
          </p:cNvPr>
          <p:cNvSpPr/>
          <p:nvPr userDrawn="1"/>
        </p:nvSpPr>
        <p:spPr>
          <a:xfrm>
            <a:off x="664977" y="2103814"/>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Brandon Grotesque Regular" panose="020B0503020203060202"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Brandon Grotesque Regular" panose="020B0503020203060202" pitchFamily="34" charset="0"/>
                <a:cs typeface="Segoe UI" panose="020B0502040204020203" pitchFamily="34" charset="0"/>
              </a:rPr>
              <a:t>(800) 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Brandon Grotesque Regular" panose="020B0503020203060202" pitchFamily="34" charset="0"/>
                <a:cs typeface="Segoe UI" panose="020B0502040204020203" pitchFamily="34" charset="0"/>
              </a:rPr>
              <a:t>Info@EvidentChange.org</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Brandon Grotesque Regular" panose="020B0503020203060202" pitchFamily="34" charset="0"/>
                <a:cs typeface="Segoe UI" panose="020B0502040204020203" pitchFamily="34" charset="0"/>
              </a:rPr>
              <a:t>		</a:t>
            </a:r>
          </a:p>
        </p:txBody>
      </p:sp>
      <p:pic>
        <p:nvPicPr>
          <p:cNvPr id="2" name="Picture 1">
            <a:extLst>
              <a:ext uri="{FF2B5EF4-FFF2-40B4-BE49-F238E27FC236}">
                <a16:creationId xmlns:a16="http://schemas.microsoft.com/office/drawing/2014/main" id="{8A7AEC22-2488-4F04-8E01-31DE9B6299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8573" y="527407"/>
            <a:ext cx="4914900" cy="5791200"/>
          </a:xfrm>
          <a:prstGeom prst="rect">
            <a:avLst/>
          </a:prstGeom>
        </p:spPr>
      </p:pic>
    </p:spTree>
    <p:custDataLst>
      <p:tags r:id="rId1"/>
    </p:custDataLst>
    <p:extLst>
      <p:ext uri="{BB962C8B-B14F-4D97-AF65-F5344CB8AC3E}">
        <p14:creationId xmlns:p14="http://schemas.microsoft.com/office/powerpoint/2010/main" val="1946438784"/>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userDrawn="1"/>
        </p:nvSpPr>
        <p:spPr>
          <a:xfrm>
            <a:off x="612991" y="412790"/>
            <a:ext cx="6263013" cy="769441"/>
          </a:xfrm>
          <a:prstGeom prst="rect">
            <a:avLst/>
          </a:prstGeom>
        </p:spPr>
        <p:txBody>
          <a:bodyPr wrap="square">
            <a:spAutoFit/>
          </a:bodyPr>
          <a:lstStyle/>
          <a:p>
            <a:pPr lvl="0"/>
            <a:r>
              <a:rPr lang="en-US" sz="4400" b="1">
                <a:solidFill>
                  <a:schemeClr val="tx2"/>
                </a:solidFill>
                <a:latin typeface="Segoe UI" panose="020B0502040204020203" pitchFamily="34" charset="0"/>
                <a:cs typeface="Segoe UI" panose="020B0502040204020203" pitchFamily="34" charset="0"/>
              </a:rPr>
              <a:t>THANK YOU</a:t>
            </a:r>
          </a:p>
        </p:txBody>
      </p:sp>
      <p:sp>
        <p:nvSpPr>
          <p:cNvPr id="8" name="Rectangle 7">
            <a:extLst>
              <a:ext uri="{FF2B5EF4-FFF2-40B4-BE49-F238E27FC236}">
                <a16:creationId xmlns:a16="http://schemas.microsoft.com/office/drawing/2014/main" id="{CEE12094-7229-4F78-9BF3-2AB2BFA92633}"/>
              </a:ext>
            </a:extLst>
          </p:cNvPr>
          <p:cNvSpPr/>
          <p:nvPr userDrawn="1"/>
        </p:nvSpPr>
        <p:spPr>
          <a:xfrm>
            <a:off x="664977" y="1559468"/>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(800) 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Info@EvidentChange.org</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Segoe UI" panose="020B0502040204020203" pitchFamily="34" charset="0"/>
                <a:cs typeface="Segoe UI" panose="020B0502040204020203" pitchFamily="34" charset="0"/>
              </a:rPr>
              <a:t>		</a:t>
            </a:r>
          </a:p>
        </p:txBody>
      </p:sp>
      <p:pic>
        <p:nvPicPr>
          <p:cNvPr id="5" name="Picture 4">
            <a:extLst>
              <a:ext uri="{FF2B5EF4-FFF2-40B4-BE49-F238E27FC236}">
                <a16:creationId xmlns:a16="http://schemas.microsoft.com/office/drawing/2014/main" id="{17D00A3F-1AD9-4852-9F0A-D5BA7DB60D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8573" y="527407"/>
            <a:ext cx="4914900" cy="5791200"/>
          </a:xfrm>
          <a:prstGeom prst="rect">
            <a:avLst/>
          </a:prstGeom>
        </p:spPr>
      </p:pic>
    </p:spTree>
    <p:custDataLst>
      <p:tags r:id="rId1"/>
    </p:custDataLst>
    <p:extLst>
      <p:ext uri="{BB962C8B-B14F-4D97-AF65-F5344CB8AC3E}">
        <p14:creationId xmlns:p14="http://schemas.microsoft.com/office/powerpoint/2010/main" val="2141158137"/>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ADA no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0A75770-69F7-CA51-7260-7DD5A6A4AC82}"/>
              </a:ext>
            </a:extLst>
          </p:cNvPr>
          <p:cNvSpPr>
            <a:spLocks noGrp="1"/>
          </p:cNvSpPr>
          <p:nvPr>
            <p:ph type="title" hasCustomPrompt="1"/>
          </p:nvPr>
        </p:nvSpPr>
        <p:spPr>
          <a:xfrm>
            <a:off x="639662" y="365129"/>
            <a:ext cx="11015661" cy="1280160"/>
          </a:xfrm>
        </p:spPr>
        <p:txBody>
          <a:bodyPr/>
          <a:lstStyle>
            <a:lvl1pPr>
              <a:defRPr/>
            </a:lvl1pPr>
          </a:lstStyle>
          <a:p>
            <a:r>
              <a:rPr lang="en-US"/>
              <a:t>title</a:t>
            </a:r>
          </a:p>
        </p:txBody>
      </p:sp>
    </p:spTree>
    <p:custDataLst>
      <p:tags r:id="rId1"/>
    </p:custDataLst>
    <p:extLst>
      <p:ext uri="{BB962C8B-B14F-4D97-AF65-F5344CB8AC3E}">
        <p14:creationId xmlns:p14="http://schemas.microsoft.com/office/powerpoint/2010/main" val="3466808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pic>
        <p:nvPicPr>
          <p:cNvPr id="3" name="Picture 2">
            <a:extLst>
              <a:ext uri="{FF2B5EF4-FFF2-40B4-BE49-F238E27FC236}">
                <a16:creationId xmlns:a16="http://schemas.microsoft.com/office/drawing/2014/main" id="{E5F56AD8-AD5D-4972-94E5-C5EDE7501455}"/>
              </a:ext>
            </a:extLst>
          </p:cNvPr>
          <p:cNvPicPr>
            <a:picLocks noChangeAspect="1"/>
          </p:cNvPicPr>
          <p:nvPr userDrawn="1"/>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22877604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a:xfrm>
            <a:off x="639663" y="365129"/>
            <a:ext cx="10898216" cy="1280160"/>
          </a:xfrm>
        </p:spPr>
        <p:txBody>
          <a:bodyPr/>
          <a:lstStyle>
            <a:lvl1pPr>
              <a:defRPr cap="all" baseline="0"/>
            </a:lvl1pPr>
          </a:lstStyle>
          <a:p>
            <a:r>
              <a:rPr lang="en-US"/>
              <a:t>title</a:t>
            </a:r>
          </a:p>
        </p:txBody>
      </p:sp>
      <p:sp>
        <p:nvSpPr>
          <p:cNvPr id="3" name="Text Placeholder 11">
            <a:extLst>
              <a:ext uri="{FF2B5EF4-FFF2-40B4-BE49-F238E27FC236}">
                <a16:creationId xmlns:a16="http://schemas.microsoft.com/office/drawing/2014/main" id="{E287097F-BEC9-40EE-AF22-A4675B2A7925}"/>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D429529E-92E1-4748-8CE1-4D1D17F1B25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9DFFFCF6-A20E-4EC3-8941-1202E2D17EC1}"/>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6" name="Picture 5">
            <a:extLst>
              <a:ext uri="{FF2B5EF4-FFF2-40B4-BE49-F238E27FC236}">
                <a16:creationId xmlns:a16="http://schemas.microsoft.com/office/drawing/2014/main" id="{1AF81E9D-4600-424D-9E14-BDA82227AC09}"/>
              </a:ext>
            </a:extLst>
          </p:cNvPr>
          <p:cNvPicPr>
            <a:picLocks noChangeAspect="1"/>
          </p:cNvPicPr>
          <p:nvPr/>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2310631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ADA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CC74-C2A7-8707-50B7-9148A1206832}"/>
              </a:ext>
            </a:extLst>
          </p:cNvPr>
          <p:cNvSpPr>
            <a:spLocks noGrp="1"/>
          </p:cNvSpPr>
          <p:nvPr>
            <p:ph type="title" hasCustomPrompt="1"/>
          </p:nvPr>
        </p:nvSpPr>
        <p:spPr/>
        <p:txBody>
          <a:bodyPr/>
          <a:lstStyle>
            <a:lvl1pPr>
              <a:defRPr/>
            </a:lvl1pPr>
          </a:lstStyle>
          <a:p>
            <a:r>
              <a:rPr lang="en-US"/>
              <a:t>title</a:t>
            </a:r>
          </a:p>
        </p:txBody>
      </p:sp>
      <p:grpSp>
        <p:nvGrpSpPr>
          <p:cNvPr id="48" name="Group 47">
            <a:extLst>
              <a:ext uri="{FF2B5EF4-FFF2-40B4-BE49-F238E27FC236}">
                <a16:creationId xmlns:a16="http://schemas.microsoft.com/office/drawing/2014/main" id="{9EAC5D62-C318-461B-90CD-084E85B49C3C}"/>
              </a:ext>
            </a:extLst>
          </p:cNvPr>
          <p:cNvGrpSpPr/>
          <p:nvPr/>
        </p:nvGrpSpPr>
        <p:grpSpPr>
          <a:xfrm>
            <a:off x="744541" y="1905024"/>
            <a:ext cx="5045582" cy="1203724"/>
            <a:chOff x="746512" y="3519205"/>
            <a:chExt cx="5045582" cy="1203724"/>
          </a:xfrm>
        </p:grpSpPr>
        <p:sp>
          <p:nvSpPr>
            <p:cNvPr id="49" name="Rounded Rectangle 1">
              <a:extLst>
                <a:ext uri="{FF2B5EF4-FFF2-40B4-BE49-F238E27FC236}">
                  <a16:creationId xmlns:a16="http://schemas.microsoft.com/office/drawing/2014/main" id="{B0E33FB5-3239-4C38-B04B-39F048B894D2}"/>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0" name="Freeform: Shape 49">
              <a:extLst>
                <a:ext uri="{FF2B5EF4-FFF2-40B4-BE49-F238E27FC236}">
                  <a16:creationId xmlns:a16="http://schemas.microsoft.com/office/drawing/2014/main" id="{7D0820B7-0AC1-44B3-B58B-DE003DB0EFE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 Placeholder 17">
            <a:extLst>
              <a:ext uri="{FF2B5EF4-FFF2-40B4-BE49-F238E27FC236}">
                <a16:creationId xmlns:a16="http://schemas.microsoft.com/office/drawing/2014/main" id="{3AE1F7E7-7C67-432E-B414-5F4C2517BD9F}"/>
              </a:ext>
            </a:extLst>
          </p:cNvPr>
          <p:cNvSpPr>
            <a:spLocks noGrp="1"/>
          </p:cNvSpPr>
          <p:nvPr>
            <p:ph type="body" sz="quarter" idx="18" hasCustomPrompt="1"/>
          </p:nvPr>
        </p:nvSpPr>
        <p:spPr>
          <a:xfrm>
            <a:off x="1923690" y="1919609"/>
            <a:ext cx="3858703"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grpSp>
        <p:nvGrpSpPr>
          <p:cNvPr id="39" name="Group 38">
            <a:extLst>
              <a:ext uri="{FF2B5EF4-FFF2-40B4-BE49-F238E27FC236}">
                <a16:creationId xmlns:a16="http://schemas.microsoft.com/office/drawing/2014/main" id="{DD129061-A902-47A2-8A5D-B3629DE908C5}"/>
              </a:ext>
            </a:extLst>
          </p:cNvPr>
          <p:cNvGrpSpPr/>
          <p:nvPr/>
        </p:nvGrpSpPr>
        <p:grpSpPr>
          <a:xfrm>
            <a:off x="744541" y="3285206"/>
            <a:ext cx="5045582" cy="1203724"/>
            <a:chOff x="746512" y="3519205"/>
            <a:chExt cx="5045582" cy="1203724"/>
          </a:xfrm>
        </p:grpSpPr>
        <p:sp>
          <p:nvSpPr>
            <p:cNvPr id="40" name="Rounded Rectangle 1">
              <a:extLst>
                <a:ext uri="{FF2B5EF4-FFF2-40B4-BE49-F238E27FC236}">
                  <a16:creationId xmlns:a16="http://schemas.microsoft.com/office/drawing/2014/main" id="{9813D665-5142-4C56-A21A-207D4B73FCEE}"/>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41" name="Freeform: Shape 40">
              <a:extLst>
                <a:ext uri="{FF2B5EF4-FFF2-40B4-BE49-F238E27FC236}">
                  <a16:creationId xmlns:a16="http://schemas.microsoft.com/office/drawing/2014/main" id="{7F24CD50-3EAE-47B2-A29B-7C37E9C0BE56}"/>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2" name="Text Placeholder 17">
            <a:extLst>
              <a:ext uri="{FF2B5EF4-FFF2-40B4-BE49-F238E27FC236}">
                <a16:creationId xmlns:a16="http://schemas.microsoft.com/office/drawing/2014/main" id="{5BF39EBF-86C9-44A9-BA45-D726976FCCA6}"/>
              </a:ext>
            </a:extLst>
          </p:cNvPr>
          <p:cNvSpPr>
            <a:spLocks noGrp="1"/>
          </p:cNvSpPr>
          <p:nvPr>
            <p:ph type="body" sz="quarter" idx="16" hasCustomPrompt="1"/>
          </p:nvPr>
        </p:nvSpPr>
        <p:spPr>
          <a:xfrm>
            <a:off x="1923689" y="3303058"/>
            <a:ext cx="3846409"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grpSp>
        <p:nvGrpSpPr>
          <p:cNvPr id="53" name="Group 52">
            <a:extLst>
              <a:ext uri="{FF2B5EF4-FFF2-40B4-BE49-F238E27FC236}">
                <a16:creationId xmlns:a16="http://schemas.microsoft.com/office/drawing/2014/main" id="{CE129180-64EA-4D2B-AA47-D063689C2598}"/>
              </a:ext>
            </a:extLst>
          </p:cNvPr>
          <p:cNvGrpSpPr/>
          <p:nvPr/>
        </p:nvGrpSpPr>
        <p:grpSpPr>
          <a:xfrm>
            <a:off x="752270" y="4665387"/>
            <a:ext cx="5045582" cy="1203724"/>
            <a:chOff x="746512" y="3519205"/>
            <a:chExt cx="5045582" cy="1203724"/>
          </a:xfrm>
        </p:grpSpPr>
        <p:sp>
          <p:nvSpPr>
            <p:cNvPr id="54" name="Rounded Rectangle 1">
              <a:extLst>
                <a:ext uri="{FF2B5EF4-FFF2-40B4-BE49-F238E27FC236}">
                  <a16:creationId xmlns:a16="http://schemas.microsoft.com/office/drawing/2014/main" id="{7DD151BD-B181-469B-BC6F-D14C2BF2C664}"/>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5" name="Freeform: Shape 54">
              <a:extLst>
                <a:ext uri="{FF2B5EF4-FFF2-40B4-BE49-F238E27FC236}">
                  <a16:creationId xmlns:a16="http://schemas.microsoft.com/office/drawing/2014/main" id="{105D4F74-777F-4D04-AF3A-B4F8DD0008F5}"/>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Text Placeholder 17">
            <a:extLst>
              <a:ext uri="{FF2B5EF4-FFF2-40B4-BE49-F238E27FC236}">
                <a16:creationId xmlns:a16="http://schemas.microsoft.com/office/drawing/2014/main" id="{891507DE-2E5E-4A85-90F2-EC51846E074C}"/>
              </a:ext>
            </a:extLst>
          </p:cNvPr>
          <p:cNvSpPr>
            <a:spLocks noGrp="1"/>
          </p:cNvSpPr>
          <p:nvPr>
            <p:ph type="body" sz="quarter" idx="20" hasCustomPrompt="1"/>
          </p:nvPr>
        </p:nvSpPr>
        <p:spPr>
          <a:xfrm>
            <a:off x="1923689" y="4679972"/>
            <a:ext cx="3866434"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3</a:t>
            </a:r>
          </a:p>
        </p:txBody>
      </p:sp>
      <p:grpSp>
        <p:nvGrpSpPr>
          <p:cNvPr id="63" name="Group 62">
            <a:extLst>
              <a:ext uri="{FF2B5EF4-FFF2-40B4-BE49-F238E27FC236}">
                <a16:creationId xmlns:a16="http://schemas.microsoft.com/office/drawing/2014/main" id="{C5C9F4D5-674B-4185-83DF-2DE4B45AE7BA}"/>
              </a:ext>
            </a:extLst>
          </p:cNvPr>
          <p:cNvGrpSpPr/>
          <p:nvPr userDrawn="1"/>
        </p:nvGrpSpPr>
        <p:grpSpPr>
          <a:xfrm>
            <a:off x="6377766" y="1896455"/>
            <a:ext cx="5045582" cy="1203724"/>
            <a:chOff x="746512" y="3519205"/>
            <a:chExt cx="5045582" cy="1203724"/>
          </a:xfrm>
        </p:grpSpPr>
        <p:sp>
          <p:nvSpPr>
            <p:cNvPr id="64" name="Rounded Rectangle 1">
              <a:extLst>
                <a:ext uri="{FF2B5EF4-FFF2-40B4-BE49-F238E27FC236}">
                  <a16:creationId xmlns:a16="http://schemas.microsoft.com/office/drawing/2014/main" id="{1AE1CDC5-2990-498E-8B3B-3935DA9CB920}"/>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65" name="Freeform: Shape 64">
              <a:extLst>
                <a:ext uri="{FF2B5EF4-FFF2-40B4-BE49-F238E27FC236}">
                  <a16:creationId xmlns:a16="http://schemas.microsoft.com/office/drawing/2014/main" id="{C4083C98-0448-4313-981A-C9C34037A815}"/>
                </a:ext>
              </a:extLst>
            </p:cNvPr>
            <p:cNvSpPr/>
            <p:nvPr userDrawn="1"/>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1" name="Text Placeholder 17">
            <a:extLst>
              <a:ext uri="{FF2B5EF4-FFF2-40B4-BE49-F238E27FC236}">
                <a16:creationId xmlns:a16="http://schemas.microsoft.com/office/drawing/2014/main" id="{D29D875A-531B-4742-9251-85B3CEAE5257}"/>
              </a:ext>
            </a:extLst>
          </p:cNvPr>
          <p:cNvSpPr>
            <a:spLocks noGrp="1"/>
          </p:cNvSpPr>
          <p:nvPr>
            <p:ph type="body" sz="quarter" idx="24" hasCustomPrompt="1"/>
          </p:nvPr>
        </p:nvSpPr>
        <p:spPr>
          <a:xfrm>
            <a:off x="7539487" y="1911040"/>
            <a:ext cx="3876132"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grpSp>
        <p:nvGrpSpPr>
          <p:cNvPr id="56" name="Group 55">
            <a:extLst>
              <a:ext uri="{FF2B5EF4-FFF2-40B4-BE49-F238E27FC236}">
                <a16:creationId xmlns:a16="http://schemas.microsoft.com/office/drawing/2014/main" id="{6B1DEBBC-88DB-488A-A092-BF1D784D9ABD}"/>
              </a:ext>
            </a:extLst>
          </p:cNvPr>
          <p:cNvGrpSpPr/>
          <p:nvPr/>
        </p:nvGrpSpPr>
        <p:grpSpPr>
          <a:xfrm>
            <a:off x="6377766" y="3276637"/>
            <a:ext cx="5045582" cy="1203724"/>
            <a:chOff x="746512" y="3519205"/>
            <a:chExt cx="5045582" cy="1203724"/>
          </a:xfrm>
        </p:grpSpPr>
        <p:sp>
          <p:nvSpPr>
            <p:cNvPr id="57" name="Rounded Rectangle 1">
              <a:extLst>
                <a:ext uri="{FF2B5EF4-FFF2-40B4-BE49-F238E27FC236}">
                  <a16:creationId xmlns:a16="http://schemas.microsoft.com/office/drawing/2014/main" id="{D35DEEAA-2EFC-48DE-95FF-3C6ACBA8B69B}"/>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58" name="Freeform: Shape 57">
              <a:extLst>
                <a:ext uri="{FF2B5EF4-FFF2-40B4-BE49-F238E27FC236}">
                  <a16:creationId xmlns:a16="http://schemas.microsoft.com/office/drawing/2014/main" id="{DD4C1CC5-8C16-41B8-B178-D0568AD6B638}"/>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9" name="Text Placeholder 17">
            <a:extLst>
              <a:ext uri="{FF2B5EF4-FFF2-40B4-BE49-F238E27FC236}">
                <a16:creationId xmlns:a16="http://schemas.microsoft.com/office/drawing/2014/main" id="{E4538641-B245-4245-99ED-0158E0B4D0DB}"/>
              </a:ext>
            </a:extLst>
          </p:cNvPr>
          <p:cNvSpPr>
            <a:spLocks noGrp="1"/>
          </p:cNvSpPr>
          <p:nvPr>
            <p:ph type="body" sz="quarter" idx="22" hasCustomPrompt="1"/>
          </p:nvPr>
        </p:nvSpPr>
        <p:spPr>
          <a:xfrm>
            <a:off x="7539486" y="3294489"/>
            <a:ext cx="3863837"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grpSp>
        <p:nvGrpSpPr>
          <p:cNvPr id="68" name="Group 67">
            <a:extLst>
              <a:ext uri="{FF2B5EF4-FFF2-40B4-BE49-F238E27FC236}">
                <a16:creationId xmlns:a16="http://schemas.microsoft.com/office/drawing/2014/main" id="{D31B0BB8-B09D-416B-9E97-785B521A83E5}"/>
              </a:ext>
            </a:extLst>
          </p:cNvPr>
          <p:cNvGrpSpPr/>
          <p:nvPr/>
        </p:nvGrpSpPr>
        <p:grpSpPr>
          <a:xfrm>
            <a:off x="6385495" y="4656818"/>
            <a:ext cx="5045582" cy="1203724"/>
            <a:chOff x="746512" y="3519205"/>
            <a:chExt cx="5045582" cy="1203724"/>
          </a:xfrm>
        </p:grpSpPr>
        <p:sp>
          <p:nvSpPr>
            <p:cNvPr id="69" name="Rounded Rectangle 1">
              <a:extLst>
                <a:ext uri="{FF2B5EF4-FFF2-40B4-BE49-F238E27FC236}">
                  <a16:creationId xmlns:a16="http://schemas.microsoft.com/office/drawing/2014/main" id="{FA8D804F-5ED0-4259-8A1E-3F697E8FED8A}"/>
                </a:ext>
                <a:ext uri="{C183D7F6-B498-43B3-948B-1728B52AA6E4}">
                  <adec:decorative xmlns:adec="http://schemas.microsoft.com/office/drawing/2017/decorative" val="1"/>
                </a:ext>
              </a:extLst>
            </p:cNvPr>
            <p:cNvSpPr/>
            <p:nvPr/>
          </p:nvSpPr>
          <p:spPr>
            <a:xfrm>
              <a:off x="762894" y="3526707"/>
              <a:ext cx="5029200" cy="118872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solidFill>
                  <a:schemeClr val="tx1"/>
                </a:solidFill>
                <a:latin typeface="Segoe UI" panose="020B0502040204020203" pitchFamily="34" charset="0"/>
                <a:cs typeface="Segoe UI" panose="020B0502040204020203" pitchFamily="34" charset="0"/>
              </a:endParaRPr>
            </a:p>
          </p:txBody>
        </p:sp>
        <p:sp>
          <p:nvSpPr>
            <p:cNvPr id="70" name="Freeform: Shape 69">
              <a:extLst>
                <a:ext uri="{FF2B5EF4-FFF2-40B4-BE49-F238E27FC236}">
                  <a16:creationId xmlns:a16="http://schemas.microsoft.com/office/drawing/2014/main" id="{B82BBB45-EE4D-4B06-A345-9D2D246571AA}"/>
                </a:ext>
              </a:extLst>
            </p:cNvPr>
            <p:cNvSpPr/>
            <p:nvPr/>
          </p:nvSpPr>
          <p:spPr>
            <a:xfrm rot="16200000">
              <a:off x="668057" y="3597660"/>
              <a:ext cx="1203724" cy="1046814"/>
            </a:xfrm>
            <a:custGeom>
              <a:avLst/>
              <a:gdLst>
                <a:gd name="connsiteX0" fmla="*/ 921902 w 1203724"/>
                <a:gd name="connsiteY0" fmla="*/ 523407 h 1046814"/>
                <a:gd name="connsiteX1" fmla="*/ 601862 w 1203724"/>
                <a:gd name="connsiteY1" fmla="*/ 203367 h 1046814"/>
                <a:gd name="connsiteX2" fmla="*/ 281822 w 1203724"/>
                <a:gd name="connsiteY2" fmla="*/ 523407 h 1046814"/>
                <a:gd name="connsiteX3" fmla="*/ 601862 w 1203724"/>
                <a:gd name="connsiteY3" fmla="*/ 843447 h 1046814"/>
                <a:gd name="connsiteX4" fmla="*/ 921902 w 1203724"/>
                <a:gd name="connsiteY4" fmla="*/ 523407 h 1046814"/>
                <a:gd name="connsiteX5" fmla="*/ 1203724 w 1203724"/>
                <a:gd name="connsiteY5" fmla="*/ 174472 h 1046814"/>
                <a:gd name="connsiteX6" fmla="*/ 1203724 w 1203724"/>
                <a:gd name="connsiteY6" fmla="*/ 1046814 h 1046814"/>
                <a:gd name="connsiteX7" fmla="*/ 0 w 1203724"/>
                <a:gd name="connsiteY7" fmla="*/ 1046814 h 1046814"/>
                <a:gd name="connsiteX8" fmla="*/ 0 w 1203724"/>
                <a:gd name="connsiteY8" fmla="*/ 174472 h 1046814"/>
                <a:gd name="connsiteX9" fmla="*/ 174472 w 1203724"/>
                <a:gd name="connsiteY9" fmla="*/ 0 h 1046814"/>
                <a:gd name="connsiteX10" fmla="*/ 1029252 w 1203724"/>
                <a:gd name="connsiteY10" fmla="*/ 0 h 1046814"/>
                <a:gd name="connsiteX11" fmla="*/ 1203724 w 1203724"/>
                <a:gd name="connsiteY11" fmla="*/ 174472 h 10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724" h="1046814">
                  <a:moveTo>
                    <a:pt x="921902" y="523407"/>
                  </a:moveTo>
                  <a:cubicBezTo>
                    <a:pt x="921902" y="346654"/>
                    <a:pt x="778615" y="203367"/>
                    <a:pt x="601862" y="203367"/>
                  </a:cubicBezTo>
                  <a:cubicBezTo>
                    <a:pt x="425109" y="203367"/>
                    <a:pt x="281822" y="346654"/>
                    <a:pt x="281822" y="523407"/>
                  </a:cubicBezTo>
                  <a:cubicBezTo>
                    <a:pt x="281822" y="700160"/>
                    <a:pt x="425109" y="843447"/>
                    <a:pt x="601862" y="843447"/>
                  </a:cubicBezTo>
                  <a:cubicBezTo>
                    <a:pt x="778615" y="843447"/>
                    <a:pt x="921902" y="700160"/>
                    <a:pt x="921902" y="523407"/>
                  </a:cubicBezTo>
                  <a:close/>
                  <a:moveTo>
                    <a:pt x="1203724" y="174472"/>
                  </a:moveTo>
                  <a:lnTo>
                    <a:pt x="1203724" y="1046814"/>
                  </a:lnTo>
                  <a:lnTo>
                    <a:pt x="0" y="1046814"/>
                  </a:lnTo>
                  <a:lnTo>
                    <a:pt x="0" y="174472"/>
                  </a:lnTo>
                  <a:cubicBezTo>
                    <a:pt x="0" y="78114"/>
                    <a:pt x="78114" y="0"/>
                    <a:pt x="174472" y="0"/>
                  </a:cubicBezTo>
                  <a:lnTo>
                    <a:pt x="1029252" y="0"/>
                  </a:lnTo>
                  <a:cubicBezTo>
                    <a:pt x="1125610" y="0"/>
                    <a:pt x="1203724" y="78114"/>
                    <a:pt x="1203724" y="17447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6" name="Text Placeholder 17">
            <a:extLst>
              <a:ext uri="{FF2B5EF4-FFF2-40B4-BE49-F238E27FC236}">
                <a16:creationId xmlns:a16="http://schemas.microsoft.com/office/drawing/2014/main" id="{F1A9D390-D852-46D1-B38E-179E438F987B}"/>
              </a:ext>
            </a:extLst>
          </p:cNvPr>
          <p:cNvSpPr>
            <a:spLocks noGrp="1"/>
          </p:cNvSpPr>
          <p:nvPr>
            <p:ph type="body" sz="quarter" idx="26" hasCustomPrompt="1"/>
          </p:nvPr>
        </p:nvSpPr>
        <p:spPr>
          <a:xfrm>
            <a:off x="7539486" y="4671403"/>
            <a:ext cx="3883862" cy="1189038"/>
          </a:xfrm>
        </p:spPr>
        <p:txBody>
          <a:bodyPr anchor="ctr">
            <a:noAutofit/>
          </a:bodyPr>
          <a:lstStyle>
            <a:lvl1pPr marL="0" indent="0">
              <a:lnSpc>
                <a:spcPct val="100000"/>
              </a:lnSpc>
              <a:spcBef>
                <a:spcPts val="0"/>
              </a:spcBef>
              <a:buFontTx/>
              <a:buNone/>
              <a:defRPr sz="2800">
                <a:solidFill>
                  <a:schemeClr val="tx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6</a:t>
            </a:r>
          </a:p>
        </p:txBody>
      </p:sp>
    </p:spTree>
    <p:custDataLst>
      <p:tags r:id="rId1"/>
    </p:custDataLst>
    <p:extLst>
      <p:ext uri="{BB962C8B-B14F-4D97-AF65-F5344CB8AC3E}">
        <p14:creationId xmlns:p14="http://schemas.microsoft.com/office/powerpoint/2010/main" val="12703006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Tree>
    <p:custDataLst>
      <p:tags r:id="rId1"/>
    </p:custDataLst>
    <p:extLst>
      <p:ext uri="{BB962C8B-B14F-4D97-AF65-F5344CB8AC3E}">
        <p14:creationId xmlns:p14="http://schemas.microsoft.com/office/powerpoint/2010/main" val="1498807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p:txBody>
          <a:bodyPr/>
          <a:lstStyle>
            <a:lvl1pPr algn="l" defTabSz="913965" rtl="0" eaLnBrk="1" latinLnBrk="0" hangingPunct="1">
              <a:lnSpc>
                <a:spcPct val="100000"/>
              </a:lnSpc>
              <a:spcBef>
                <a:spcPct val="0"/>
              </a:spcBef>
              <a:buNone/>
              <a:defRPr lang="en-US" sz="4400" b="0" kern="1200" cap="all" baseline="0" dirty="0">
                <a:solidFill>
                  <a:schemeClr val="tx2"/>
                </a:solidFill>
                <a:latin typeface="+mj-lt"/>
                <a:ea typeface="+mj-ea"/>
                <a:cs typeface="Segoe UI" panose="020B050204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444859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ADA 3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a:t>Click to Edit Master Title Style</a:t>
            </a:r>
          </a:p>
        </p:txBody>
      </p:sp>
      <p:sp>
        <p:nvSpPr>
          <p:cNvPr id="3" name="Text Placeholder 11">
            <a:extLst>
              <a:ext uri="{FF2B5EF4-FFF2-40B4-BE49-F238E27FC236}">
                <a16:creationId xmlns:a16="http://schemas.microsoft.com/office/drawing/2014/main" id="{32E752B1-301D-4273-A823-32E6D0958AE8}"/>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5D898DD7-3754-4561-99FF-DC9125C5B76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2AC04268-A805-4B98-8F12-9530D62D216B}"/>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Tree>
    <p:custDataLst>
      <p:tags r:id="rId1"/>
    </p:custDataLst>
    <p:extLst>
      <p:ext uri="{BB962C8B-B14F-4D97-AF65-F5344CB8AC3E}">
        <p14:creationId xmlns:p14="http://schemas.microsoft.com/office/powerpoint/2010/main" val="375749329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DA Sec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0AC06-A4EC-440A-8F17-666A0F21675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9681508" y="5657041"/>
            <a:ext cx="1548149" cy="589475"/>
          </a:xfrm>
          <a:prstGeom prst="rect">
            <a:avLst/>
          </a:prstGeom>
        </p:spPr>
      </p:pic>
      <p:sp>
        <p:nvSpPr>
          <p:cNvPr id="8" name="Oval 7">
            <a:extLst>
              <a:ext uri="{FF2B5EF4-FFF2-40B4-BE49-F238E27FC236}">
                <a16:creationId xmlns:a16="http://schemas.microsoft.com/office/drawing/2014/main" id="{04E65E41-8140-46E6-BC21-826531C65725}"/>
              </a:ext>
            </a:extLst>
          </p:cNvPr>
          <p:cNvSpPr/>
          <p:nvPr/>
        </p:nvSpPr>
        <p:spPr>
          <a:xfrm>
            <a:off x="1816700" y="2646010"/>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chemeClr val="tx1"/>
                </a:solidFill>
                <a:latin typeface="Segoe UI" panose="020B0502040204020203" pitchFamily="34" charset="0"/>
                <a:cs typeface="Segoe UI" panose="020B0502040204020203" pitchFamily="34" charset="0"/>
              </a:rPr>
              <a:t>1</a:t>
            </a:r>
          </a:p>
        </p:txBody>
      </p:sp>
      <p:sp>
        <p:nvSpPr>
          <p:cNvPr id="10" name="Rounded Rectangle 5">
            <a:extLst>
              <a:ext uri="{FF2B5EF4-FFF2-40B4-BE49-F238E27FC236}">
                <a16:creationId xmlns:a16="http://schemas.microsoft.com/office/drawing/2014/main" id="{1D600693-33BF-4422-8016-7B49FD31A132}"/>
              </a:ext>
              <a:ext uri="{C183D7F6-B498-43B3-948B-1728B52AA6E4}">
                <adec:decorative xmlns:adec="http://schemas.microsoft.com/office/drawing/2017/decorative" val="1"/>
              </a:ext>
            </a:extLst>
          </p:cNvPr>
          <p:cNvSpPr/>
          <p:nvPr/>
        </p:nvSpPr>
        <p:spPr>
          <a:xfrm rot="16200000">
            <a:off x="-989391" y="1399609"/>
            <a:ext cx="6501384" cy="4043882"/>
          </a:xfrm>
          <a:prstGeom prst="round2SameRect">
            <a:avLst>
              <a:gd name="adj1" fmla="val 6348"/>
              <a:gd name="adj2" fmla="val 0"/>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5"/>
          </a:p>
        </p:txBody>
      </p:sp>
      <p:sp>
        <p:nvSpPr>
          <p:cNvPr id="11" name="Oval 10">
            <a:extLst>
              <a:ext uri="{FF2B5EF4-FFF2-40B4-BE49-F238E27FC236}">
                <a16:creationId xmlns:a16="http://schemas.microsoft.com/office/drawing/2014/main" id="{3029BEC3-0A0F-4492-A728-F8245E702919}"/>
              </a:ext>
            </a:extLst>
          </p:cNvPr>
          <p:cNvSpPr/>
          <p:nvPr/>
        </p:nvSpPr>
        <p:spPr>
          <a:xfrm>
            <a:off x="1484060" y="2640263"/>
            <a:ext cx="1554480" cy="1554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r>
              <a:rPr lang="en-US" sz="6680" b="1" kern="1200">
                <a:solidFill>
                  <a:schemeClr val="tx1"/>
                </a:solidFill>
                <a:latin typeface="Segoe UI" panose="020B0502040204020203" pitchFamily="34" charset="0"/>
                <a:ea typeface="+mn-ea"/>
                <a:cs typeface="Segoe UI" panose="020B0502040204020203" pitchFamily="34" charset="0"/>
              </a:rPr>
              <a:t>3</a:t>
            </a:r>
          </a:p>
        </p:txBody>
      </p:sp>
      <p:sp>
        <p:nvSpPr>
          <p:cNvPr id="9" name="Title 1">
            <a:extLst>
              <a:ext uri="{FF2B5EF4-FFF2-40B4-BE49-F238E27FC236}">
                <a16:creationId xmlns:a16="http://schemas.microsoft.com/office/drawing/2014/main" id="{3D293553-6812-E579-4A82-498C03440A20}"/>
              </a:ext>
            </a:extLst>
          </p:cNvPr>
          <p:cNvSpPr>
            <a:spLocks noGrp="1"/>
          </p:cNvSpPr>
          <p:nvPr>
            <p:ph type="title" hasCustomPrompt="1"/>
          </p:nvPr>
        </p:nvSpPr>
        <p:spPr>
          <a:xfrm>
            <a:off x="4604083" y="170857"/>
            <a:ext cx="7218948" cy="6497982"/>
          </a:xfrm>
        </p:spPr>
        <p:txBody>
          <a:bodyPr/>
          <a:lstStyle>
            <a:lvl1pPr>
              <a:defRPr sz="6600">
                <a:solidFill>
                  <a:schemeClr val="tx1"/>
                </a:solidFill>
              </a:defRPr>
            </a:lvl1pPr>
          </a:lstStyle>
          <a:p>
            <a:r>
              <a:rPr lang="en-US"/>
              <a:t>Section slide</a:t>
            </a:r>
          </a:p>
        </p:txBody>
      </p:sp>
    </p:spTree>
    <p:custDataLst>
      <p:tags r:id="rId1"/>
    </p:custDataLst>
    <p:extLst>
      <p:ext uri="{BB962C8B-B14F-4D97-AF65-F5344CB8AC3E}">
        <p14:creationId xmlns:p14="http://schemas.microsoft.com/office/powerpoint/2010/main" val="3764518878"/>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Section 3">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3D7D860-2D25-694F-BE31-8D3CA439A0DC}"/>
              </a:ext>
            </a:extLst>
          </p:cNvPr>
          <p:cNvSpPr>
            <a:spLocks noGrp="1"/>
          </p:cNvSpPr>
          <p:nvPr>
            <p:ph type="body" sz="quarter" idx="10" hasCustomPrompt="1"/>
          </p:nvPr>
        </p:nvSpPr>
        <p:spPr>
          <a:xfrm>
            <a:off x="878678" y="174256"/>
            <a:ext cx="10363200" cy="6497983"/>
          </a:xfrm>
          <a:prstGeom prst="rect">
            <a:avLst/>
          </a:prstGeom>
        </p:spPr>
        <p:txBody>
          <a:bodyPr anchor="ctr" anchorCtr="0"/>
          <a:lstStyle>
            <a:lvl1pPr marL="0" indent="0" algn="l" fontAlgn="t">
              <a:lnSpc>
                <a:spcPts val="6326"/>
              </a:lnSpc>
              <a:buNone/>
              <a:defRPr sz="6678" b="1" i="0" cap="all" spc="84" baseline="0">
                <a:solidFill>
                  <a:schemeClr val="bg1"/>
                </a:solidFill>
                <a:latin typeface="Segoe UI" panose="020B0502040204020203" pitchFamily="34" charset="0"/>
                <a:cs typeface="Segoe UI" panose="020B0502040204020203" pitchFamily="34" charset="0"/>
              </a:defRPr>
            </a:lvl1pPr>
            <a:lvl2pPr marL="0" indent="0" algn="l" fontAlgn="t">
              <a:lnSpc>
                <a:spcPts val="2249"/>
              </a:lnSpc>
              <a:spcBef>
                <a:spcPts val="1476"/>
              </a:spcBef>
              <a:buNone/>
              <a:defRPr sz="1968" cap="all" spc="28" baseline="0">
                <a:solidFill>
                  <a:srgbClr val="00ABCA"/>
                </a:solidFill>
                <a:latin typeface="Brandon Grotesque Black" panose="020B0503020203060202" pitchFamily="34" charset="77"/>
              </a:defRPr>
            </a:lvl2pPr>
          </a:lstStyle>
          <a:p>
            <a:pPr lvl="0"/>
            <a:r>
              <a:rPr lang="en-US"/>
              <a:t>Section slide</a:t>
            </a:r>
          </a:p>
        </p:txBody>
      </p:sp>
    </p:spTree>
    <p:custDataLst>
      <p:tags r:id="rId1"/>
    </p:custDataLst>
    <p:extLst>
      <p:ext uri="{BB962C8B-B14F-4D97-AF65-F5344CB8AC3E}">
        <p14:creationId xmlns:p14="http://schemas.microsoft.com/office/powerpoint/2010/main" val="3765295913"/>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27F75D-BF02-81A6-5670-E403194249B9}"/>
              </a:ext>
            </a:extLst>
          </p:cNvPr>
          <p:cNvSpPr>
            <a:spLocks noGrp="1"/>
          </p:cNvSpPr>
          <p:nvPr>
            <p:ph type="dt" sz="half" idx="10"/>
          </p:nvPr>
        </p:nvSpPr>
        <p:spPr/>
        <p:txBody>
          <a:bodyPr/>
          <a:lstStyle/>
          <a:p>
            <a:fld id="{D1A99E0B-8809-4BBD-B77B-1794BCE65390}" type="datetimeFigureOut">
              <a:rPr lang="en-US" smtClean="0"/>
              <a:t>2/25/2026</a:t>
            </a:fld>
            <a:endParaRPr lang="en-US"/>
          </a:p>
        </p:txBody>
      </p:sp>
      <p:sp>
        <p:nvSpPr>
          <p:cNvPr id="3" name="Footer Placeholder 2">
            <a:extLst>
              <a:ext uri="{FF2B5EF4-FFF2-40B4-BE49-F238E27FC236}">
                <a16:creationId xmlns:a16="http://schemas.microsoft.com/office/drawing/2014/main" id="{454122A1-8E29-8AF2-8E3C-475554CE85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957497-3642-2C35-59D6-450166E155F2}"/>
              </a:ext>
            </a:extLst>
          </p:cNvPr>
          <p:cNvSpPr>
            <a:spLocks noGrp="1"/>
          </p:cNvSpPr>
          <p:nvPr>
            <p:ph type="sldNum" sz="quarter" idx="12"/>
          </p:nvPr>
        </p:nvSpPr>
        <p:spPr/>
        <p:txBody>
          <a:bodyPr/>
          <a:lstStyle/>
          <a:p>
            <a:fld id="{5E97408B-22DD-4A2D-A681-C39CC0D393C8}" type="slidenum">
              <a:rPr lang="en-US" smtClean="0"/>
              <a:t>‹#›</a:t>
            </a:fld>
            <a:endParaRPr lang="en-US"/>
          </a:p>
        </p:txBody>
      </p:sp>
    </p:spTree>
    <p:extLst>
      <p:ext uri="{BB962C8B-B14F-4D97-AF65-F5344CB8AC3E}">
        <p14:creationId xmlns:p14="http://schemas.microsoft.com/office/powerpoint/2010/main" val="3989732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Mission Slide">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3429000"/>
            <a:ext cx="6096000" cy="3429000"/>
          </a:xfrm>
          <a:prstGeom prst="rect">
            <a:avLst/>
          </a:prstGeom>
        </p:spPr>
        <p:txBody>
          <a:bodyPr/>
          <a:lstStyle/>
          <a:p>
            <a:r>
              <a:rPr lang="en-US"/>
              <a:t>Click icon to add picture</a:t>
            </a:r>
          </a:p>
        </p:txBody>
      </p:sp>
      <p:sp>
        <p:nvSpPr>
          <p:cNvPr id="14" name="Picture Placeholder 13"/>
          <p:cNvSpPr>
            <a:spLocks noGrp="1"/>
          </p:cNvSpPr>
          <p:nvPr>
            <p:ph type="pic" sz="quarter" idx="13"/>
          </p:nvPr>
        </p:nvSpPr>
        <p:spPr>
          <a:xfrm>
            <a:off x="6096000" y="3429000"/>
            <a:ext cx="6096000" cy="3429000"/>
          </a:xfrm>
          <a:prstGeom prst="rect">
            <a:avLst/>
          </a:prstGeom>
        </p:spPr>
        <p:txBody>
          <a:bodyPr/>
          <a:lstStyle/>
          <a:p>
            <a:r>
              <a:rPr lang="en-US"/>
              <a:t>Click icon to add picture</a:t>
            </a:r>
          </a:p>
        </p:txBody>
      </p:sp>
      <p:sp>
        <p:nvSpPr>
          <p:cNvPr id="10" name="Picture Placeholder 9"/>
          <p:cNvSpPr>
            <a:spLocks noGrp="1"/>
          </p:cNvSpPr>
          <p:nvPr>
            <p:ph type="pic" sz="quarter" idx="11"/>
          </p:nvPr>
        </p:nvSpPr>
        <p:spPr>
          <a:xfrm>
            <a:off x="6096000" y="0"/>
            <a:ext cx="6096000" cy="3429000"/>
          </a:xfrm>
          <a:prstGeom prst="rect">
            <a:avLst/>
          </a:prstGeom>
        </p:spPr>
        <p:txBody>
          <a:bodyPr/>
          <a:lstStyle/>
          <a:p>
            <a:r>
              <a:rPr lang="en-US"/>
              <a:t>Click icon to add picture</a:t>
            </a:r>
          </a:p>
        </p:txBody>
      </p:sp>
      <p:sp>
        <p:nvSpPr>
          <p:cNvPr id="8" name="Picture Placeholder 7"/>
          <p:cNvSpPr>
            <a:spLocks noGrp="1"/>
          </p:cNvSpPr>
          <p:nvPr>
            <p:ph type="pic" sz="quarter" idx="10"/>
          </p:nvPr>
        </p:nvSpPr>
        <p:spPr>
          <a:xfrm>
            <a:off x="0" y="0"/>
            <a:ext cx="6096000" cy="3429000"/>
          </a:xfrm>
          <a:prstGeom prst="rect">
            <a:avLst/>
          </a:prstGeom>
        </p:spPr>
        <p:txBody>
          <a:bodyPr/>
          <a:lstStyle/>
          <a:p>
            <a:r>
              <a:rPr lang="en-US"/>
              <a:t>Click icon to add picture</a:t>
            </a:r>
          </a:p>
        </p:txBody>
      </p:sp>
      <p:sp>
        <p:nvSpPr>
          <p:cNvPr id="3" name="Picture Placeholder 2"/>
          <p:cNvSpPr>
            <a:spLocks noGrp="1"/>
          </p:cNvSpPr>
          <p:nvPr>
            <p:ph type="pic" sz="quarter" idx="14"/>
          </p:nvPr>
        </p:nvSpPr>
        <p:spPr>
          <a:xfrm>
            <a:off x="3550764" y="2783267"/>
            <a:ext cx="5090000" cy="1291473"/>
          </a:xfrm>
        </p:spPr>
        <p:txBody>
          <a:bodyPr/>
          <a:lstStyle/>
          <a:p>
            <a:endParaRPr lang="en-US"/>
          </a:p>
        </p:txBody>
      </p:sp>
    </p:spTree>
    <p:extLst>
      <p:ext uri="{BB962C8B-B14F-4D97-AF65-F5344CB8AC3E}">
        <p14:creationId xmlns:p14="http://schemas.microsoft.com/office/powerpoint/2010/main" val="2161345111"/>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userDrawn="1"/>
        </p:nvSpPr>
        <p:spPr>
          <a:xfrm>
            <a:off x="612991" y="412790"/>
            <a:ext cx="6263013" cy="1446550"/>
          </a:xfrm>
          <a:prstGeom prst="rect">
            <a:avLst/>
          </a:prstGeom>
        </p:spPr>
        <p:txBody>
          <a:bodyPr wrap="square">
            <a:spAutoFit/>
          </a:bodyPr>
          <a:lstStyle/>
          <a:p>
            <a:pPr lvl="0"/>
            <a:r>
              <a:rPr lang="en-US" sz="4400" b="1">
                <a:solidFill>
                  <a:schemeClr val="tx2"/>
                </a:solidFill>
                <a:latin typeface="Segoe UI" panose="020B0502040204020203" pitchFamily="34" charset="0"/>
                <a:cs typeface="Segoe UI" panose="020B0502040204020203" pitchFamily="34" charset="0"/>
              </a:rPr>
              <a:t>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&amp; QUESTIONS</a:t>
            </a:r>
          </a:p>
        </p:txBody>
      </p:sp>
      <p:sp>
        <p:nvSpPr>
          <p:cNvPr id="8" name="Rectangle 7">
            <a:extLst>
              <a:ext uri="{FF2B5EF4-FFF2-40B4-BE49-F238E27FC236}">
                <a16:creationId xmlns:a16="http://schemas.microsoft.com/office/drawing/2014/main" id="{CEE12094-7229-4F78-9BF3-2AB2BFA92633}"/>
              </a:ext>
            </a:extLst>
          </p:cNvPr>
          <p:cNvSpPr/>
          <p:nvPr userDrawn="1"/>
        </p:nvSpPr>
        <p:spPr>
          <a:xfrm>
            <a:off x="664977" y="2103814"/>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(800) 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u="none">
                <a:latin typeface="Segoe UI" panose="020B0502040204020203" pitchFamily="34" charset="0"/>
                <a:cs typeface="Segoe UI" panose="020B0502040204020203" pitchFamily="34" charset="0"/>
                <a:hlinkClick r:id="rId4"/>
              </a:rPr>
              <a:t>Info@EvidentChange.org</a:t>
            </a:r>
            <a:r>
              <a:rPr lang="en-US" sz="2800" u="none">
                <a:latin typeface="Segoe UI" panose="020B0502040204020203" pitchFamily="34" charset="0"/>
                <a:cs typeface="Segoe UI" panose="020B0502040204020203" pitchFamily="34" charset="0"/>
              </a:rPr>
              <a:t> </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Segoe UI" panose="020B0502040204020203" pitchFamily="34" charset="0"/>
                <a:cs typeface="Segoe UI" panose="020B0502040204020203" pitchFamily="34" charset="0"/>
              </a:rPr>
              <a:t>		</a:t>
            </a:r>
          </a:p>
        </p:txBody>
      </p:sp>
      <p:pic>
        <p:nvPicPr>
          <p:cNvPr id="2" name="Picture 1">
            <a:extLst>
              <a:ext uri="{FF2B5EF4-FFF2-40B4-BE49-F238E27FC236}">
                <a16:creationId xmlns:a16="http://schemas.microsoft.com/office/drawing/2014/main" id="{8A7AEC22-2488-4F04-8E01-31DE9B6299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28573" y="527407"/>
            <a:ext cx="4914900" cy="5791200"/>
          </a:xfrm>
          <a:prstGeom prst="rect">
            <a:avLst/>
          </a:prstGeom>
        </p:spPr>
      </p:pic>
    </p:spTree>
    <p:custDataLst>
      <p:tags r:id="rId1"/>
    </p:custDataLst>
    <p:extLst>
      <p:ext uri="{BB962C8B-B14F-4D97-AF65-F5344CB8AC3E}">
        <p14:creationId xmlns:p14="http://schemas.microsoft.com/office/powerpoint/2010/main" val="2313297365"/>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7292-D3CB-46C2-9A81-1D670F432C07}"/>
              </a:ext>
            </a:extLst>
          </p:cNvPr>
          <p:cNvSpPr>
            <a:spLocks noGrp="1"/>
          </p:cNvSpPr>
          <p:nvPr>
            <p:ph type="title" hasCustomPrompt="1"/>
          </p:nvPr>
        </p:nvSpPr>
        <p:spPr>
          <a:xfrm>
            <a:off x="639663" y="365129"/>
            <a:ext cx="10898216" cy="1280160"/>
          </a:xfrm>
        </p:spPr>
        <p:txBody>
          <a:bodyPr/>
          <a:lstStyle>
            <a:lvl1pPr>
              <a:defRPr cap="all" baseline="0"/>
            </a:lvl1pPr>
          </a:lstStyle>
          <a:p>
            <a:r>
              <a:rPr lang="en-US"/>
              <a:t>title</a:t>
            </a:r>
          </a:p>
        </p:txBody>
      </p:sp>
      <p:sp>
        <p:nvSpPr>
          <p:cNvPr id="3" name="Text Placeholder 11">
            <a:extLst>
              <a:ext uri="{FF2B5EF4-FFF2-40B4-BE49-F238E27FC236}">
                <a16:creationId xmlns:a16="http://schemas.microsoft.com/office/drawing/2014/main" id="{E287097F-BEC9-40EE-AF22-A4675B2A7925}"/>
              </a:ext>
            </a:extLst>
          </p:cNvPr>
          <p:cNvSpPr>
            <a:spLocks noGrp="1"/>
          </p:cNvSpPr>
          <p:nvPr>
            <p:ph type="body" sz="quarter" idx="11"/>
          </p:nvPr>
        </p:nvSpPr>
        <p:spPr>
          <a:xfrm>
            <a:off x="8337479" y="3182061"/>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4" name="Text Placeholder 11">
            <a:extLst>
              <a:ext uri="{FF2B5EF4-FFF2-40B4-BE49-F238E27FC236}">
                <a16:creationId xmlns:a16="http://schemas.microsoft.com/office/drawing/2014/main" id="{D429529E-92E1-4748-8CE1-4D1D17F1B25B}"/>
              </a:ext>
            </a:extLst>
          </p:cNvPr>
          <p:cNvSpPr>
            <a:spLocks noGrp="1"/>
          </p:cNvSpPr>
          <p:nvPr>
            <p:ph type="body" sz="quarter" idx="12"/>
          </p:nvPr>
        </p:nvSpPr>
        <p:spPr>
          <a:xfrm>
            <a:off x="4488571"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sp>
        <p:nvSpPr>
          <p:cNvPr id="5" name="Text Placeholder 11">
            <a:extLst>
              <a:ext uri="{FF2B5EF4-FFF2-40B4-BE49-F238E27FC236}">
                <a16:creationId xmlns:a16="http://schemas.microsoft.com/office/drawing/2014/main" id="{9DFFFCF6-A20E-4EC3-8941-1202E2D17EC1}"/>
              </a:ext>
            </a:extLst>
          </p:cNvPr>
          <p:cNvSpPr>
            <a:spLocks noGrp="1"/>
          </p:cNvSpPr>
          <p:nvPr>
            <p:ph type="body" sz="quarter" idx="13"/>
          </p:nvPr>
        </p:nvSpPr>
        <p:spPr>
          <a:xfrm>
            <a:off x="639662" y="3182060"/>
            <a:ext cx="3200400" cy="2437585"/>
          </a:xfrm>
        </p:spPr>
        <p:txBody>
          <a:bodyPr>
            <a:noAutofit/>
          </a:bodyPr>
          <a:lstStyle>
            <a:lvl1pPr marL="0" indent="0" algn="ctr">
              <a:lnSpc>
                <a:spcPct val="100000"/>
              </a:lnSpc>
              <a:spcBef>
                <a:spcPts val="1000"/>
              </a:spcBef>
              <a:buNone/>
              <a:defRPr sz="2800"/>
            </a:lvl1pPr>
            <a:lvl2pPr marL="914400" indent="-457200">
              <a:lnSpc>
                <a:spcPct val="100000"/>
              </a:lnSpc>
              <a:spcBef>
                <a:spcPts val="1000"/>
              </a:spcBef>
              <a:defRPr sz="2800"/>
            </a:lvl2pPr>
            <a:lvl3pPr marL="1371600" indent="-457200">
              <a:lnSpc>
                <a:spcPct val="100000"/>
              </a:lnSpc>
              <a:spcBef>
                <a:spcPts val="1000"/>
              </a:spcBef>
              <a:defRPr sz="2800"/>
            </a:lvl3pPr>
            <a:lvl4pPr>
              <a:defRPr sz="2800"/>
            </a:lvl4pPr>
            <a:lvl5pPr>
              <a:defRPr sz="2800"/>
            </a:lvl5pPr>
          </a:lstStyle>
          <a:p>
            <a:pPr lvl="0"/>
            <a:r>
              <a:rPr lang="en-US"/>
              <a:t>Click to edit Master text styles</a:t>
            </a:r>
          </a:p>
        </p:txBody>
      </p:sp>
      <p:pic>
        <p:nvPicPr>
          <p:cNvPr id="6" name="Picture 5">
            <a:extLst>
              <a:ext uri="{FF2B5EF4-FFF2-40B4-BE49-F238E27FC236}">
                <a16:creationId xmlns:a16="http://schemas.microsoft.com/office/drawing/2014/main" id="{1AF81E9D-4600-424D-9E14-BDA82227AC09}"/>
              </a:ext>
            </a:extLst>
          </p:cNvPr>
          <p:cNvPicPr>
            <a:picLocks noChangeAspect="1"/>
          </p:cNvPicPr>
          <p:nvPr userDrawn="1"/>
        </p:nvPicPr>
        <p:blipFill>
          <a:blip r:embed="rId3"/>
          <a:srcRect/>
          <a:stretch/>
        </p:blipFill>
        <p:spPr>
          <a:xfrm>
            <a:off x="10140696" y="5907024"/>
            <a:ext cx="1548147" cy="589475"/>
          </a:xfrm>
          <a:prstGeom prst="rect">
            <a:avLst/>
          </a:prstGeom>
        </p:spPr>
      </p:pic>
    </p:spTree>
    <p:custDataLst>
      <p:tags r:id="rId1"/>
    </p:custDataLst>
    <p:extLst>
      <p:ext uri="{BB962C8B-B14F-4D97-AF65-F5344CB8AC3E}">
        <p14:creationId xmlns:p14="http://schemas.microsoft.com/office/powerpoint/2010/main" val="36459032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Image slide w/ gray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5343" y="-94045"/>
            <a:ext cx="12380913" cy="7094538"/>
          </a:xfrm>
        </p:spPr>
        <p:txBody>
          <a:bodyPr/>
          <a:lstStyle/>
          <a:p>
            <a:endParaRPr lang="en-US"/>
          </a:p>
        </p:txBody>
      </p:sp>
      <p:sp>
        <p:nvSpPr>
          <p:cNvPr id="6" name="Content Placeholder 4"/>
          <p:cNvSpPr>
            <a:spLocks noGrp="1"/>
          </p:cNvSpPr>
          <p:nvPr>
            <p:ph sz="quarter" idx="14"/>
          </p:nvPr>
        </p:nvSpPr>
        <p:spPr>
          <a:xfrm>
            <a:off x="-171419" y="5322717"/>
            <a:ext cx="5790872" cy="1070265"/>
          </a:xfrm>
          <a:solidFill>
            <a:schemeClr val="accent6">
              <a:alpha val="75000"/>
            </a:schemeClr>
          </a:solidFill>
        </p:spPr>
        <p:txBody>
          <a:bodyPr/>
          <a:lstStyle>
            <a:lvl1pPr>
              <a:defRPr>
                <a:noFill/>
              </a:defRPr>
            </a:lvl1pPr>
          </a:lstStyle>
          <a:p>
            <a:pPr lvl="0"/>
            <a:endParaRPr lang="en-US"/>
          </a:p>
        </p:txBody>
      </p:sp>
      <p:sp>
        <p:nvSpPr>
          <p:cNvPr id="17" name="Text Placeholder 14"/>
          <p:cNvSpPr>
            <a:spLocks noGrp="1"/>
          </p:cNvSpPr>
          <p:nvPr>
            <p:ph type="body" sz="quarter" idx="12" hasCustomPrompt="1"/>
          </p:nvPr>
        </p:nvSpPr>
        <p:spPr>
          <a:xfrm>
            <a:off x="323616" y="5581315"/>
            <a:ext cx="5066531" cy="647668"/>
          </a:xfrm>
          <a:prstGeom prst="rect">
            <a:avLst/>
          </a:prstGeom>
        </p:spPr>
        <p:txBody>
          <a:bodyPr/>
          <a:lstStyle>
            <a:lvl1pPr marL="0" indent="0">
              <a:spcBef>
                <a:spcPts val="0"/>
              </a:spcBef>
              <a:buNone/>
              <a:defRPr>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39634984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Agenda">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ED775AA-FBAD-43ED-B804-C0B131CEE00C}"/>
              </a:ext>
            </a:extLst>
          </p:cNvPr>
          <p:cNvSpPr>
            <a:spLocks noGrp="1"/>
          </p:cNvSpPr>
          <p:nvPr>
            <p:ph type="title" hasCustomPrompt="1"/>
          </p:nvPr>
        </p:nvSpPr>
        <p:spPr>
          <a:xfrm>
            <a:off x="639663" y="365129"/>
            <a:ext cx="10898216" cy="1280160"/>
          </a:xfrm>
        </p:spPr>
        <p:txBody>
          <a:bodyPr/>
          <a:lstStyle>
            <a:lvl1pPr>
              <a:defRPr cap="all" baseline="0"/>
            </a:lvl1pPr>
          </a:lstStyle>
          <a:p>
            <a:r>
              <a:rPr lang="en-US"/>
              <a:t>AGENDA</a:t>
            </a:r>
          </a:p>
        </p:txBody>
      </p:sp>
      <p:sp>
        <p:nvSpPr>
          <p:cNvPr id="25" name="Rounded Rectangle 1">
            <a:extLst>
              <a:ext uri="{FF2B5EF4-FFF2-40B4-BE49-F238E27FC236}">
                <a16:creationId xmlns:a16="http://schemas.microsoft.com/office/drawing/2014/main" id="{B27C3592-831A-4E84-9976-3F3C9AB8A3F9}"/>
              </a:ext>
            </a:extLst>
          </p:cNvPr>
          <p:cNvSpPr/>
          <p:nvPr userDrawn="1"/>
        </p:nvSpPr>
        <p:spPr>
          <a:xfrm>
            <a:off x="762894" y="1882743"/>
            <a:ext cx="5029200" cy="1554480"/>
          </a:xfrm>
          <a:prstGeom prst="roundRect">
            <a:avLst/>
          </a:prstGeom>
          <a:solidFill>
            <a:srgbClr val="006E8D"/>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6" name="Rounded Rectangle 1">
            <a:extLst>
              <a:ext uri="{FF2B5EF4-FFF2-40B4-BE49-F238E27FC236}">
                <a16:creationId xmlns:a16="http://schemas.microsoft.com/office/drawing/2014/main" id="{F2813A47-2DE6-462E-A80F-905E7735159C}"/>
              </a:ext>
            </a:extLst>
          </p:cNvPr>
          <p:cNvSpPr/>
          <p:nvPr userDrawn="1"/>
        </p:nvSpPr>
        <p:spPr>
          <a:xfrm>
            <a:off x="762894" y="3908585"/>
            <a:ext cx="5029200" cy="15544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7" name="Rounded Rectangle 1">
            <a:extLst>
              <a:ext uri="{FF2B5EF4-FFF2-40B4-BE49-F238E27FC236}">
                <a16:creationId xmlns:a16="http://schemas.microsoft.com/office/drawing/2014/main" id="{CF5802FB-1A6F-4B0A-ADEA-B8D8EB89E171}"/>
              </a:ext>
            </a:extLst>
          </p:cNvPr>
          <p:cNvSpPr/>
          <p:nvPr userDrawn="1"/>
        </p:nvSpPr>
        <p:spPr>
          <a:xfrm>
            <a:off x="6418259" y="1882742"/>
            <a:ext cx="5029200" cy="15544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8" name="Rounded Rectangle 1">
            <a:extLst>
              <a:ext uri="{FF2B5EF4-FFF2-40B4-BE49-F238E27FC236}">
                <a16:creationId xmlns:a16="http://schemas.microsoft.com/office/drawing/2014/main" id="{902CFBF8-0F9B-405A-9A2A-E5736C078703}"/>
              </a:ext>
            </a:extLst>
          </p:cNvPr>
          <p:cNvSpPr/>
          <p:nvPr userDrawn="1"/>
        </p:nvSpPr>
        <p:spPr>
          <a:xfrm>
            <a:off x="6418259" y="3908584"/>
            <a:ext cx="5029200" cy="1554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endParaRPr lang="en-US" sz="2800">
              <a:latin typeface="Segoe UI" panose="020B0502040204020203" pitchFamily="34" charset="0"/>
              <a:cs typeface="Segoe UI" panose="020B0502040204020203" pitchFamily="34" charset="0"/>
            </a:endParaRPr>
          </a:p>
        </p:txBody>
      </p:sp>
      <p:sp>
        <p:nvSpPr>
          <p:cNvPr id="29" name="Oval 28">
            <a:extLst>
              <a:ext uri="{FF2B5EF4-FFF2-40B4-BE49-F238E27FC236}">
                <a16:creationId xmlns:a16="http://schemas.microsoft.com/office/drawing/2014/main" id="{D22E5B42-ECFA-4EEC-98ED-80925D754524}"/>
              </a:ext>
            </a:extLst>
          </p:cNvPr>
          <p:cNvSpPr/>
          <p:nvPr userDrawn="1"/>
        </p:nvSpPr>
        <p:spPr>
          <a:xfrm>
            <a:off x="995847" y="2339942"/>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2"/>
                </a:solidFill>
                <a:latin typeface="Segoe UI" panose="020B0502040204020203" pitchFamily="34" charset="0"/>
                <a:cs typeface="Segoe UI" panose="020B0502040204020203" pitchFamily="34" charset="0"/>
              </a:rPr>
              <a:t>1</a:t>
            </a:r>
          </a:p>
        </p:txBody>
      </p:sp>
      <p:sp>
        <p:nvSpPr>
          <p:cNvPr id="30" name="Oval 29">
            <a:extLst>
              <a:ext uri="{FF2B5EF4-FFF2-40B4-BE49-F238E27FC236}">
                <a16:creationId xmlns:a16="http://schemas.microsoft.com/office/drawing/2014/main" id="{CD42CA77-DC78-41A0-8EA4-B7008F6F22F6}"/>
              </a:ext>
            </a:extLst>
          </p:cNvPr>
          <p:cNvSpPr/>
          <p:nvPr userDrawn="1"/>
        </p:nvSpPr>
        <p:spPr>
          <a:xfrm>
            <a:off x="995847" y="4365784"/>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solidFill>
                <a:latin typeface="Segoe UI" panose="020B0502040204020203" pitchFamily="34" charset="0"/>
                <a:cs typeface="Segoe UI" panose="020B0502040204020203" pitchFamily="34" charset="0"/>
              </a:rPr>
              <a:t>2</a:t>
            </a:r>
          </a:p>
        </p:txBody>
      </p:sp>
      <p:sp>
        <p:nvSpPr>
          <p:cNvPr id="31" name="Oval 30">
            <a:extLst>
              <a:ext uri="{FF2B5EF4-FFF2-40B4-BE49-F238E27FC236}">
                <a16:creationId xmlns:a16="http://schemas.microsoft.com/office/drawing/2014/main" id="{E2E78FDB-8291-4028-8753-C1A33A2E32F6}"/>
              </a:ext>
            </a:extLst>
          </p:cNvPr>
          <p:cNvSpPr/>
          <p:nvPr userDrawn="1"/>
        </p:nvSpPr>
        <p:spPr>
          <a:xfrm>
            <a:off x="6699994" y="2331021"/>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2"/>
                </a:solidFill>
                <a:latin typeface="Segoe UI" panose="020B0502040204020203" pitchFamily="34" charset="0"/>
                <a:cs typeface="Segoe UI" panose="020B0502040204020203" pitchFamily="34" charset="0"/>
              </a:rPr>
              <a:t>4</a:t>
            </a:r>
          </a:p>
        </p:txBody>
      </p:sp>
      <p:sp>
        <p:nvSpPr>
          <p:cNvPr id="32" name="Oval 31">
            <a:extLst>
              <a:ext uri="{FF2B5EF4-FFF2-40B4-BE49-F238E27FC236}">
                <a16:creationId xmlns:a16="http://schemas.microsoft.com/office/drawing/2014/main" id="{349AA6C0-B0AE-4069-9F21-C472D22EA228}"/>
              </a:ext>
            </a:extLst>
          </p:cNvPr>
          <p:cNvSpPr/>
          <p:nvPr userDrawn="1"/>
        </p:nvSpPr>
        <p:spPr>
          <a:xfrm>
            <a:off x="6699994" y="4372383"/>
            <a:ext cx="640080" cy="640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latin typeface="Segoe UI" panose="020B0502040204020203" pitchFamily="34" charset="0"/>
                <a:cs typeface="Segoe UI" panose="020B0502040204020203" pitchFamily="34" charset="0"/>
              </a:rPr>
              <a:t>5</a:t>
            </a:r>
          </a:p>
        </p:txBody>
      </p:sp>
      <p:sp>
        <p:nvSpPr>
          <p:cNvPr id="33" name="TextBox 32">
            <a:extLst>
              <a:ext uri="{FF2B5EF4-FFF2-40B4-BE49-F238E27FC236}">
                <a16:creationId xmlns:a16="http://schemas.microsoft.com/office/drawing/2014/main" id="{618A9C92-39AB-4B4D-AF50-A3A1494A468B}"/>
              </a:ext>
            </a:extLst>
          </p:cNvPr>
          <p:cNvSpPr txBox="1"/>
          <p:nvPr userDrawn="1"/>
        </p:nvSpPr>
        <p:spPr>
          <a:xfrm>
            <a:off x="1809712" y="2172889"/>
            <a:ext cx="3636084" cy="640080"/>
          </a:xfrm>
          <a:prstGeom prst="rect">
            <a:avLst/>
          </a:prstGeom>
          <a:noFill/>
        </p:spPr>
        <p:txBody>
          <a:bodyPr wrap="square" rtlCol="0">
            <a:spAutoFit/>
          </a:bodyPr>
          <a:lstStyle/>
          <a:p>
            <a:endParaRPr lang="en-US"/>
          </a:p>
        </p:txBody>
      </p:sp>
      <p:sp>
        <p:nvSpPr>
          <p:cNvPr id="34" name="Text Placeholder 17">
            <a:extLst>
              <a:ext uri="{FF2B5EF4-FFF2-40B4-BE49-F238E27FC236}">
                <a16:creationId xmlns:a16="http://schemas.microsoft.com/office/drawing/2014/main" id="{D2AB6E94-1764-4388-8CAD-B191A117F81D}"/>
              </a:ext>
            </a:extLst>
          </p:cNvPr>
          <p:cNvSpPr>
            <a:spLocks noGrp="1"/>
          </p:cNvSpPr>
          <p:nvPr>
            <p:ph type="body" sz="quarter" idx="10" hasCustomPrompt="1"/>
          </p:nvPr>
        </p:nvSpPr>
        <p:spPr>
          <a:xfrm>
            <a:off x="1809708" y="1882774"/>
            <a:ext cx="3964030" cy="1554447"/>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1</a:t>
            </a:r>
          </a:p>
        </p:txBody>
      </p:sp>
      <p:sp>
        <p:nvSpPr>
          <p:cNvPr id="35" name="Text Placeholder 17">
            <a:extLst>
              <a:ext uri="{FF2B5EF4-FFF2-40B4-BE49-F238E27FC236}">
                <a16:creationId xmlns:a16="http://schemas.microsoft.com/office/drawing/2014/main" id="{09E2F275-4B9C-4EE7-9C4D-132216CEE22B}"/>
              </a:ext>
            </a:extLst>
          </p:cNvPr>
          <p:cNvSpPr>
            <a:spLocks noGrp="1"/>
          </p:cNvSpPr>
          <p:nvPr>
            <p:ph type="body" sz="quarter" idx="11" hasCustomPrompt="1"/>
          </p:nvPr>
        </p:nvSpPr>
        <p:spPr>
          <a:xfrm>
            <a:off x="1809708" y="3908233"/>
            <a:ext cx="3964030" cy="1554479"/>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2</a:t>
            </a:r>
          </a:p>
        </p:txBody>
      </p:sp>
      <p:sp>
        <p:nvSpPr>
          <p:cNvPr id="36" name="Text Placeholder 17">
            <a:extLst>
              <a:ext uri="{FF2B5EF4-FFF2-40B4-BE49-F238E27FC236}">
                <a16:creationId xmlns:a16="http://schemas.microsoft.com/office/drawing/2014/main" id="{619B79A6-4533-49D0-8061-312E23DF5CE8}"/>
              </a:ext>
            </a:extLst>
          </p:cNvPr>
          <p:cNvSpPr>
            <a:spLocks noGrp="1"/>
          </p:cNvSpPr>
          <p:nvPr>
            <p:ph type="body" sz="quarter" idx="13" hasCustomPrompt="1"/>
          </p:nvPr>
        </p:nvSpPr>
        <p:spPr>
          <a:xfrm>
            <a:off x="7483429" y="1882742"/>
            <a:ext cx="3964030" cy="154625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4</a:t>
            </a:r>
          </a:p>
        </p:txBody>
      </p:sp>
      <p:sp>
        <p:nvSpPr>
          <p:cNvPr id="37" name="Text Placeholder 17">
            <a:extLst>
              <a:ext uri="{FF2B5EF4-FFF2-40B4-BE49-F238E27FC236}">
                <a16:creationId xmlns:a16="http://schemas.microsoft.com/office/drawing/2014/main" id="{EFC81927-8F30-4C3D-ABEE-E48F2AAB4541}"/>
              </a:ext>
            </a:extLst>
          </p:cNvPr>
          <p:cNvSpPr>
            <a:spLocks noGrp="1"/>
          </p:cNvSpPr>
          <p:nvPr>
            <p:ph type="body" sz="quarter" idx="14" hasCustomPrompt="1"/>
          </p:nvPr>
        </p:nvSpPr>
        <p:spPr>
          <a:xfrm>
            <a:off x="7481969" y="3908234"/>
            <a:ext cx="3964030" cy="1554478"/>
          </a:xfrm>
        </p:spPr>
        <p:txBody>
          <a:bodyPr anchor="ctr">
            <a:noAutofit/>
          </a:bodyPr>
          <a:lstStyle>
            <a:lvl1pPr marL="0" indent="0">
              <a:buFontTx/>
              <a:buNone/>
              <a:defRPr sz="2800">
                <a:solidFill>
                  <a:schemeClr val="bg1"/>
                </a:solidFill>
              </a:defRPr>
            </a:lvl1pPr>
            <a:lvl2pPr marL="325830" indent="0">
              <a:buFontTx/>
              <a:buNone/>
              <a:defRPr sz="2800">
                <a:solidFill>
                  <a:schemeClr val="bg1"/>
                </a:solidFill>
              </a:defRPr>
            </a:lvl2pPr>
            <a:lvl3pPr marL="642732" indent="0">
              <a:buFontTx/>
              <a:buNone/>
              <a:defRPr sz="2800">
                <a:solidFill>
                  <a:schemeClr val="bg1"/>
                </a:solidFill>
              </a:defRPr>
            </a:lvl3pPr>
            <a:lvl4pPr marL="1370947" indent="0">
              <a:buFontTx/>
              <a:buNone/>
              <a:defRPr sz="2800">
                <a:solidFill>
                  <a:schemeClr val="bg1"/>
                </a:solidFill>
              </a:defRPr>
            </a:lvl4pPr>
            <a:lvl5pPr marL="1827929" indent="0">
              <a:buFontTx/>
              <a:buNone/>
              <a:defRPr sz="2800">
                <a:solidFill>
                  <a:schemeClr val="bg1"/>
                </a:solidFill>
              </a:defRPr>
            </a:lvl5pPr>
          </a:lstStyle>
          <a:p>
            <a:pPr lvl="0"/>
            <a:r>
              <a:rPr lang="en-US"/>
              <a:t>Agenda item 5</a:t>
            </a:r>
          </a:p>
        </p:txBody>
      </p:sp>
    </p:spTree>
    <p:custDataLst>
      <p:tags r:id="rId1"/>
    </p:custDataLst>
    <p:extLst>
      <p:ext uri="{BB962C8B-B14F-4D97-AF65-F5344CB8AC3E}">
        <p14:creationId xmlns:p14="http://schemas.microsoft.com/office/powerpoint/2010/main" val="4244550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lus/Delta">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684A9A-C389-4E6A-8557-B4123E3D209C}"/>
              </a:ext>
            </a:extLst>
          </p:cNvPr>
          <p:cNvGrpSpPr/>
          <p:nvPr userDrawn="1"/>
        </p:nvGrpSpPr>
        <p:grpSpPr>
          <a:xfrm>
            <a:off x="1552372" y="809268"/>
            <a:ext cx="8646812" cy="5072084"/>
            <a:chOff x="1552372" y="809268"/>
            <a:chExt cx="8646812" cy="5072084"/>
          </a:xfrm>
        </p:grpSpPr>
        <p:sp>
          <p:nvSpPr>
            <p:cNvPr id="4" name="TextBox 3">
              <a:extLst>
                <a:ext uri="{FF2B5EF4-FFF2-40B4-BE49-F238E27FC236}">
                  <a16:creationId xmlns:a16="http://schemas.microsoft.com/office/drawing/2014/main" id="{A37084F6-CC4F-4527-BFE0-A9AE36DF55CB}"/>
                </a:ext>
              </a:extLst>
            </p:cNvPr>
            <p:cNvSpPr txBox="1"/>
            <p:nvPr/>
          </p:nvSpPr>
          <p:spPr>
            <a:xfrm>
              <a:off x="7079767" y="1520339"/>
              <a:ext cx="1821112" cy="2574679"/>
            </a:xfrm>
            <a:prstGeom prst="rect">
              <a:avLst/>
            </a:prstGeom>
            <a:noFill/>
          </p:spPr>
          <p:txBody>
            <a:bodyPr wrap="square" rtlCol="0">
              <a:spAutoFit/>
            </a:bodyPr>
            <a:lstStyle/>
            <a:p>
              <a:r>
                <a:rPr lang="en-US" sz="16131">
                  <a:solidFill>
                    <a:schemeClr val="accent3"/>
                  </a:solidFill>
                  <a:sym typeface="Wingdings 3" panose="05040102010807070707" pitchFamily="18" charset="2"/>
                </a:rPr>
                <a:t></a:t>
              </a:r>
              <a:endParaRPr lang="en-US" sz="16131">
                <a:solidFill>
                  <a:schemeClr val="accent3"/>
                </a:solidFill>
              </a:endParaRPr>
            </a:p>
          </p:txBody>
        </p:sp>
        <p:sp>
          <p:nvSpPr>
            <p:cNvPr id="5" name="TextBox 4">
              <a:extLst>
                <a:ext uri="{FF2B5EF4-FFF2-40B4-BE49-F238E27FC236}">
                  <a16:creationId xmlns:a16="http://schemas.microsoft.com/office/drawing/2014/main" id="{848D523F-2B10-45E6-BD86-4B58A834677C}"/>
                </a:ext>
              </a:extLst>
            </p:cNvPr>
            <p:cNvSpPr txBox="1"/>
            <p:nvPr/>
          </p:nvSpPr>
          <p:spPr>
            <a:xfrm>
              <a:off x="2499533" y="809268"/>
              <a:ext cx="2951300" cy="3672416"/>
            </a:xfrm>
            <a:prstGeom prst="rect">
              <a:avLst/>
            </a:prstGeom>
            <a:noFill/>
          </p:spPr>
          <p:txBody>
            <a:bodyPr wrap="square" rtlCol="0">
              <a:spAutoFit/>
            </a:bodyPr>
            <a:lstStyle/>
            <a:p>
              <a:r>
                <a:rPr lang="en-US" sz="23264">
                  <a:solidFill>
                    <a:schemeClr val="accent6"/>
                  </a:solidFill>
                  <a:latin typeface="Segoe UI" panose="020B0502040204020203" pitchFamily="34" charset="0"/>
                  <a:cs typeface="Segoe UI" panose="020B0502040204020203" pitchFamily="34" charset="0"/>
                  <a:sym typeface="Wingdings 3" panose="05040102010807070707" pitchFamily="18" charset="2"/>
                </a:rPr>
                <a:t>+</a:t>
              </a:r>
              <a:endParaRPr lang="en-US" sz="23264">
                <a:solidFill>
                  <a:schemeClr val="accent6"/>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F122FFC6-CE10-4DEE-AEAD-F65563C84894}"/>
                </a:ext>
              </a:extLst>
            </p:cNvPr>
            <p:cNvSpPr txBox="1"/>
            <p:nvPr/>
          </p:nvSpPr>
          <p:spPr>
            <a:xfrm>
              <a:off x="1552372" y="3947214"/>
              <a:ext cx="3971672" cy="1323439"/>
            </a:xfrm>
            <a:prstGeom prst="rect">
              <a:avLst/>
            </a:prstGeom>
            <a:noFill/>
          </p:spPr>
          <p:txBody>
            <a:bodyPr wrap="square" rtlCol="0">
              <a:spAutoFit/>
            </a:bodyPr>
            <a:lstStyle/>
            <a:p>
              <a:pPr algn="ctr"/>
              <a:r>
                <a:rPr lang="en-US" sz="4000">
                  <a:latin typeface="+mn-lt"/>
                  <a:cs typeface="Segoe UI" panose="020B0502040204020203" pitchFamily="34" charset="0"/>
                </a:rPr>
                <a:t>What was most helpful?</a:t>
              </a:r>
            </a:p>
          </p:txBody>
        </p:sp>
        <p:sp>
          <p:nvSpPr>
            <p:cNvPr id="7" name="TextBox 6">
              <a:extLst>
                <a:ext uri="{FF2B5EF4-FFF2-40B4-BE49-F238E27FC236}">
                  <a16:creationId xmlns:a16="http://schemas.microsoft.com/office/drawing/2014/main" id="{F7F4FFC4-513D-403C-8A4F-B3C4B13EFB0B}"/>
                </a:ext>
              </a:extLst>
            </p:cNvPr>
            <p:cNvSpPr txBox="1"/>
            <p:nvPr/>
          </p:nvSpPr>
          <p:spPr>
            <a:xfrm>
              <a:off x="6227512" y="3942360"/>
              <a:ext cx="3971672" cy="1938992"/>
            </a:xfrm>
            <a:prstGeom prst="rect">
              <a:avLst/>
            </a:prstGeom>
            <a:noFill/>
          </p:spPr>
          <p:txBody>
            <a:bodyPr wrap="square" rtlCol="0">
              <a:spAutoFit/>
            </a:bodyPr>
            <a:lstStyle/>
            <a:p>
              <a:pPr algn="ctr"/>
              <a:r>
                <a:rPr lang="en-US" sz="4000">
                  <a:latin typeface="+mn-lt"/>
                  <a:cs typeface="Segoe UI" panose="020B0502040204020203" pitchFamily="34" charset="0"/>
                </a:rPr>
                <a:t>What could be upgraded for next time?</a:t>
              </a:r>
            </a:p>
          </p:txBody>
        </p:sp>
      </p:grpSp>
    </p:spTree>
    <p:custDataLst>
      <p:tags r:id="rId1"/>
    </p:custDataLst>
    <p:extLst>
      <p:ext uri="{BB962C8B-B14F-4D97-AF65-F5344CB8AC3E}">
        <p14:creationId xmlns:p14="http://schemas.microsoft.com/office/powerpoint/2010/main" val="1800664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14854F13-844D-4C2D-BB09-40674ABA7646}"/>
              </a:ext>
            </a:extLst>
          </p:cNvPr>
          <p:cNvSpPr>
            <a:spLocks noGrp="1"/>
          </p:cNvSpPr>
          <p:nvPr>
            <p:ph type="pic" sz="quarter" idx="10"/>
          </p:nvPr>
        </p:nvSpPr>
        <p:spPr>
          <a:xfrm>
            <a:off x="6628573" y="535667"/>
            <a:ext cx="4917882" cy="5782940"/>
          </a:xfrm>
          <a:prstGeom prst="roundRect">
            <a:avLst>
              <a:gd name="adj" fmla="val 4537"/>
            </a:avLst>
          </a:prstGeom>
        </p:spPr>
        <p:txBody>
          <a:bodyPr/>
          <a:lstStyle>
            <a:lvl1pPr marL="0" indent="0">
              <a:buFontTx/>
              <a:buNone/>
              <a:defRPr/>
            </a:lvl1pPr>
          </a:lstStyle>
          <a:p>
            <a:r>
              <a:rPr lang="en-US"/>
              <a:t>Click icon to add picture</a:t>
            </a:r>
          </a:p>
        </p:txBody>
      </p:sp>
      <p:pic>
        <p:nvPicPr>
          <p:cNvPr id="19" name="Picture 18">
            <a:extLst>
              <a:ext uri="{FF2B5EF4-FFF2-40B4-BE49-F238E27FC236}">
                <a16:creationId xmlns:a16="http://schemas.microsoft.com/office/drawing/2014/main" id="{A15B5300-79A0-4272-B315-FBF505B333A3}"/>
              </a:ext>
            </a:extLst>
          </p:cNvPr>
          <p:cNvPicPr>
            <a:picLocks noChangeAspect="1"/>
          </p:cNvPicPr>
          <p:nvPr userDrawn="1"/>
        </p:nvPicPr>
        <p:blipFill>
          <a:blip r:embed="rId3"/>
          <a:srcRect/>
          <a:stretch/>
        </p:blipFill>
        <p:spPr>
          <a:xfrm>
            <a:off x="521208" y="5907024"/>
            <a:ext cx="1548147" cy="589475"/>
          </a:xfrm>
          <a:prstGeom prst="rect">
            <a:avLst/>
          </a:prstGeom>
        </p:spPr>
      </p:pic>
      <p:sp>
        <p:nvSpPr>
          <p:cNvPr id="7" name="Rectangle 6">
            <a:extLst>
              <a:ext uri="{FF2B5EF4-FFF2-40B4-BE49-F238E27FC236}">
                <a16:creationId xmlns:a16="http://schemas.microsoft.com/office/drawing/2014/main" id="{BB0967F3-418C-47B2-BAFD-211603290E9E}"/>
              </a:ext>
            </a:extLst>
          </p:cNvPr>
          <p:cNvSpPr/>
          <p:nvPr userDrawn="1"/>
        </p:nvSpPr>
        <p:spPr>
          <a:xfrm>
            <a:off x="612991" y="412790"/>
            <a:ext cx="6263013" cy="1446550"/>
          </a:xfrm>
          <a:prstGeom prst="rect">
            <a:avLst/>
          </a:prstGeom>
        </p:spPr>
        <p:txBody>
          <a:bodyPr wrap="square">
            <a:spAutoFit/>
          </a:bodyPr>
          <a:lstStyle/>
          <a:p>
            <a:pPr lvl="0"/>
            <a:r>
              <a:rPr lang="en-US" sz="4400" b="1">
                <a:solidFill>
                  <a:schemeClr val="tx2"/>
                </a:solidFill>
                <a:latin typeface="Segoe UI" panose="020B0502040204020203" pitchFamily="34" charset="0"/>
                <a:cs typeface="Segoe UI" panose="020B0502040204020203" pitchFamily="34" charset="0"/>
              </a:rPr>
              <a:t>THANK YOU</a:t>
            </a:r>
            <a:br>
              <a:rPr lang="en-US" sz="4400" b="1">
                <a:solidFill>
                  <a:schemeClr val="tx2"/>
                </a:solidFill>
                <a:latin typeface="Segoe UI" panose="020B0502040204020203" pitchFamily="34" charset="0"/>
                <a:cs typeface="Segoe UI" panose="020B0502040204020203" pitchFamily="34" charset="0"/>
              </a:rPr>
            </a:br>
            <a:r>
              <a:rPr lang="en-US" sz="4400" b="1">
                <a:solidFill>
                  <a:schemeClr val="tx2"/>
                </a:solidFill>
                <a:latin typeface="Segoe UI" panose="020B0502040204020203" pitchFamily="34" charset="0"/>
                <a:cs typeface="Segoe UI" panose="020B0502040204020203" pitchFamily="34" charset="0"/>
              </a:rPr>
              <a:t>&amp; QUESTIONS</a:t>
            </a:r>
          </a:p>
        </p:txBody>
      </p:sp>
      <p:sp>
        <p:nvSpPr>
          <p:cNvPr id="8" name="Rectangle 7">
            <a:extLst>
              <a:ext uri="{FF2B5EF4-FFF2-40B4-BE49-F238E27FC236}">
                <a16:creationId xmlns:a16="http://schemas.microsoft.com/office/drawing/2014/main" id="{CEE12094-7229-4F78-9BF3-2AB2BFA92633}"/>
              </a:ext>
            </a:extLst>
          </p:cNvPr>
          <p:cNvSpPr/>
          <p:nvPr userDrawn="1"/>
        </p:nvSpPr>
        <p:spPr>
          <a:xfrm>
            <a:off x="664977" y="2103814"/>
            <a:ext cx="5431023" cy="1985159"/>
          </a:xfrm>
          <a:prstGeom prst="rect">
            <a:avLst/>
          </a:prstGeom>
        </p:spPr>
        <p:txBody>
          <a:bodyPr wrap="square">
            <a:spAutoFit/>
          </a:bodyPr>
          <a:lstStyle/>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EvidentChange.org</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(800) 306-6223				</a:t>
            </a:r>
          </a:p>
          <a:p>
            <a:pPr marL="0" marR="0" lvl="4" indent="0" algn="l" defTabSz="457200" rtl="0" eaLnBrk="1" fontAlgn="auto" latinLnBrk="0" hangingPunct="1">
              <a:lnSpc>
                <a:spcPct val="100000"/>
              </a:lnSpc>
              <a:spcBef>
                <a:spcPts val="0"/>
              </a:spcBef>
              <a:spcAft>
                <a:spcPts val="1000"/>
              </a:spcAft>
              <a:buClrTx/>
              <a:buSzTx/>
              <a:buFontTx/>
              <a:buNone/>
              <a:tabLst/>
              <a:defRPr/>
            </a:pPr>
            <a:r>
              <a:rPr lang="en-US" sz="2800">
                <a:latin typeface="Segoe UI" panose="020B0502040204020203" pitchFamily="34" charset="0"/>
                <a:cs typeface="Segoe UI" panose="020B0502040204020203" pitchFamily="34" charset="0"/>
              </a:rPr>
              <a:t>Info@EvidentChange.org</a:t>
            </a:r>
          </a:p>
          <a:p>
            <a:pPr marL="228600" marR="0" lvl="4" indent="0" algn="l" defTabSz="457200" rtl="0" eaLnBrk="1" fontAlgn="auto" latinLnBrk="0" hangingPunct="1">
              <a:lnSpc>
                <a:spcPct val="100000"/>
              </a:lnSpc>
              <a:spcBef>
                <a:spcPts val="0"/>
              </a:spcBef>
              <a:spcAft>
                <a:spcPts val="1000"/>
              </a:spcAft>
              <a:buClrTx/>
              <a:buSzTx/>
              <a:buFontTx/>
              <a:buNone/>
              <a:tabLst/>
              <a:defRPr/>
            </a:pPr>
            <a:r>
              <a:rPr lang="en-US" sz="1400">
                <a:latin typeface="Segoe UI" panose="020B0502040204020203" pitchFamily="34" charset="0"/>
                <a:cs typeface="Segoe UI" panose="020B0502040204020203" pitchFamily="34" charset="0"/>
              </a:rPr>
              <a:t>		</a:t>
            </a:r>
          </a:p>
        </p:txBody>
      </p:sp>
      <p:pic>
        <p:nvPicPr>
          <p:cNvPr id="2" name="Picture 1">
            <a:extLst>
              <a:ext uri="{FF2B5EF4-FFF2-40B4-BE49-F238E27FC236}">
                <a16:creationId xmlns:a16="http://schemas.microsoft.com/office/drawing/2014/main" id="{8A7AEC22-2488-4F04-8E01-31DE9B6299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8573" y="527407"/>
            <a:ext cx="4914900" cy="5791200"/>
          </a:xfrm>
          <a:prstGeom prst="rect">
            <a:avLst/>
          </a:prstGeom>
        </p:spPr>
      </p:pic>
    </p:spTree>
    <p:custDataLst>
      <p:tags r:id="rId1"/>
    </p:custDataLst>
    <p:extLst>
      <p:ext uri="{BB962C8B-B14F-4D97-AF65-F5344CB8AC3E}">
        <p14:creationId xmlns:p14="http://schemas.microsoft.com/office/powerpoint/2010/main" val="859620872"/>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Graph">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b="1">
                <a:latin typeface="Verdana" pitchFamily="34" charset="0"/>
                <a:ea typeface="Verdana" pitchFamily="34" charset="0"/>
                <a:cs typeface="Verdana" pitchFamily="34" charset="0"/>
              </a:defRPr>
            </a:lvl1pPr>
          </a:lstStyle>
          <a:p>
            <a:r>
              <a:rPr lang="en-US"/>
              <a:t>Click to edit Master title style</a:t>
            </a:r>
          </a:p>
        </p:txBody>
      </p:sp>
      <p:sp>
        <p:nvSpPr>
          <p:cNvPr id="7" name="Chart Placeholder 6"/>
          <p:cNvSpPr>
            <a:spLocks noGrp="1"/>
          </p:cNvSpPr>
          <p:nvPr>
            <p:ph type="chart" sz="quarter" idx="11"/>
          </p:nvPr>
        </p:nvSpPr>
        <p:spPr>
          <a:xfrm>
            <a:off x="609600" y="1676400"/>
            <a:ext cx="10972800" cy="4419600"/>
          </a:xfrm>
        </p:spPr>
        <p:txBody>
          <a:bodyPr/>
          <a:lstStyle>
            <a:lvl1pPr>
              <a:defRPr/>
            </a:lvl1pPr>
          </a:lstStyle>
          <a:p>
            <a:endParaRPr lang="en-US"/>
          </a:p>
        </p:txBody>
      </p:sp>
    </p:spTree>
    <p:extLst>
      <p:ext uri="{BB962C8B-B14F-4D97-AF65-F5344CB8AC3E}">
        <p14:creationId xmlns:p14="http://schemas.microsoft.com/office/powerpoint/2010/main" val="412396942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tags" Target="../tags/tag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47" Type="http://schemas.openxmlformats.org/officeDocument/2006/relationships/tags" Target="../tags/tag97.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45" Type="http://schemas.openxmlformats.org/officeDocument/2006/relationships/slideLayout" Target="../slideLayouts/slideLayout145.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slideLayout" Target="../slideLayouts/slideLayout144.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slideLayout" Target="../slideLayouts/slideLayout143.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 Id="rId46" Type="http://schemas.openxmlformats.org/officeDocument/2006/relationships/theme" Target="../theme/theme2.xml"/><Relationship Id="rId20" Type="http://schemas.openxmlformats.org/officeDocument/2006/relationships/slideLayout" Target="../slideLayouts/slideLayout120.xml"/><Relationship Id="rId41"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663" y="365129"/>
            <a:ext cx="10898216"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39665" y="1825625"/>
            <a:ext cx="10898214"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Tree>
    <p:custDataLst>
      <p:tags r:id="rId102"/>
    </p:custDataLst>
    <p:extLst>
      <p:ext uri="{BB962C8B-B14F-4D97-AF65-F5344CB8AC3E}">
        <p14:creationId xmlns:p14="http://schemas.microsoft.com/office/powerpoint/2010/main" val="154703615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70" r:id="rId36"/>
    <p:sldLayoutId id="2147483871" r:id="rId37"/>
    <p:sldLayoutId id="2147483872" r:id="rId38"/>
    <p:sldLayoutId id="2147483873" r:id="rId39"/>
    <p:sldLayoutId id="2147483874" r:id="rId40"/>
    <p:sldLayoutId id="2147483875" r:id="rId41"/>
    <p:sldLayoutId id="2147483876" r:id="rId42"/>
    <p:sldLayoutId id="2147483877" r:id="rId43"/>
    <p:sldLayoutId id="2147483878" r:id="rId44"/>
    <p:sldLayoutId id="2147483879" r:id="rId45"/>
    <p:sldLayoutId id="2147483880" r:id="rId46"/>
    <p:sldLayoutId id="2147483881" r:id="rId47"/>
    <p:sldLayoutId id="2147483882" r:id="rId48"/>
    <p:sldLayoutId id="2147483885" r:id="rId49"/>
    <p:sldLayoutId id="2147483888" r:id="rId50"/>
    <p:sldLayoutId id="2147483889" r:id="rId51"/>
    <p:sldLayoutId id="2147483890" r:id="rId52"/>
    <p:sldLayoutId id="2147483891" r:id="rId53"/>
    <p:sldLayoutId id="2147484086" r:id="rId54"/>
    <p:sldLayoutId id="2147484052" r:id="rId55"/>
    <p:sldLayoutId id="2147484055" r:id="rId56"/>
    <p:sldLayoutId id="2147484057" r:id="rId57"/>
    <p:sldLayoutId id="2147483787" r:id="rId58"/>
    <p:sldLayoutId id="2147484058" r:id="rId59"/>
    <p:sldLayoutId id="2147484224" r:id="rId60"/>
    <p:sldLayoutId id="2147484228" r:id="rId61"/>
    <p:sldLayoutId id="2147484233" r:id="rId62"/>
    <p:sldLayoutId id="2147484234" r:id="rId63"/>
    <p:sldLayoutId id="2147484235" r:id="rId64"/>
    <p:sldLayoutId id="2147484243" r:id="rId65"/>
    <p:sldLayoutId id="2147484259" r:id="rId66"/>
    <p:sldLayoutId id="2147484268" r:id="rId67"/>
    <p:sldLayoutId id="2147484270" r:id="rId68"/>
    <p:sldLayoutId id="2147484274" r:id="rId69"/>
    <p:sldLayoutId id="2147484278" r:id="rId70"/>
    <p:sldLayoutId id="2147484279" r:id="rId71"/>
    <p:sldLayoutId id="2147484280" r:id="rId72"/>
    <p:sldLayoutId id="2147484281" r:id="rId73"/>
    <p:sldLayoutId id="2147484282" r:id="rId74"/>
    <p:sldLayoutId id="2147484283" r:id="rId75"/>
    <p:sldLayoutId id="2147484286" r:id="rId76"/>
    <p:sldLayoutId id="2147484287" r:id="rId77"/>
    <p:sldLayoutId id="2147484288" r:id="rId78"/>
    <p:sldLayoutId id="2147484289" r:id="rId79"/>
    <p:sldLayoutId id="2147484291" r:id="rId80"/>
    <p:sldLayoutId id="2147484295" r:id="rId81"/>
    <p:sldLayoutId id="2147484296" r:id="rId82"/>
    <p:sldLayoutId id="2147484298" r:id="rId83"/>
    <p:sldLayoutId id="2147484469" r:id="rId84"/>
    <p:sldLayoutId id="2147484477" r:id="rId85"/>
    <p:sldLayoutId id="2147484478" r:id="rId86"/>
    <p:sldLayoutId id="2147484479" r:id="rId87"/>
    <p:sldLayoutId id="2147484480" r:id="rId88"/>
    <p:sldLayoutId id="2147484481" r:id="rId89"/>
    <p:sldLayoutId id="2147484482" r:id="rId90"/>
    <p:sldLayoutId id="2147484484" r:id="rId91"/>
    <p:sldLayoutId id="2147484486" r:id="rId92"/>
    <p:sldLayoutId id="2147483674" r:id="rId93"/>
    <p:sldLayoutId id="2147483682" r:id="rId94"/>
    <p:sldLayoutId id="2147484157" r:id="rId95"/>
    <p:sldLayoutId id="2147484338" r:id="rId96"/>
    <p:sldLayoutId id="2147484353" r:id="rId97"/>
    <p:sldLayoutId id="2147484354" r:id="rId98"/>
    <p:sldLayoutId id="2147484388" r:id="rId99"/>
    <p:sldLayoutId id="2147484391" r:id="rId100"/>
  </p:sldLayoutIdLst>
  <p:hf sldNum="0" hdr="0" ftr="0" dt="0"/>
  <p:txStyles>
    <p:titleStyle>
      <a:lvl1pPr algn="l" defTabSz="913965" rtl="0" eaLnBrk="1" latinLnBrk="0" hangingPunct="1">
        <a:lnSpc>
          <a:spcPct val="100000"/>
        </a:lnSpc>
        <a:spcBef>
          <a:spcPct val="0"/>
        </a:spcBef>
        <a:buNone/>
        <a:defRPr sz="4400" b="1" kern="1200" cap="all" baseline="0">
          <a:solidFill>
            <a:schemeClr val="tx2"/>
          </a:solidFill>
          <a:latin typeface="Segoe UI" panose="020B0502040204020203" pitchFamily="34" charset="0"/>
          <a:ea typeface="+mj-ea"/>
          <a:cs typeface="Segoe UI" panose="020B0502040204020203" pitchFamily="34" charset="0"/>
        </a:defRPr>
      </a:lvl1pPr>
    </p:titleStyle>
    <p:bodyStyle>
      <a:lvl1pPr marL="325829" indent="-325829" algn="l" defTabSz="913965"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65" rtl="0" eaLnBrk="1" latinLnBrk="0" hangingPunct="1">
        <a:defRPr sz="1799" kern="1200">
          <a:solidFill>
            <a:schemeClr val="tx1"/>
          </a:solidFill>
          <a:latin typeface="+mn-lt"/>
          <a:ea typeface="+mn-ea"/>
          <a:cs typeface="+mn-cs"/>
        </a:defRPr>
      </a:lvl1pPr>
      <a:lvl2pPr marL="456982" algn="l" defTabSz="913965" rtl="0" eaLnBrk="1" latinLnBrk="0" hangingPunct="1">
        <a:defRPr sz="1799" kern="1200">
          <a:solidFill>
            <a:schemeClr val="tx1"/>
          </a:solidFill>
          <a:latin typeface="+mn-lt"/>
          <a:ea typeface="+mn-ea"/>
          <a:cs typeface="+mn-cs"/>
        </a:defRPr>
      </a:lvl2pPr>
      <a:lvl3pPr marL="913965" algn="l" defTabSz="913965" rtl="0" eaLnBrk="1" latinLnBrk="0" hangingPunct="1">
        <a:defRPr sz="1799" kern="1200">
          <a:solidFill>
            <a:schemeClr val="tx1"/>
          </a:solidFill>
          <a:latin typeface="+mn-lt"/>
          <a:ea typeface="+mn-ea"/>
          <a:cs typeface="+mn-cs"/>
        </a:defRPr>
      </a:lvl3pPr>
      <a:lvl4pPr marL="1370947" algn="l" defTabSz="913965" rtl="0" eaLnBrk="1" latinLnBrk="0" hangingPunct="1">
        <a:defRPr sz="1799" kern="1200">
          <a:solidFill>
            <a:schemeClr val="tx1"/>
          </a:solidFill>
          <a:latin typeface="+mn-lt"/>
          <a:ea typeface="+mn-ea"/>
          <a:cs typeface="+mn-cs"/>
        </a:defRPr>
      </a:lvl4pPr>
      <a:lvl5pPr marL="1827929" algn="l" defTabSz="913965" rtl="0" eaLnBrk="1" latinLnBrk="0" hangingPunct="1">
        <a:defRPr sz="1799" kern="1200">
          <a:solidFill>
            <a:schemeClr val="tx1"/>
          </a:solidFill>
          <a:latin typeface="+mn-lt"/>
          <a:ea typeface="+mn-ea"/>
          <a:cs typeface="+mn-cs"/>
        </a:defRPr>
      </a:lvl5pPr>
      <a:lvl6pPr marL="2284911" algn="l" defTabSz="913965" rtl="0" eaLnBrk="1" latinLnBrk="0" hangingPunct="1">
        <a:defRPr sz="1799" kern="1200">
          <a:solidFill>
            <a:schemeClr val="tx1"/>
          </a:solidFill>
          <a:latin typeface="+mn-lt"/>
          <a:ea typeface="+mn-ea"/>
          <a:cs typeface="+mn-cs"/>
        </a:defRPr>
      </a:lvl6pPr>
      <a:lvl7pPr marL="2741893" algn="l" defTabSz="913965" rtl="0" eaLnBrk="1" latinLnBrk="0" hangingPunct="1">
        <a:defRPr sz="1799" kern="1200">
          <a:solidFill>
            <a:schemeClr val="tx1"/>
          </a:solidFill>
          <a:latin typeface="+mn-lt"/>
          <a:ea typeface="+mn-ea"/>
          <a:cs typeface="+mn-cs"/>
        </a:defRPr>
      </a:lvl7pPr>
      <a:lvl8pPr marL="3198876" algn="l" defTabSz="913965" rtl="0" eaLnBrk="1" latinLnBrk="0" hangingPunct="1">
        <a:defRPr sz="1799" kern="1200">
          <a:solidFill>
            <a:schemeClr val="tx1"/>
          </a:solidFill>
          <a:latin typeface="+mn-lt"/>
          <a:ea typeface="+mn-ea"/>
          <a:cs typeface="+mn-cs"/>
        </a:defRPr>
      </a:lvl8pPr>
      <a:lvl9pPr marL="3655858" algn="l" defTabSz="91396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32">
          <p15:clr>
            <a:srgbClr val="F26B43"/>
          </p15:clr>
        </p15:guide>
        <p15:guide id="4" pos="704">
          <p15:clr>
            <a:srgbClr val="F26B43"/>
          </p15:clr>
        </p15:guide>
        <p15:guide id="6" pos="939">
          <p15:clr>
            <a:srgbClr val="F26B43"/>
          </p15:clr>
        </p15:guide>
        <p15:guide id="7" orient="horz" pos="1056" userDrawn="1">
          <p15:clr>
            <a:srgbClr val="F26B43"/>
          </p15:clr>
        </p15:guide>
        <p15:guide id="8"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663" y="365129"/>
            <a:ext cx="10898216"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39665" y="1825625"/>
            <a:ext cx="1089821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custDataLst>
      <p:tags r:id="rId47"/>
    </p:custDataLst>
    <p:extLst>
      <p:ext uri="{BB962C8B-B14F-4D97-AF65-F5344CB8AC3E}">
        <p14:creationId xmlns:p14="http://schemas.microsoft.com/office/powerpoint/2010/main" val="18955989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3" r:id="rId28"/>
    <p:sldLayoutId id="2147483924" r:id="rId29"/>
    <p:sldLayoutId id="2147483925" r:id="rId30"/>
    <p:sldLayoutId id="2147483926" r:id="rId31"/>
    <p:sldLayoutId id="2147483927" r:id="rId32"/>
    <p:sldLayoutId id="2147483928"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9" r:id="rId43"/>
    <p:sldLayoutId id="2147483952" r:id="rId44"/>
    <p:sldLayoutId id="2147484488" r:id="rId45"/>
  </p:sldLayoutIdLst>
  <p:hf sldNum="0" hdr="0" ftr="0" dt="0"/>
  <p:txStyles>
    <p:titleStyle>
      <a:lvl1pPr algn="l" defTabSz="913965"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p:titleStyle>
    <p:bodyStyle>
      <a:lvl1pPr marL="325829" indent="-325829" algn="l" defTabSz="913965" rtl="0" eaLnBrk="1" latinLnBrk="0" hangingPunct="1">
        <a:lnSpc>
          <a:spcPct val="90000"/>
        </a:lnSpc>
        <a:spcBef>
          <a:spcPts val="1000"/>
        </a:spcBef>
        <a:buClr>
          <a:schemeClr val="accent1"/>
        </a:buClr>
        <a:buSzPct val="150000"/>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965" rtl="0" eaLnBrk="1" latinLnBrk="0" hangingPunct="1">
        <a:defRPr sz="1799" kern="1200">
          <a:solidFill>
            <a:schemeClr val="tx1"/>
          </a:solidFill>
          <a:latin typeface="+mn-lt"/>
          <a:ea typeface="+mn-ea"/>
          <a:cs typeface="+mn-cs"/>
        </a:defRPr>
      </a:lvl1pPr>
      <a:lvl2pPr marL="456982" algn="l" defTabSz="913965" rtl="0" eaLnBrk="1" latinLnBrk="0" hangingPunct="1">
        <a:defRPr sz="1799" kern="1200">
          <a:solidFill>
            <a:schemeClr val="tx1"/>
          </a:solidFill>
          <a:latin typeface="+mn-lt"/>
          <a:ea typeface="+mn-ea"/>
          <a:cs typeface="+mn-cs"/>
        </a:defRPr>
      </a:lvl2pPr>
      <a:lvl3pPr marL="913965" algn="l" defTabSz="913965" rtl="0" eaLnBrk="1" latinLnBrk="0" hangingPunct="1">
        <a:defRPr sz="1799" kern="1200">
          <a:solidFill>
            <a:schemeClr val="tx1"/>
          </a:solidFill>
          <a:latin typeface="+mn-lt"/>
          <a:ea typeface="+mn-ea"/>
          <a:cs typeface="+mn-cs"/>
        </a:defRPr>
      </a:lvl3pPr>
      <a:lvl4pPr marL="1370947" algn="l" defTabSz="913965" rtl="0" eaLnBrk="1" latinLnBrk="0" hangingPunct="1">
        <a:defRPr sz="1799" kern="1200">
          <a:solidFill>
            <a:schemeClr val="tx1"/>
          </a:solidFill>
          <a:latin typeface="+mn-lt"/>
          <a:ea typeface="+mn-ea"/>
          <a:cs typeface="+mn-cs"/>
        </a:defRPr>
      </a:lvl4pPr>
      <a:lvl5pPr marL="1827929" algn="l" defTabSz="913965" rtl="0" eaLnBrk="1" latinLnBrk="0" hangingPunct="1">
        <a:defRPr sz="1799" kern="1200">
          <a:solidFill>
            <a:schemeClr val="tx1"/>
          </a:solidFill>
          <a:latin typeface="+mn-lt"/>
          <a:ea typeface="+mn-ea"/>
          <a:cs typeface="+mn-cs"/>
        </a:defRPr>
      </a:lvl5pPr>
      <a:lvl6pPr marL="2284911" algn="l" defTabSz="913965" rtl="0" eaLnBrk="1" latinLnBrk="0" hangingPunct="1">
        <a:defRPr sz="1799" kern="1200">
          <a:solidFill>
            <a:schemeClr val="tx1"/>
          </a:solidFill>
          <a:latin typeface="+mn-lt"/>
          <a:ea typeface="+mn-ea"/>
          <a:cs typeface="+mn-cs"/>
        </a:defRPr>
      </a:lvl6pPr>
      <a:lvl7pPr marL="2741893" algn="l" defTabSz="913965" rtl="0" eaLnBrk="1" latinLnBrk="0" hangingPunct="1">
        <a:defRPr sz="1799" kern="1200">
          <a:solidFill>
            <a:schemeClr val="tx1"/>
          </a:solidFill>
          <a:latin typeface="+mn-lt"/>
          <a:ea typeface="+mn-ea"/>
          <a:cs typeface="+mn-cs"/>
        </a:defRPr>
      </a:lvl7pPr>
      <a:lvl8pPr marL="3198876" algn="l" defTabSz="913965" rtl="0" eaLnBrk="1" latinLnBrk="0" hangingPunct="1">
        <a:defRPr sz="1799" kern="1200">
          <a:solidFill>
            <a:schemeClr val="tx1"/>
          </a:solidFill>
          <a:latin typeface="+mn-lt"/>
          <a:ea typeface="+mn-ea"/>
          <a:cs typeface="+mn-cs"/>
        </a:defRPr>
      </a:lvl8pPr>
      <a:lvl9pPr marL="3655858" algn="l" defTabSz="913965"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56">
          <p15:clr>
            <a:srgbClr val="F26B43"/>
          </p15:clr>
        </p15:guide>
        <p15:guide id="4"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6.svg"/><Relationship Id="rId2" Type="http://schemas.openxmlformats.org/officeDocument/2006/relationships/slideLayout" Target="../slideLayouts/slideLayout40.xml"/><Relationship Id="rId1" Type="http://schemas.openxmlformats.org/officeDocument/2006/relationships/tags" Target="../tags/tag15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50.xml"/><Relationship Id="rId1" Type="http://schemas.openxmlformats.org/officeDocument/2006/relationships/tags" Target="../tags/tag243.xml"/><Relationship Id="rId4" Type="http://schemas.openxmlformats.org/officeDocument/2006/relationships/image" Target="../media/image183.jpeg"/></Relationships>
</file>

<file path=ppt/slides/_rels/slide10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101.xml"/><Relationship Id="rId7" Type="http://schemas.microsoft.com/office/2007/relationships/hdphoto" Target="../media/hdphoto3.wdp"/><Relationship Id="rId2" Type="http://schemas.openxmlformats.org/officeDocument/2006/relationships/slideLayout" Target="../slideLayouts/slideLayout73.xml"/><Relationship Id="rId1" Type="http://schemas.openxmlformats.org/officeDocument/2006/relationships/tags" Target="../tags/tag244.xml"/><Relationship Id="rId6" Type="http://schemas.openxmlformats.org/officeDocument/2006/relationships/image" Target="../media/image85.png"/><Relationship Id="rId5" Type="http://schemas.microsoft.com/office/2007/relationships/hdphoto" Target="../media/hdphoto2.wdp"/><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svg"/></Relationships>
</file>

<file path=ppt/slides/_rels/slide10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notesSlide" Target="../notesSlides/notesSlide102.xml"/><Relationship Id="rId7" Type="http://schemas.openxmlformats.org/officeDocument/2006/relationships/image" Target="../media/image78.png"/><Relationship Id="rId2" Type="http://schemas.openxmlformats.org/officeDocument/2006/relationships/slideLayout" Target="../slideLayouts/slideLayout73.xml"/><Relationship Id="rId1" Type="http://schemas.openxmlformats.org/officeDocument/2006/relationships/tags" Target="../tags/tag245.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emf"/><Relationship Id="rId9"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84.xml"/><Relationship Id="rId1" Type="http://schemas.openxmlformats.org/officeDocument/2006/relationships/tags" Target="../tags/tag246.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7.xml"/><Relationship Id="rId1" Type="http://schemas.openxmlformats.org/officeDocument/2006/relationships/tags" Target="../tags/tag24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8.xml"/><Relationship Id="rId1" Type="http://schemas.openxmlformats.org/officeDocument/2006/relationships/tags" Target="../tags/tag248.xml"/><Relationship Id="rId4" Type="http://schemas.openxmlformats.org/officeDocument/2006/relationships/image" Target="../media/image18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54.xml"/><Relationship Id="rId1" Type="http://schemas.openxmlformats.org/officeDocument/2006/relationships/tags" Target="../tags/tag249.xml"/><Relationship Id="rId4" Type="http://schemas.openxmlformats.org/officeDocument/2006/relationships/image" Target="../media/image188.png"/></Relationships>
</file>

<file path=ppt/slides/_rels/slide10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notesSlide" Target="../notesSlides/notesSlide107.xml"/><Relationship Id="rId7" Type="http://schemas.openxmlformats.org/officeDocument/2006/relationships/image" Target="../media/image78.png"/><Relationship Id="rId2" Type="http://schemas.openxmlformats.org/officeDocument/2006/relationships/slideLayout" Target="../slideLayouts/slideLayout109.xml"/><Relationship Id="rId1" Type="http://schemas.openxmlformats.org/officeDocument/2006/relationships/tags" Target="../tags/tag250.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emf"/><Relationship Id="rId9" Type="http://schemas.openxmlformats.org/officeDocument/2006/relationships/image" Target="../media/image80.png"/></Relationships>
</file>

<file path=ppt/slides/_rels/slide108.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notesSlide" Target="../notesSlides/notesSlide108.xml"/><Relationship Id="rId7" Type="http://schemas.openxmlformats.org/officeDocument/2006/relationships/image" Target="../media/image191.png"/><Relationship Id="rId2" Type="http://schemas.openxmlformats.org/officeDocument/2006/relationships/slideLayout" Target="../slideLayouts/slideLayout109.xml"/><Relationship Id="rId1" Type="http://schemas.openxmlformats.org/officeDocument/2006/relationships/tags" Target="../tags/tag251.xml"/><Relationship Id="rId6" Type="http://schemas.openxmlformats.org/officeDocument/2006/relationships/image" Target="../media/image190.svg"/><Relationship Id="rId5" Type="http://schemas.openxmlformats.org/officeDocument/2006/relationships/image" Target="../media/image189.png"/><Relationship Id="rId10" Type="http://schemas.openxmlformats.org/officeDocument/2006/relationships/image" Target="../media/image81.svg"/><Relationship Id="rId4" Type="http://schemas.openxmlformats.org/officeDocument/2006/relationships/image" Target="../media/image75.emf"/><Relationship Id="rId9" Type="http://schemas.openxmlformats.org/officeDocument/2006/relationships/image" Target="../media/image80.png"/></Relationships>
</file>

<file path=ppt/slides/_rels/slide109.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notesSlide" Target="../notesSlides/notesSlide109.xml"/><Relationship Id="rId7" Type="http://schemas.openxmlformats.org/officeDocument/2006/relationships/image" Target="../media/image191.png"/><Relationship Id="rId2" Type="http://schemas.openxmlformats.org/officeDocument/2006/relationships/slideLayout" Target="../slideLayouts/slideLayout109.xml"/><Relationship Id="rId1" Type="http://schemas.openxmlformats.org/officeDocument/2006/relationships/tags" Target="../tags/tag252.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194.svg"/><Relationship Id="rId4" Type="http://schemas.openxmlformats.org/officeDocument/2006/relationships/image" Target="../media/image75.emf"/><Relationship Id="rId9" Type="http://schemas.openxmlformats.org/officeDocument/2006/relationships/image" Target="../media/image19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5.xml"/><Relationship Id="rId1" Type="http://schemas.openxmlformats.org/officeDocument/2006/relationships/tags" Target="../tags/tag153.xml"/><Relationship Id="rId5" Type="http://schemas.openxmlformats.org/officeDocument/2006/relationships/image" Target="../media/image28.svg"/><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8.xml"/><Relationship Id="rId1" Type="http://schemas.openxmlformats.org/officeDocument/2006/relationships/tags" Target="../tags/tag253.xml"/><Relationship Id="rId4" Type="http://schemas.openxmlformats.org/officeDocument/2006/relationships/image" Target="../media/image195.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45.xml"/><Relationship Id="rId1" Type="http://schemas.openxmlformats.org/officeDocument/2006/relationships/tags" Target="../tags/tag254.xml"/><Relationship Id="rId4" Type="http://schemas.openxmlformats.org/officeDocument/2006/relationships/image" Target="../media/image163.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84.xml"/><Relationship Id="rId1" Type="http://schemas.openxmlformats.org/officeDocument/2006/relationships/tags" Target="../tags/tag25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09.xml"/><Relationship Id="rId1" Type="http://schemas.openxmlformats.org/officeDocument/2006/relationships/tags" Target="../tags/tag25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20.xml"/><Relationship Id="rId1" Type="http://schemas.openxmlformats.org/officeDocument/2006/relationships/tags" Target="../tags/tag257.xml"/><Relationship Id="rId4" Type="http://schemas.openxmlformats.org/officeDocument/2006/relationships/image" Target="../media/image196.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57.xml"/><Relationship Id="rId1" Type="http://schemas.openxmlformats.org/officeDocument/2006/relationships/tags" Target="../tags/tag258.xml"/><Relationship Id="rId4" Type="http://schemas.openxmlformats.org/officeDocument/2006/relationships/image" Target="../media/image197.jpeg"/></Relationships>
</file>

<file path=ppt/slides/_rels/slide1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notesSlide" Target="../notesSlides/notesSlide116.xml"/><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40.xml"/><Relationship Id="rId16" Type="http://schemas.openxmlformats.org/officeDocument/2006/relationships/image" Target="../media/image41.png"/><Relationship Id="rId1" Type="http://schemas.openxmlformats.org/officeDocument/2006/relationships/tags" Target="../tags/tag259.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7" Type="http://schemas.openxmlformats.org/officeDocument/2006/relationships/image" Target="../media/image201.jpeg"/><Relationship Id="rId2" Type="http://schemas.openxmlformats.org/officeDocument/2006/relationships/slideLayout" Target="../slideLayouts/slideLayout92.xml"/><Relationship Id="rId1" Type="http://schemas.openxmlformats.org/officeDocument/2006/relationships/tags" Target="../tags/tag260.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8.xml"/><Relationship Id="rId1" Type="http://schemas.openxmlformats.org/officeDocument/2006/relationships/tags" Target="../tags/tag261.xml"/><Relationship Id="rId4" Type="http://schemas.openxmlformats.org/officeDocument/2006/relationships/image" Target="../media/image202.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9.xml"/><Relationship Id="rId1" Type="http://schemas.openxmlformats.org/officeDocument/2006/relationships/tags" Target="../tags/tag262.xml"/><Relationship Id="rId4" Type="http://schemas.openxmlformats.org/officeDocument/2006/relationships/image" Target="../media/image203.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notesSlide" Target="../notesSlides/notesSlide12.xml"/><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67.xml"/><Relationship Id="rId16" Type="http://schemas.openxmlformats.org/officeDocument/2006/relationships/image" Target="../media/image41.png"/><Relationship Id="rId1" Type="http://schemas.openxmlformats.org/officeDocument/2006/relationships/tags" Target="../tags/tag154.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0.xml"/><Relationship Id="rId1" Type="http://schemas.openxmlformats.org/officeDocument/2006/relationships/tags" Target="../tags/tag263.xml"/><Relationship Id="rId5" Type="http://schemas.openxmlformats.org/officeDocument/2006/relationships/image" Target="../media/image179.svg"/><Relationship Id="rId4" Type="http://schemas.openxmlformats.org/officeDocument/2006/relationships/image" Target="../media/image178.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47.xml"/><Relationship Id="rId1" Type="http://schemas.openxmlformats.org/officeDocument/2006/relationships/tags" Target="../tags/tag264.xml"/><Relationship Id="rId4" Type="http://schemas.openxmlformats.org/officeDocument/2006/relationships/image" Target="../media/image48.jpeg"/></Relationships>
</file>

<file path=ppt/slides/_rels/slide1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52.svg"/><Relationship Id="rId3" Type="http://schemas.openxmlformats.org/officeDocument/2006/relationships/notesSlide" Target="../notesSlides/notesSlide122.xml"/><Relationship Id="rId7" Type="http://schemas.openxmlformats.org/officeDocument/2006/relationships/image" Target="../media/image149.svg"/><Relationship Id="rId12" Type="http://schemas.openxmlformats.org/officeDocument/2006/relationships/image" Target="../media/image57.png"/><Relationship Id="rId2" Type="http://schemas.openxmlformats.org/officeDocument/2006/relationships/slideLayout" Target="../slideLayouts/slideLayout40.xml"/><Relationship Id="rId1" Type="http://schemas.openxmlformats.org/officeDocument/2006/relationships/tags" Target="../tags/tag265.xml"/><Relationship Id="rId6" Type="http://schemas.openxmlformats.org/officeDocument/2006/relationships/image" Target="../media/image51.png"/><Relationship Id="rId11" Type="http://schemas.openxmlformats.org/officeDocument/2006/relationships/image" Target="../media/image151.svg"/><Relationship Id="rId5" Type="http://schemas.openxmlformats.org/officeDocument/2006/relationships/image" Target="../media/image148.svg"/><Relationship Id="rId15" Type="http://schemas.openxmlformats.org/officeDocument/2006/relationships/image" Target="../media/image153.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150.svg"/><Relationship Id="rId14" Type="http://schemas.openxmlformats.org/officeDocument/2006/relationships/image" Target="../media/image59.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6.xml"/><Relationship Id="rId1" Type="http://schemas.openxmlformats.org/officeDocument/2006/relationships/tags" Target="../tags/tag266.xml"/><Relationship Id="rId4" Type="http://schemas.openxmlformats.org/officeDocument/2006/relationships/image" Target="../media/image204.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1.xml"/><Relationship Id="rId1" Type="http://schemas.openxmlformats.org/officeDocument/2006/relationships/tags" Target="../tags/tag267.xml"/><Relationship Id="rId4" Type="http://schemas.openxmlformats.org/officeDocument/2006/relationships/image" Target="../media/image144.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8.xml"/><Relationship Id="rId1" Type="http://schemas.openxmlformats.org/officeDocument/2006/relationships/tags" Target="../tags/tag268.xml"/><Relationship Id="rId4" Type="http://schemas.openxmlformats.org/officeDocument/2006/relationships/image" Target="../media/image205.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43.xml"/><Relationship Id="rId1" Type="http://schemas.openxmlformats.org/officeDocument/2006/relationships/tags" Target="../tags/tag269.xml"/><Relationship Id="rId4" Type="http://schemas.openxmlformats.org/officeDocument/2006/relationships/image" Target="../media/image182.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8.xml"/><Relationship Id="rId1" Type="http://schemas.openxmlformats.org/officeDocument/2006/relationships/tags" Target="../tags/tag270.xml"/><Relationship Id="rId4" Type="http://schemas.openxmlformats.org/officeDocument/2006/relationships/image" Target="../media/image206.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40.xml"/><Relationship Id="rId1" Type="http://schemas.openxmlformats.org/officeDocument/2006/relationships/tags" Target="../tags/tag271.xml"/><Relationship Id="rId4" Type="http://schemas.openxmlformats.org/officeDocument/2006/relationships/image" Target="../media/image207.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50.xml"/><Relationship Id="rId1" Type="http://schemas.openxmlformats.org/officeDocument/2006/relationships/tags" Target="../tags/tag272.xml"/><Relationship Id="rId4" Type="http://schemas.openxmlformats.org/officeDocument/2006/relationships/image" Target="../media/image20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0.xml"/><Relationship Id="rId1" Type="http://schemas.openxmlformats.org/officeDocument/2006/relationships/tags" Target="../tags/tag155.xml"/><Relationship Id="rId5" Type="http://schemas.openxmlformats.org/officeDocument/2006/relationships/image" Target="../media/image46.svg"/><Relationship Id="rId4" Type="http://schemas.openxmlformats.org/officeDocument/2006/relationships/image" Target="../media/image45.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8.xml"/><Relationship Id="rId1" Type="http://schemas.openxmlformats.org/officeDocument/2006/relationships/tags" Target="../tags/tag273.xml"/><Relationship Id="rId4" Type="http://schemas.openxmlformats.org/officeDocument/2006/relationships/image" Target="../media/image209.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54.xml"/><Relationship Id="rId1" Type="http://schemas.openxmlformats.org/officeDocument/2006/relationships/tags" Target="../tags/tag274.xml"/><Relationship Id="rId4" Type="http://schemas.openxmlformats.org/officeDocument/2006/relationships/image" Target="../media/image155.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8.xml"/><Relationship Id="rId1" Type="http://schemas.openxmlformats.org/officeDocument/2006/relationships/tags" Target="../tags/tag275.xml"/><Relationship Id="rId4" Type="http://schemas.openxmlformats.org/officeDocument/2006/relationships/image" Target="../media/image210.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1.xml"/><Relationship Id="rId1" Type="http://schemas.openxmlformats.org/officeDocument/2006/relationships/tags" Target="../tags/tag276.xml"/><Relationship Id="rId4" Type="http://schemas.openxmlformats.org/officeDocument/2006/relationships/image" Target="../media/image211.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40.xml"/><Relationship Id="rId1" Type="http://schemas.openxmlformats.org/officeDocument/2006/relationships/tags" Target="../tags/tag277.xml"/></Relationships>
</file>

<file path=ppt/slides/_rels/slide135.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notesSlide" Target="../notesSlides/notesSlide135.xml"/><Relationship Id="rId7" Type="http://schemas.openxmlformats.org/officeDocument/2006/relationships/chart" Target="../charts/chart9.xml"/><Relationship Id="rId2" Type="http://schemas.openxmlformats.org/officeDocument/2006/relationships/slideLayout" Target="../slideLayouts/slideLayout84.xml"/><Relationship Id="rId1" Type="http://schemas.openxmlformats.org/officeDocument/2006/relationships/tags" Target="../tags/tag27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chart" Target="../charts/chart1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45.xml"/><Relationship Id="rId1" Type="http://schemas.openxmlformats.org/officeDocument/2006/relationships/tags" Target="../tags/tag279.xml"/><Relationship Id="rId4" Type="http://schemas.openxmlformats.org/officeDocument/2006/relationships/image" Target="../media/image212.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7.xml"/><Relationship Id="rId1" Type="http://schemas.openxmlformats.org/officeDocument/2006/relationships/tags" Target="../tags/tag280.xml"/></Relationships>
</file>

<file path=ppt/slides/_rels/slide13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notesSlide" Target="../notesSlides/notesSlide138.xml"/><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40.xml"/><Relationship Id="rId16" Type="http://schemas.openxmlformats.org/officeDocument/2006/relationships/image" Target="../media/image41.png"/><Relationship Id="rId1" Type="http://schemas.openxmlformats.org/officeDocument/2006/relationships/tags" Target="../tags/tag28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7" Type="http://schemas.openxmlformats.org/officeDocument/2006/relationships/image" Target="../media/image216.svg"/><Relationship Id="rId2" Type="http://schemas.openxmlformats.org/officeDocument/2006/relationships/slideLayout" Target="../slideLayouts/slideLayout47.xml"/><Relationship Id="rId1" Type="http://schemas.openxmlformats.org/officeDocument/2006/relationships/tags" Target="../tags/tag282.xml"/><Relationship Id="rId6" Type="http://schemas.openxmlformats.org/officeDocument/2006/relationships/image" Target="../media/image215.png"/><Relationship Id="rId5" Type="http://schemas.openxmlformats.org/officeDocument/2006/relationships/image" Target="../media/image214.svg"/><Relationship Id="rId4" Type="http://schemas.openxmlformats.org/officeDocument/2006/relationships/image" Target="../media/image2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156.xml"/><Relationship Id="rId4" Type="http://schemas.openxmlformats.org/officeDocument/2006/relationships/image" Target="../media/image47.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7.xml"/><Relationship Id="rId1" Type="http://schemas.openxmlformats.org/officeDocument/2006/relationships/tags" Target="../tags/tag283.xml"/><Relationship Id="rId4" Type="http://schemas.openxmlformats.org/officeDocument/2006/relationships/image" Target="../media/image217.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47.xml"/><Relationship Id="rId1" Type="http://schemas.openxmlformats.org/officeDocument/2006/relationships/tags" Target="../tags/tag284.xml"/><Relationship Id="rId4" Type="http://schemas.openxmlformats.org/officeDocument/2006/relationships/image" Target="../media/image48.jpeg"/></Relationships>
</file>

<file path=ppt/slides/_rels/slide14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52.svg"/><Relationship Id="rId3" Type="http://schemas.openxmlformats.org/officeDocument/2006/relationships/notesSlide" Target="../notesSlides/notesSlide142.xml"/><Relationship Id="rId7" Type="http://schemas.openxmlformats.org/officeDocument/2006/relationships/image" Target="../media/image149.svg"/><Relationship Id="rId12" Type="http://schemas.openxmlformats.org/officeDocument/2006/relationships/image" Target="../media/image57.png"/><Relationship Id="rId2" Type="http://schemas.openxmlformats.org/officeDocument/2006/relationships/slideLayout" Target="../slideLayouts/slideLayout40.xml"/><Relationship Id="rId1" Type="http://schemas.openxmlformats.org/officeDocument/2006/relationships/tags" Target="../tags/tag285.xml"/><Relationship Id="rId6" Type="http://schemas.openxmlformats.org/officeDocument/2006/relationships/image" Target="../media/image51.png"/><Relationship Id="rId11" Type="http://schemas.openxmlformats.org/officeDocument/2006/relationships/image" Target="../media/image151.svg"/><Relationship Id="rId5" Type="http://schemas.openxmlformats.org/officeDocument/2006/relationships/image" Target="../media/image148.svg"/><Relationship Id="rId15" Type="http://schemas.openxmlformats.org/officeDocument/2006/relationships/image" Target="../media/image153.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150.svg"/><Relationship Id="rId14" Type="http://schemas.openxmlformats.org/officeDocument/2006/relationships/image" Target="../media/image59.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2.xml"/><Relationship Id="rId1" Type="http://schemas.openxmlformats.org/officeDocument/2006/relationships/tags" Target="../tags/tag286.xml"/><Relationship Id="rId4" Type="http://schemas.openxmlformats.org/officeDocument/2006/relationships/image" Target="../media/image218.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87.xml"/><Relationship Id="rId4" Type="http://schemas.openxmlformats.org/officeDocument/2006/relationships/image" Target="../media/image219.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2.xml"/><Relationship Id="rId1" Type="http://schemas.openxmlformats.org/officeDocument/2006/relationships/tags" Target="../tags/tag288.xml"/><Relationship Id="rId4" Type="http://schemas.openxmlformats.org/officeDocument/2006/relationships/image" Target="../media/image220.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3.xml"/><Relationship Id="rId1" Type="http://schemas.openxmlformats.org/officeDocument/2006/relationships/tags" Target="../tags/tag289.xml"/><Relationship Id="rId4" Type="http://schemas.openxmlformats.org/officeDocument/2006/relationships/image" Target="../media/image205.jpe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33.xml"/><Relationship Id="rId1" Type="http://schemas.openxmlformats.org/officeDocument/2006/relationships/tags" Target="../tags/tag290.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5.xml"/><Relationship Id="rId1" Type="http://schemas.openxmlformats.org/officeDocument/2006/relationships/tags" Target="../tags/tag291.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40.xml"/><Relationship Id="rId1" Type="http://schemas.openxmlformats.org/officeDocument/2006/relationships/tags" Target="../tags/tag292.xml"/><Relationship Id="rId4" Type="http://schemas.openxmlformats.org/officeDocument/2006/relationships/image" Target="../media/image2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tags" Target="../tags/tag157.xml"/><Relationship Id="rId4" Type="http://schemas.openxmlformats.org/officeDocument/2006/relationships/image" Target="../media/image48.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2.xml"/><Relationship Id="rId1" Type="http://schemas.openxmlformats.org/officeDocument/2006/relationships/tags" Target="../tags/tag293.xml"/><Relationship Id="rId4" Type="http://schemas.openxmlformats.org/officeDocument/2006/relationships/image" Target="../media/image222.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9.xml"/><Relationship Id="rId1" Type="http://schemas.openxmlformats.org/officeDocument/2006/relationships/tags" Target="../tags/tag294.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8.xml"/><Relationship Id="rId1" Type="http://schemas.openxmlformats.org/officeDocument/2006/relationships/tags" Target="../tags/tag295.xml"/><Relationship Id="rId4" Type="http://schemas.openxmlformats.org/officeDocument/2006/relationships/image" Target="../media/image223.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6.xml"/><Relationship Id="rId1" Type="http://schemas.openxmlformats.org/officeDocument/2006/relationships/tags" Target="../tags/tag296.xml"/></Relationships>
</file>

<file path=ppt/slides/_rels/slide15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notesSlide" Target="../notesSlides/notesSlide154.xml"/><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40.xml"/><Relationship Id="rId16" Type="http://schemas.openxmlformats.org/officeDocument/2006/relationships/image" Target="../media/image41.png"/><Relationship Id="rId1" Type="http://schemas.openxmlformats.org/officeDocument/2006/relationships/tags" Target="../tags/tag29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7" Type="http://schemas.openxmlformats.org/officeDocument/2006/relationships/image" Target="../media/image227.svg"/><Relationship Id="rId2" Type="http://schemas.openxmlformats.org/officeDocument/2006/relationships/slideLayout" Target="../slideLayouts/slideLayout40.xml"/><Relationship Id="rId1" Type="http://schemas.openxmlformats.org/officeDocument/2006/relationships/tags" Target="../tags/tag298.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3.xml"/><Relationship Id="rId1" Type="http://schemas.openxmlformats.org/officeDocument/2006/relationships/tags" Target="../tags/tag299.xml"/><Relationship Id="rId4" Type="http://schemas.openxmlformats.org/officeDocument/2006/relationships/image" Target="../media/image228.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6.xml"/><Relationship Id="rId1" Type="http://schemas.openxmlformats.org/officeDocument/2006/relationships/tags" Target="../tags/tag300.xml"/><Relationship Id="rId5" Type="http://schemas.microsoft.com/office/2007/relationships/hdphoto" Target="../media/hdphoto6.wdp"/><Relationship Id="rId4" Type="http://schemas.openxmlformats.org/officeDocument/2006/relationships/image" Target="../media/image229.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40.xml"/><Relationship Id="rId1" Type="http://schemas.openxmlformats.org/officeDocument/2006/relationships/tags" Target="../tags/tag301.xml"/><Relationship Id="rId5" Type="http://schemas.openxmlformats.org/officeDocument/2006/relationships/image" Target="../media/image231.jpeg"/><Relationship Id="rId4" Type="http://schemas.openxmlformats.org/officeDocument/2006/relationships/image" Target="../media/image230.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47.xml"/><Relationship Id="rId1" Type="http://schemas.openxmlformats.org/officeDocument/2006/relationships/tags" Target="../tags/tag30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notesSlide" Target="../notesSlides/notesSlide16.xml"/><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slideLayout" Target="../slideLayouts/slideLayout40.xml"/><Relationship Id="rId1" Type="http://schemas.openxmlformats.org/officeDocument/2006/relationships/tags" Target="../tags/tag15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16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52.svg"/><Relationship Id="rId3" Type="http://schemas.openxmlformats.org/officeDocument/2006/relationships/notesSlide" Target="../notesSlides/notesSlide160.xml"/><Relationship Id="rId7" Type="http://schemas.openxmlformats.org/officeDocument/2006/relationships/image" Target="../media/image149.svg"/><Relationship Id="rId12" Type="http://schemas.openxmlformats.org/officeDocument/2006/relationships/image" Target="../media/image57.png"/><Relationship Id="rId2" Type="http://schemas.openxmlformats.org/officeDocument/2006/relationships/slideLayout" Target="../slideLayouts/slideLayout40.xml"/><Relationship Id="rId1" Type="http://schemas.openxmlformats.org/officeDocument/2006/relationships/tags" Target="../tags/tag303.xml"/><Relationship Id="rId6" Type="http://schemas.openxmlformats.org/officeDocument/2006/relationships/image" Target="../media/image51.png"/><Relationship Id="rId11" Type="http://schemas.openxmlformats.org/officeDocument/2006/relationships/image" Target="../media/image151.svg"/><Relationship Id="rId5" Type="http://schemas.openxmlformats.org/officeDocument/2006/relationships/image" Target="../media/image148.svg"/><Relationship Id="rId15" Type="http://schemas.openxmlformats.org/officeDocument/2006/relationships/image" Target="../media/image153.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150.svg"/><Relationship Id="rId14" Type="http://schemas.openxmlformats.org/officeDocument/2006/relationships/image" Target="../media/image59.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8.xml"/><Relationship Id="rId1" Type="http://schemas.openxmlformats.org/officeDocument/2006/relationships/tags" Target="../tags/tag304.xml"/><Relationship Id="rId4" Type="http://schemas.openxmlformats.org/officeDocument/2006/relationships/chart" Target="../charts/chart1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3.xml"/><Relationship Id="rId1" Type="http://schemas.openxmlformats.org/officeDocument/2006/relationships/tags" Target="../tags/tag305.xml"/><Relationship Id="rId4" Type="http://schemas.openxmlformats.org/officeDocument/2006/relationships/image" Target="../media/image232.jpe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2.xml"/><Relationship Id="rId1" Type="http://schemas.openxmlformats.org/officeDocument/2006/relationships/tags" Target="../tags/tag306.xml"/><Relationship Id="rId4" Type="http://schemas.openxmlformats.org/officeDocument/2006/relationships/image" Target="../media/image233.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9.xml"/><Relationship Id="rId1" Type="http://schemas.openxmlformats.org/officeDocument/2006/relationships/tags" Target="../tags/tag307.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6.xml"/><Relationship Id="rId1" Type="http://schemas.openxmlformats.org/officeDocument/2006/relationships/tags" Target="../tags/tag308.xml"/><Relationship Id="rId5" Type="http://schemas.openxmlformats.org/officeDocument/2006/relationships/image" Target="../media/image112.png"/><Relationship Id="rId4" Type="http://schemas.openxmlformats.org/officeDocument/2006/relationships/image" Target="../media/image182.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5.xml"/><Relationship Id="rId1" Type="http://schemas.openxmlformats.org/officeDocument/2006/relationships/tags" Target="../tags/tag309.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7.xml"/><Relationship Id="rId1" Type="http://schemas.openxmlformats.org/officeDocument/2006/relationships/tags" Target="../tags/tag310.xml"/><Relationship Id="rId4" Type="http://schemas.openxmlformats.org/officeDocument/2006/relationships/image" Target="../media/image234.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6.xml"/><Relationship Id="rId1" Type="http://schemas.openxmlformats.org/officeDocument/2006/relationships/tags" Target="../tags/tag311.xml"/><Relationship Id="rId4" Type="http://schemas.openxmlformats.org/officeDocument/2006/relationships/image" Target="../media/image235.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2.xml"/><Relationship Id="rId1" Type="http://schemas.openxmlformats.org/officeDocument/2006/relationships/tags" Target="../tags/tag312.xml"/><Relationship Id="rId4" Type="http://schemas.openxmlformats.org/officeDocument/2006/relationships/image" Target="../media/image236.jpe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notesSlide" Target="../notesSlides/notesSlide17.xml"/><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slideLayout" Target="../slideLayouts/slideLayout39.xml"/><Relationship Id="rId1" Type="http://schemas.openxmlformats.org/officeDocument/2006/relationships/tags" Target="../tags/tag159.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3.xml"/><Relationship Id="rId1" Type="http://schemas.openxmlformats.org/officeDocument/2006/relationships/tags" Target="../tags/tag313.xml"/><Relationship Id="rId4" Type="http://schemas.openxmlformats.org/officeDocument/2006/relationships/image" Target="../media/image237.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40.xml"/><Relationship Id="rId1" Type="http://schemas.openxmlformats.org/officeDocument/2006/relationships/tags" Target="../tags/tag314.xml"/><Relationship Id="rId4" Type="http://schemas.openxmlformats.org/officeDocument/2006/relationships/image" Target="../media/image238.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4.xml"/><Relationship Id="rId1" Type="http://schemas.openxmlformats.org/officeDocument/2006/relationships/tags" Target="../tags/tag315.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23.xml"/><Relationship Id="rId1" Type="http://schemas.openxmlformats.org/officeDocument/2006/relationships/tags" Target="../tags/tag316.xml"/><Relationship Id="rId4" Type="http://schemas.openxmlformats.org/officeDocument/2006/relationships/image" Target="../media/image98.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43.xml"/><Relationship Id="rId1" Type="http://schemas.openxmlformats.org/officeDocument/2006/relationships/tags" Target="../tags/tag317.xml"/><Relationship Id="rId4" Type="http://schemas.openxmlformats.org/officeDocument/2006/relationships/image" Target="../media/image239.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52.xml"/><Relationship Id="rId1" Type="http://schemas.openxmlformats.org/officeDocument/2006/relationships/tags" Target="../tags/tag318.xml"/><Relationship Id="rId4" Type="http://schemas.openxmlformats.org/officeDocument/2006/relationships/image" Target="../media/image240.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7" Type="http://schemas.openxmlformats.org/officeDocument/2006/relationships/image" Target="../media/image244.svg"/><Relationship Id="rId2" Type="http://schemas.openxmlformats.org/officeDocument/2006/relationships/slideLayout" Target="../slideLayouts/slideLayout47.xml"/><Relationship Id="rId1" Type="http://schemas.openxmlformats.org/officeDocument/2006/relationships/tags" Target="../tags/tag319.xml"/><Relationship Id="rId6" Type="http://schemas.openxmlformats.org/officeDocument/2006/relationships/image" Target="../media/image243.png"/><Relationship Id="rId5" Type="http://schemas.openxmlformats.org/officeDocument/2006/relationships/image" Target="../media/image242.svg"/><Relationship Id="rId4" Type="http://schemas.openxmlformats.org/officeDocument/2006/relationships/image" Target="../media/image241.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57.xml"/><Relationship Id="rId1" Type="http://schemas.openxmlformats.org/officeDocument/2006/relationships/tags" Target="../tags/tag320.xml"/><Relationship Id="rId4" Type="http://schemas.openxmlformats.org/officeDocument/2006/relationships/image" Target="../media/image245.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84.xml"/><Relationship Id="rId1" Type="http://schemas.openxmlformats.org/officeDocument/2006/relationships/tags" Target="../tags/tag321.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85.xml"/><Relationship Id="rId1" Type="http://schemas.openxmlformats.org/officeDocument/2006/relationships/tags" Target="../tags/tag322.xml"/><Relationship Id="rId5" Type="http://schemas.openxmlformats.org/officeDocument/2006/relationships/image" Target="../media/image247.svg"/><Relationship Id="rId4" Type="http://schemas.openxmlformats.org/officeDocument/2006/relationships/image" Target="../media/image2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0.xml"/><Relationship Id="rId1" Type="http://schemas.openxmlformats.org/officeDocument/2006/relationships/tags" Target="../tags/tag160.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3.xml"/><Relationship Id="rId1" Type="http://schemas.openxmlformats.org/officeDocument/2006/relationships/tags" Target="../tags/tag323.xml"/><Relationship Id="rId4" Type="http://schemas.openxmlformats.org/officeDocument/2006/relationships/image" Target="../media/image248.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16.xml"/><Relationship Id="rId1" Type="http://schemas.openxmlformats.org/officeDocument/2006/relationships/tags" Target="../tags/tag324.xml"/><Relationship Id="rId4" Type="http://schemas.openxmlformats.org/officeDocument/2006/relationships/image" Target="../media/image249.jpe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121.xml"/><Relationship Id="rId1" Type="http://schemas.openxmlformats.org/officeDocument/2006/relationships/tags" Target="../tags/tag325.xml"/><Relationship Id="rId4" Type="http://schemas.openxmlformats.org/officeDocument/2006/relationships/image" Target="../media/image250.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78.xml"/><Relationship Id="rId1" Type="http://schemas.openxmlformats.org/officeDocument/2006/relationships/tags" Target="../tags/tag326.xml"/><Relationship Id="rId4" Type="http://schemas.openxmlformats.org/officeDocument/2006/relationships/image" Target="../media/image251.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45.xml"/><Relationship Id="rId1" Type="http://schemas.openxmlformats.org/officeDocument/2006/relationships/tags" Target="../tags/tag327.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91.xml"/><Relationship Id="rId1" Type="http://schemas.openxmlformats.org/officeDocument/2006/relationships/tags" Target="../tags/tag328.xml"/><Relationship Id="rId4" Type="http://schemas.openxmlformats.org/officeDocument/2006/relationships/image" Target="../media/image252.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42.xml"/><Relationship Id="rId1" Type="http://schemas.openxmlformats.org/officeDocument/2006/relationships/tags" Target="../tags/tag3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3.xml"/><Relationship Id="rId1" Type="http://schemas.openxmlformats.org/officeDocument/2006/relationships/tags" Target="../tags/tag161.xml"/><Relationship Id="rId6" Type="http://schemas.microsoft.com/office/2007/relationships/hdphoto" Target="../media/hdphoto1.wdp"/><Relationship Id="rId5" Type="http://schemas.openxmlformats.org/officeDocument/2006/relationships/image" Target="../media/image74.pn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14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tags" Target="../tags/tag163.xml"/></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1.xml"/><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slideLayout" Target="../slideLayouts/slideLayout39.xml"/><Relationship Id="rId1" Type="http://schemas.openxmlformats.org/officeDocument/2006/relationships/tags" Target="../tags/tag164.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emf"/><Relationship Id="rId10" Type="http://schemas.openxmlformats.org/officeDocument/2006/relationships/image" Target="../media/image80.png"/><Relationship Id="rId4" Type="http://schemas.openxmlformats.org/officeDocument/2006/relationships/image" Target="../media/image48.jpeg"/><Relationship Id="rId9"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0.xml"/><Relationship Id="rId1" Type="http://schemas.openxmlformats.org/officeDocument/2006/relationships/tags" Target="../tags/tag165.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166.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ags" Target="../tags/tag167.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5.xml"/><Relationship Id="rId7" Type="http://schemas.microsoft.com/office/2007/relationships/hdphoto" Target="../media/hdphoto3.wdp"/><Relationship Id="rId2" Type="http://schemas.openxmlformats.org/officeDocument/2006/relationships/slideLayout" Target="../slideLayouts/slideLayout40.xml"/><Relationship Id="rId1" Type="http://schemas.openxmlformats.org/officeDocument/2006/relationships/tags" Target="../tags/tag168.xml"/><Relationship Id="rId6" Type="http://schemas.openxmlformats.org/officeDocument/2006/relationships/image" Target="../media/image85.png"/><Relationship Id="rId5" Type="http://schemas.microsoft.com/office/2007/relationships/hdphoto" Target="../media/hdphoto2.wdp"/><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0.xml"/><Relationship Id="rId1" Type="http://schemas.openxmlformats.org/officeDocument/2006/relationships/tags" Target="../tags/tag16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0.xml"/><Relationship Id="rId1" Type="http://schemas.openxmlformats.org/officeDocument/2006/relationships/tags" Target="../tags/tag170.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xml"/><Relationship Id="rId1" Type="http://schemas.openxmlformats.org/officeDocument/2006/relationships/tags" Target="../tags/tag171.xml"/><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0.xml"/><Relationship Id="rId1" Type="http://schemas.openxmlformats.org/officeDocument/2006/relationships/tags" Target="../tags/tag172.xml"/><Relationship Id="rId6" Type="http://schemas.openxmlformats.org/officeDocument/2006/relationships/image" Target="../media/image92.svg"/><Relationship Id="rId5" Type="http://schemas.openxmlformats.org/officeDocument/2006/relationships/image" Target="../media/image91.sv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4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0.xml"/><Relationship Id="rId1" Type="http://schemas.openxmlformats.org/officeDocument/2006/relationships/tags" Target="../tags/tag173.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174.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17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176.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97.svg"/><Relationship Id="rId2" Type="http://schemas.openxmlformats.org/officeDocument/2006/relationships/slideLayout" Target="../slideLayouts/slideLayout40.xml"/><Relationship Id="rId1" Type="http://schemas.openxmlformats.org/officeDocument/2006/relationships/tags" Target="../tags/tag17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7.xml"/><Relationship Id="rId1" Type="http://schemas.openxmlformats.org/officeDocument/2006/relationships/tags" Target="../tags/tag178.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xml"/><Relationship Id="rId1" Type="http://schemas.openxmlformats.org/officeDocument/2006/relationships/tags" Target="../tags/tag179.xml"/><Relationship Id="rId4"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3.xml"/><Relationship Id="rId1" Type="http://schemas.openxmlformats.org/officeDocument/2006/relationships/tags" Target="../tags/tag180.xml"/><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38.xml"/><Relationship Id="rId7" Type="http://schemas.openxmlformats.org/officeDocument/2006/relationships/image" Target="../media/image104.svg"/><Relationship Id="rId2" Type="http://schemas.openxmlformats.org/officeDocument/2006/relationships/slideLayout" Target="../slideLayouts/slideLayout28.xml"/><Relationship Id="rId1" Type="http://schemas.openxmlformats.org/officeDocument/2006/relationships/tags" Target="../tags/tag181.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0.xml"/><Relationship Id="rId1" Type="http://schemas.openxmlformats.org/officeDocument/2006/relationships/tags" Target="../tags/tag18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4.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slideLayout" Target="../slideLayouts/slideLayout86.xml"/><Relationship Id="rId1" Type="http://schemas.openxmlformats.org/officeDocument/2006/relationships/tags" Target="../tags/tag146.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183.xml"/><Relationship Id="rId4" Type="http://schemas.openxmlformats.org/officeDocument/2006/relationships/image" Target="../media/image10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0.xml"/><Relationship Id="rId1" Type="http://schemas.openxmlformats.org/officeDocument/2006/relationships/tags" Target="../tags/tag18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42.xml"/><Relationship Id="rId7" Type="http://schemas.openxmlformats.org/officeDocument/2006/relationships/image" Target="../media/image116.svg"/><Relationship Id="rId2" Type="http://schemas.openxmlformats.org/officeDocument/2006/relationships/slideLayout" Target="../slideLayouts/slideLayout40.xml"/><Relationship Id="rId1" Type="http://schemas.openxmlformats.org/officeDocument/2006/relationships/tags" Target="../tags/tag185.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 Id="rId9" Type="http://schemas.openxmlformats.org/officeDocument/2006/relationships/image" Target="../media/image118.sv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4.xml"/><Relationship Id="rId1" Type="http://schemas.openxmlformats.org/officeDocument/2006/relationships/tags" Target="../tags/tag186.xml"/><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44.xml"/><Relationship Id="rId7" Type="http://schemas.openxmlformats.org/officeDocument/2006/relationships/image" Target="../media/image123.svg"/><Relationship Id="rId2" Type="http://schemas.openxmlformats.org/officeDocument/2006/relationships/slideLayout" Target="../slideLayouts/slideLayout40.xml"/><Relationship Id="rId1" Type="http://schemas.openxmlformats.org/officeDocument/2006/relationships/tags" Target="../tags/tag18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25.sv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7.xml"/><Relationship Id="rId1" Type="http://schemas.openxmlformats.org/officeDocument/2006/relationships/tags" Target="../tags/tag18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29.svg"/><Relationship Id="rId2" Type="http://schemas.openxmlformats.org/officeDocument/2006/relationships/slideLayout" Target="../slideLayouts/slideLayout33.xml"/><Relationship Id="rId1" Type="http://schemas.openxmlformats.org/officeDocument/2006/relationships/tags" Target="../tags/tag189.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5.xml"/><Relationship Id="rId1" Type="http://schemas.openxmlformats.org/officeDocument/2006/relationships/tags" Target="../tags/tag190.xml"/><Relationship Id="rId4" Type="http://schemas.openxmlformats.org/officeDocument/2006/relationships/image" Target="../media/image130.jpeg"/></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8.xml"/><Relationship Id="rId7" Type="http://schemas.openxmlformats.org/officeDocument/2006/relationships/image" Target="../media/image134.svg"/><Relationship Id="rId2" Type="http://schemas.openxmlformats.org/officeDocument/2006/relationships/slideLayout" Target="../slideLayouts/slideLayout84.xml"/><Relationship Id="rId1" Type="http://schemas.openxmlformats.org/officeDocument/2006/relationships/tags" Target="../tags/tag191.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7.xml"/><Relationship Id="rId1" Type="http://schemas.openxmlformats.org/officeDocument/2006/relationships/tags" Target="../tags/tag192.xml"/><Relationship Id="rId5" Type="http://schemas.microsoft.com/office/2007/relationships/hdphoto" Target="../media/hdphoto4.wdp"/><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4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9.xml"/><Relationship Id="rId1" Type="http://schemas.openxmlformats.org/officeDocument/2006/relationships/tags" Target="../tags/tag193.xml"/><Relationship Id="rId4" Type="http://schemas.openxmlformats.org/officeDocument/2006/relationships/image" Target="../media/image13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0.xml"/><Relationship Id="rId1" Type="http://schemas.openxmlformats.org/officeDocument/2006/relationships/tags" Target="../tags/tag194.xml"/><Relationship Id="rId4" Type="http://schemas.openxmlformats.org/officeDocument/2006/relationships/image" Target="../media/image13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7.xml"/><Relationship Id="rId1" Type="http://schemas.openxmlformats.org/officeDocument/2006/relationships/tags" Target="../tags/tag195.xml"/><Relationship Id="rId4" Type="http://schemas.openxmlformats.org/officeDocument/2006/relationships/image" Target="../media/image139.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196.xml"/></Relationships>
</file>

<file path=ppt/slides/_rels/slide5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notesSlide" Target="../notesSlides/notesSlide54.xml"/><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40.xml"/><Relationship Id="rId16" Type="http://schemas.openxmlformats.org/officeDocument/2006/relationships/image" Target="../media/image41.png"/><Relationship Id="rId1" Type="http://schemas.openxmlformats.org/officeDocument/2006/relationships/tags" Target="../tags/tag19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7.xml"/><Relationship Id="rId1" Type="http://schemas.openxmlformats.org/officeDocument/2006/relationships/tags" Target="../tags/tag19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43.svg"/><Relationship Id="rId2" Type="http://schemas.openxmlformats.org/officeDocument/2006/relationships/slideLayout" Target="../slideLayouts/slideLayout39.xml"/><Relationship Id="rId1" Type="http://schemas.openxmlformats.org/officeDocument/2006/relationships/tags" Target="../tags/tag199.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2.xml"/><Relationship Id="rId1" Type="http://schemas.openxmlformats.org/officeDocument/2006/relationships/tags" Target="../tags/tag200.xml"/><Relationship Id="rId4" Type="http://schemas.openxmlformats.org/officeDocument/2006/relationships/image" Target="../media/image14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2.xml"/><Relationship Id="rId1" Type="http://schemas.openxmlformats.org/officeDocument/2006/relationships/tags" Target="../tags/tag201.xml"/><Relationship Id="rId4" Type="http://schemas.openxmlformats.org/officeDocument/2006/relationships/image" Target="../media/image14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xml"/><Relationship Id="rId1" Type="http://schemas.openxmlformats.org/officeDocument/2006/relationships/tags" Target="../tags/tag202.xml"/><Relationship Id="rId4" Type="http://schemas.openxmlformats.org/officeDocument/2006/relationships/image" Target="../media/image14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14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9.xml"/><Relationship Id="rId1" Type="http://schemas.openxmlformats.org/officeDocument/2006/relationships/tags" Target="../tags/tag20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6.xml"/><Relationship Id="rId1" Type="http://schemas.openxmlformats.org/officeDocument/2006/relationships/tags" Target="../tags/tag204.xml"/><Relationship Id="rId4" Type="http://schemas.openxmlformats.org/officeDocument/2006/relationships/image" Target="../media/image14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9.xml"/><Relationship Id="rId1" Type="http://schemas.openxmlformats.org/officeDocument/2006/relationships/tags" Target="../tags/tag20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87.xml"/><Relationship Id="rId1" Type="http://schemas.openxmlformats.org/officeDocument/2006/relationships/tags" Target="../tags/tag20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7.xml"/><Relationship Id="rId1" Type="http://schemas.openxmlformats.org/officeDocument/2006/relationships/tags" Target="../tags/tag207.xml"/><Relationship Id="rId4" Type="http://schemas.openxmlformats.org/officeDocument/2006/relationships/image" Target="../media/image48.jpeg"/></Relationships>
</file>

<file path=ppt/slides/_rels/slide6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52.svg"/><Relationship Id="rId3" Type="http://schemas.openxmlformats.org/officeDocument/2006/relationships/notesSlide" Target="../notesSlides/notesSlide65.xml"/><Relationship Id="rId7" Type="http://schemas.openxmlformats.org/officeDocument/2006/relationships/image" Target="../media/image149.svg"/><Relationship Id="rId12" Type="http://schemas.openxmlformats.org/officeDocument/2006/relationships/image" Target="../media/image57.png"/><Relationship Id="rId2" Type="http://schemas.openxmlformats.org/officeDocument/2006/relationships/slideLayout" Target="../slideLayouts/slideLayout40.xml"/><Relationship Id="rId1" Type="http://schemas.openxmlformats.org/officeDocument/2006/relationships/tags" Target="../tags/tag208.xml"/><Relationship Id="rId6" Type="http://schemas.openxmlformats.org/officeDocument/2006/relationships/image" Target="../media/image51.png"/><Relationship Id="rId11" Type="http://schemas.openxmlformats.org/officeDocument/2006/relationships/image" Target="../media/image151.svg"/><Relationship Id="rId5" Type="http://schemas.openxmlformats.org/officeDocument/2006/relationships/image" Target="../media/image148.svg"/><Relationship Id="rId15" Type="http://schemas.openxmlformats.org/officeDocument/2006/relationships/image" Target="../media/image153.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150.svg"/><Relationship Id="rId1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0.xml"/><Relationship Id="rId1" Type="http://schemas.openxmlformats.org/officeDocument/2006/relationships/tags" Target="../tags/tag209.xml"/><Relationship Id="rId4" Type="http://schemas.openxmlformats.org/officeDocument/2006/relationships/image" Target="../media/image1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tags" Target="../tags/tag21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9.xml"/><Relationship Id="rId1" Type="http://schemas.openxmlformats.org/officeDocument/2006/relationships/tags" Target="../tags/tag21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9.xml"/><Relationship Id="rId1" Type="http://schemas.openxmlformats.org/officeDocument/2006/relationships/tags" Target="../tags/tag212.xml"/></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tags" Target="../tags/tag149.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9.xml"/><Relationship Id="rId1" Type="http://schemas.openxmlformats.org/officeDocument/2006/relationships/tags" Target="../tags/tag21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9.xml"/><Relationship Id="rId1" Type="http://schemas.openxmlformats.org/officeDocument/2006/relationships/tags" Target="../tags/tag2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9.xml"/><Relationship Id="rId1" Type="http://schemas.openxmlformats.org/officeDocument/2006/relationships/tags" Target="../tags/tag21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9.xml"/><Relationship Id="rId1" Type="http://schemas.openxmlformats.org/officeDocument/2006/relationships/tags" Target="../tags/tag21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9.xml"/><Relationship Id="rId1" Type="http://schemas.openxmlformats.org/officeDocument/2006/relationships/tags" Target="../tags/tag21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2.xml"/><Relationship Id="rId1" Type="http://schemas.openxmlformats.org/officeDocument/2006/relationships/tags" Target="../tags/tag218.xml"/><Relationship Id="rId4" Type="http://schemas.openxmlformats.org/officeDocument/2006/relationships/image" Target="../media/image155.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9.xml"/><Relationship Id="rId1" Type="http://schemas.openxmlformats.org/officeDocument/2006/relationships/tags" Target="../tags/tag21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9.xml"/><Relationship Id="rId1" Type="http://schemas.openxmlformats.org/officeDocument/2006/relationships/tags" Target="../tags/tag22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221.xml"/><Relationship Id="rId4" Type="http://schemas.openxmlformats.org/officeDocument/2006/relationships/image" Target="../media/image156.jpeg"/></Relationships>
</file>

<file path=ppt/slides/_rels/slide7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notesSlide" Target="../notesSlides/notesSlide79.xml"/><Relationship Id="rId7" Type="http://schemas.openxmlformats.org/officeDocument/2006/relationships/image" Target="../media/image160.svg"/><Relationship Id="rId2" Type="http://schemas.openxmlformats.org/officeDocument/2006/relationships/slideLayout" Target="../slideLayouts/slideLayout40.xml"/><Relationship Id="rId1" Type="http://schemas.openxmlformats.org/officeDocument/2006/relationships/tags" Target="../tags/tag222.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 Id="rId9" Type="http://schemas.openxmlformats.org/officeDocument/2006/relationships/image" Target="../media/image162.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3.xml"/><Relationship Id="rId1" Type="http://schemas.openxmlformats.org/officeDocument/2006/relationships/tags" Target="../tags/tag15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2.xml"/><Relationship Id="rId1" Type="http://schemas.openxmlformats.org/officeDocument/2006/relationships/tags" Target="../tags/tag223.xml"/><Relationship Id="rId4" Type="http://schemas.openxmlformats.org/officeDocument/2006/relationships/image" Target="../media/image16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0.xml"/><Relationship Id="rId1" Type="http://schemas.openxmlformats.org/officeDocument/2006/relationships/tags" Target="../tags/tag224.xml"/><Relationship Id="rId5" Type="http://schemas.openxmlformats.org/officeDocument/2006/relationships/image" Target="../media/image165.jpeg"/><Relationship Id="rId4" Type="http://schemas.openxmlformats.org/officeDocument/2006/relationships/image" Target="../media/image164.jpeg"/></Relationships>
</file>

<file path=ppt/slides/_rels/slide8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notesSlide" Target="../notesSlides/notesSlide82.xml"/><Relationship Id="rId7" Type="http://schemas.openxmlformats.org/officeDocument/2006/relationships/image" Target="../media/image169.svg"/><Relationship Id="rId2" Type="http://schemas.openxmlformats.org/officeDocument/2006/relationships/slideLayout" Target="../slideLayouts/slideLayout40.xml"/><Relationship Id="rId1" Type="http://schemas.openxmlformats.org/officeDocument/2006/relationships/tags" Target="../tags/tag225.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 Id="rId9" Type="http://schemas.openxmlformats.org/officeDocument/2006/relationships/image" Target="../media/image171.sv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8.xml"/><Relationship Id="rId1" Type="http://schemas.openxmlformats.org/officeDocument/2006/relationships/tags" Target="../tags/tag226.xml"/></Relationships>
</file>

<file path=ppt/slides/_rels/slide8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84.xml"/><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slideLayout" Target="../slideLayouts/slideLayout39.xml"/><Relationship Id="rId1" Type="http://schemas.openxmlformats.org/officeDocument/2006/relationships/tags" Target="../tags/tag22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emf"/><Relationship Id="rId10" Type="http://schemas.openxmlformats.org/officeDocument/2006/relationships/image" Target="../media/image80.png"/><Relationship Id="rId4" Type="http://schemas.openxmlformats.org/officeDocument/2006/relationships/image" Target="../media/image48.jpeg"/><Relationship Id="rId9" Type="http://schemas.openxmlformats.org/officeDocument/2006/relationships/image" Target="../media/image79.sv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40.xml"/><Relationship Id="rId1" Type="http://schemas.openxmlformats.org/officeDocument/2006/relationships/tags" Target="../tags/tag228.xml"/><Relationship Id="rId5" Type="http://schemas.openxmlformats.org/officeDocument/2006/relationships/image" Target="../media/image173.svg"/><Relationship Id="rId4" Type="http://schemas.openxmlformats.org/officeDocument/2006/relationships/image" Target="../media/image17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9.xml"/><Relationship Id="rId1" Type="http://schemas.openxmlformats.org/officeDocument/2006/relationships/tags" Target="../tags/tag229.xml"/></Relationships>
</file>

<file path=ppt/slides/_rels/slide8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notesSlide" Target="../notesSlides/notesSlide87.xml"/><Relationship Id="rId7" Type="http://schemas.openxmlformats.org/officeDocument/2006/relationships/image" Target="../media/image78.png"/><Relationship Id="rId2" Type="http://schemas.openxmlformats.org/officeDocument/2006/relationships/slideLayout" Target="../slideLayouts/slideLayout40.xml"/><Relationship Id="rId1" Type="http://schemas.openxmlformats.org/officeDocument/2006/relationships/tags" Target="../tags/tag230.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174.svg"/><Relationship Id="rId4" Type="http://schemas.openxmlformats.org/officeDocument/2006/relationships/image" Target="../media/image75.emf"/><Relationship Id="rId9" Type="http://schemas.openxmlformats.org/officeDocument/2006/relationships/image" Target="../media/image80.png"/></Relationships>
</file>

<file path=ppt/slides/_rels/slide8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notesSlide" Target="../notesSlides/notesSlide88.xml"/><Relationship Id="rId7" Type="http://schemas.openxmlformats.org/officeDocument/2006/relationships/image" Target="../media/image78.png"/><Relationship Id="rId2" Type="http://schemas.openxmlformats.org/officeDocument/2006/relationships/slideLayout" Target="../slideLayouts/slideLayout47.xml"/><Relationship Id="rId1" Type="http://schemas.openxmlformats.org/officeDocument/2006/relationships/tags" Target="../tags/tag231.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175.svg"/><Relationship Id="rId4" Type="http://schemas.openxmlformats.org/officeDocument/2006/relationships/image" Target="../media/image75.emf"/><Relationship Id="rId9" Type="http://schemas.openxmlformats.org/officeDocument/2006/relationships/image" Target="../media/image8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7.xml"/><Relationship Id="rId1" Type="http://schemas.openxmlformats.org/officeDocument/2006/relationships/tags" Target="../tags/tag232.xml"/><Relationship Id="rId4" Type="http://schemas.openxmlformats.org/officeDocument/2006/relationships/image" Target="../media/image17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9.xml"/><Relationship Id="rId1" Type="http://schemas.openxmlformats.org/officeDocument/2006/relationships/tags" Target="../tags/tag15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9.xml"/><Relationship Id="rId1" Type="http://schemas.openxmlformats.org/officeDocument/2006/relationships/tags" Target="../tags/tag23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9.xml"/><Relationship Id="rId1" Type="http://schemas.openxmlformats.org/officeDocument/2006/relationships/tags" Target="../tags/tag23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5.xml"/><Relationship Id="rId1" Type="http://schemas.openxmlformats.org/officeDocument/2006/relationships/tags" Target="../tags/tag23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8.xml"/><Relationship Id="rId1" Type="http://schemas.openxmlformats.org/officeDocument/2006/relationships/tags" Target="../tags/tag236.xml"/><Relationship Id="rId5" Type="http://schemas.microsoft.com/office/2007/relationships/hdphoto" Target="../media/hdphoto5.wdp"/><Relationship Id="rId4" Type="http://schemas.openxmlformats.org/officeDocument/2006/relationships/image" Target="../media/image177.png"/></Relationships>
</file>

<file path=ppt/slides/_rels/slide9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notesSlide" Target="../notesSlides/notesSlide94.xml"/><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slideLayout" Target="../slideLayouts/slideLayout40.xml"/><Relationship Id="rId16" Type="http://schemas.openxmlformats.org/officeDocument/2006/relationships/image" Target="../media/image41.png"/><Relationship Id="rId1" Type="http://schemas.openxmlformats.org/officeDocument/2006/relationships/tags" Target="../tags/tag23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7.xml"/><Relationship Id="rId1" Type="http://schemas.openxmlformats.org/officeDocument/2006/relationships/tags" Target="../tags/tag238.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181.svg"/><Relationship Id="rId2" Type="http://schemas.openxmlformats.org/officeDocument/2006/relationships/slideLayout" Target="../slideLayouts/slideLayout84.xml"/><Relationship Id="rId1" Type="http://schemas.openxmlformats.org/officeDocument/2006/relationships/tags" Target="../tags/tag239.xml"/><Relationship Id="rId6" Type="http://schemas.openxmlformats.org/officeDocument/2006/relationships/image" Target="../media/image180.png"/><Relationship Id="rId5" Type="http://schemas.openxmlformats.org/officeDocument/2006/relationships/image" Target="../media/image179.svg"/><Relationship Id="rId4" Type="http://schemas.openxmlformats.org/officeDocument/2006/relationships/image" Target="../media/image178.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47.xml"/><Relationship Id="rId1" Type="http://schemas.openxmlformats.org/officeDocument/2006/relationships/tags" Target="../tags/tag240.xml"/><Relationship Id="rId4" Type="http://schemas.openxmlformats.org/officeDocument/2006/relationships/image" Target="../media/image48.jpeg"/></Relationships>
</file>

<file path=ppt/slides/_rels/slide9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52.svg"/><Relationship Id="rId3" Type="http://schemas.openxmlformats.org/officeDocument/2006/relationships/notesSlide" Target="../notesSlides/notesSlide98.xml"/><Relationship Id="rId7" Type="http://schemas.openxmlformats.org/officeDocument/2006/relationships/image" Target="../media/image149.svg"/><Relationship Id="rId12" Type="http://schemas.openxmlformats.org/officeDocument/2006/relationships/image" Target="../media/image57.png"/><Relationship Id="rId2" Type="http://schemas.openxmlformats.org/officeDocument/2006/relationships/slideLayout" Target="../slideLayouts/slideLayout40.xml"/><Relationship Id="rId1" Type="http://schemas.openxmlformats.org/officeDocument/2006/relationships/tags" Target="../tags/tag241.xml"/><Relationship Id="rId6" Type="http://schemas.openxmlformats.org/officeDocument/2006/relationships/image" Target="../media/image51.png"/><Relationship Id="rId11" Type="http://schemas.openxmlformats.org/officeDocument/2006/relationships/image" Target="../media/image151.svg"/><Relationship Id="rId5" Type="http://schemas.openxmlformats.org/officeDocument/2006/relationships/image" Target="../media/image148.svg"/><Relationship Id="rId15" Type="http://schemas.openxmlformats.org/officeDocument/2006/relationships/image" Target="../media/image153.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150.svg"/><Relationship Id="rId14"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5.xml"/><Relationship Id="rId1" Type="http://schemas.openxmlformats.org/officeDocument/2006/relationships/tags" Target="../tags/tag242.xml"/><Relationship Id="rId4" Type="http://schemas.openxmlformats.org/officeDocument/2006/relationships/image" Target="../media/image1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561A-937F-CB48-ADB9-FD7A44CFC9AE}"/>
              </a:ext>
            </a:extLst>
          </p:cNvPr>
          <p:cNvSpPr>
            <a:spLocks noGrp="1"/>
          </p:cNvSpPr>
          <p:nvPr>
            <p:ph type="title"/>
          </p:nvPr>
        </p:nvSpPr>
        <p:spPr>
          <a:xfrm>
            <a:off x="696913" y="2741324"/>
            <a:ext cx="10898216" cy="2514070"/>
          </a:xfrm>
        </p:spPr>
        <p:txBody>
          <a:bodyPr/>
          <a:lstStyle/>
          <a:p>
            <a:r>
              <a:rPr lang="en-US">
                <a:latin typeface="Segoe UI"/>
                <a:cs typeface="Segoe UI"/>
              </a:rPr>
              <a:t>SDM® assessments advanced training for supervisors: Day 1</a:t>
            </a:r>
            <a:endParaRPr lang="en-US"/>
          </a:p>
        </p:txBody>
      </p:sp>
    </p:spTree>
    <p:custDataLst>
      <p:tags r:id="rId1"/>
    </p:custDataLst>
    <p:extLst>
      <p:ext uri="{BB962C8B-B14F-4D97-AF65-F5344CB8AC3E}">
        <p14:creationId xmlns:p14="http://schemas.microsoft.com/office/powerpoint/2010/main" val="185476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p:txBody>
          <a:bodyPr/>
          <a:lstStyle/>
          <a:p>
            <a:r>
              <a:rPr lang="en-US"/>
              <a:t>Principles of the SDM System</a:t>
            </a:r>
          </a:p>
        </p:txBody>
      </p:sp>
      <p:sp>
        <p:nvSpPr>
          <p:cNvPr id="2" name="TextBox 1"/>
          <p:cNvSpPr txBox="1"/>
          <p:nvPr/>
        </p:nvSpPr>
        <p:spPr>
          <a:xfrm>
            <a:off x="9642837" y="4569014"/>
            <a:ext cx="1295355" cy="584775"/>
          </a:xfrm>
          <a:prstGeom prst="rect">
            <a:avLst/>
          </a:prstGeom>
          <a:noFill/>
        </p:spPr>
        <p:txBody>
          <a:bodyPr wrap="square" rtlCol="0">
            <a:spAutoFit/>
          </a:bodyPr>
          <a:lstStyle/>
          <a:p>
            <a:r>
              <a:rPr lang="en-US" sz="3200"/>
              <a:t>Utility</a:t>
            </a:r>
          </a:p>
        </p:txBody>
      </p:sp>
      <p:sp>
        <p:nvSpPr>
          <p:cNvPr id="5" name="TextBox 4"/>
          <p:cNvSpPr txBox="1"/>
          <p:nvPr/>
        </p:nvSpPr>
        <p:spPr>
          <a:xfrm>
            <a:off x="1315827" y="4528714"/>
            <a:ext cx="1579229" cy="584775"/>
          </a:xfrm>
          <a:prstGeom prst="rect">
            <a:avLst/>
          </a:prstGeom>
          <a:noFill/>
        </p:spPr>
        <p:txBody>
          <a:bodyPr wrap="square" rtlCol="0">
            <a:spAutoFit/>
          </a:bodyPr>
          <a:lstStyle/>
          <a:p>
            <a:pPr lvl="0"/>
            <a:r>
              <a:rPr lang="en-US" sz="3200"/>
              <a:t>Validity</a:t>
            </a:r>
          </a:p>
        </p:txBody>
      </p:sp>
      <p:sp>
        <p:nvSpPr>
          <p:cNvPr id="3" name="Rectangle 2"/>
          <p:cNvSpPr/>
          <p:nvPr/>
        </p:nvSpPr>
        <p:spPr>
          <a:xfrm>
            <a:off x="5372131" y="4565322"/>
            <a:ext cx="1305165" cy="584775"/>
          </a:xfrm>
          <a:prstGeom prst="rect">
            <a:avLst/>
          </a:prstGeom>
        </p:spPr>
        <p:txBody>
          <a:bodyPr wrap="none">
            <a:spAutoFit/>
          </a:bodyPr>
          <a:lstStyle/>
          <a:p>
            <a:pPr lvl="0"/>
            <a:r>
              <a:rPr lang="en-US" sz="3200"/>
              <a:t>Equity</a:t>
            </a:r>
          </a:p>
        </p:txBody>
      </p:sp>
      <p:pic>
        <p:nvPicPr>
          <p:cNvPr id="29" name="Graphic 28">
            <a:extLst>
              <a:ext uri="{FF2B5EF4-FFF2-40B4-BE49-F238E27FC236}">
                <a16:creationId xmlns:a16="http://schemas.microsoft.com/office/drawing/2014/main" id="{7C72E995-CB04-4C3E-B01B-3DE446A7C2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0803" y="2545084"/>
            <a:ext cx="1855119" cy="1569716"/>
          </a:xfrm>
          <a:prstGeom prst="rect">
            <a:avLst/>
          </a:prstGeom>
        </p:spPr>
      </p:pic>
      <p:pic>
        <p:nvPicPr>
          <p:cNvPr id="30" name="Graphic 29">
            <a:extLst>
              <a:ext uri="{FF2B5EF4-FFF2-40B4-BE49-F238E27FC236}">
                <a16:creationId xmlns:a16="http://schemas.microsoft.com/office/drawing/2014/main" id="{2E260F9D-1BA3-43FA-8F2C-25B1EB5F60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7579" y="2652020"/>
            <a:ext cx="1893009" cy="1462780"/>
          </a:xfrm>
          <a:prstGeom prst="rect">
            <a:avLst/>
          </a:prstGeom>
        </p:spPr>
      </p:pic>
      <p:grpSp>
        <p:nvGrpSpPr>
          <p:cNvPr id="11" name="Graphic 23">
            <a:extLst>
              <a:ext uri="{FF2B5EF4-FFF2-40B4-BE49-F238E27FC236}">
                <a16:creationId xmlns:a16="http://schemas.microsoft.com/office/drawing/2014/main" id="{417F50F6-5120-46A4-A37E-928983DDC536}"/>
              </a:ext>
            </a:extLst>
          </p:cNvPr>
          <p:cNvGrpSpPr/>
          <p:nvPr/>
        </p:nvGrpSpPr>
        <p:grpSpPr>
          <a:xfrm>
            <a:off x="1141412" y="2379388"/>
            <a:ext cx="1803748" cy="1803748"/>
            <a:chOff x="1141412" y="2379388"/>
            <a:chExt cx="1803748" cy="1803748"/>
          </a:xfrm>
          <a:solidFill>
            <a:schemeClr val="accent1"/>
          </a:solidFill>
        </p:grpSpPr>
        <p:sp>
          <p:nvSpPr>
            <p:cNvPr id="12" name="Freeform: Shape 11">
              <a:extLst>
                <a:ext uri="{FF2B5EF4-FFF2-40B4-BE49-F238E27FC236}">
                  <a16:creationId xmlns:a16="http://schemas.microsoft.com/office/drawing/2014/main" id="{81AF35DE-9C1B-44F4-AF0B-A88C37E1D958}"/>
                </a:ext>
              </a:extLst>
            </p:cNvPr>
            <p:cNvSpPr/>
            <p:nvPr/>
          </p:nvSpPr>
          <p:spPr>
            <a:xfrm>
              <a:off x="1141412" y="2433500"/>
              <a:ext cx="1753644" cy="1753644"/>
            </a:xfrm>
            <a:custGeom>
              <a:avLst/>
              <a:gdLst>
                <a:gd name="connsiteX0" fmla="*/ 1532434 w 1753643"/>
                <a:gd name="connsiteY0" fmla="*/ 639830 h 1753643"/>
                <a:gd name="connsiteX1" fmla="*/ 1576025 w 1753643"/>
                <a:gd name="connsiteY1" fmla="*/ 881832 h 1753643"/>
                <a:gd name="connsiteX2" fmla="*/ 881582 w 1753643"/>
                <a:gd name="connsiteY2" fmla="*/ 1576275 h 1753643"/>
                <a:gd name="connsiteX3" fmla="*/ 187139 w 1753643"/>
                <a:gd name="connsiteY3" fmla="*/ 881832 h 1753643"/>
                <a:gd name="connsiteX4" fmla="*/ 881582 w 1753643"/>
                <a:gd name="connsiteY4" fmla="*/ 187389 h 1753643"/>
                <a:gd name="connsiteX5" fmla="*/ 1119075 w 1753643"/>
                <a:gd name="connsiteY5" fmla="*/ 229226 h 1753643"/>
                <a:gd name="connsiteX6" fmla="*/ 1261872 w 1753643"/>
                <a:gd name="connsiteY6" fmla="*/ 86430 h 1753643"/>
                <a:gd name="connsiteX7" fmla="*/ 881582 w 1753643"/>
                <a:gd name="connsiteY7" fmla="*/ 0 h 1753643"/>
                <a:gd name="connsiteX8" fmla="*/ 0 w 1753643"/>
                <a:gd name="connsiteY8" fmla="*/ 881832 h 1753643"/>
                <a:gd name="connsiteX9" fmla="*/ 881582 w 1753643"/>
                <a:gd name="connsiteY9" fmla="*/ 1763414 h 1753643"/>
                <a:gd name="connsiteX10" fmla="*/ 1763164 w 1753643"/>
                <a:gd name="connsiteY10" fmla="*/ 881832 h 1753643"/>
                <a:gd name="connsiteX11" fmla="*/ 1674730 w 1753643"/>
                <a:gd name="connsiteY11" fmla="*/ 497283 h 1753643"/>
                <a:gd name="connsiteX12" fmla="*/ 1532434 w 1753643"/>
                <a:gd name="connsiteY12" fmla="*/ 639830 h 17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3643" h="1753643">
                  <a:moveTo>
                    <a:pt x="1532434" y="639830"/>
                  </a:moveTo>
                  <a:cubicBezTo>
                    <a:pt x="1560493" y="715236"/>
                    <a:pt x="1576025" y="796906"/>
                    <a:pt x="1576025" y="881832"/>
                  </a:cubicBezTo>
                  <a:cubicBezTo>
                    <a:pt x="1576025" y="1264878"/>
                    <a:pt x="1264377" y="1576275"/>
                    <a:pt x="881582" y="1576275"/>
                  </a:cubicBezTo>
                  <a:cubicBezTo>
                    <a:pt x="498786" y="1576275"/>
                    <a:pt x="187139" y="1264878"/>
                    <a:pt x="187139" y="881832"/>
                  </a:cubicBezTo>
                  <a:cubicBezTo>
                    <a:pt x="187139" y="499037"/>
                    <a:pt x="498786" y="187389"/>
                    <a:pt x="881582" y="187389"/>
                  </a:cubicBezTo>
                  <a:cubicBezTo>
                    <a:pt x="965005" y="187389"/>
                    <a:pt x="1044921" y="202170"/>
                    <a:pt x="1119075" y="229226"/>
                  </a:cubicBezTo>
                  <a:lnTo>
                    <a:pt x="1261872" y="86430"/>
                  </a:lnTo>
                  <a:cubicBezTo>
                    <a:pt x="1146633" y="31065"/>
                    <a:pt x="1017614" y="0"/>
                    <a:pt x="881582" y="0"/>
                  </a:cubicBezTo>
                  <a:cubicBezTo>
                    <a:pt x="395572" y="251"/>
                    <a:pt x="0" y="395822"/>
                    <a:pt x="0" y="881832"/>
                  </a:cubicBezTo>
                  <a:cubicBezTo>
                    <a:pt x="0" y="1367842"/>
                    <a:pt x="395572" y="1763414"/>
                    <a:pt x="881582" y="1763414"/>
                  </a:cubicBezTo>
                  <a:cubicBezTo>
                    <a:pt x="1367592" y="1763414"/>
                    <a:pt x="1763164" y="1367842"/>
                    <a:pt x="1763164" y="881832"/>
                  </a:cubicBezTo>
                  <a:cubicBezTo>
                    <a:pt x="1763164" y="744046"/>
                    <a:pt x="1731348" y="613525"/>
                    <a:pt x="1674730" y="497283"/>
                  </a:cubicBezTo>
                  <a:lnTo>
                    <a:pt x="1532434" y="639830"/>
                  </a:lnTo>
                  <a:close/>
                </a:path>
              </a:pathLst>
            </a:custGeom>
            <a:solidFill>
              <a:schemeClr val="tx2"/>
            </a:solidFill>
            <a:ln w="250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2C407AC-E0C2-44D4-9A31-AAA59D9F880E}"/>
                </a:ext>
              </a:extLst>
            </p:cNvPr>
            <p:cNvSpPr/>
            <p:nvPr/>
          </p:nvSpPr>
          <p:spPr>
            <a:xfrm>
              <a:off x="1557777" y="2850116"/>
              <a:ext cx="926926" cy="926926"/>
            </a:xfrm>
            <a:custGeom>
              <a:avLst/>
              <a:gdLst>
                <a:gd name="connsiteX0" fmla="*/ 465217 w 926926"/>
                <a:gd name="connsiteY0" fmla="*/ 165344 h 926926"/>
                <a:gd name="connsiteX1" fmla="*/ 510811 w 926926"/>
                <a:gd name="connsiteY1" fmla="*/ 169101 h 926926"/>
                <a:gd name="connsiteX2" fmla="*/ 644088 w 926926"/>
                <a:gd name="connsiteY2" fmla="*/ 35824 h 926926"/>
                <a:gd name="connsiteX3" fmla="*/ 465217 w 926926"/>
                <a:gd name="connsiteY3" fmla="*/ 0 h 926926"/>
                <a:gd name="connsiteX4" fmla="*/ 0 w 926926"/>
                <a:gd name="connsiteY4" fmla="*/ 465217 h 926926"/>
                <a:gd name="connsiteX5" fmla="*/ 465217 w 926926"/>
                <a:gd name="connsiteY5" fmla="*/ 930433 h 926926"/>
                <a:gd name="connsiteX6" fmla="*/ 930433 w 926926"/>
                <a:gd name="connsiteY6" fmla="*/ 465217 h 926926"/>
                <a:gd name="connsiteX7" fmla="*/ 893857 w 926926"/>
                <a:gd name="connsiteY7" fmla="*/ 284591 h 926926"/>
                <a:gd name="connsiteX8" fmla="*/ 760831 w 926926"/>
                <a:gd name="connsiteY8" fmla="*/ 417618 h 926926"/>
                <a:gd name="connsiteX9" fmla="*/ 765090 w 926926"/>
                <a:gd name="connsiteY9" fmla="*/ 465217 h 926926"/>
                <a:gd name="connsiteX10" fmla="*/ 465217 w 926926"/>
                <a:gd name="connsiteY10" fmla="*/ 765090 h 926926"/>
                <a:gd name="connsiteX11" fmla="*/ 165344 w 926926"/>
                <a:gd name="connsiteY11" fmla="*/ 465217 h 926926"/>
                <a:gd name="connsiteX12" fmla="*/ 465217 w 926926"/>
                <a:gd name="connsiteY12" fmla="*/ 165344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6926" h="926926">
                  <a:moveTo>
                    <a:pt x="465217" y="165344"/>
                  </a:moveTo>
                  <a:cubicBezTo>
                    <a:pt x="480749" y="165344"/>
                    <a:pt x="496031" y="166847"/>
                    <a:pt x="510811" y="169101"/>
                  </a:cubicBezTo>
                  <a:lnTo>
                    <a:pt x="644088" y="35824"/>
                  </a:lnTo>
                  <a:cubicBezTo>
                    <a:pt x="588974" y="12777"/>
                    <a:pt x="528598" y="0"/>
                    <a:pt x="465217" y="0"/>
                  </a:cubicBezTo>
                  <a:cubicBezTo>
                    <a:pt x="208684" y="0"/>
                    <a:pt x="0" y="208684"/>
                    <a:pt x="0" y="465217"/>
                  </a:cubicBezTo>
                  <a:cubicBezTo>
                    <a:pt x="0" y="721750"/>
                    <a:pt x="208684" y="930433"/>
                    <a:pt x="465217" y="930433"/>
                  </a:cubicBezTo>
                  <a:cubicBezTo>
                    <a:pt x="721750" y="930433"/>
                    <a:pt x="930433" y="721750"/>
                    <a:pt x="930433" y="465217"/>
                  </a:cubicBezTo>
                  <a:cubicBezTo>
                    <a:pt x="930433" y="401083"/>
                    <a:pt x="917406" y="340207"/>
                    <a:pt x="893857" y="284591"/>
                  </a:cubicBezTo>
                  <a:lnTo>
                    <a:pt x="760831" y="417618"/>
                  </a:lnTo>
                  <a:cubicBezTo>
                    <a:pt x="763336" y="433150"/>
                    <a:pt x="765090" y="448933"/>
                    <a:pt x="765090" y="465217"/>
                  </a:cubicBezTo>
                  <a:cubicBezTo>
                    <a:pt x="765090" y="630560"/>
                    <a:pt x="630560" y="765090"/>
                    <a:pt x="465217" y="765090"/>
                  </a:cubicBezTo>
                  <a:cubicBezTo>
                    <a:pt x="299873" y="765090"/>
                    <a:pt x="165344" y="630560"/>
                    <a:pt x="165344" y="465217"/>
                  </a:cubicBezTo>
                  <a:cubicBezTo>
                    <a:pt x="165344" y="299873"/>
                    <a:pt x="299873" y="165344"/>
                    <a:pt x="465217" y="165344"/>
                  </a:cubicBezTo>
                  <a:close/>
                </a:path>
              </a:pathLst>
            </a:custGeom>
            <a:solidFill>
              <a:schemeClr val="tx2"/>
            </a:solidFill>
            <a:ln w="250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ECB0F78-CC43-461D-BEED-3D0C8D378BC4}"/>
                </a:ext>
              </a:extLst>
            </p:cNvPr>
            <p:cNvSpPr/>
            <p:nvPr/>
          </p:nvSpPr>
          <p:spPr>
            <a:xfrm>
              <a:off x="1962117" y="2379388"/>
              <a:ext cx="977030" cy="977030"/>
            </a:xfrm>
            <a:custGeom>
              <a:avLst/>
              <a:gdLst>
                <a:gd name="connsiteX0" fmla="*/ 17787 w 977030"/>
                <a:gd name="connsiteY0" fmla="*/ 893106 h 977030"/>
                <a:gd name="connsiteX1" fmla="*/ 0 w 977030"/>
                <a:gd name="connsiteY1" fmla="*/ 936195 h 977030"/>
                <a:gd name="connsiteX2" fmla="*/ 17787 w 977030"/>
                <a:gd name="connsiteY2" fmla="*/ 979285 h 977030"/>
                <a:gd name="connsiteX3" fmla="*/ 60877 w 977030"/>
                <a:gd name="connsiteY3" fmla="*/ 997072 h 977030"/>
                <a:gd name="connsiteX4" fmla="*/ 103966 w 977030"/>
                <a:gd name="connsiteY4" fmla="*/ 979285 h 977030"/>
                <a:gd name="connsiteX5" fmla="*/ 400081 w 977030"/>
                <a:gd name="connsiteY5" fmla="*/ 683170 h 977030"/>
                <a:gd name="connsiteX6" fmla="*/ 661875 w 977030"/>
                <a:gd name="connsiteY6" fmla="*/ 551145 h 977030"/>
                <a:gd name="connsiteX7" fmla="*/ 997072 w 977030"/>
                <a:gd name="connsiteY7" fmla="*/ 217201 h 977030"/>
                <a:gd name="connsiteX8" fmla="*/ 823962 w 977030"/>
                <a:gd name="connsiteY8" fmla="*/ 172859 h 977030"/>
                <a:gd name="connsiteX9" fmla="*/ 779620 w 977030"/>
                <a:gd name="connsiteY9" fmla="*/ 0 h 977030"/>
                <a:gd name="connsiteX10" fmla="*/ 448432 w 977030"/>
                <a:gd name="connsiteY10" fmla="*/ 331188 h 977030"/>
                <a:gd name="connsiteX11" fmla="*/ 318913 w 977030"/>
                <a:gd name="connsiteY11" fmla="*/ 591730 h 977030"/>
                <a:gd name="connsiteX12" fmla="*/ 17787 w 977030"/>
                <a:gd name="connsiteY12" fmla="*/ 893106 h 97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030" h="977030">
                  <a:moveTo>
                    <a:pt x="17787" y="893106"/>
                  </a:moveTo>
                  <a:cubicBezTo>
                    <a:pt x="6263" y="904630"/>
                    <a:pt x="0" y="919912"/>
                    <a:pt x="0" y="936195"/>
                  </a:cubicBezTo>
                  <a:cubicBezTo>
                    <a:pt x="0" y="952479"/>
                    <a:pt x="6263" y="967761"/>
                    <a:pt x="17787" y="979285"/>
                  </a:cubicBezTo>
                  <a:cubicBezTo>
                    <a:pt x="29311" y="990809"/>
                    <a:pt x="44593" y="997072"/>
                    <a:pt x="60877" y="997072"/>
                  </a:cubicBezTo>
                  <a:cubicBezTo>
                    <a:pt x="77160" y="997072"/>
                    <a:pt x="92442" y="990809"/>
                    <a:pt x="103966" y="979285"/>
                  </a:cubicBezTo>
                  <a:lnTo>
                    <a:pt x="400081" y="683170"/>
                  </a:lnTo>
                  <a:lnTo>
                    <a:pt x="661875" y="551145"/>
                  </a:lnTo>
                  <a:lnTo>
                    <a:pt x="997072" y="217201"/>
                  </a:lnTo>
                  <a:lnTo>
                    <a:pt x="823962" y="172859"/>
                  </a:lnTo>
                  <a:lnTo>
                    <a:pt x="779620" y="0"/>
                  </a:lnTo>
                  <a:lnTo>
                    <a:pt x="448432" y="331188"/>
                  </a:lnTo>
                  <a:lnTo>
                    <a:pt x="318913" y="591730"/>
                  </a:lnTo>
                  <a:lnTo>
                    <a:pt x="17787" y="893106"/>
                  </a:lnTo>
                  <a:close/>
                </a:path>
              </a:pathLst>
            </a:custGeom>
            <a:solidFill>
              <a:schemeClr val="accent1"/>
            </a:solidFill>
            <a:ln w="25052"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6618291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8A88A3C-F0DC-FF76-3CDC-1E37ECE1CC1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4690" r="24690"/>
          <a:stretch>
            <a:fillRect/>
          </a:stretch>
        </p:blipFill>
        <p:spPr/>
      </p:pic>
      <p:sp>
        <p:nvSpPr>
          <p:cNvPr id="3" name="Text Placeholder 2">
            <a:extLst>
              <a:ext uri="{FF2B5EF4-FFF2-40B4-BE49-F238E27FC236}">
                <a16:creationId xmlns:a16="http://schemas.microsoft.com/office/drawing/2014/main" id="{9E060E78-EEFA-4807-A12B-ED039F7C93AA}"/>
              </a:ext>
            </a:extLst>
          </p:cNvPr>
          <p:cNvSpPr>
            <a:spLocks noGrp="1"/>
          </p:cNvSpPr>
          <p:nvPr>
            <p:ph type="body" sz="quarter" idx="12"/>
          </p:nvPr>
        </p:nvSpPr>
        <p:spPr>
          <a:solidFill>
            <a:schemeClr val="accent4"/>
          </a:solidFill>
        </p:spPr>
        <p:txBody>
          <a:bodyPr tIns="457200" bIns="457200"/>
          <a:lstStyle/>
          <a:p>
            <a:r>
              <a:rPr lang="en-US" sz="5400"/>
              <a:t>Safety assessment Considerations for Supervisors</a:t>
            </a:r>
          </a:p>
        </p:txBody>
      </p:sp>
    </p:spTree>
    <p:custDataLst>
      <p:tags r:id="rId1"/>
    </p:custDataLst>
    <p:extLst>
      <p:ext uri="{BB962C8B-B14F-4D97-AF65-F5344CB8AC3E}">
        <p14:creationId xmlns:p14="http://schemas.microsoft.com/office/powerpoint/2010/main" val="13587868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97692" y="494121"/>
            <a:ext cx="5101568" cy="769441"/>
          </a:xfrm>
          <a:prstGeom prst="rect">
            <a:avLst/>
          </a:prstGeom>
          <a:noFill/>
        </p:spPr>
        <p:txBody>
          <a:bodyPr wrap="square" rtlCol="0">
            <a:spAutoFit/>
          </a:bodyPr>
          <a:lstStyle/>
          <a:p>
            <a:pPr marL="225401" algn="ctr"/>
            <a:r>
              <a:rPr lang="en-US" sz="4400" b="1">
                <a:solidFill>
                  <a:schemeClr val="tx2"/>
                </a:solidFill>
                <a:latin typeface="Segoe UI" panose="020B0502040204020203" pitchFamily="34" charset="0"/>
              </a:rPr>
              <a:t>RISK</a:t>
            </a:r>
          </a:p>
        </p:txBody>
      </p:sp>
      <p:sp>
        <p:nvSpPr>
          <p:cNvPr id="13" name="TextBox 12"/>
          <p:cNvSpPr txBox="1"/>
          <p:nvPr/>
        </p:nvSpPr>
        <p:spPr>
          <a:xfrm>
            <a:off x="792739" y="494121"/>
            <a:ext cx="5101377" cy="769441"/>
          </a:xfrm>
          <a:prstGeom prst="rect">
            <a:avLst/>
          </a:prstGeom>
          <a:noFill/>
        </p:spPr>
        <p:txBody>
          <a:bodyPr wrap="square" rtlCol="0">
            <a:spAutoFit/>
          </a:bodyPr>
          <a:lstStyle/>
          <a:p>
            <a:pPr marL="225401" algn="ctr"/>
            <a:r>
              <a:rPr lang="en-US" sz="4400" b="1">
                <a:solidFill>
                  <a:schemeClr val="tx2"/>
                </a:solidFill>
                <a:latin typeface="Segoe UI" panose="020B0502040204020203" pitchFamily="34" charset="0"/>
              </a:rPr>
              <a:t>SAFETY THREAT</a:t>
            </a:r>
          </a:p>
        </p:txBody>
      </p:sp>
      <p:grpSp>
        <p:nvGrpSpPr>
          <p:cNvPr id="2" name="Group 1">
            <a:extLst>
              <a:ext uri="{FF2B5EF4-FFF2-40B4-BE49-F238E27FC236}">
                <a16:creationId xmlns:a16="http://schemas.microsoft.com/office/drawing/2014/main" id="{61E9F750-6FC6-4FE9-8D4E-16856F1B088C}"/>
              </a:ext>
            </a:extLst>
          </p:cNvPr>
          <p:cNvGrpSpPr/>
          <p:nvPr/>
        </p:nvGrpSpPr>
        <p:grpSpPr>
          <a:xfrm>
            <a:off x="855371" y="1641356"/>
            <a:ext cx="10543890" cy="4071481"/>
            <a:chOff x="855371" y="1409708"/>
            <a:chExt cx="10543890" cy="4071481"/>
          </a:xfrm>
        </p:grpSpPr>
        <p:pic>
          <p:nvPicPr>
            <p:cNvPr id="4102" name="Picture 6" descr="https://c1.staticflickr.com/5/4030/4591182738_70d6002aa4_b.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val="0"/>
                </a:ext>
              </a:extLst>
            </a:blip>
            <a:srcRect l="10329" r="227"/>
            <a:stretch/>
          </p:blipFill>
          <p:spPr bwMode="auto">
            <a:xfrm>
              <a:off x="855371" y="1409708"/>
              <a:ext cx="5101375" cy="4071480"/>
            </a:xfrm>
            <a:prstGeom prst="roundRect">
              <a:avLst>
                <a:gd name="adj" fmla="val 6822"/>
              </a:avLst>
            </a:prstGeom>
            <a:noFill/>
            <a:extLst>
              <a:ext uri="{909E8E84-426E-40DD-AFC4-6F175D3DCCD1}">
                <a14:hiddenFill xmlns:a14="http://schemas.microsoft.com/office/drawing/2010/main">
                  <a:solidFill>
                    <a:srgbClr val="FFFFFF"/>
                  </a:solidFill>
                </a14:hiddenFill>
              </a:ext>
            </a:extLst>
          </p:spPr>
        </p:pic>
        <p:pic>
          <p:nvPicPr>
            <p:cNvPr id="4098" name="Picture 2" descr="https://upload.wikimedia.org/wikipedia/commons/thumb/9/9f/Schm%C3%B6ckwitz_deer_road_sign.jpg/1280px-Schm%C3%B6ckwitz_deer_road_sign.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50000"/>
                      </a14:imgEffect>
                    </a14:imgLayer>
                  </a14:imgProps>
                </a:ext>
                <a:ext uri="{28A0092B-C50C-407E-A947-70E740481C1C}">
                  <a14:useLocalDpi xmlns:a14="http://schemas.microsoft.com/office/drawing/2010/main"/>
                </a:ext>
              </a:extLst>
            </a:blip>
            <a:srcRect r="2287"/>
            <a:stretch/>
          </p:blipFill>
          <p:spPr bwMode="auto">
            <a:xfrm>
              <a:off x="6297886" y="1409708"/>
              <a:ext cx="5101375" cy="4071481"/>
            </a:xfrm>
            <a:prstGeom prst="roundRect">
              <a:avLst>
                <a:gd name="adj" fmla="val 6822"/>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213B259-A68E-4272-A506-5D86DFA30CEF}"/>
                </a:ext>
              </a:extLst>
            </p:cNvPr>
            <p:cNvGrpSpPr/>
            <p:nvPr/>
          </p:nvGrpSpPr>
          <p:grpSpPr>
            <a:xfrm>
              <a:off x="5120823" y="1715853"/>
              <a:ext cx="1950353" cy="1713147"/>
              <a:chOff x="5120822" y="1046381"/>
              <a:chExt cx="1950353" cy="1713147"/>
            </a:xfrm>
            <a:solidFill>
              <a:schemeClr val="bg2"/>
            </a:solidFill>
          </p:grpSpPr>
          <p:pic>
            <p:nvPicPr>
              <p:cNvPr id="7" name="Graphic 6">
                <a:extLst>
                  <a:ext uri="{FF2B5EF4-FFF2-40B4-BE49-F238E27FC236}">
                    <a16:creationId xmlns:a16="http://schemas.microsoft.com/office/drawing/2014/main" id="{38207ADF-100A-42FB-8ABC-A7088139E4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5120822" y="1046381"/>
                <a:ext cx="1950353" cy="1713147"/>
              </a:xfrm>
              <a:prstGeom prst="rect">
                <a:avLst/>
              </a:prstGeom>
            </p:spPr>
          </p:pic>
          <p:pic>
            <p:nvPicPr>
              <p:cNvPr id="8" name="Picture 7" descr="A sign on the side of a road&#10;&#10;Description automatically generated">
                <a:extLst>
                  <a:ext uri="{FF2B5EF4-FFF2-40B4-BE49-F238E27FC236}">
                    <a16:creationId xmlns:a16="http://schemas.microsoft.com/office/drawing/2014/main" id="{844108BE-E310-433A-81AF-762E204716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7303" y="1565453"/>
                <a:ext cx="1637393" cy="1038758"/>
              </a:xfrm>
              <a:prstGeom prst="rect">
                <a:avLst/>
              </a:prstGeom>
              <a:grpFill/>
            </p:spPr>
          </p:pic>
        </p:grpSp>
      </p:grpSp>
    </p:spTree>
    <p:custDataLst>
      <p:tags r:id="rId1"/>
    </p:custDataLst>
    <p:extLst>
      <p:ext uri="{BB962C8B-B14F-4D97-AF65-F5344CB8AC3E}">
        <p14:creationId xmlns:p14="http://schemas.microsoft.com/office/powerpoint/2010/main" val="3330102318"/>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EE1AE1A-453C-478D-964B-FA59F05A126B}"/>
              </a:ext>
            </a:extLst>
          </p:cNvPr>
          <p:cNvSpPr>
            <a:spLocks noGrp="1"/>
          </p:cNvSpPr>
          <p:nvPr>
            <p:ph type="body" sz="quarter" idx="11"/>
          </p:nvPr>
        </p:nvSpPr>
        <p:spPr>
          <a:xfrm>
            <a:off x="639700" y="1692910"/>
            <a:ext cx="11015345" cy="527677"/>
          </a:xfrm>
        </p:spPr>
        <p:txBody>
          <a:bodyPr/>
          <a:lstStyle/>
          <a:p>
            <a:r>
              <a:rPr lang="en-CA" altLang="en-US" noProof="1"/>
              <a:t>Ask questions that reveal . . .</a:t>
            </a:r>
          </a:p>
          <a:p>
            <a:endParaRPr lang="en-CA" altLang="en-US" noProof="1"/>
          </a:p>
          <a:p>
            <a:endParaRPr lang="en-CA" altLang="en-US" noProof="1"/>
          </a:p>
          <a:p>
            <a:pPr lvl="2"/>
            <a:endParaRPr lang="en-CA" altLang="en-US" noProof="1"/>
          </a:p>
          <a:p>
            <a:endParaRPr lang="en-CA" altLang="en-US" noProof="1"/>
          </a:p>
        </p:txBody>
      </p:sp>
      <p:sp>
        <p:nvSpPr>
          <p:cNvPr id="4" name="Text Placeholder 3">
            <a:extLst>
              <a:ext uri="{FF2B5EF4-FFF2-40B4-BE49-F238E27FC236}">
                <a16:creationId xmlns:a16="http://schemas.microsoft.com/office/drawing/2014/main" id="{618DED8D-9E4E-46F8-B06F-FCA59E60C345}"/>
              </a:ext>
            </a:extLst>
          </p:cNvPr>
          <p:cNvSpPr>
            <a:spLocks noGrp="1"/>
          </p:cNvSpPr>
          <p:nvPr>
            <p:ph type="body" sz="quarter" idx="12"/>
          </p:nvPr>
        </p:nvSpPr>
        <p:spPr/>
        <p:txBody>
          <a:bodyPr/>
          <a:lstStyle/>
          <a:p>
            <a:r>
              <a:rPr lang="en-US"/>
              <a:t>Safety Threats</a:t>
            </a:r>
          </a:p>
        </p:txBody>
      </p:sp>
      <p:grpSp>
        <p:nvGrpSpPr>
          <p:cNvPr id="3" name="Group 2">
            <a:extLst>
              <a:ext uri="{FF2B5EF4-FFF2-40B4-BE49-F238E27FC236}">
                <a16:creationId xmlns:a16="http://schemas.microsoft.com/office/drawing/2014/main" id="{F69148A5-7A1F-1E13-8878-66D716F00E3B}"/>
              </a:ext>
            </a:extLst>
          </p:cNvPr>
          <p:cNvGrpSpPr/>
          <p:nvPr/>
        </p:nvGrpSpPr>
        <p:grpSpPr>
          <a:xfrm>
            <a:off x="639700" y="2438035"/>
            <a:ext cx="10898213" cy="3568214"/>
            <a:chOff x="639662" y="2037985"/>
            <a:chExt cx="10898213" cy="3568214"/>
          </a:xfrm>
        </p:grpSpPr>
        <p:grpSp>
          <p:nvGrpSpPr>
            <p:cNvPr id="5" name="Group 4">
              <a:extLst>
                <a:ext uri="{FF2B5EF4-FFF2-40B4-BE49-F238E27FC236}">
                  <a16:creationId xmlns:a16="http://schemas.microsoft.com/office/drawing/2014/main" id="{8BEB6888-23D2-7373-45A7-86A7FFF5BD8B}"/>
                </a:ext>
              </a:extLst>
            </p:cNvPr>
            <p:cNvGrpSpPr/>
            <p:nvPr/>
          </p:nvGrpSpPr>
          <p:grpSpPr>
            <a:xfrm>
              <a:off x="639662" y="2037985"/>
              <a:ext cx="10898213" cy="3568214"/>
              <a:chOff x="999140" y="2471454"/>
              <a:chExt cx="10193720" cy="3337553"/>
            </a:xfrm>
          </p:grpSpPr>
          <p:pic>
            <p:nvPicPr>
              <p:cNvPr id="7" name="Picture 6">
                <a:extLst>
                  <a:ext uri="{FF2B5EF4-FFF2-40B4-BE49-F238E27FC236}">
                    <a16:creationId xmlns:a16="http://schemas.microsoft.com/office/drawing/2014/main" id="{FAF0BCF8-2243-AC94-E04D-1929AE85CFAA}"/>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8" name="Group 7">
                <a:extLst>
                  <a:ext uri="{FF2B5EF4-FFF2-40B4-BE49-F238E27FC236}">
                    <a16:creationId xmlns:a16="http://schemas.microsoft.com/office/drawing/2014/main" id="{27763086-7AEB-6525-D64B-AD34D0A3FF50}"/>
                  </a:ext>
                </a:extLst>
              </p:cNvPr>
              <p:cNvGrpSpPr/>
              <p:nvPr/>
            </p:nvGrpSpPr>
            <p:grpSpPr>
              <a:xfrm>
                <a:off x="999140" y="2471454"/>
                <a:ext cx="10193720" cy="3337553"/>
                <a:chOff x="342223" y="1817511"/>
                <a:chExt cx="11824542" cy="4085269"/>
              </a:xfrm>
            </p:grpSpPr>
            <p:grpSp>
              <p:nvGrpSpPr>
                <p:cNvPr id="11" name="Group 10">
                  <a:extLst>
                    <a:ext uri="{FF2B5EF4-FFF2-40B4-BE49-F238E27FC236}">
                      <a16:creationId xmlns:a16="http://schemas.microsoft.com/office/drawing/2014/main" id="{928BF955-C280-1F69-0800-E54CC39E6A6D}"/>
                    </a:ext>
                  </a:extLst>
                </p:cNvPr>
                <p:cNvGrpSpPr/>
                <p:nvPr/>
              </p:nvGrpSpPr>
              <p:grpSpPr>
                <a:xfrm>
                  <a:off x="342223" y="1817511"/>
                  <a:ext cx="11824542" cy="4085269"/>
                  <a:chOff x="339664" y="1366885"/>
                  <a:chExt cx="12296067" cy="4771448"/>
                </a:xfrm>
              </p:grpSpPr>
              <p:sp>
                <p:nvSpPr>
                  <p:cNvPr id="27" name="Rectangle 26">
                    <a:extLst>
                      <a:ext uri="{FF2B5EF4-FFF2-40B4-BE49-F238E27FC236}">
                        <a16:creationId xmlns:a16="http://schemas.microsoft.com/office/drawing/2014/main" id="{F62ED668-EB6E-9A8C-94C7-CBFDDD1F8F03}"/>
                      </a:ext>
                    </a:extLst>
                  </p:cNvPr>
                  <p:cNvSpPr/>
                  <p:nvPr/>
                </p:nvSpPr>
                <p:spPr>
                  <a:xfrm>
                    <a:off x="734501" y="1366885"/>
                    <a:ext cx="10648201" cy="4771448"/>
                  </a:xfrm>
                  <a:prstGeom prst="rect">
                    <a:avLst/>
                  </a:prstGeom>
                  <a:ln>
                    <a:noFill/>
                  </a:ln>
                </p:spPr>
                <p:txBody>
                  <a:bodyPr/>
                  <a:lstStyle/>
                  <a:p>
                    <a:endParaRPr lang="en-US"/>
                  </a:p>
                </p:txBody>
              </p:sp>
              <p:sp>
                <p:nvSpPr>
                  <p:cNvPr id="28" name="Rectangle: Rounded Corners 27">
                    <a:extLst>
                      <a:ext uri="{FF2B5EF4-FFF2-40B4-BE49-F238E27FC236}">
                        <a16:creationId xmlns:a16="http://schemas.microsoft.com/office/drawing/2014/main" id="{AD43E707-3CBC-972D-544D-5FC175487B89}"/>
                      </a:ext>
                    </a:extLst>
                  </p:cNvPr>
                  <p:cNvSpPr/>
                  <p:nvPr/>
                </p:nvSpPr>
                <p:spPr>
                  <a:xfrm>
                    <a:off x="339664" y="1366885"/>
                    <a:ext cx="3478344" cy="4771448"/>
                  </a:xfrm>
                  <a:prstGeom prst="roundRect">
                    <a:avLst/>
                  </a:prstGeom>
                  <a:noFill/>
                  <a:ln w="762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C</a:t>
                    </a:r>
                    <a:r>
                      <a:rPr lang="en-US" sz="2800">
                        <a:solidFill>
                          <a:schemeClr val="tx1"/>
                        </a:solidFill>
                      </a:rPr>
                      <a:t>aregiver</a:t>
                    </a:r>
                  </a:p>
                </p:txBody>
              </p:sp>
              <p:sp>
                <p:nvSpPr>
                  <p:cNvPr id="29" name="Rectangle: Rounded Corners 28">
                    <a:extLst>
                      <a:ext uri="{FF2B5EF4-FFF2-40B4-BE49-F238E27FC236}">
                        <a16:creationId xmlns:a16="http://schemas.microsoft.com/office/drawing/2014/main" id="{35DE1301-8C5B-189B-DCA1-C101ABC94B5C}"/>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B</a:t>
                    </a:r>
                    <a:r>
                      <a:rPr lang="en-US" sz="2800">
                        <a:solidFill>
                          <a:schemeClr val="tx1"/>
                        </a:solidFill>
                      </a:rPr>
                      <a:t>ehavior</a:t>
                    </a:r>
                  </a:p>
                </p:txBody>
              </p:sp>
              <p:sp>
                <p:nvSpPr>
                  <p:cNvPr id="30" name="Rectangle: Rounded Corners 29">
                    <a:extLst>
                      <a:ext uri="{FF2B5EF4-FFF2-40B4-BE49-F238E27FC236}">
                        <a16:creationId xmlns:a16="http://schemas.microsoft.com/office/drawing/2014/main" id="{167431BA-80C2-BAC2-02D2-C3E14AA6D4AE}"/>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2800" b="1">
                        <a:solidFill>
                          <a:schemeClr val="tx1"/>
                        </a:solidFill>
                      </a:rPr>
                      <a:t>I</a:t>
                    </a:r>
                    <a:r>
                      <a:rPr lang="en-US" sz="2800">
                        <a:solidFill>
                          <a:schemeClr val="tx1"/>
                        </a:solidFill>
                      </a:rPr>
                      <a:t>mpact or Likely Impact on the Child</a:t>
                    </a:r>
                  </a:p>
                </p:txBody>
              </p:sp>
            </p:grpSp>
            <p:pic>
              <p:nvPicPr>
                <p:cNvPr id="13" name="Graphic 12">
                  <a:extLst>
                    <a:ext uri="{FF2B5EF4-FFF2-40B4-BE49-F238E27FC236}">
                      <a16:creationId xmlns:a16="http://schemas.microsoft.com/office/drawing/2014/main" id="{8FC1089B-E3A0-49A4-6B4B-7DAFA56AD8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26" name="Graphic 25">
                  <a:extLst>
                    <a:ext uri="{FF2B5EF4-FFF2-40B4-BE49-F238E27FC236}">
                      <a16:creationId xmlns:a16="http://schemas.microsoft.com/office/drawing/2014/main" id="{DF248D37-0276-BA68-2A43-C0CC8FA15E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9" name="Plus Sign 8">
                <a:extLst>
                  <a:ext uri="{FF2B5EF4-FFF2-40B4-BE49-F238E27FC236}">
                    <a16:creationId xmlns:a16="http://schemas.microsoft.com/office/drawing/2014/main" id="{076BE5E3-9CFE-208E-DB90-BB9051BE9782}"/>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Sign 9">
                <a:extLst>
                  <a:ext uri="{FF2B5EF4-FFF2-40B4-BE49-F238E27FC236}">
                    <a16:creationId xmlns:a16="http://schemas.microsoft.com/office/drawing/2014/main" id="{65CBE07C-1A16-37DC-4355-C6E88A24CFD4}"/>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255BC20-14D3-E91C-8B80-E807ED1018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3468" y="2429769"/>
              <a:ext cx="1530836" cy="1428779"/>
            </a:xfrm>
            <a:prstGeom prst="rect">
              <a:avLst/>
            </a:prstGeom>
          </p:spPr>
        </p:pic>
      </p:grpSp>
    </p:spTree>
    <p:custDataLst>
      <p:tags r:id="rId1"/>
    </p:custDataLst>
    <p:extLst>
      <p:ext uri="{BB962C8B-B14F-4D97-AF65-F5344CB8AC3E}">
        <p14:creationId xmlns:p14="http://schemas.microsoft.com/office/powerpoint/2010/main" val="15486866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Title 2"/>
          <p:cNvSpPr>
            <a:spLocks noGrp="1"/>
          </p:cNvSpPr>
          <p:nvPr>
            <p:ph type="title"/>
          </p:nvPr>
        </p:nvSpPr>
        <p:spPr/>
        <p:txBody>
          <a:bodyPr/>
          <a:lstStyle/>
          <a:p>
            <a:r>
              <a:rPr lang="en-US" altLang="en-US"/>
              <a:t>danger, Risk, and Needs</a:t>
            </a:r>
          </a:p>
        </p:txBody>
      </p:sp>
      <p:sp>
        <p:nvSpPr>
          <p:cNvPr id="9" name="TextBox 8">
            <a:extLst>
              <a:ext uri="{FF2B5EF4-FFF2-40B4-BE49-F238E27FC236}">
                <a16:creationId xmlns:a16="http://schemas.microsoft.com/office/drawing/2014/main" id="{09994F21-4A37-4C90-85E1-0E4EFA2D2A6B}"/>
              </a:ext>
            </a:extLst>
          </p:cNvPr>
          <p:cNvSpPr txBox="1"/>
          <p:nvPr/>
        </p:nvSpPr>
        <p:spPr>
          <a:xfrm>
            <a:off x="4758406" y="1767473"/>
            <a:ext cx="2660729" cy="523220"/>
          </a:xfrm>
          <a:prstGeom prst="rect">
            <a:avLst/>
          </a:prstGeom>
          <a:noFill/>
        </p:spPr>
        <p:txBody>
          <a:bodyPr wrap="square" rtlCol="0">
            <a:spAutoFit/>
          </a:bodyPr>
          <a:lstStyle/>
          <a:p>
            <a:pPr algn="ctr"/>
            <a:r>
              <a:rPr lang="en-US" sz="2800" b="1">
                <a:solidFill>
                  <a:schemeClr val="accent6"/>
                </a:solidFill>
              </a:rPr>
              <a:t>RISK</a:t>
            </a:r>
          </a:p>
        </p:txBody>
      </p:sp>
      <p:sp>
        <p:nvSpPr>
          <p:cNvPr id="10" name="TextBox 9">
            <a:extLst>
              <a:ext uri="{FF2B5EF4-FFF2-40B4-BE49-F238E27FC236}">
                <a16:creationId xmlns:a16="http://schemas.microsoft.com/office/drawing/2014/main" id="{6323C2B1-9602-4ECD-BBD4-D6974C11CECE}"/>
              </a:ext>
            </a:extLst>
          </p:cNvPr>
          <p:cNvSpPr txBox="1"/>
          <p:nvPr/>
        </p:nvSpPr>
        <p:spPr>
          <a:xfrm>
            <a:off x="639663" y="1767473"/>
            <a:ext cx="3412121" cy="523220"/>
          </a:xfrm>
          <a:prstGeom prst="rect">
            <a:avLst/>
          </a:prstGeom>
          <a:noFill/>
        </p:spPr>
        <p:txBody>
          <a:bodyPr wrap="square" rtlCol="0">
            <a:spAutoFit/>
          </a:bodyPr>
          <a:lstStyle/>
          <a:p>
            <a:pPr algn="ctr"/>
            <a:r>
              <a:rPr lang="en-US" sz="2800" b="1">
                <a:solidFill>
                  <a:schemeClr val="accent6"/>
                </a:solidFill>
              </a:rPr>
              <a:t>DANGER</a:t>
            </a:r>
          </a:p>
        </p:txBody>
      </p:sp>
      <p:sp>
        <p:nvSpPr>
          <p:cNvPr id="8" name="TextBox 7">
            <a:extLst>
              <a:ext uri="{FF2B5EF4-FFF2-40B4-BE49-F238E27FC236}">
                <a16:creationId xmlns:a16="http://schemas.microsoft.com/office/drawing/2014/main" id="{EF930EE0-A248-443E-B4E0-D12B0B3D9037}"/>
              </a:ext>
            </a:extLst>
          </p:cNvPr>
          <p:cNvSpPr txBox="1"/>
          <p:nvPr/>
        </p:nvSpPr>
        <p:spPr>
          <a:xfrm>
            <a:off x="8125756" y="1767473"/>
            <a:ext cx="3412124" cy="523220"/>
          </a:xfrm>
          <a:prstGeom prst="rect">
            <a:avLst/>
          </a:prstGeom>
          <a:noFill/>
        </p:spPr>
        <p:txBody>
          <a:bodyPr wrap="square" rtlCol="0">
            <a:spAutoFit/>
          </a:bodyPr>
          <a:lstStyle/>
          <a:p>
            <a:pPr algn="ctr"/>
            <a:r>
              <a:rPr lang="en-US" sz="2800" b="1">
                <a:solidFill>
                  <a:schemeClr val="accent6"/>
                </a:solidFill>
              </a:rPr>
              <a:t>NEEDS</a:t>
            </a:r>
          </a:p>
        </p:txBody>
      </p:sp>
      <p:pic>
        <p:nvPicPr>
          <p:cNvPr id="4" name="Picture 3" descr="A picture containing person, person, indoor&#10;&#10;Description automatically generated">
            <a:extLst>
              <a:ext uri="{FF2B5EF4-FFF2-40B4-BE49-F238E27FC236}">
                <a16:creationId xmlns:a16="http://schemas.microsoft.com/office/drawing/2014/main" id="{9DC24AA3-666A-4D1A-BAC8-E420E64EBBC2}"/>
              </a:ext>
            </a:extLst>
          </p:cNvPr>
          <p:cNvPicPr>
            <a:picLocks noChangeAspect="1"/>
          </p:cNvPicPr>
          <p:nvPr/>
        </p:nvPicPr>
        <p:blipFill rotWithShape="1">
          <a:blip r:embed="rId4">
            <a:extLst>
              <a:ext uri="{28A0092B-C50C-407E-A947-70E740481C1C}">
                <a14:useLocalDpi xmlns:a14="http://schemas.microsoft.com/office/drawing/2010/main" val="0"/>
              </a:ext>
            </a:extLst>
          </a:blip>
          <a:srcRect l="15552" t="1378" r="15552" b="-276"/>
          <a:stretch/>
        </p:blipFill>
        <p:spPr>
          <a:xfrm>
            <a:off x="639663" y="2475359"/>
            <a:ext cx="3412121" cy="3232719"/>
          </a:xfrm>
          <a:prstGeom prst="roundRect">
            <a:avLst/>
          </a:prstGeom>
        </p:spPr>
      </p:pic>
      <p:pic>
        <p:nvPicPr>
          <p:cNvPr id="7" name="Picture 6" descr="A doctor showing a person something on the tablet&#10;&#10;Description automatically generated with medium confidence">
            <a:extLst>
              <a:ext uri="{FF2B5EF4-FFF2-40B4-BE49-F238E27FC236}">
                <a16:creationId xmlns:a16="http://schemas.microsoft.com/office/drawing/2014/main" id="{4816BC6C-34B9-41D5-81F8-195F932366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11" r="8184"/>
          <a:stretch/>
        </p:blipFill>
        <p:spPr>
          <a:xfrm>
            <a:off x="4382709" y="2475358"/>
            <a:ext cx="3412121" cy="3232719"/>
          </a:xfrm>
          <a:prstGeom prst="roundRect">
            <a:avLst/>
          </a:prstGeom>
        </p:spPr>
      </p:pic>
      <p:pic>
        <p:nvPicPr>
          <p:cNvPr id="12" name="Picture 11" descr="A picture containing outdoor, ground, person, person&#10;&#10;Description automatically generated">
            <a:extLst>
              <a:ext uri="{FF2B5EF4-FFF2-40B4-BE49-F238E27FC236}">
                <a16:creationId xmlns:a16="http://schemas.microsoft.com/office/drawing/2014/main" id="{DB313793-9F52-4AB1-B46E-1A2C15A9DD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805" r="15103"/>
          <a:stretch/>
        </p:blipFill>
        <p:spPr>
          <a:xfrm>
            <a:off x="8125755" y="2475357"/>
            <a:ext cx="3412121" cy="3232719"/>
          </a:xfrm>
          <a:prstGeom prst="roundRect">
            <a:avLst/>
          </a:prstGeom>
        </p:spPr>
      </p:pic>
    </p:spTree>
    <p:custDataLst>
      <p:tags r:id="rId1"/>
    </p:custDataLst>
    <p:extLst>
      <p:ext uri="{BB962C8B-B14F-4D97-AF65-F5344CB8AC3E}">
        <p14:creationId xmlns:p14="http://schemas.microsoft.com/office/powerpoint/2010/main" val="2078942687"/>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Autofit/>
          </a:bodyPr>
          <a:lstStyle/>
          <a:p>
            <a:r>
              <a:rPr lang="en-US">
                <a:cs typeface="Verdana" pitchFamily="34" charset="0"/>
              </a:rPr>
              <a:t>the Three Questions and the Safety Assessment</a:t>
            </a:r>
          </a:p>
        </p:txBody>
      </p:sp>
      <p:grpSp>
        <p:nvGrpSpPr>
          <p:cNvPr id="5" name="Group 4">
            <a:extLst>
              <a:ext uri="{FF2B5EF4-FFF2-40B4-BE49-F238E27FC236}">
                <a16:creationId xmlns:a16="http://schemas.microsoft.com/office/drawing/2014/main" id="{F6EDD1DA-AD70-4368-9F6D-5093FC50FAAD}"/>
              </a:ext>
            </a:extLst>
          </p:cNvPr>
          <p:cNvGrpSpPr/>
          <p:nvPr/>
        </p:nvGrpSpPr>
        <p:grpSpPr>
          <a:xfrm>
            <a:off x="639663" y="1847306"/>
            <a:ext cx="11138165" cy="4026835"/>
            <a:chOff x="639663" y="1645287"/>
            <a:chExt cx="11138165" cy="4026835"/>
          </a:xfrm>
        </p:grpSpPr>
        <p:grpSp>
          <p:nvGrpSpPr>
            <p:cNvPr id="2" name="Group 1"/>
            <p:cNvGrpSpPr/>
            <p:nvPr/>
          </p:nvGrpSpPr>
          <p:grpSpPr>
            <a:xfrm>
              <a:off x="639663" y="1645287"/>
              <a:ext cx="5490028" cy="3864814"/>
              <a:chOff x="1976169" y="1391460"/>
              <a:chExt cx="4888524" cy="2736352"/>
            </a:xfrm>
          </p:grpSpPr>
          <p:sp>
            <p:nvSpPr>
              <p:cNvPr id="3" name="Rectangle 2"/>
              <p:cNvSpPr/>
              <p:nvPr/>
            </p:nvSpPr>
            <p:spPr>
              <a:xfrm>
                <a:off x="1976171" y="1391460"/>
                <a:ext cx="4888522" cy="697400"/>
              </a:xfrm>
              <a:prstGeom prst="rect">
                <a:avLst/>
              </a:prstGeom>
              <a:solidFill>
                <a:schemeClr val="tx2"/>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3809" tIns="93809" rIns="93809" bIns="93809" numCol="1" spcCol="1270" anchor="ctr" anchorCtr="0">
                <a:noAutofit/>
              </a:bodyPr>
              <a:lstStyle/>
              <a:p>
                <a:pPr marL="346075" lvl="0" defTabSz="800100">
                  <a:spcBef>
                    <a:spcPct val="0"/>
                  </a:spcBef>
                  <a:buNone/>
                </a:pPr>
                <a:r>
                  <a:rPr lang="en-US" sz="2800" kern="1200">
                    <a:solidFill>
                      <a:schemeClr val="bg1"/>
                    </a:solidFill>
                    <a:latin typeface="Segoe UI" panose="020B0502040204020203" pitchFamily="34" charset="0"/>
                    <a:ea typeface="Tahoma" pitchFamily="34" charset="0"/>
                    <a:cs typeface="Tahoma" pitchFamily="34" charset="0"/>
                  </a:rPr>
                  <a:t>Factors Influencing Child Vulnerability</a:t>
                </a:r>
              </a:p>
            </p:txBody>
          </p:sp>
          <p:sp>
            <p:nvSpPr>
              <p:cNvPr id="6" name="Rectangle 5"/>
              <p:cNvSpPr/>
              <p:nvPr/>
            </p:nvSpPr>
            <p:spPr>
              <a:xfrm>
                <a:off x="1976170" y="2078845"/>
                <a:ext cx="4888522" cy="685800"/>
              </a:xfrm>
              <a:prstGeom prst="rect">
                <a:avLst/>
              </a:prstGeom>
              <a:solidFill>
                <a:schemeClr val="accent6"/>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3809" tIns="93809" rIns="93809" bIns="93809" numCol="1" spcCol="1270" anchor="ctr" anchorCtr="0">
                <a:noAutofit/>
              </a:bodyPr>
              <a:lstStyle/>
              <a:p>
                <a:pPr marL="346075" lvl="0" defTabSz="800100">
                  <a:spcBef>
                    <a:spcPct val="0"/>
                  </a:spcBef>
                  <a:buNone/>
                </a:pPr>
                <a:r>
                  <a:rPr lang="en-US" sz="2800" kern="1200">
                    <a:solidFill>
                      <a:schemeClr val="bg1"/>
                    </a:solidFill>
                    <a:latin typeface="Segoe UI" panose="020B0502040204020203" pitchFamily="34" charset="0"/>
                    <a:ea typeface="Tahoma" pitchFamily="34" charset="0"/>
                    <a:cs typeface="Tahoma" pitchFamily="34" charset="0"/>
                  </a:rPr>
                  <a:t>Safety Threats, Care</a:t>
                </a:r>
                <a:r>
                  <a:rPr lang="en-US" sz="2800">
                    <a:solidFill>
                      <a:schemeClr val="bg1"/>
                    </a:solidFill>
                    <a:latin typeface="Segoe UI" panose="020B0502040204020203" pitchFamily="34" charset="0"/>
                    <a:ea typeface="Tahoma" pitchFamily="34" charset="0"/>
                    <a:cs typeface="Tahoma" pitchFamily="34" charset="0"/>
                  </a:rPr>
                  <a:t>giv</a:t>
                </a:r>
                <a:r>
                  <a:rPr lang="en-US" sz="2800" kern="1200">
                    <a:solidFill>
                      <a:schemeClr val="bg1"/>
                    </a:solidFill>
                    <a:latin typeface="Segoe UI" panose="020B0502040204020203" pitchFamily="34" charset="0"/>
                    <a:ea typeface="Tahoma" pitchFamily="34" charset="0"/>
                    <a:cs typeface="Tahoma" pitchFamily="34" charset="0"/>
                  </a:rPr>
                  <a:t>er Complicating Behaviors</a:t>
                </a:r>
              </a:p>
            </p:txBody>
          </p:sp>
          <p:sp>
            <p:nvSpPr>
              <p:cNvPr id="12" name="Rectangle 11"/>
              <p:cNvSpPr/>
              <p:nvPr/>
            </p:nvSpPr>
            <p:spPr>
              <a:xfrm>
                <a:off x="1976169" y="2754629"/>
                <a:ext cx="4888522" cy="697401"/>
              </a:xfrm>
              <a:prstGeom prst="rect">
                <a:avLst/>
              </a:prstGeom>
              <a:solidFill>
                <a:srgbClr val="6E7072"/>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3809" tIns="93809" rIns="93809" bIns="93809" numCol="1" spcCol="1270" anchor="ctr" anchorCtr="0">
                <a:noAutofit/>
              </a:bodyPr>
              <a:lstStyle/>
              <a:p>
                <a:pPr marL="346075" lvl="0" defTabSz="800100">
                  <a:spcBef>
                    <a:spcPct val="0"/>
                  </a:spcBef>
                  <a:buNone/>
                </a:pPr>
                <a:r>
                  <a:rPr lang="en-US" sz="2800" kern="1200">
                    <a:solidFill>
                      <a:schemeClr val="bg1"/>
                    </a:solidFill>
                    <a:latin typeface="Segoe UI" panose="020B0502040204020203" pitchFamily="34" charset="0"/>
                    <a:ea typeface="Tahoma" pitchFamily="34" charset="0"/>
                    <a:cs typeface="Tahoma" pitchFamily="34" charset="0"/>
                  </a:rPr>
                  <a:t>Household Strengths and Protective Actions</a:t>
                </a:r>
              </a:p>
            </p:txBody>
          </p:sp>
          <p:sp>
            <p:nvSpPr>
              <p:cNvPr id="16" name="Rectangle 15"/>
              <p:cNvSpPr/>
              <p:nvPr/>
            </p:nvSpPr>
            <p:spPr>
              <a:xfrm>
                <a:off x="1976169" y="3442012"/>
                <a:ext cx="4888522" cy="685800"/>
              </a:xfrm>
              <a:prstGeom prst="rect">
                <a:avLst/>
              </a:prstGeom>
              <a:solidFill>
                <a:schemeClr val="accent3"/>
              </a:soli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93809" tIns="93809" rIns="93809" bIns="93809" numCol="1" spcCol="1270" anchor="ctr" anchorCtr="0">
                <a:noAutofit/>
              </a:bodyPr>
              <a:lstStyle/>
              <a:p>
                <a:pPr marL="346075" lvl="0" defTabSz="800100">
                  <a:spcBef>
                    <a:spcPct val="0"/>
                  </a:spcBef>
                  <a:buNone/>
                </a:pPr>
                <a:r>
                  <a:rPr lang="en-US" sz="2800" kern="1200">
                    <a:solidFill>
                      <a:schemeClr val="bg1"/>
                    </a:solidFill>
                    <a:latin typeface="Segoe UI" panose="020B0502040204020203" pitchFamily="34" charset="0"/>
                    <a:ea typeface="Tahoma" pitchFamily="34" charset="0"/>
                    <a:cs typeface="Tahoma" pitchFamily="34" charset="0"/>
                  </a:rPr>
                  <a:t>Safety Decision</a:t>
                </a:r>
              </a:p>
            </p:txBody>
          </p:sp>
        </p:grpSp>
        <p:sp>
          <p:nvSpPr>
            <p:cNvPr id="8" name="TextBox 7"/>
            <p:cNvSpPr txBox="1"/>
            <p:nvPr/>
          </p:nvSpPr>
          <p:spPr>
            <a:xfrm>
              <a:off x="6839549" y="2372164"/>
              <a:ext cx="4938279" cy="485529"/>
            </a:xfrm>
            <a:prstGeom prst="rect">
              <a:avLst/>
            </a:prstGeom>
          </p:spPr>
          <p:txBody>
            <a:bodyPr vert="horz" wrap="square" lIns="68580" tIns="34290" rIns="68580" bIns="34290" rtlCol="0" anchor="t">
              <a:noAutofit/>
            </a:bodyPr>
            <a:lstStyle/>
            <a:p>
              <a:pPr defTabSz="342900">
                <a:spcBef>
                  <a:spcPct val="0"/>
                </a:spcBef>
              </a:pPr>
              <a:r>
                <a:rPr lang="en-US" sz="2800" b="1">
                  <a:latin typeface="Segoe UI" panose="020B0502040204020203" pitchFamily="34" charset="0"/>
                  <a:ea typeface="+mj-ea"/>
                  <a:cs typeface="Verdana"/>
                </a:rPr>
                <a:t>What are we worried about?</a:t>
              </a:r>
            </a:p>
            <a:p>
              <a:pPr defTabSz="342900">
                <a:spcBef>
                  <a:spcPct val="0"/>
                </a:spcBef>
              </a:pPr>
              <a:endParaRPr lang="en-US" sz="2400">
                <a:latin typeface="Segoe UI" panose="020B0502040204020203" pitchFamily="34" charset="0"/>
                <a:ea typeface="+mj-ea"/>
                <a:cs typeface="Verdana"/>
              </a:endParaRPr>
            </a:p>
          </p:txBody>
        </p:sp>
        <p:sp>
          <p:nvSpPr>
            <p:cNvPr id="9" name="TextBox 8"/>
            <p:cNvSpPr txBox="1"/>
            <p:nvPr/>
          </p:nvSpPr>
          <p:spPr>
            <a:xfrm>
              <a:off x="6839549" y="3474144"/>
              <a:ext cx="4652231" cy="1177961"/>
            </a:xfrm>
            <a:prstGeom prst="rect">
              <a:avLst/>
            </a:prstGeom>
          </p:spPr>
          <p:txBody>
            <a:bodyPr vert="horz" wrap="square" lIns="68580" tIns="34290" rIns="68580" bIns="34290" rtlCol="0" anchor="ctr">
              <a:normAutofit/>
            </a:bodyPr>
            <a:lstStyle/>
            <a:p>
              <a:pPr defTabSz="342900">
                <a:spcBef>
                  <a:spcPct val="0"/>
                </a:spcBef>
              </a:pPr>
              <a:r>
                <a:rPr lang="en-US" sz="2800" b="1">
                  <a:latin typeface="Segoe UI" panose="020B0502040204020203" pitchFamily="34" charset="0"/>
                  <a:ea typeface="Verdana" panose="020B0604030504040204" pitchFamily="34" charset="0"/>
                  <a:cs typeface="Verdana" panose="020B0604030504040204" pitchFamily="34" charset="0"/>
                </a:rPr>
                <a:t>What is working well?</a:t>
              </a:r>
            </a:p>
          </p:txBody>
        </p:sp>
        <p:sp>
          <p:nvSpPr>
            <p:cNvPr id="10" name="TextBox 9"/>
            <p:cNvSpPr txBox="1"/>
            <p:nvPr/>
          </p:nvSpPr>
          <p:spPr>
            <a:xfrm>
              <a:off x="6839549" y="4379458"/>
              <a:ext cx="4652231" cy="1292664"/>
            </a:xfrm>
            <a:prstGeom prst="rect">
              <a:avLst/>
            </a:prstGeom>
          </p:spPr>
          <p:txBody>
            <a:bodyPr vert="horz" wrap="square" lIns="68580" tIns="34290" rIns="68580" bIns="34290" rtlCol="0" anchor="ctr">
              <a:noAutofit/>
            </a:bodyPr>
            <a:lstStyle/>
            <a:p>
              <a:pPr defTabSz="342900">
                <a:spcBef>
                  <a:spcPct val="0"/>
                </a:spcBef>
              </a:pPr>
              <a:r>
                <a:rPr lang="en-US" sz="2800" b="1">
                  <a:latin typeface="Segoe UI" panose="020B0502040204020203" pitchFamily="34" charset="0"/>
                  <a:ea typeface="Verdana" panose="020B0604030504040204" pitchFamily="34" charset="0"/>
                  <a:cs typeface="Verdana" panose="020B0604030504040204" pitchFamily="34" charset="0"/>
                </a:rPr>
                <a:t>What needs to happen next?</a:t>
              </a:r>
            </a:p>
          </p:txBody>
        </p:sp>
        <p:sp>
          <p:nvSpPr>
            <p:cNvPr id="4" name="Right Brace 3"/>
            <p:cNvSpPr/>
            <p:nvPr/>
          </p:nvSpPr>
          <p:spPr>
            <a:xfrm>
              <a:off x="6262796" y="1741254"/>
              <a:ext cx="322480" cy="1747348"/>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6262796" y="3672411"/>
              <a:ext cx="322480" cy="781426"/>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0404E805-4BB6-4B1D-9ED0-C4CBA88636D6}"/>
                </a:ext>
              </a:extLst>
            </p:cNvPr>
            <p:cNvSpPr/>
            <p:nvPr/>
          </p:nvSpPr>
          <p:spPr>
            <a:xfrm>
              <a:off x="6262796" y="4584204"/>
              <a:ext cx="322480" cy="883172"/>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5451965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6FF6-6CC7-16D8-2DAD-D6BE2C8ADA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A20156A-8640-67F0-D2C6-51A2243CB1A6}"/>
              </a:ext>
            </a:extLst>
          </p:cNvPr>
          <p:cNvPicPr>
            <a:picLocks noChangeAspect="1"/>
          </p:cNvPicPr>
          <p:nvPr/>
        </p:nvPicPr>
        <p:blipFill>
          <a:blip r:embed="rId4"/>
          <a:srcRect l="216" t="12688"/>
          <a:stretch>
            <a:fillRect/>
          </a:stretch>
        </p:blipFill>
        <p:spPr>
          <a:xfrm>
            <a:off x="5263238" y="535666"/>
            <a:ext cx="6216812" cy="5497951"/>
          </a:xfrm>
          <a:prstGeom prst="rect">
            <a:avLst/>
          </a:prstGeom>
        </p:spPr>
      </p:pic>
      <p:sp>
        <p:nvSpPr>
          <p:cNvPr id="6" name="Title 5">
            <a:extLst>
              <a:ext uri="{FF2B5EF4-FFF2-40B4-BE49-F238E27FC236}">
                <a16:creationId xmlns:a16="http://schemas.microsoft.com/office/drawing/2014/main" id="{638FEA03-379C-C875-52FE-E6AC663DB446}"/>
              </a:ext>
            </a:extLst>
          </p:cNvPr>
          <p:cNvSpPr>
            <a:spLocks noGrp="1"/>
          </p:cNvSpPr>
          <p:nvPr>
            <p:ph type="title"/>
          </p:nvPr>
        </p:nvSpPr>
        <p:spPr>
          <a:xfrm>
            <a:off x="639664" y="535665"/>
            <a:ext cx="3860618" cy="5640447"/>
          </a:xfrm>
        </p:spPr>
        <p:txBody>
          <a:bodyPr anchor="ctr"/>
          <a:lstStyle/>
          <a:p>
            <a:r>
              <a:rPr lang="en-US" sz="3600" err="1"/>
              <a:t>Safemeasures</a:t>
            </a:r>
            <a:endParaRPr lang="en-US" sz="3600"/>
          </a:p>
        </p:txBody>
      </p:sp>
      <p:sp>
        <p:nvSpPr>
          <p:cNvPr id="8" name="Picture Placeholder 7">
            <a:extLst>
              <a:ext uri="{FF2B5EF4-FFF2-40B4-BE49-F238E27FC236}">
                <a16:creationId xmlns:a16="http://schemas.microsoft.com/office/drawing/2014/main" id="{45C595A2-95A7-7F71-33CF-F951D3B21CF6}"/>
              </a:ext>
            </a:extLst>
          </p:cNvPr>
          <p:cNvSpPr>
            <a:spLocks noGrp="1"/>
          </p:cNvSpPr>
          <p:nvPr>
            <p:ph type="pic" sz="quarter" idx="10"/>
          </p:nvPr>
        </p:nvSpPr>
        <p:spPr>
          <a:xfrm>
            <a:off x="5084086" y="393172"/>
            <a:ext cx="6575116" cy="5782940"/>
          </a:xfrm>
        </p:spPr>
        <p:txBody>
          <a:bodyPr/>
          <a:lstStyle/>
          <a:p>
            <a:endParaRPr lang="en-US"/>
          </a:p>
        </p:txBody>
      </p:sp>
    </p:spTree>
    <p:custDataLst>
      <p:tags r:id="rId1"/>
    </p:custDataLst>
    <p:extLst>
      <p:ext uri="{BB962C8B-B14F-4D97-AF65-F5344CB8AC3E}">
        <p14:creationId xmlns:p14="http://schemas.microsoft.com/office/powerpoint/2010/main" val="32355779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D79AA4-9468-4714-8DDC-1EE3FE38B1F1}"/>
              </a:ext>
            </a:extLst>
          </p:cNvPr>
          <p:cNvSpPr>
            <a:spLocks noGrp="1"/>
          </p:cNvSpPr>
          <p:nvPr>
            <p:ph type="title"/>
          </p:nvPr>
        </p:nvSpPr>
        <p:spPr>
          <a:xfrm>
            <a:off x="7658941" y="1264022"/>
            <a:ext cx="3896477" cy="4347067"/>
          </a:xfrm>
        </p:spPr>
        <p:txBody>
          <a:bodyPr anchor="ctr"/>
          <a:lstStyle/>
          <a:p>
            <a:r>
              <a:rPr lang="en-US"/>
              <a:t>What Does Safety Look Like? </a:t>
            </a:r>
          </a:p>
        </p:txBody>
      </p:sp>
      <p:pic>
        <p:nvPicPr>
          <p:cNvPr id="8" name="Picture Placeholder 11">
            <a:extLst>
              <a:ext uri="{FF2B5EF4-FFF2-40B4-BE49-F238E27FC236}">
                <a16:creationId xmlns:a16="http://schemas.microsoft.com/office/drawing/2014/main" id="{20758C81-8E07-43EF-B836-92733A04D72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a:ext>
            </a:extLst>
          </a:blip>
          <a:srcRect t="3347" b="3347"/>
          <a:stretch/>
        </p:blipFill>
        <p:spPr/>
      </p:pic>
    </p:spTree>
    <p:custDataLst>
      <p:tags r:id="rId1"/>
    </p:custDataLst>
    <p:extLst>
      <p:ext uri="{BB962C8B-B14F-4D97-AF65-F5344CB8AC3E}">
        <p14:creationId xmlns:p14="http://schemas.microsoft.com/office/powerpoint/2010/main" val="23261687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D20DE-78D0-6A5A-3075-C955BD4AB4B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E4702EF-D62F-D396-5844-612556CE28F8}"/>
              </a:ext>
            </a:extLst>
          </p:cNvPr>
          <p:cNvSpPr>
            <a:spLocks noGrp="1"/>
          </p:cNvSpPr>
          <p:nvPr>
            <p:ph type="body" sz="quarter" idx="12"/>
          </p:nvPr>
        </p:nvSpPr>
        <p:spPr/>
        <p:txBody>
          <a:bodyPr/>
          <a:lstStyle/>
          <a:p>
            <a:r>
              <a:rPr lang="en-US"/>
              <a:t>Safety Plan function</a:t>
            </a:r>
          </a:p>
        </p:txBody>
      </p:sp>
      <p:grpSp>
        <p:nvGrpSpPr>
          <p:cNvPr id="2" name="Group 1">
            <a:extLst>
              <a:ext uri="{FF2B5EF4-FFF2-40B4-BE49-F238E27FC236}">
                <a16:creationId xmlns:a16="http://schemas.microsoft.com/office/drawing/2014/main" id="{CB81985E-576A-9C87-DCE9-56410A973434}"/>
              </a:ext>
            </a:extLst>
          </p:cNvPr>
          <p:cNvGrpSpPr/>
          <p:nvPr/>
        </p:nvGrpSpPr>
        <p:grpSpPr>
          <a:xfrm>
            <a:off x="639700" y="1692910"/>
            <a:ext cx="10898213" cy="3568214"/>
            <a:chOff x="639662" y="2037985"/>
            <a:chExt cx="10898213" cy="3568214"/>
          </a:xfrm>
        </p:grpSpPr>
        <p:grpSp>
          <p:nvGrpSpPr>
            <p:cNvPr id="5" name="Group 4">
              <a:extLst>
                <a:ext uri="{FF2B5EF4-FFF2-40B4-BE49-F238E27FC236}">
                  <a16:creationId xmlns:a16="http://schemas.microsoft.com/office/drawing/2014/main" id="{1552E211-BF18-0698-5099-113DEF518E07}"/>
                </a:ext>
              </a:extLst>
            </p:cNvPr>
            <p:cNvGrpSpPr/>
            <p:nvPr/>
          </p:nvGrpSpPr>
          <p:grpSpPr>
            <a:xfrm>
              <a:off x="639662" y="2037985"/>
              <a:ext cx="10898213" cy="3568214"/>
              <a:chOff x="999140" y="2471454"/>
              <a:chExt cx="10193720" cy="3337553"/>
            </a:xfrm>
          </p:grpSpPr>
          <p:pic>
            <p:nvPicPr>
              <p:cNvPr id="7" name="Picture 6">
                <a:extLst>
                  <a:ext uri="{FF2B5EF4-FFF2-40B4-BE49-F238E27FC236}">
                    <a16:creationId xmlns:a16="http://schemas.microsoft.com/office/drawing/2014/main" id="{84CE8FB3-16DC-A3ED-5EC0-ADC99578B895}"/>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8" name="Group 7">
                <a:extLst>
                  <a:ext uri="{FF2B5EF4-FFF2-40B4-BE49-F238E27FC236}">
                    <a16:creationId xmlns:a16="http://schemas.microsoft.com/office/drawing/2014/main" id="{FEE9E958-D91B-3DB6-C8F2-91E116DDB1C6}"/>
                  </a:ext>
                </a:extLst>
              </p:cNvPr>
              <p:cNvGrpSpPr/>
              <p:nvPr/>
            </p:nvGrpSpPr>
            <p:grpSpPr>
              <a:xfrm>
                <a:off x="999140" y="2471454"/>
                <a:ext cx="10193720" cy="3337553"/>
                <a:chOff x="342223" y="1817511"/>
                <a:chExt cx="11824542" cy="4085269"/>
              </a:xfrm>
            </p:grpSpPr>
            <p:grpSp>
              <p:nvGrpSpPr>
                <p:cNvPr id="11" name="Group 10">
                  <a:extLst>
                    <a:ext uri="{FF2B5EF4-FFF2-40B4-BE49-F238E27FC236}">
                      <a16:creationId xmlns:a16="http://schemas.microsoft.com/office/drawing/2014/main" id="{31DCBC1E-0219-D01E-B317-8CAA5E990DA1}"/>
                    </a:ext>
                  </a:extLst>
                </p:cNvPr>
                <p:cNvGrpSpPr/>
                <p:nvPr/>
              </p:nvGrpSpPr>
              <p:grpSpPr>
                <a:xfrm>
                  <a:off x="342223" y="1817511"/>
                  <a:ext cx="11824542" cy="4085269"/>
                  <a:chOff x="339664" y="1366885"/>
                  <a:chExt cx="12296067" cy="4771448"/>
                </a:xfrm>
              </p:grpSpPr>
              <p:sp>
                <p:nvSpPr>
                  <p:cNvPr id="26" name="Rectangle 25">
                    <a:extLst>
                      <a:ext uri="{FF2B5EF4-FFF2-40B4-BE49-F238E27FC236}">
                        <a16:creationId xmlns:a16="http://schemas.microsoft.com/office/drawing/2014/main" id="{33A23E08-B04D-3C8D-131D-F56ECF975B70}"/>
                      </a:ext>
                    </a:extLst>
                  </p:cNvPr>
                  <p:cNvSpPr/>
                  <p:nvPr/>
                </p:nvSpPr>
                <p:spPr>
                  <a:xfrm>
                    <a:off x="734501" y="1366885"/>
                    <a:ext cx="10648201" cy="4771448"/>
                  </a:xfrm>
                  <a:prstGeom prst="rect">
                    <a:avLst/>
                  </a:prstGeom>
                  <a:ln>
                    <a:noFill/>
                  </a:ln>
                </p:spPr>
                <p:txBody>
                  <a:bodyPr/>
                  <a:lstStyle/>
                  <a:p>
                    <a:endParaRPr lang="en-US"/>
                  </a:p>
                </p:txBody>
              </p:sp>
              <p:sp>
                <p:nvSpPr>
                  <p:cNvPr id="27" name="Rectangle: Rounded Corners 26">
                    <a:extLst>
                      <a:ext uri="{FF2B5EF4-FFF2-40B4-BE49-F238E27FC236}">
                        <a16:creationId xmlns:a16="http://schemas.microsoft.com/office/drawing/2014/main" id="{77E5947F-FEAA-5CB7-999F-6D7DF10A0139}"/>
                      </a:ext>
                    </a:extLst>
                  </p:cNvPr>
                  <p:cNvSpPr/>
                  <p:nvPr/>
                </p:nvSpPr>
                <p:spPr>
                  <a:xfrm>
                    <a:off x="339664" y="1366885"/>
                    <a:ext cx="3478344" cy="4771448"/>
                  </a:xfrm>
                  <a:prstGeom prst="roundRect">
                    <a:avLst/>
                  </a:prstGeom>
                  <a:noFill/>
                  <a:ln w="762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C</a:t>
                    </a:r>
                    <a:r>
                      <a:rPr lang="en-US" sz="2800">
                        <a:solidFill>
                          <a:schemeClr val="tx1"/>
                        </a:solidFill>
                      </a:rPr>
                      <a:t>aregiver</a:t>
                    </a:r>
                  </a:p>
                </p:txBody>
              </p:sp>
              <p:sp>
                <p:nvSpPr>
                  <p:cNvPr id="28" name="Rectangle: Rounded Corners 27">
                    <a:extLst>
                      <a:ext uri="{FF2B5EF4-FFF2-40B4-BE49-F238E27FC236}">
                        <a16:creationId xmlns:a16="http://schemas.microsoft.com/office/drawing/2014/main" id="{C7C5E68C-DC48-32E1-BD73-C2D01892620F}"/>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B</a:t>
                    </a:r>
                    <a:r>
                      <a:rPr lang="en-US" sz="2800">
                        <a:solidFill>
                          <a:schemeClr val="tx1"/>
                        </a:solidFill>
                      </a:rPr>
                      <a:t>ehavior</a:t>
                    </a:r>
                  </a:p>
                </p:txBody>
              </p:sp>
              <p:sp>
                <p:nvSpPr>
                  <p:cNvPr id="29" name="Rectangle: Rounded Corners 28">
                    <a:extLst>
                      <a:ext uri="{FF2B5EF4-FFF2-40B4-BE49-F238E27FC236}">
                        <a16:creationId xmlns:a16="http://schemas.microsoft.com/office/drawing/2014/main" id="{2EBCCA01-1F33-CA3E-E846-B98DA6EABF70}"/>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2800" b="1">
                        <a:solidFill>
                          <a:schemeClr val="tx1"/>
                        </a:solidFill>
                      </a:rPr>
                      <a:t>I</a:t>
                    </a:r>
                    <a:r>
                      <a:rPr lang="en-US" sz="2800">
                        <a:solidFill>
                          <a:schemeClr val="tx1"/>
                        </a:solidFill>
                      </a:rPr>
                      <a:t>mpact or Likely Impact on the Child</a:t>
                    </a:r>
                  </a:p>
                </p:txBody>
              </p:sp>
            </p:grpSp>
            <p:pic>
              <p:nvPicPr>
                <p:cNvPr id="12" name="Graphic 11">
                  <a:extLst>
                    <a:ext uri="{FF2B5EF4-FFF2-40B4-BE49-F238E27FC236}">
                      <a16:creationId xmlns:a16="http://schemas.microsoft.com/office/drawing/2014/main" id="{EF6123C6-4DF9-2001-9DA3-FD5173FDC9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13" name="Graphic 12">
                  <a:extLst>
                    <a:ext uri="{FF2B5EF4-FFF2-40B4-BE49-F238E27FC236}">
                      <a16:creationId xmlns:a16="http://schemas.microsoft.com/office/drawing/2014/main" id="{7D44C9F1-E122-204F-71AB-0B535016E2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9" name="Plus Sign 8">
                <a:extLst>
                  <a:ext uri="{FF2B5EF4-FFF2-40B4-BE49-F238E27FC236}">
                    <a16:creationId xmlns:a16="http://schemas.microsoft.com/office/drawing/2014/main" id="{1E76DA29-7025-68B4-103D-F437578E0E6F}"/>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Sign 9">
                <a:extLst>
                  <a:ext uri="{FF2B5EF4-FFF2-40B4-BE49-F238E27FC236}">
                    <a16:creationId xmlns:a16="http://schemas.microsoft.com/office/drawing/2014/main" id="{39D4F687-1609-0438-3446-513ED5C45C47}"/>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7AF04F05-BEC6-7AFD-44A5-09CF44C247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3468" y="2429769"/>
              <a:ext cx="1530836" cy="1428779"/>
            </a:xfrm>
            <a:prstGeom prst="rect">
              <a:avLst/>
            </a:prstGeom>
          </p:spPr>
        </p:pic>
      </p:grpSp>
    </p:spTree>
    <p:custDataLst>
      <p:tags r:id="rId1"/>
    </p:custDataLst>
    <p:extLst>
      <p:ext uri="{BB962C8B-B14F-4D97-AF65-F5344CB8AC3E}">
        <p14:creationId xmlns:p14="http://schemas.microsoft.com/office/powerpoint/2010/main" val="19812434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9469-4135-C907-7EB7-D0D0FE84813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A3F075-E7A5-78DC-0723-32A1901C42C9}"/>
              </a:ext>
            </a:extLst>
          </p:cNvPr>
          <p:cNvSpPr>
            <a:spLocks noGrp="1"/>
          </p:cNvSpPr>
          <p:nvPr>
            <p:ph type="body" sz="quarter" idx="12"/>
          </p:nvPr>
        </p:nvSpPr>
        <p:spPr/>
        <p:txBody>
          <a:bodyPr/>
          <a:lstStyle/>
          <a:p>
            <a:r>
              <a:rPr lang="en-CA" altLang="en-US" noProof="1"/>
              <a:t>Where do </a:t>
            </a:r>
            <a:r>
              <a:rPr lang="en-CA" altLang="en-US" noProof="1">
                <a:solidFill>
                  <a:schemeClr val="accent4"/>
                </a:solidFill>
              </a:rPr>
              <a:t>safety plans </a:t>
            </a:r>
            <a:r>
              <a:rPr lang="en-CA" altLang="en-US" noProof="1"/>
              <a:t>make a difference?</a:t>
            </a:r>
          </a:p>
        </p:txBody>
      </p:sp>
      <p:sp>
        <p:nvSpPr>
          <p:cNvPr id="2" name="TextBox 1">
            <a:extLst>
              <a:ext uri="{FF2B5EF4-FFF2-40B4-BE49-F238E27FC236}">
                <a16:creationId xmlns:a16="http://schemas.microsoft.com/office/drawing/2014/main" id="{223A047C-8D0F-2B5C-DCC3-50C2B17982D3}"/>
              </a:ext>
            </a:extLst>
          </p:cNvPr>
          <p:cNvSpPr txBox="1"/>
          <p:nvPr/>
        </p:nvSpPr>
        <p:spPr>
          <a:xfrm>
            <a:off x="8911859" y="5421172"/>
            <a:ext cx="2464525" cy="523220"/>
          </a:xfrm>
          <a:prstGeom prst="rect">
            <a:avLst/>
          </a:prstGeom>
          <a:noFill/>
        </p:spPr>
        <p:txBody>
          <a:bodyPr wrap="square" rtlCol="0">
            <a:spAutoFit/>
          </a:bodyPr>
          <a:lstStyle/>
          <a:p>
            <a:pPr algn="ctr"/>
            <a:r>
              <a:rPr lang="en-US" sz="2800" b="1" i="1">
                <a:solidFill>
                  <a:schemeClr val="accent4"/>
                </a:solidFill>
              </a:rPr>
              <a:t>Interrupt</a:t>
            </a:r>
          </a:p>
        </p:txBody>
      </p:sp>
      <p:grpSp>
        <p:nvGrpSpPr>
          <p:cNvPr id="5" name="Group 4">
            <a:extLst>
              <a:ext uri="{FF2B5EF4-FFF2-40B4-BE49-F238E27FC236}">
                <a16:creationId xmlns:a16="http://schemas.microsoft.com/office/drawing/2014/main" id="{357A84E5-3975-B2B4-EFA0-EE289E238DA2}"/>
              </a:ext>
            </a:extLst>
          </p:cNvPr>
          <p:cNvGrpSpPr/>
          <p:nvPr/>
        </p:nvGrpSpPr>
        <p:grpSpPr>
          <a:xfrm>
            <a:off x="639700" y="1716357"/>
            <a:ext cx="10898213" cy="3568214"/>
            <a:chOff x="639662" y="2037985"/>
            <a:chExt cx="10898213" cy="3568214"/>
          </a:xfrm>
        </p:grpSpPr>
        <p:grpSp>
          <p:nvGrpSpPr>
            <p:cNvPr id="6" name="Group 5">
              <a:extLst>
                <a:ext uri="{FF2B5EF4-FFF2-40B4-BE49-F238E27FC236}">
                  <a16:creationId xmlns:a16="http://schemas.microsoft.com/office/drawing/2014/main" id="{941911BE-DEE5-5FD0-5931-C8F0E42786ED}"/>
                </a:ext>
              </a:extLst>
            </p:cNvPr>
            <p:cNvGrpSpPr/>
            <p:nvPr/>
          </p:nvGrpSpPr>
          <p:grpSpPr>
            <a:xfrm>
              <a:off x="639662" y="2037985"/>
              <a:ext cx="10898213" cy="3568214"/>
              <a:chOff x="999140" y="2471454"/>
              <a:chExt cx="10193720" cy="3337553"/>
            </a:xfrm>
          </p:grpSpPr>
          <p:pic>
            <p:nvPicPr>
              <p:cNvPr id="8" name="Picture 7">
                <a:extLst>
                  <a:ext uri="{FF2B5EF4-FFF2-40B4-BE49-F238E27FC236}">
                    <a16:creationId xmlns:a16="http://schemas.microsoft.com/office/drawing/2014/main" id="{C6951E19-E5C6-FD32-4D84-8D9A250CB395}"/>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9" name="Group 8">
                <a:extLst>
                  <a:ext uri="{FF2B5EF4-FFF2-40B4-BE49-F238E27FC236}">
                    <a16:creationId xmlns:a16="http://schemas.microsoft.com/office/drawing/2014/main" id="{755519C2-D029-E6CD-FE83-BDB2D2788344}"/>
                  </a:ext>
                </a:extLst>
              </p:cNvPr>
              <p:cNvGrpSpPr/>
              <p:nvPr/>
            </p:nvGrpSpPr>
            <p:grpSpPr>
              <a:xfrm>
                <a:off x="999140" y="2471454"/>
                <a:ext cx="10193720" cy="3337553"/>
                <a:chOff x="342223" y="1817511"/>
                <a:chExt cx="11824542" cy="4085269"/>
              </a:xfrm>
            </p:grpSpPr>
            <p:grpSp>
              <p:nvGrpSpPr>
                <p:cNvPr id="12" name="Group 11">
                  <a:extLst>
                    <a:ext uri="{FF2B5EF4-FFF2-40B4-BE49-F238E27FC236}">
                      <a16:creationId xmlns:a16="http://schemas.microsoft.com/office/drawing/2014/main" id="{CEA6058A-F3D9-126B-6DE4-7D590CEFAD62}"/>
                    </a:ext>
                  </a:extLst>
                </p:cNvPr>
                <p:cNvGrpSpPr/>
                <p:nvPr/>
              </p:nvGrpSpPr>
              <p:grpSpPr>
                <a:xfrm>
                  <a:off x="342223" y="1817511"/>
                  <a:ext cx="11824542" cy="4085269"/>
                  <a:chOff x="339664" y="1366885"/>
                  <a:chExt cx="12296067" cy="4771448"/>
                </a:xfrm>
              </p:grpSpPr>
              <p:sp>
                <p:nvSpPr>
                  <p:cNvPr id="27" name="Rectangle 26">
                    <a:extLst>
                      <a:ext uri="{FF2B5EF4-FFF2-40B4-BE49-F238E27FC236}">
                        <a16:creationId xmlns:a16="http://schemas.microsoft.com/office/drawing/2014/main" id="{BE809415-2B0A-8843-7506-77E37DA1F3DE}"/>
                      </a:ext>
                    </a:extLst>
                  </p:cNvPr>
                  <p:cNvSpPr/>
                  <p:nvPr/>
                </p:nvSpPr>
                <p:spPr>
                  <a:xfrm>
                    <a:off x="734501" y="1366885"/>
                    <a:ext cx="10648201" cy="4771448"/>
                  </a:xfrm>
                  <a:prstGeom prst="rect">
                    <a:avLst/>
                  </a:prstGeom>
                  <a:ln>
                    <a:noFill/>
                  </a:ln>
                </p:spPr>
                <p:txBody>
                  <a:bodyPr/>
                  <a:lstStyle/>
                  <a:p>
                    <a:endParaRPr lang="en-US"/>
                  </a:p>
                </p:txBody>
              </p:sp>
              <p:sp>
                <p:nvSpPr>
                  <p:cNvPr id="28" name="Rectangle: Rounded Corners 27">
                    <a:extLst>
                      <a:ext uri="{FF2B5EF4-FFF2-40B4-BE49-F238E27FC236}">
                        <a16:creationId xmlns:a16="http://schemas.microsoft.com/office/drawing/2014/main" id="{E14AE5A2-0EE0-BCD4-8FD3-9DADE4E676B2}"/>
                      </a:ext>
                    </a:extLst>
                  </p:cNvPr>
                  <p:cNvSpPr/>
                  <p:nvPr/>
                </p:nvSpPr>
                <p:spPr>
                  <a:xfrm>
                    <a:off x="339664" y="1366885"/>
                    <a:ext cx="3478344" cy="4771448"/>
                  </a:xfrm>
                  <a:prstGeom prst="roundRect">
                    <a:avLst/>
                  </a:prstGeom>
                  <a:noFill/>
                  <a:ln w="76200">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C</a:t>
                    </a:r>
                    <a:r>
                      <a:rPr lang="en-US" sz="2800">
                        <a:solidFill>
                          <a:schemeClr val="tx1"/>
                        </a:solidFill>
                      </a:rPr>
                      <a:t>aregiver</a:t>
                    </a:r>
                  </a:p>
                </p:txBody>
              </p:sp>
              <p:sp>
                <p:nvSpPr>
                  <p:cNvPr id="29" name="Rectangle: Rounded Corners 28">
                    <a:extLst>
                      <a:ext uri="{FF2B5EF4-FFF2-40B4-BE49-F238E27FC236}">
                        <a16:creationId xmlns:a16="http://schemas.microsoft.com/office/drawing/2014/main" id="{61AFE7C2-8A40-505F-8652-91506667494D}"/>
                      </a:ext>
                    </a:extLst>
                  </p:cNvPr>
                  <p:cNvSpPr/>
                  <p:nvPr/>
                </p:nvSpPr>
                <p:spPr>
                  <a:xfrm>
                    <a:off x="4771065" y="1366885"/>
                    <a:ext cx="3478343" cy="4771448"/>
                  </a:xfrm>
                  <a:prstGeom prst="roundRect">
                    <a:avLst/>
                  </a:prstGeom>
                  <a:solidFill>
                    <a:schemeClr val="bg1"/>
                  </a:solidFill>
                  <a:ln w="76200">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B</a:t>
                    </a:r>
                    <a:r>
                      <a:rPr lang="en-US" sz="2800">
                        <a:solidFill>
                          <a:schemeClr val="tx1"/>
                        </a:solidFill>
                      </a:rPr>
                      <a:t>ehavior</a:t>
                    </a:r>
                  </a:p>
                </p:txBody>
              </p:sp>
              <p:sp>
                <p:nvSpPr>
                  <p:cNvPr id="30" name="Rectangle: Rounded Corners 29">
                    <a:extLst>
                      <a:ext uri="{FF2B5EF4-FFF2-40B4-BE49-F238E27FC236}">
                        <a16:creationId xmlns:a16="http://schemas.microsoft.com/office/drawing/2014/main" id="{361F5BAD-CCD3-F3EA-8A60-4116272A95F0}"/>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2800" b="1">
                        <a:solidFill>
                          <a:schemeClr val="tx1"/>
                        </a:solidFill>
                      </a:rPr>
                      <a:t>I</a:t>
                    </a:r>
                    <a:r>
                      <a:rPr lang="en-US" sz="2800">
                        <a:solidFill>
                          <a:schemeClr val="tx1"/>
                        </a:solidFill>
                      </a:rPr>
                      <a:t>mpact or Likely Impact on the Child</a:t>
                    </a:r>
                  </a:p>
                </p:txBody>
              </p:sp>
            </p:grpSp>
            <p:pic>
              <p:nvPicPr>
                <p:cNvPr id="13" name="Graphic 12">
                  <a:extLst>
                    <a:ext uri="{FF2B5EF4-FFF2-40B4-BE49-F238E27FC236}">
                      <a16:creationId xmlns:a16="http://schemas.microsoft.com/office/drawing/2014/main" id="{DCACC6C1-F320-4732-FE66-6442A0274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26" name="Graphic 25">
                  <a:extLst>
                    <a:ext uri="{FF2B5EF4-FFF2-40B4-BE49-F238E27FC236}">
                      <a16:creationId xmlns:a16="http://schemas.microsoft.com/office/drawing/2014/main" id="{A4C1BADA-2AAB-B180-E69B-C2B1102BF8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10" name="Plus Sign 9">
                <a:extLst>
                  <a:ext uri="{FF2B5EF4-FFF2-40B4-BE49-F238E27FC236}">
                    <a16:creationId xmlns:a16="http://schemas.microsoft.com/office/drawing/2014/main" id="{D02FD23F-B9B6-EB36-D990-193B44570F0C}"/>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Sign 10">
                <a:extLst>
                  <a:ext uri="{FF2B5EF4-FFF2-40B4-BE49-F238E27FC236}">
                    <a16:creationId xmlns:a16="http://schemas.microsoft.com/office/drawing/2014/main" id="{1C03B55F-E541-9433-7323-6ED55B07527E}"/>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A8C00A7E-D114-1F3C-946E-C19E8D0175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3468" y="2429769"/>
              <a:ext cx="1530836" cy="1428779"/>
            </a:xfrm>
            <a:prstGeom prst="rect">
              <a:avLst/>
            </a:prstGeom>
          </p:spPr>
        </p:pic>
      </p:grpSp>
    </p:spTree>
    <p:custDataLst>
      <p:tags r:id="rId1"/>
    </p:custDataLst>
    <p:extLst>
      <p:ext uri="{BB962C8B-B14F-4D97-AF65-F5344CB8AC3E}">
        <p14:creationId xmlns:p14="http://schemas.microsoft.com/office/powerpoint/2010/main" val="23321096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A4FC0-3FE6-82FE-0B0B-D7B95235212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8A98F9A-ABF8-A812-14B1-B7CD50184A7F}"/>
              </a:ext>
            </a:extLst>
          </p:cNvPr>
          <p:cNvSpPr>
            <a:spLocks noGrp="1"/>
          </p:cNvSpPr>
          <p:nvPr>
            <p:ph type="body" sz="quarter" idx="12"/>
          </p:nvPr>
        </p:nvSpPr>
        <p:spPr/>
        <p:txBody>
          <a:bodyPr/>
          <a:lstStyle/>
          <a:p>
            <a:r>
              <a:rPr lang="en-CA" altLang="en-US" noProof="1"/>
              <a:t>Where do </a:t>
            </a:r>
            <a:r>
              <a:rPr lang="en-CA" altLang="en-US" noProof="1">
                <a:solidFill>
                  <a:schemeClr val="accent3"/>
                </a:solidFill>
              </a:rPr>
              <a:t>case plans </a:t>
            </a:r>
            <a:r>
              <a:rPr lang="en-CA" altLang="en-US" noProof="1"/>
              <a:t>make a difference?</a:t>
            </a:r>
          </a:p>
        </p:txBody>
      </p:sp>
      <p:sp>
        <p:nvSpPr>
          <p:cNvPr id="6" name="TextBox 5">
            <a:extLst>
              <a:ext uri="{FF2B5EF4-FFF2-40B4-BE49-F238E27FC236}">
                <a16:creationId xmlns:a16="http://schemas.microsoft.com/office/drawing/2014/main" id="{62F42772-DEB2-1160-7C97-86A4DA8BE0CD}"/>
              </a:ext>
            </a:extLst>
          </p:cNvPr>
          <p:cNvSpPr txBox="1"/>
          <p:nvPr/>
        </p:nvSpPr>
        <p:spPr>
          <a:xfrm>
            <a:off x="4863737" y="5391298"/>
            <a:ext cx="2464525" cy="523220"/>
          </a:xfrm>
          <a:prstGeom prst="rect">
            <a:avLst/>
          </a:prstGeom>
          <a:noFill/>
        </p:spPr>
        <p:txBody>
          <a:bodyPr wrap="square" rtlCol="0">
            <a:spAutoFit/>
          </a:bodyPr>
          <a:lstStyle/>
          <a:p>
            <a:pPr algn="ctr"/>
            <a:r>
              <a:rPr lang="en-US" sz="2800" b="1" i="1">
                <a:solidFill>
                  <a:schemeClr val="accent3"/>
                </a:solidFill>
              </a:rPr>
              <a:t>Change</a:t>
            </a:r>
          </a:p>
        </p:txBody>
      </p:sp>
      <p:grpSp>
        <p:nvGrpSpPr>
          <p:cNvPr id="2" name="Group 1">
            <a:extLst>
              <a:ext uri="{FF2B5EF4-FFF2-40B4-BE49-F238E27FC236}">
                <a16:creationId xmlns:a16="http://schemas.microsoft.com/office/drawing/2014/main" id="{0B91CCDB-B76D-B97F-1C7F-71D82C8D383A}"/>
              </a:ext>
            </a:extLst>
          </p:cNvPr>
          <p:cNvGrpSpPr/>
          <p:nvPr/>
        </p:nvGrpSpPr>
        <p:grpSpPr>
          <a:xfrm>
            <a:off x="639700" y="1692910"/>
            <a:ext cx="10898213" cy="3568214"/>
            <a:chOff x="639662" y="2037985"/>
            <a:chExt cx="10898213" cy="3568214"/>
          </a:xfrm>
        </p:grpSpPr>
        <p:grpSp>
          <p:nvGrpSpPr>
            <p:cNvPr id="5" name="Group 4">
              <a:extLst>
                <a:ext uri="{FF2B5EF4-FFF2-40B4-BE49-F238E27FC236}">
                  <a16:creationId xmlns:a16="http://schemas.microsoft.com/office/drawing/2014/main" id="{0D8A33E2-583F-F358-B91F-FAD98A81B70E}"/>
                </a:ext>
              </a:extLst>
            </p:cNvPr>
            <p:cNvGrpSpPr/>
            <p:nvPr/>
          </p:nvGrpSpPr>
          <p:grpSpPr>
            <a:xfrm>
              <a:off x="639662" y="2037985"/>
              <a:ext cx="10898213" cy="3568214"/>
              <a:chOff x="999140" y="2471454"/>
              <a:chExt cx="10193720" cy="3337553"/>
            </a:xfrm>
          </p:grpSpPr>
          <p:pic>
            <p:nvPicPr>
              <p:cNvPr id="8" name="Picture 7">
                <a:extLst>
                  <a:ext uri="{FF2B5EF4-FFF2-40B4-BE49-F238E27FC236}">
                    <a16:creationId xmlns:a16="http://schemas.microsoft.com/office/drawing/2014/main" id="{CCE44819-8AB0-3214-F68B-E505251BF054}"/>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9" name="Group 8">
                <a:extLst>
                  <a:ext uri="{FF2B5EF4-FFF2-40B4-BE49-F238E27FC236}">
                    <a16:creationId xmlns:a16="http://schemas.microsoft.com/office/drawing/2014/main" id="{55A9D1F0-70C0-853C-8197-FD832A670DDD}"/>
                  </a:ext>
                </a:extLst>
              </p:cNvPr>
              <p:cNvGrpSpPr/>
              <p:nvPr/>
            </p:nvGrpSpPr>
            <p:grpSpPr>
              <a:xfrm>
                <a:off x="999140" y="2471454"/>
                <a:ext cx="10193720" cy="3337553"/>
                <a:chOff x="342223" y="1817511"/>
                <a:chExt cx="11824542" cy="4085269"/>
              </a:xfrm>
            </p:grpSpPr>
            <p:grpSp>
              <p:nvGrpSpPr>
                <p:cNvPr id="12" name="Group 11">
                  <a:extLst>
                    <a:ext uri="{FF2B5EF4-FFF2-40B4-BE49-F238E27FC236}">
                      <a16:creationId xmlns:a16="http://schemas.microsoft.com/office/drawing/2014/main" id="{A2D3DA03-B2F7-8263-FFCA-9AC5FFED680D}"/>
                    </a:ext>
                  </a:extLst>
                </p:cNvPr>
                <p:cNvGrpSpPr/>
                <p:nvPr/>
              </p:nvGrpSpPr>
              <p:grpSpPr>
                <a:xfrm>
                  <a:off x="342223" y="1817511"/>
                  <a:ext cx="11824542" cy="4085269"/>
                  <a:chOff x="339664" y="1366885"/>
                  <a:chExt cx="12296067" cy="4771448"/>
                </a:xfrm>
              </p:grpSpPr>
              <p:sp>
                <p:nvSpPr>
                  <p:cNvPr id="27" name="Rectangle 26">
                    <a:extLst>
                      <a:ext uri="{FF2B5EF4-FFF2-40B4-BE49-F238E27FC236}">
                        <a16:creationId xmlns:a16="http://schemas.microsoft.com/office/drawing/2014/main" id="{5511F6C3-2A11-4264-026A-5105B4BE0E6C}"/>
                      </a:ext>
                    </a:extLst>
                  </p:cNvPr>
                  <p:cNvSpPr/>
                  <p:nvPr/>
                </p:nvSpPr>
                <p:spPr>
                  <a:xfrm>
                    <a:off x="734501" y="1366885"/>
                    <a:ext cx="10648201" cy="4771448"/>
                  </a:xfrm>
                  <a:prstGeom prst="rect">
                    <a:avLst/>
                  </a:prstGeom>
                  <a:ln>
                    <a:noFill/>
                  </a:ln>
                </p:spPr>
                <p:txBody>
                  <a:bodyPr/>
                  <a:lstStyle/>
                  <a:p>
                    <a:endParaRPr lang="en-US"/>
                  </a:p>
                </p:txBody>
              </p:sp>
              <p:sp>
                <p:nvSpPr>
                  <p:cNvPr id="28" name="Rectangle: Rounded Corners 27">
                    <a:extLst>
                      <a:ext uri="{FF2B5EF4-FFF2-40B4-BE49-F238E27FC236}">
                        <a16:creationId xmlns:a16="http://schemas.microsoft.com/office/drawing/2014/main" id="{DF07A3A9-91D7-EB6B-B763-7C2D16C4745B}"/>
                      </a:ext>
                    </a:extLst>
                  </p:cNvPr>
                  <p:cNvSpPr/>
                  <p:nvPr/>
                </p:nvSpPr>
                <p:spPr>
                  <a:xfrm>
                    <a:off x="339664" y="1366885"/>
                    <a:ext cx="3478344" cy="4771448"/>
                  </a:xfrm>
                  <a:prstGeom prst="roundRect">
                    <a:avLst/>
                  </a:prstGeom>
                  <a:noFill/>
                  <a:ln w="76200">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C</a:t>
                    </a:r>
                    <a:r>
                      <a:rPr lang="en-US" sz="2800">
                        <a:solidFill>
                          <a:schemeClr val="tx1"/>
                        </a:solidFill>
                      </a:rPr>
                      <a:t>aregiver</a:t>
                    </a:r>
                  </a:p>
                </p:txBody>
              </p:sp>
              <p:sp>
                <p:nvSpPr>
                  <p:cNvPr id="29" name="Rectangle: Rounded Corners 28">
                    <a:extLst>
                      <a:ext uri="{FF2B5EF4-FFF2-40B4-BE49-F238E27FC236}">
                        <a16:creationId xmlns:a16="http://schemas.microsoft.com/office/drawing/2014/main" id="{BB72072A-2E01-8F80-6C72-9FA51EB73688}"/>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B</a:t>
                    </a:r>
                    <a:r>
                      <a:rPr lang="en-US" sz="2800">
                        <a:solidFill>
                          <a:schemeClr val="tx1"/>
                        </a:solidFill>
                      </a:rPr>
                      <a:t>ehavior</a:t>
                    </a:r>
                  </a:p>
                </p:txBody>
              </p:sp>
              <p:sp>
                <p:nvSpPr>
                  <p:cNvPr id="30" name="Rectangle: Rounded Corners 29">
                    <a:extLst>
                      <a:ext uri="{FF2B5EF4-FFF2-40B4-BE49-F238E27FC236}">
                        <a16:creationId xmlns:a16="http://schemas.microsoft.com/office/drawing/2014/main" id="{CFCC44A3-AC06-EFDE-05B8-DE4B2FCA2CBA}"/>
                      </a:ext>
                    </a:extLst>
                  </p:cNvPr>
                  <p:cNvSpPr/>
                  <p:nvPr/>
                </p:nvSpPr>
                <p:spPr>
                  <a:xfrm>
                    <a:off x="9157389" y="1366885"/>
                    <a:ext cx="3478342" cy="4771448"/>
                  </a:xfrm>
                  <a:prstGeom prst="roundRect">
                    <a:avLst/>
                  </a:prstGeom>
                  <a:solidFill>
                    <a:schemeClr val="bg1"/>
                  </a:solidFill>
                  <a:ln w="76200">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2800" b="1">
                        <a:solidFill>
                          <a:schemeClr val="tx1"/>
                        </a:solidFill>
                      </a:rPr>
                      <a:t>I</a:t>
                    </a:r>
                    <a:r>
                      <a:rPr lang="en-US" sz="2800">
                        <a:solidFill>
                          <a:schemeClr val="tx1"/>
                        </a:solidFill>
                      </a:rPr>
                      <a:t>mpact or Likely Impact on the Child</a:t>
                    </a:r>
                  </a:p>
                </p:txBody>
              </p:sp>
            </p:grpSp>
            <p:pic>
              <p:nvPicPr>
                <p:cNvPr id="13" name="Graphic 12">
                  <a:extLst>
                    <a:ext uri="{FF2B5EF4-FFF2-40B4-BE49-F238E27FC236}">
                      <a16:creationId xmlns:a16="http://schemas.microsoft.com/office/drawing/2014/main" id="{668E97B4-EB8A-7171-24E9-EE9AEA5D4E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26" name="Graphic 25">
                  <a:extLst>
                    <a:ext uri="{FF2B5EF4-FFF2-40B4-BE49-F238E27FC236}">
                      <a16:creationId xmlns:a16="http://schemas.microsoft.com/office/drawing/2014/main" id="{A624115E-39D7-705C-AC05-70387D917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10" name="Plus Sign 9">
                <a:extLst>
                  <a:ext uri="{FF2B5EF4-FFF2-40B4-BE49-F238E27FC236}">
                    <a16:creationId xmlns:a16="http://schemas.microsoft.com/office/drawing/2014/main" id="{EBBEB188-1802-D075-DE43-9FF730DE9220}"/>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Sign 10">
                <a:extLst>
                  <a:ext uri="{FF2B5EF4-FFF2-40B4-BE49-F238E27FC236}">
                    <a16:creationId xmlns:a16="http://schemas.microsoft.com/office/drawing/2014/main" id="{FBD607C0-3A23-700C-221D-EF006271E63C}"/>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AC31F276-EA9A-9D5A-87BE-7E90829879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3468" y="2429769"/>
              <a:ext cx="1530836" cy="1428779"/>
            </a:xfrm>
            <a:prstGeom prst="rect">
              <a:avLst/>
            </a:prstGeom>
          </p:spPr>
        </p:pic>
      </p:grpSp>
    </p:spTree>
    <p:custDataLst>
      <p:tags r:id="rId1"/>
    </p:custDataLst>
    <p:extLst>
      <p:ext uri="{BB962C8B-B14F-4D97-AF65-F5344CB8AC3E}">
        <p14:creationId xmlns:p14="http://schemas.microsoft.com/office/powerpoint/2010/main" val="2455478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itle 1"/>
          <p:cNvSpPr>
            <a:spLocks noGrp="1"/>
          </p:cNvSpPr>
          <p:nvPr>
            <p:ph type="title"/>
          </p:nvPr>
        </p:nvSpPr>
        <p:spPr/>
        <p:txBody>
          <a:bodyPr/>
          <a:lstStyle/>
          <a:p>
            <a:r>
              <a:rPr lang="en-US"/>
              <a:t>Assessment Design</a:t>
            </a:r>
          </a:p>
        </p:txBody>
      </p:sp>
      <p:sp>
        <p:nvSpPr>
          <p:cNvPr id="4" name="Text Placeholder 3">
            <a:extLst>
              <a:ext uri="{FF2B5EF4-FFF2-40B4-BE49-F238E27FC236}">
                <a16:creationId xmlns:a16="http://schemas.microsoft.com/office/drawing/2014/main" id="{529BDA48-E241-4B07-BB9F-3E05FF3F0931}"/>
              </a:ext>
            </a:extLst>
          </p:cNvPr>
          <p:cNvSpPr>
            <a:spLocks noGrp="1"/>
          </p:cNvSpPr>
          <p:nvPr>
            <p:ph type="body" sz="quarter" idx="11"/>
          </p:nvPr>
        </p:nvSpPr>
        <p:spPr>
          <a:xfrm>
            <a:off x="7977603" y="3178007"/>
            <a:ext cx="3017520" cy="2437585"/>
          </a:xfrm>
        </p:spPr>
        <p:txBody>
          <a:bodyPr/>
          <a:lstStyle/>
          <a:p>
            <a:r>
              <a:rPr lang="en-US" sz="2400"/>
              <a:t>Jurisdiction leadership reviews, amends, and approves the assessments. Evident Change produces a finalized assessment and delivers it to the jurisdiction.</a:t>
            </a:r>
          </a:p>
        </p:txBody>
      </p:sp>
      <p:sp>
        <p:nvSpPr>
          <p:cNvPr id="5" name="Text Placeholder 4">
            <a:extLst>
              <a:ext uri="{FF2B5EF4-FFF2-40B4-BE49-F238E27FC236}">
                <a16:creationId xmlns:a16="http://schemas.microsoft.com/office/drawing/2014/main" id="{F7E7A841-4848-4210-B6B1-E850F6F322C5}"/>
              </a:ext>
            </a:extLst>
          </p:cNvPr>
          <p:cNvSpPr>
            <a:spLocks noGrp="1"/>
          </p:cNvSpPr>
          <p:nvPr>
            <p:ph type="body" sz="quarter" idx="12"/>
          </p:nvPr>
        </p:nvSpPr>
        <p:spPr>
          <a:xfrm>
            <a:off x="4108164" y="3237267"/>
            <a:ext cx="3260823" cy="2437585"/>
          </a:xfrm>
        </p:spPr>
        <p:txBody>
          <a:bodyPr/>
          <a:lstStyle/>
          <a:p>
            <a:r>
              <a:rPr lang="en-US" sz="2400"/>
              <a:t>Evident Change offers examples and structure; the Core Team works with Evident Change to create and revise items and definitions. </a:t>
            </a:r>
          </a:p>
        </p:txBody>
      </p:sp>
      <p:sp>
        <p:nvSpPr>
          <p:cNvPr id="6" name="Text Placeholder 5">
            <a:extLst>
              <a:ext uri="{FF2B5EF4-FFF2-40B4-BE49-F238E27FC236}">
                <a16:creationId xmlns:a16="http://schemas.microsoft.com/office/drawing/2014/main" id="{523E292F-A7F2-4934-8173-FDF94E8FBEF6}"/>
              </a:ext>
            </a:extLst>
          </p:cNvPr>
          <p:cNvSpPr>
            <a:spLocks noGrp="1"/>
          </p:cNvSpPr>
          <p:nvPr>
            <p:ph type="body" sz="quarter" idx="13"/>
          </p:nvPr>
        </p:nvSpPr>
        <p:spPr>
          <a:xfrm>
            <a:off x="560985" y="3182060"/>
            <a:ext cx="3017520" cy="2437585"/>
          </a:xfrm>
        </p:spPr>
        <p:txBody>
          <a:bodyPr/>
          <a:lstStyle/>
          <a:p>
            <a:r>
              <a:rPr lang="en-US" sz="2400"/>
              <a:t>Evident Change and the jurisdiction’s Core Team review research and statutes relevant to the decision point.</a:t>
            </a:r>
          </a:p>
        </p:txBody>
      </p:sp>
      <p:pic>
        <p:nvPicPr>
          <p:cNvPr id="21" name="Graphic 20">
            <a:extLst>
              <a:ext uri="{FF2B5EF4-FFF2-40B4-BE49-F238E27FC236}">
                <a16:creationId xmlns:a16="http://schemas.microsoft.com/office/drawing/2014/main" id="{1D41ED01-052B-428E-93BC-4D3842A70E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8183" y="2015839"/>
            <a:ext cx="1256361" cy="849370"/>
          </a:xfrm>
          <a:prstGeom prst="rect">
            <a:avLst/>
          </a:prstGeom>
        </p:spPr>
      </p:pic>
      <p:grpSp>
        <p:nvGrpSpPr>
          <p:cNvPr id="17" name="Graphic 17">
            <a:extLst>
              <a:ext uri="{FF2B5EF4-FFF2-40B4-BE49-F238E27FC236}">
                <a16:creationId xmlns:a16="http://schemas.microsoft.com/office/drawing/2014/main" id="{D699A38C-F4D6-41C4-9158-1D22B9AD0C98}"/>
              </a:ext>
            </a:extLst>
          </p:cNvPr>
          <p:cNvGrpSpPr/>
          <p:nvPr/>
        </p:nvGrpSpPr>
        <p:grpSpPr>
          <a:xfrm>
            <a:off x="1841010" y="1958745"/>
            <a:ext cx="972528" cy="912610"/>
            <a:chOff x="1791315" y="2086140"/>
            <a:chExt cx="972528" cy="912610"/>
          </a:xfrm>
          <a:solidFill>
            <a:schemeClr val="accent1"/>
          </a:solidFill>
        </p:grpSpPr>
        <p:sp>
          <p:nvSpPr>
            <p:cNvPr id="22" name="Freeform: Shape 21">
              <a:extLst>
                <a:ext uri="{FF2B5EF4-FFF2-40B4-BE49-F238E27FC236}">
                  <a16:creationId xmlns:a16="http://schemas.microsoft.com/office/drawing/2014/main" id="{7DEAC9F1-D1FC-462D-9A83-F4D236481FCF}"/>
                </a:ext>
              </a:extLst>
            </p:cNvPr>
            <p:cNvSpPr/>
            <p:nvPr/>
          </p:nvSpPr>
          <p:spPr>
            <a:xfrm>
              <a:off x="2333657" y="2521888"/>
              <a:ext cx="430186" cy="322640"/>
            </a:xfrm>
            <a:custGeom>
              <a:avLst/>
              <a:gdLst>
                <a:gd name="connsiteX0" fmla="*/ 309888 w 430186"/>
                <a:gd name="connsiteY0" fmla="*/ 336436 h 322639"/>
                <a:gd name="connsiteX1" fmla="*/ 426653 w 430186"/>
                <a:gd name="connsiteY1" fmla="*/ 153146 h 322639"/>
                <a:gd name="connsiteX2" fmla="*/ 418817 w 430186"/>
                <a:gd name="connsiteY2" fmla="*/ 124262 h 322639"/>
                <a:gd name="connsiteX3" fmla="*/ 145495 w 430186"/>
                <a:gd name="connsiteY3" fmla="*/ 2888 h 322639"/>
                <a:gd name="connsiteX4" fmla="*/ 110619 w 430186"/>
                <a:gd name="connsiteY4" fmla="*/ 14718 h 322639"/>
                <a:gd name="connsiteX5" fmla="*/ 0 w 430186"/>
                <a:gd name="connsiteY5" fmla="*/ 188483 h 322639"/>
                <a:gd name="connsiteX6" fmla="*/ 17668 w 430186"/>
                <a:gd name="connsiteY6" fmla="*/ 241181 h 322639"/>
                <a:gd name="connsiteX7" fmla="*/ 140732 w 430186"/>
                <a:gd name="connsiteY7" fmla="*/ 47904 h 322639"/>
                <a:gd name="connsiteX8" fmla="*/ 376106 w 430186"/>
                <a:gd name="connsiteY8" fmla="*/ 152532 h 322639"/>
                <a:gd name="connsiteX9" fmla="*/ 278853 w 430186"/>
                <a:gd name="connsiteY9" fmla="*/ 305248 h 322639"/>
                <a:gd name="connsiteX10" fmla="*/ 309888 w 430186"/>
                <a:gd name="connsiteY10" fmla="*/ 336436 h 32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186" h="322639">
                  <a:moveTo>
                    <a:pt x="309888" y="336436"/>
                  </a:moveTo>
                  <a:lnTo>
                    <a:pt x="426653" y="153146"/>
                  </a:lnTo>
                  <a:cubicBezTo>
                    <a:pt x="434181" y="141162"/>
                    <a:pt x="430647" y="129486"/>
                    <a:pt x="418817" y="124262"/>
                  </a:cubicBezTo>
                  <a:lnTo>
                    <a:pt x="145495" y="2888"/>
                  </a:lnTo>
                  <a:cubicBezTo>
                    <a:pt x="130900" y="-3257"/>
                    <a:pt x="119838" y="276"/>
                    <a:pt x="110619" y="14718"/>
                  </a:cubicBezTo>
                  <a:lnTo>
                    <a:pt x="0" y="188483"/>
                  </a:lnTo>
                  <a:lnTo>
                    <a:pt x="17668" y="241181"/>
                  </a:lnTo>
                  <a:lnTo>
                    <a:pt x="140732" y="47904"/>
                  </a:lnTo>
                  <a:lnTo>
                    <a:pt x="376106" y="152532"/>
                  </a:lnTo>
                  <a:lnTo>
                    <a:pt x="278853" y="305248"/>
                  </a:lnTo>
                  <a:cubicBezTo>
                    <a:pt x="291298" y="313391"/>
                    <a:pt x="301745" y="323838"/>
                    <a:pt x="309888" y="336436"/>
                  </a:cubicBezTo>
                  <a:close/>
                </a:path>
              </a:pathLst>
            </a:custGeom>
            <a:solidFill>
              <a:schemeClr val="accent1"/>
            </a:solidFill>
            <a:ln w="15270" cap="flat">
              <a:solidFill>
                <a:schemeClr val="accent1"/>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CA87C1C-4B28-43A5-8BA7-33728DCA7F20}"/>
                </a:ext>
              </a:extLst>
            </p:cNvPr>
            <p:cNvSpPr/>
            <p:nvPr/>
          </p:nvSpPr>
          <p:spPr>
            <a:xfrm>
              <a:off x="1791315" y="2461017"/>
              <a:ext cx="814281" cy="537733"/>
            </a:xfrm>
            <a:custGeom>
              <a:avLst/>
              <a:gdLst>
                <a:gd name="connsiteX0" fmla="*/ 217090 w 814281"/>
                <a:gd name="connsiteY0" fmla="*/ 283155 h 537733"/>
                <a:gd name="connsiteX1" fmla="*/ 268559 w 814281"/>
                <a:gd name="connsiteY1" fmla="*/ 269020 h 537733"/>
                <a:gd name="connsiteX2" fmla="*/ 370421 w 814281"/>
                <a:gd name="connsiteY2" fmla="*/ 478890 h 537733"/>
                <a:gd name="connsiteX3" fmla="*/ 461528 w 814281"/>
                <a:gd name="connsiteY3" fmla="*/ 541728 h 537733"/>
                <a:gd name="connsiteX4" fmla="*/ 739459 w 814281"/>
                <a:gd name="connsiteY4" fmla="*/ 541728 h 537733"/>
                <a:gd name="connsiteX5" fmla="*/ 824882 w 814281"/>
                <a:gd name="connsiteY5" fmla="*/ 466752 h 537733"/>
                <a:gd name="connsiteX6" fmla="*/ 776333 w 814281"/>
                <a:gd name="connsiteY6" fmla="*/ 395618 h 537733"/>
                <a:gd name="connsiteX7" fmla="*/ 738691 w 814281"/>
                <a:gd name="connsiteY7" fmla="*/ 299440 h 537733"/>
                <a:gd name="connsiteX8" fmla="*/ 698745 w 814281"/>
                <a:gd name="connsiteY8" fmla="*/ 281926 h 537733"/>
                <a:gd name="connsiteX9" fmla="*/ 681231 w 814281"/>
                <a:gd name="connsiteY9" fmla="*/ 321872 h 537733"/>
                <a:gd name="connsiteX10" fmla="*/ 706735 w 814281"/>
                <a:gd name="connsiteY10" fmla="*/ 387321 h 537733"/>
                <a:gd name="connsiteX11" fmla="*/ 533892 w 814281"/>
                <a:gd name="connsiteY11" fmla="*/ 370575 h 537733"/>
                <a:gd name="connsiteX12" fmla="*/ 436332 w 814281"/>
                <a:gd name="connsiteY12" fmla="*/ 141040 h 537733"/>
                <a:gd name="connsiteX13" fmla="*/ 249815 w 814281"/>
                <a:gd name="connsiteY13" fmla="*/ 0 h 537733"/>
                <a:gd name="connsiteX14" fmla="*/ 43940 w 814281"/>
                <a:gd name="connsiteY14" fmla="*/ 200959 h 537733"/>
                <a:gd name="connsiteX15" fmla="*/ 0 w 814281"/>
                <a:gd name="connsiteY15" fmla="*/ 515609 h 537733"/>
                <a:gd name="connsiteX16" fmla="*/ 331551 w 814281"/>
                <a:gd name="connsiteY16" fmla="*/ 515609 h 537733"/>
                <a:gd name="connsiteX17" fmla="*/ 217090 w 814281"/>
                <a:gd name="connsiteY17" fmla="*/ 283155 h 53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4281" h="537733">
                  <a:moveTo>
                    <a:pt x="217090" y="283155"/>
                  </a:moveTo>
                  <a:lnTo>
                    <a:pt x="268559" y="269020"/>
                  </a:lnTo>
                  <a:cubicBezTo>
                    <a:pt x="297289" y="328632"/>
                    <a:pt x="343381" y="423734"/>
                    <a:pt x="370421" y="478890"/>
                  </a:cubicBezTo>
                  <a:cubicBezTo>
                    <a:pt x="390087" y="519143"/>
                    <a:pt x="421122" y="541728"/>
                    <a:pt x="461528" y="541728"/>
                  </a:cubicBezTo>
                  <a:lnTo>
                    <a:pt x="739459" y="541728"/>
                  </a:lnTo>
                  <a:cubicBezTo>
                    <a:pt x="793386" y="541728"/>
                    <a:pt x="824882" y="515456"/>
                    <a:pt x="824882" y="466752"/>
                  </a:cubicBezTo>
                  <a:cubicBezTo>
                    <a:pt x="824882" y="426038"/>
                    <a:pt x="804909" y="404375"/>
                    <a:pt x="776333" y="395618"/>
                  </a:cubicBezTo>
                  <a:lnTo>
                    <a:pt x="738691" y="299440"/>
                  </a:lnTo>
                  <a:cubicBezTo>
                    <a:pt x="732546" y="283616"/>
                    <a:pt x="714570" y="275780"/>
                    <a:pt x="698745" y="281926"/>
                  </a:cubicBezTo>
                  <a:cubicBezTo>
                    <a:pt x="682921" y="288071"/>
                    <a:pt x="675085" y="306047"/>
                    <a:pt x="681231" y="321872"/>
                  </a:cubicBezTo>
                  <a:lnTo>
                    <a:pt x="706735" y="387321"/>
                  </a:lnTo>
                  <a:lnTo>
                    <a:pt x="533892" y="370575"/>
                  </a:lnTo>
                  <a:lnTo>
                    <a:pt x="436332" y="141040"/>
                  </a:lnTo>
                  <a:cubicBezTo>
                    <a:pt x="396386" y="42558"/>
                    <a:pt x="326173" y="0"/>
                    <a:pt x="249815" y="0"/>
                  </a:cubicBezTo>
                  <a:cubicBezTo>
                    <a:pt x="145034" y="0"/>
                    <a:pt x="66064" y="61302"/>
                    <a:pt x="43940" y="200959"/>
                  </a:cubicBezTo>
                  <a:lnTo>
                    <a:pt x="0" y="515609"/>
                  </a:lnTo>
                  <a:lnTo>
                    <a:pt x="331551" y="515609"/>
                  </a:lnTo>
                  <a:lnTo>
                    <a:pt x="217090" y="283155"/>
                  </a:lnTo>
                  <a:close/>
                </a:path>
              </a:pathLst>
            </a:custGeom>
            <a:solidFill>
              <a:schemeClr val="tx2"/>
            </a:solidFill>
            <a:ln w="1527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378116C-9B6D-4E9B-92B1-870B2FCB27D8}"/>
                </a:ext>
              </a:extLst>
            </p:cNvPr>
            <p:cNvSpPr/>
            <p:nvPr/>
          </p:nvSpPr>
          <p:spPr>
            <a:xfrm>
              <a:off x="2016087" y="2086140"/>
              <a:ext cx="353367" cy="353367"/>
            </a:xfrm>
            <a:custGeom>
              <a:avLst/>
              <a:gdLst>
                <a:gd name="connsiteX0" fmla="*/ 180832 w 353367"/>
                <a:gd name="connsiteY0" fmla="*/ 0 h 353367"/>
                <a:gd name="connsiteX1" fmla="*/ 0 w 353367"/>
                <a:gd name="connsiteY1" fmla="*/ 180832 h 353367"/>
                <a:gd name="connsiteX2" fmla="*/ 180832 w 353367"/>
                <a:gd name="connsiteY2" fmla="*/ 361664 h 353367"/>
                <a:gd name="connsiteX3" fmla="*/ 361664 w 353367"/>
                <a:gd name="connsiteY3" fmla="*/ 180832 h 353367"/>
                <a:gd name="connsiteX4" fmla="*/ 180832 w 353367"/>
                <a:gd name="connsiteY4" fmla="*/ 0 h 353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67" h="353367">
                  <a:moveTo>
                    <a:pt x="180832" y="0"/>
                  </a:moveTo>
                  <a:cubicBezTo>
                    <a:pt x="80967" y="0"/>
                    <a:pt x="0" y="80967"/>
                    <a:pt x="0" y="180832"/>
                  </a:cubicBezTo>
                  <a:cubicBezTo>
                    <a:pt x="0" y="280697"/>
                    <a:pt x="80967" y="361664"/>
                    <a:pt x="180832" y="361664"/>
                  </a:cubicBezTo>
                  <a:cubicBezTo>
                    <a:pt x="280697" y="361664"/>
                    <a:pt x="361664" y="280697"/>
                    <a:pt x="361664" y="180832"/>
                  </a:cubicBezTo>
                  <a:cubicBezTo>
                    <a:pt x="361664" y="80967"/>
                    <a:pt x="280697" y="0"/>
                    <a:pt x="180832" y="0"/>
                  </a:cubicBezTo>
                  <a:close/>
                </a:path>
              </a:pathLst>
            </a:custGeom>
            <a:solidFill>
              <a:schemeClr val="tx2"/>
            </a:solidFill>
            <a:ln w="15270" cap="flat">
              <a:noFill/>
              <a:prstDash val="solid"/>
              <a:miter/>
            </a:ln>
          </p:spPr>
          <p:txBody>
            <a:bodyPr rtlCol="0" anchor="ctr"/>
            <a:lstStyle/>
            <a:p>
              <a:endParaRPr lang="en-US"/>
            </a:p>
          </p:txBody>
        </p:sp>
      </p:grpSp>
      <p:grpSp>
        <p:nvGrpSpPr>
          <p:cNvPr id="25" name="Graphic 19">
            <a:extLst>
              <a:ext uri="{FF2B5EF4-FFF2-40B4-BE49-F238E27FC236}">
                <a16:creationId xmlns:a16="http://schemas.microsoft.com/office/drawing/2014/main" id="{13FEF62E-FC58-4C37-B846-95D01CFBDD2D}"/>
              </a:ext>
            </a:extLst>
          </p:cNvPr>
          <p:cNvGrpSpPr/>
          <p:nvPr/>
        </p:nvGrpSpPr>
        <p:grpSpPr>
          <a:xfrm>
            <a:off x="5297320" y="1980269"/>
            <a:ext cx="863032" cy="880900"/>
            <a:chOff x="5297320" y="2072754"/>
            <a:chExt cx="863032" cy="880900"/>
          </a:xfrm>
          <a:solidFill>
            <a:schemeClr val="accent1"/>
          </a:solidFill>
        </p:grpSpPr>
        <p:sp>
          <p:nvSpPr>
            <p:cNvPr id="26" name="Freeform: Shape 25">
              <a:extLst>
                <a:ext uri="{FF2B5EF4-FFF2-40B4-BE49-F238E27FC236}">
                  <a16:creationId xmlns:a16="http://schemas.microsoft.com/office/drawing/2014/main" id="{6C80777B-4553-4862-82D8-09193D720363}"/>
                </a:ext>
              </a:extLst>
            </p:cNvPr>
            <p:cNvSpPr/>
            <p:nvPr/>
          </p:nvSpPr>
          <p:spPr>
            <a:xfrm>
              <a:off x="6044305" y="2233779"/>
              <a:ext cx="110618" cy="110618"/>
            </a:xfrm>
            <a:custGeom>
              <a:avLst/>
              <a:gdLst>
                <a:gd name="connsiteX0" fmla="*/ 108879 w 110617"/>
                <a:gd name="connsiteY0" fmla="*/ 92042 h 110617"/>
                <a:gd name="connsiteX1" fmla="*/ 104139 w 110617"/>
                <a:gd name="connsiteY1" fmla="*/ 65968 h 110617"/>
                <a:gd name="connsiteX2" fmla="*/ 46301 w 110617"/>
                <a:gd name="connsiteY2" fmla="*/ 8131 h 110617"/>
                <a:gd name="connsiteX3" fmla="*/ 20227 w 110617"/>
                <a:gd name="connsiteY3" fmla="*/ 3390 h 110617"/>
                <a:gd name="connsiteX4" fmla="*/ 0 w 110617"/>
                <a:gd name="connsiteY4" fmla="*/ 23617 h 110617"/>
                <a:gd name="connsiteX5" fmla="*/ 88810 w 110617"/>
                <a:gd name="connsiteY5" fmla="*/ 112427 h 110617"/>
                <a:gd name="connsiteX6" fmla="*/ 108879 w 110617"/>
                <a:gd name="connsiteY6" fmla="*/ 92042 h 11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7" h="110617">
                  <a:moveTo>
                    <a:pt x="108879" y="92042"/>
                  </a:moveTo>
                  <a:cubicBezTo>
                    <a:pt x="114726" y="86195"/>
                    <a:pt x="112672" y="74501"/>
                    <a:pt x="104139" y="65968"/>
                  </a:cubicBezTo>
                  <a:lnTo>
                    <a:pt x="46301" y="8131"/>
                  </a:lnTo>
                  <a:cubicBezTo>
                    <a:pt x="37768" y="-403"/>
                    <a:pt x="26074" y="-2615"/>
                    <a:pt x="20227" y="3390"/>
                  </a:cubicBezTo>
                  <a:lnTo>
                    <a:pt x="0" y="23617"/>
                  </a:lnTo>
                  <a:lnTo>
                    <a:pt x="88810" y="112427"/>
                  </a:lnTo>
                  <a:lnTo>
                    <a:pt x="108879" y="92042"/>
                  </a:lnTo>
                  <a:close/>
                </a:path>
              </a:pathLst>
            </a:custGeom>
            <a:solidFill>
              <a:schemeClr val="accent2"/>
            </a:solidFill>
            <a:ln w="1576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1C2BA24-2A06-43F8-96FE-E3E86F868FE7}"/>
                </a:ext>
              </a:extLst>
            </p:cNvPr>
            <p:cNvSpPr/>
            <p:nvPr/>
          </p:nvSpPr>
          <p:spPr>
            <a:xfrm>
              <a:off x="5592353" y="2275048"/>
              <a:ext cx="521483" cy="521483"/>
            </a:xfrm>
            <a:custGeom>
              <a:avLst/>
              <a:gdLst>
                <a:gd name="connsiteX0" fmla="*/ 409759 w 521482"/>
                <a:gd name="connsiteY0" fmla="*/ 9213 h 521482"/>
                <a:gd name="connsiteX1" fmla="*/ 368515 w 521482"/>
                <a:gd name="connsiteY1" fmla="*/ 8739 h 521482"/>
                <a:gd name="connsiteX2" fmla="*/ 0 w 521482"/>
                <a:gd name="connsiteY2" fmla="*/ 387841 h 521482"/>
                <a:gd name="connsiteX3" fmla="*/ 134953 w 521482"/>
                <a:gd name="connsiteY3" fmla="*/ 522952 h 521482"/>
                <a:gd name="connsiteX4" fmla="*/ 519112 w 521482"/>
                <a:gd name="connsiteY4" fmla="*/ 147959 h 521482"/>
                <a:gd name="connsiteX5" fmla="*/ 513266 w 521482"/>
                <a:gd name="connsiteY5" fmla="*/ 113035 h 521482"/>
                <a:gd name="connsiteX6" fmla="*/ 409759 w 521482"/>
                <a:gd name="connsiteY6" fmla="*/ 9213 h 52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482" h="521482">
                  <a:moveTo>
                    <a:pt x="409759" y="9213"/>
                  </a:moveTo>
                  <a:cubicBezTo>
                    <a:pt x="394431" y="-6116"/>
                    <a:pt x="378154" y="521"/>
                    <a:pt x="368515" y="8739"/>
                  </a:cubicBezTo>
                  <a:cubicBezTo>
                    <a:pt x="233877" y="123939"/>
                    <a:pt x="109669" y="253677"/>
                    <a:pt x="0" y="387841"/>
                  </a:cubicBezTo>
                  <a:lnTo>
                    <a:pt x="134953" y="522952"/>
                  </a:lnTo>
                  <a:cubicBezTo>
                    <a:pt x="268643" y="413757"/>
                    <a:pt x="404386" y="282596"/>
                    <a:pt x="519112" y="147959"/>
                  </a:cubicBezTo>
                  <a:cubicBezTo>
                    <a:pt x="526382" y="139109"/>
                    <a:pt x="523695" y="123465"/>
                    <a:pt x="513266" y="113035"/>
                  </a:cubicBezTo>
                  <a:cubicBezTo>
                    <a:pt x="472021" y="71316"/>
                    <a:pt x="451320" y="50457"/>
                    <a:pt x="409759" y="9213"/>
                  </a:cubicBezTo>
                  <a:close/>
                </a:path>
              </a:pathLst>
            </a:custGeom>
            <a:solidFill>
              <a:schemeClr val="accent2"/>
            </a:solidFill>
            <a:ln w="1576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B9DD252-BC9E-4B31-AD2C-5E554370F0B7}"/>
                </a:ext>
              </a:extLst>
            </p:cNvPr>
            <p:cNvSpPr/>
            <p:nvPr/>
          </p:nvSpPr>
          <p:spPr>
            <a:xfrm>
              <a:off x="5428991" y="2700814"/>
              <a:ext cx="252840" cy="252840"/>
            </a:xfrm>
            <a:custGeom>
              <a:avLst/>
              <a:gdLst>
                <a:gd name="connsiteX0" fmla="*/ 18611 w 252840"/>
                <a:gd name="connsiteY0" fmla="*/ 198163 h 252840"/>
                <a:gd name="connsiteX1" fmla="*/ 5021 w 252840"/>
                <a:gd name="connsiteY1" fmla="*/ 255210 h 252840"/>
                <a:gd name="connsiteX2" fmla="*/ 62384 w 252840"/>
                <a:gd name="connsiteY2" fmla="*/ 241462 h 252840"/>
                <a:gd name="connsiteX3" fmla="*/ 260390 w 252840"/>
                <a:gd name="connsiteY3" fmla="*/ 127526 h 252840"/>
                <a:gd name="connsiteX4" fmla="*/ 133021 w 252840"/>
                <a:gd name="connsiteY4" fmla="*/ 0 h 252840"/>
                <a:gd name="connsiteX5" fmla="*/ 18611 w 252840"/>
                <a:gd name="connsiteY5" fmla="*/ 198163 h 2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840" h="252840">
                  <a:moveTo>
                    <a:pt x="18611" y="198163"/>
                  </a:moveTo>
                  <a:cubicBezTo>
                    <a:pt x="8656" y="212386"/>
                    <a:pt x="-8569" y="241778"/>
                    <a:pt x="5021" y="255210"/>
                  </a:cubicBezTo>
                  <a:cubicBezTo>
                    <a:pt x="18453" y="268801"/>
                    <a:pt x="48004" y="251260"/>
                    <a:pt x="62384" y="241462"/>
                  </a:cubicBezTo>
                  <a:cubicBezTo>
                    <a:pt x="121328" y="239724"/>
                    <a:pt x="201920" y="174934"/>
                    <a:pt x="260390" y="127526"/>
                  </a:cubicBezTo>
                  <a:lnTo>
                    <a:pt x="133021" y="0"/>
                  </a:lnTo>
                  <a:cubicBezTo>
                    <a:pt x="56695" y="93235"/>
                    <a:pt x="18453" y="154706"/>
                    <a:pt x="18611" y="198163"/>
                  </a:cubicBezTo>
                  <a:close/>
                </a:path>
              </a:pathLst>
            </a:custGeom>
            <a:solidFill>
              <a:schemeClr val="accent2"/>
            </a:solidFill>
            <a:ln w="1576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2EED427-A11C-4592-907B-7307C124471C}"/>
                </a:ext>
              </a:extLst>
            </p:cNvPr>
            <p:cNvSpPr/>
            <p:nvPr/>
          </p:nvSpPr>
          <p:spPr>
            <a:xfrm>
              <a:off x="5923314" y="2461722"/>
              <a:ext cx="237038" cy="237038"/>
            </a:xfrm>
            <a:custGeom>
              <a:avLst/>
              <a:gdLst>
                <a:gd name="connsiteX0" fmla="*/ 239194 w 237037"/>
                <a:gd name="connsiteY0" fmla="*/ 50094 h 237037"/>
                <a:gd name="connsiteX1" fmla="*/ 235559 w 237037"/>
                <a:gd name="connsiteY1" fmla="*/ 7111 h 237037"/>
                <a:gd name="connsiteX2" fmla="*/ 192576 w 237037"/>
                <a:gd name="connsiteY2" fmla="*/ 10746 h 237037"/>
                <a:gd name="connsiteX3" fmla="*/ 10215 w 237037"/>
                <a:gd name="connsiteY3" fmla="*/ 193107 h 237037"/>
                <a:gd name="connsiteX4" fmla="*/ 6581 w 237037"/>
                <a:gd name="connsiteY4" fmla="*/ 236090 h 237037"/>
                <a:gd name="connsiteX5" fmla="*/ 49563 w 237037"/>
                <a:gd name="connsiteY5" fmla="*/ 239724 h 237037"/>
                <a:gd name="connsiteX6" fmla="*/ 239194 w 237037"/>
                <a:gd name="connsiteY6" fmla="*/ 50094 h 23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037" h="237037">
                  <a:moveTo>
                    <a:pt x="239194" y="50094"/>
                  </a:moveTo>
                  <a:cubicBezTo>
                    <a:pt x="250097" y="37294"/>
                    <a:pt x="248359" y="18173"/>
                    <a:pt x="235559" y="7111"/>
                  </a:cubicBezTo>
                  <a:cubicBezTo>
                    <a:pt x="224339" y="-2686"/>
                    <a:pt x="204428" y="-3160"/>
                    <a:pt x="192576" y="10746"/>
                  </a:cubicBezTo>
                  <a:cubicBezTo>
                    <a:pt x="137267" y="76484"/>
                    <a:pt x="75796" y="137640"/>
                    <a:pt x="10215" y="193107"/>
                  </a:cubicBezTo>
                  <a:cubicBezTo>
                    <a:pt x="-1321" y="202904"/>
                    <a:pt x="-3849" y="222025"/>
                    <a:pt x="6581" y="236090"/>
                  </a:cubicBezTo>
                  <a:cubicBezTo>
                    <a:pt x="16852" y="249838"/>
                    <a:pt x="37712" y="249680"/>
                    <a:pt x="49563" y="239724"/>
                  </a:cubicBezTo>
                  <a:cubicBezTo>
                    <a:pt x="118304" y="181887"/>
                    <a:pt x="181672" y="118361"/>
                    <a:pt x="239194" y="50094"/>
                  </a:cubicBezTo>
                  <a:close/>
                </a:path>
              </a:pathLst>
            </a:custGeom>
            <a:solidFill>
              <a:schemeClr val="accent2"/>
            </a:solidFill>
            <a:ln w="1576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D7EA35-2381-4B84-85F9-283E3F16AD6A}"/>
                </a:ext>
              </a:extLst>
            </p:cNvPr>
            <p:cNvSpPr/>
            <p:nvPr/>
          </p:nvSpPr>
          <p:spPr>
            <a:xfrm>
              <a:off x="5297320" y="2121179"/>
              <a:ext cx="363458" cy="458273"/>
            </a:xfrm>
            <a:custGeom>
              <a:avLst/>
              <a:gdLst>
                <a:gd name="connsiteX0" fmla="*/ 0 w 363457"/>
                <a:gd name="connsiteY0" fmla="*/ 21175 h 458272"/>
                <a:gd name="connsiteX1" fmla="*/ 0 w 363457"/>
                <a:gd name="connsiteY1" fmla="*/ 442154 h 458272"/>
                <a:gd name="connsiteX2" fmla="*/ 21175 w 363457"/>
                <a:gd name="connsiteY2" fmla="*/ 463329 h 458272"/>
                <a:gd name="connsiteX3" fmla="*/ 292821 w 363457"/>
                <a:gd name="connsiteY3" fmla="*/ 463329 h 458272"/>
                <a:gd name="connsiteX4" fmla="*/ 329640 w 363457"/>
                <a:gd name="connsiteY4" fmla="*/ 420979 h 458272"/>
                <a:gd name="connsiteX5" fmla="*/ 42351 w 363457"/>
                <a:gd name="connsiteY5" fmla="*/ 420979 h 458272"/>
                <a:gd name="connsiteX6" fmla="*/ 42351 w 363457"/>
                <a:gd name="connsiteY6" fmla="*/ 42351 h 458272"/>
                <a:gd name="connsiteX7" fmla="*/ 336910 w 363457"/>
                <a:gd name="connsiteY7" fmla="*/ 42351 h 458272"/>
                <a:gd name="connsiteX8" fmla="*/ 367724 w 363457"/>
                <a:gd name="connsiteY8" fmla="*/ 0 h 458272"/>
                <a:gd name="connsiteX9" fmla="*/ 21175 w 363457"/>
                <a:gd name="connsiteY9" fmla="*/ 0 h 458272"/>
                <a:gd name="connsiteX10" fmla="*/ 0 w 363457"/>
                <a:gd name="connsiteY10" fmla="*/ 21175 h 45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457" h="458272">
                  <a:moveTo>
                    <a:pt x="0" y="21175"/>
                  </a:moveTo>
                  <a:lnTo>
                    <a:pt x="0" y="442154"/>
                  </a:lnTo>
                  <a:cubicBezTo>
                    <a:pt x="0" y="453848"/>
                    <a:pt x="9482" y="463329"/>
                    <a:pt x="21175" y="463329"/>
                  </a:cubicBezTo>
                  <a:lnTo>
                    <a:pt x="292821" y="463329"/>
                  </a:lnTo>
                  <a:cubicBezTo>
                    <a:pt x="304356" y="449739"/>
                    <a:pt x="316524" y="435675"/>
                    <a:pt x="329640" y="420979"/>
                  </a:cubicBezTo>
                  <a:lnTo>
                    <a:pt x="42351" y="420979"/>
                  </a:lnTo>
                  <a:lnTo>
                    <a:pt x="42351" y="42351"/>
                  </a:lnTo>
                  <a:lnTo>
                    <a:pt x="336910" y="42351"/>
                  </a:lnTo>
                  <a:lnTo>
                    <a:pt x="367724" y="0"/>
                  </a:lnTo>
                  <a:lnTo>
                    <a:pt x="21175" y="0"/>
                  </a:lnTo>
                  <a:cubicBezTo>
                    <a:pt x="9482" y="0"/>
                    <a:pt x="0" y="9482"/>
                    <a:pt x="0" y="21175"/>
                  </a:cubicBezTo>
                  <a:close/>
                </a:path>
              </a:pathLst>
            </a:custGeom>
            <a:solidFill>
              <a:schemeClr val="accent3"/>
            </a:solidFill>
            <a:ln w="1576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C895029-95DB-46DF-8EEB-94FC606E95DF}"/>
                </a:ext>
              </a:extLst>
            </p:cNvPr>
            <p:cNvSpPr/>
            <p:nvPr/>
          </p:nvSpPr>
          <p:spPr>
            <a:xfrm>
              <a:off x="5419394" y="2072754"/>
              <a:ext cx="395063" cy="363458"/>
            </a:xfrm>
            <a:custGeom>
              <a:avLst/>
              <a:gdLst>
                <a:gd name="connsiteX0" fmla="*/ 9719 w 395062"/>
                <a:gd name="connsiteY0" fmla="*/ 204870 h 363457"/>
                <a:gd name="connsiteX1" fmla="*/ 9719 w 395062"/>
                <a:gd name="connsiteY1" fmla="*/ 252119 h 363457"/>
                <a:gd name="connsiteX2" fmla="*/ 121442 w 395062"/>
                <a:gd name="connsiteY2" fmla="*/ 363843 h 363457"/>
                <a:gd name="connsiteX3" fmla="*/ 147832 w 395062"/>
                <a:gd name="connsiteY3" fmla="*/ 373482 h 363457"/>
                <a:gd name="connsiteX4" fmla="*/ 172010 w 395062"/>
                <a:gd name="connsiteY4" fmla="*/ 360050 h 363457"/>
                <a:gd name="connsiteX5" fmla="*/ 298904 w 395062"/>
                <a:gd name="connsiteY5" fmla="*/ 188435 h 363457"/>
                <a:gd name="connsiteX6" fmla="*/ 298904 w 395062"/>
                <a:gd name="connsiteY6" fmla="*/ 369848 h 363457"/>
                <a:gd name="connsiteX7" fmla="*/ 341255 w 395062"/>
                <a:gd name="connsiteY7" fmla="*/ 326549 h 363457"/>
                <a:gd name="connsiteX8" fmla="*/ 341255 w 395062"/>
                <a:gd name="connsiteY8" fmla="*/ 131072 h 363457"/>
                <a:gd name="connsiteX9" fmla="*/ 398460 w 395062"/>
                <a:gd name="connsiteY9" fmla="*/ 53324 h 363457"/>
                <a:gd name="connsiteX10" fmla="*/ 391349 w 395062"/>
                <a:gd name="connsiteY10" fmla="*/ 6548 h 363457"/>
                <a:gd name="connsiteX11" fmla="*/ 344732 w 395062"/>
                <a:gd name="connsiteY11" fmla="*/ 13501 h 363457"/>
                <a:gd name="connsiteX12" fmla="*/ 141353 w 395062"/>
                <a:gd name="connsiteY12" fmla="*/ 289255 h 363457"/>
                <a:gd name="connsiteX13" fmla="*/ 56968 w 395062"/>
                <a:gd name="connsiteY13" fmla="*/ 204870 h 363457"/>
                <a:gd name="connsiteX14" fmla="*/ 9719 w 395062"/>
                <a:gd name="connsiteY14" fmla="*/ 204870 h 36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5062" h="363457">
                  <a:moveTo>
                    <a:pt x="9719" y="204870"/>
                  </a:moveTo>
                  <a:cubicBezTo>
                    <a:pt x="-3240" y="217986"/>
                    <a:pt x="-3240" y="239003"/>
                    <a:pt x="9719" y="252119"/>
                  </a:cubicBezTo>
                  <a:lnTo>
                    <a:pt x="121442" y="363843"/>
                  </a:lnTo>
                  <a:cubicBezTo>
                    <a:pt x="128237" y="370796"/>
                    <a:pt x="135981" y="373482"/>
                    <a:pt x="147832" y="373482"/>
                  </a:cubicBezTo>
                  <a:cubicBezTo>
                    <a:pt x="156682" y="373482"/>
                    <a:pt x="165689" y="368426"/>
                    <a:pt x="172010" y="360050"/>
                  </a:cubicBezTo>
                  <a:lnTo>
                    <a:pt x="298904" y="188435"/>
                  </a:lnTo>
                  <a:lnTo>
                    <a:pt x="298904" y="369848"/>
                  </a:lnTo>
                  <a:cubicBezTo>
                    <a:pt x="312179" y="356100"/>
                    <a:pt x="326085" y="341719"/>
                    <a:pt x="341255" y="326549"/>
                  </a:cubicBezTo>
                  <a:lnTo>
                    <a:pt x="341255" y="131072"/>
                  </a:lnTo>
                  <a:lnTo>
                    <a:pt x="398460" y="53324"/>
                  </a:lnTo>
                  <a:cubicBezTo>
                    <a:pt x="410786" y="35625"/>
                    <a:pt x="404307" y="16188"/>
                    <a:pt x="391349" y="6548"/>
                  </a:cubicBezTo>
                  <a:cubicBezTo>
                    <a:pt x="374124" y="-6410"/>
                    <a:pt x="354371" y="1966"/>
                    <a:pt x="344732" y="13501"/>
                  </a:cubicBezTo>
                  <a:lnTo>
                    <a:pt x="141353" y="289255"/>
                  </a:lnTo>
                  <a:lnTo>
                    <a:pt x="56968" y="204870"/>
                  </a:lnTo>
                  <a:cubicBezTo>
                    <a:pt x="46064" y="194282"/>
                    <a:pt x="24889" y="189383"/>
                    <a:pt x="9719" y="204870"/>
                  </a:cubicBezTo>
                  <a:close/>
                </a:path>
              </a:pathLst>
            </a:custGeom>
            <a:solidFill>
              <a:schemeClr val="accent3"/>
            </a:solidFill>
            <a:ln w="15760"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13741572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9E7F0-8600-41D8-AF30-169C2D64FA88}"/>
              </a:ext>
            </a:extLst>
          </p:cNvPr>
          <p:cNvSpPr>
            <a:spLocks noGrp="1"/>
          </p:cNvSpPr>
          <p:nvPr>
            <p:ph type="title"/>
          </p:nvPr>
        </p:nvSpPr>
        <p:spPr/>
        <p:txBody>
          <a:bodyPr/>
          <a:lstStyle/>
          <a:p>
            <a:r>
              <a:rPr lang="en-US"/>
              <a:t>Safety and services are not the same thing</a:t>
            </a:r>
          </a:p>
        </p:txBody>
      </p:sp>
      <p:pic>
        <p:nvPicPr>
          <p:cNvPr id="5" name="Picture Placeholder 5">
            <a:extLst>
              <a:ext uri="{FF2B5EF4-FFF2-40B4-BE49-F238E27FC236}">
                <a16:creationId xmlns:a16="http://schemas.microsoft.com/office/drawing/2014/main" id="{85881C71-5C83-4871-BF49-52551461623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221" r="12221"/>
          <a:stretch/>
        </p:blipFill>
        <p:spPr/>
      </p:pic>
      <p:sp>
        <p:nvSpPr>
          <p:cNvPr id="4" name="Text Placeholder 3">
            <a:extLst>
              <a:ext uri="{FF2B5EF4-FFF2-40B4-BE49-F238E27FC236}">
                <a16:creationId xmlns:a16="http://schemas.microsoft.com/office/drawing/2014/main" id="{BB3C7F64-4141-41C6-9CD6-4A6A397BBF6E}"/>
              </a:ext>
            </a:extLst>
          </p:cNvPr>
          <p:cNvSpPr>
            <a:spLocks noGrp="1"/>
          </p:cNvSpPr>
          <p:nvPr>
            <p:ph type="body" sz="quarter" idx="11"/>
          </p:nvPr>
        </p:nvSpPr>
        <p:spPr>
          <a:xfrm>
            <a:off x="639663" y="3429000"/>
            <a:ext cx="3860619" cy="2889606"/>
          </a:xfrm>
        </p:spPr>
        <p:txBody>
          <a:bodyPr anchor="t"/>
          <a:lstStyle/>
          <a:p>
            <a:pPr marL="457200" indent="-457200">
              <a:buFont typeface="Arial" panose="020B0604020202020204" pitchFamily="34" charset="0"/>
              <a:buChar char="•"/>
            </a:pPr>
            <a:r>
              <a:rPr lang="en-US"/>
              <a:t>Distinguish behavior change from service compliance. </a:t>
            </a:r>
          </a:p>
          <a:p>
            <a:pPr marL="457200" indent="-457200">
              <a:buFont typeface="Arial" panose="020B0604020202020204" pitchFamily="34" charset="0"/>
              <a:buChar char="•"/>
            </a:pPr>
            <a:r>
              <a:rPr lang="en-US"/>
              <a:t>Services can be a bridge to new safe behaviors over time. </a:t>
            </a:r>
          </a:p>
        </p:txBody>
      </p:sp>
      <p:sp>
        <p:nvSpPr>
          <p:cNvPr id="6" name="Text Placeholder 5">
            <a:extLst>
              <a:ext uri="{FF2B5EF4-FFF2-40B4-BE49-F238E27FC236}">
                <a16:creationId xmlns:a16="http://schemas.microsoft.com/office/drawing/2014/main" id="{E3BC1CF5-BFC1-48F1-B9F7-E2FE43CC5C7B}"/>
              </a:ext>
            </a:extLst>
          </p:cNvPr>
          <p:cNvSpPr txBox="1">
            <a:spLocks/>
          </p:cNvSpPr>
          <p:nvPr/>
        </p:nvSpPr>
        <p:spPr>
          <a:xfrm>
            <a:off x="6599581" y="2168350"/>
            <a:ext cx="1827781" cy="647668"/>
          </a:xfrm>
          <a:prstGeom prst="rect">
            <a:avLst/>
          </a:prstGeom>
          <a:solidFill>
            <a:srgbClr val="656260">
              <a:alpha val="50196"/>
            </a:srgbClr>
          </a:solidFill>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Corbel" panose="020B0503020204020204" pitchFamily="34" charset="0"/>
              <a:buNone/>
              <a:defRPr sz="32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Wingdings" panose="05000000000000000000" pitchFamily="2" charset="2"/>
              <a:buNone/>
              <a:defRPr sz="3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Safety</a:t>
            </a:r>
          </a:p>
        </p:txBody>
      </p:sp>
      <p:sp>
        <p:nvSpPr>
          <p:cNvPr id="7" name="Text Placeholder 5">
            <a:extLst>
              <a:ext uri="{FF2B5EF4-FFF2-40B4-BE49-F238E27FC236}">
                <a16:creationId xmlns:a16="http://schemas.microsoft.com/office/drawing/2014/main" id="{7C49558B-5778-4070-9562-9D607248C4E7}"/>
              </a:ext>
            </a:extLst>
          </p:cNvPr>
          <p:cNvSpPr txBox="1">
            <a:spLocks/>
          </p:cNvSpPr>
          <p:nvPr/>
        </p:nvSpPr>
        <p:spPr>
          <a:xfrm>
            <a:off x="6599581" y="4873803"/>
            <a:ext cx="1827781" cy="647668"/>
          </a:xfrm>
          <a:prstGeom prst="rect">
            <a:avLst/>
          </a:prstGeom>
          <a:solidFill>
            <a:srgbClr val="656260">
              <a:alpha val="50196"/>
            </a:srgbClr>
          </a:solidFill>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Corbel" panose="020B0503020204020204" pitchFamily="34" charset="0"/>
              <a:buNone/>
              <a:defRPr sz="32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Wingdings" panose="05000000000000000000" pitchFamily="2" charset="2"/>
              <a:buNone/>
              <a:defRPr sz="3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Services</a:t>
            </a:r>
          </a:p>
        </p:txBody>
      </p:sp>
    </p:spTree>
    <p:custDataLst>
      <p:tags r:id="rId1"/>
    </p:custDataLst>
    <p:extLst>
      <p:ext uri="{BB962C8B-B14F-4D97-AF65-F5344CB8AC3E}">
        <p14:creationId xmlns:p14="http://schemas.microsoft.com/office/powerpoint/2010/main" val="30228336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A8369AB-EB22-4D6C-BB5D-A05ADFB8B28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083" r="26083"/>
          <a:stretch/>
        </p:blipFill>
        <p:spPr/>
      </p:pic>
      <p:sp>
        <p:nvSpPr>
          <p:cNvPr id="47106" name="Rectangle 1026"/>
          <p:cNvSpPr>
            <a:spLocks noGrp="1" noChangeArrowheads="1"/>
          </p:cNvSpPr>
          <p:nvPr>
            <p:ph type="title"/>
          </p:nvPr>
        </p:nvSpPr>
        <p:spPr/>
        <p:txBody>
          <a:bodyPr>
            <a:noAutofit/>
          </a:bodyPr>
          <a:lstStyle/>
          <a:p>
            <a:r>
              <a:rPr lang="en-US" altLang="en-US">
                <a:latin typeface="+mj-lt"/>
                <a:cs typeface="Verdana" pitchFamily="34" charset="0"/>
              </a:rPr>
              <a:t>Safety Assessment Documentation</a:t>
            </a:r>
          </a:p>
        </p:txBody>
      </p:sp>
      <p:sp>
        <p:nvSpPr>
          <p:cNvPr id="2" name="Text Placeholder 1">
            <a:extLst>
              <a:ext uri="{FF2B5EF4-FFF2-40B4-BE49-F238E27FC236}">
                <a16:creationId xmlns:a16="http://schemas.microsoft.com/office/drawing/2014/main" id="{AA074135-8549-48A3-B9EB-E043415E9B66}"/>
              </a:ext>
            </a:extLst>
          </p:cNvPr>
          <p:cNvSpPr>
            <a:spLocks noGrp="1"/>
          </p:cNvSpPr>
          <p:nvPr>
            <p:ph type="body" sz="quarter" idx="11"/>
          </p:nvPr>
        </p:nvSpPr>
        <p:spPr>
          <a:xfrm>
            <a:off x="6104536" y="2665927"/>
            <a:ext cx="5456337" cy="3206838"/>
          </a:xfrm>
        </p:spPr>
        <p:txBody>
          <a:bodyPr anchor="ctr"/>
          <a:lstStyle/>
          <a:p>
            <a:r>
              <a:rPr lang="en-US" b="1">
                <a:cs typeface="Verdana"/>
              </a:rPr>
              <a:t>Workers should document:</a:t>
            </a:r>
          </a:p>
          <a:p>
            <a:endParaRPr lang="en-US" b="1"/>
          </a:p>
          <a:p>
            <a:pPr marL="463550" indent="-463550">
              <a:buFont typeface="Arial" panose="020B0604020202020204" pitchFamily="34" charset="0"/>
              <a:buChar char="•"/>
            </a:pPr>
            <a:r>
              <a:rPr lang="en-US" altLang="en-US"/>
              <a:t>Evidence that supports</a:t>
            </a:r>
            <a:br>
              <a:rPr lang="en-US" altLang="en-US"/>
            </a:br>
            <a:r>
              <a:rPr lang="en-US" altLang="en-US"/>
              <a:t>item responses; and</a:t>
            </a:r>
            <a:endParaRPr lang="en-US"/>
          </a:p>
          <a:p>
            <a:pPr marL="463550" indent="-463550">
              <a:buFont typeface="Arial" panose="020B0604020202020204" pitchFamily="34" charset="0"/>
              <a:buChar char="•"/>
            </a:pPr>
            <a:r>
              <a:rPr lang="en-US" altLang="en-US"/>
              <a:t>Specifics for safety interventions.</a:t>
            </a:r>
          </a:p>
        </p:txBody>
      </p:sp>
    </p:spTree>
    <p:custDataLst>
      <p:tags r:id="rId1"/>
    </p:custDataLst>
    <p:extLst>
      <p:ext uri="{BB962C8B-B14F-4D97-AF65-F5344CB8AC3E}">
        <p14:creationId xmlns:p14="http://schemas.microsoft.com/office/powerpoint/2010/main" val="396509599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A4CC-6BE2-1C11-DF07-AF434C848FFE}"/>
              </a:ext>
            </a:extLst>
          </p:cNvPr>
          <p:cNvSpPr>
            <a:spLocks noGrp="1"/>
          </p:cNvSpPr>
          <p:nvPr>
            <p:ph type="title"/>
          </p:nvPr>
        </p:nvSpPr>
        <p:spPr/>
        <p:txBody>
          <a:bodyPr/>
          <a:lstStyle/>
          <a:p>
            <a:r>
              <a:rPr lang="en-US"/>
              <a:t>Consider the difference . . .</a:t>
            </a:r>
          </a:p>
        </p:txBody>
      </p:sp>
      <p:sp>
        <p:nvSpPr>
          <p:cNvPr id="3" name="TextBox 2">
            <a:extLst>
              <a:ext uri="{FF2B5EF4-FFF2-40B4-BE49-F238E27FC236}">
                <a16:creationId xmlns:a16="http://schemas.microsoft.com/office/drawing/2014/main" id="{62355925-53D7-5BDD-2B43-3EE2BEEB7517}"/>
              </a:ext>
            </a:extLst>
          </p:cNvPr>
          <p:cNvSpPr txBox="1"/>
          <p:nvPr/>
        </p:nvSpPr>
        <p:spPr>
          <a:xfrm>
            <a:off x="639662" y="1854696"/>
            <a:ext cx="4518125" cy="3785652"/>
          </a:xfrm>
          <a:prstGeom prst="rect">
            <a:avLst/>
          </a:prstGeom>
          <a:noFill/>
        </p:spPr>
        <p:txBody>
          <a:bodyPr wrap="square" rtlCol="0">
            <a:spAutoFit/>
          </a:bodyPr>
          <a:lstStyle/>
          <a:p>
            <a:r>
              <a:rPr lang="en-US" sz="2400"/>
              <a:t>It was a dark and stormy night, and this was assigned at </a:t>
            </a:r>
            <a:br>
              <a:rPr lang="en-US" sz="2400"/>
            </a:br>
            <a:r>
              <a:rPr lang="en-US" sz="2400"/>
              <a:t>5:30 p.m. The car was low on gas, so I had to stop for fuel. Adam was at his friend’s house when I arrived, and the parents weren’t sure which apartment he was at. When we met, he was fidgety and only wanted to talk about his newest toy. </a:t>
            </a:r>
          </a:p>
        </p:txBody>
      </p:sp>
      <p:sp>
        <p:nvSpPr>
          <p:cNvPr id="4" name="TextBox 3">
            <a:extLst>
              <a:ext uri="{FF2B5EF4-FFF2-40B4-BE49-F238E27FC236}">
                <a16:creationId xmlns:a16="http://schemas.microsoft.com/office/drawing/2014/main" id="{59ED2A21-E982-A4F2-BE2C-A68BD93B100B}"/>
              </a:ext>
            </a:extLst>
          </p:cNvPr>
          <p:cNvSpPr txBox="1"/>
          <p:nvPr/>
        </p:nvSpPr>
        <p:spPr>
          <a:xfrm>
            <a:off x="6557963" y="1854696"/>
            <a:ext cx="4979916" cy="3416320"/>
          </a:xfrm>
          <a:prstGeom prst="rect">
            <a:avLst/>
          </a:prstGeom>
          <a:noFill/>
        </p:spPr>
        <p:txBody>
          <a:bodyPr wrap="square" rtlCol="0">
            <a:spAutoFit/>
          </a:bodyPr>
          <a:lstStyle/>
          <a:p>
            <a:r>
              <a:rPr lang="en-US" sz="2400"/>
              <a:t>A safety plan was developed with the parents and three safety network members to address Safety Threat 1. The harm statement was, “Adam’s father, while angry about Adam’s grades, struck him several times, leaving bruises and cuts on Adam’s head and neck.” </a:t>
            </a:r>
          </a:p>
        </p:txBody>
      </p:sp>
    </p:spTree>
    <p:custDataLst>
      <p:tags r:id="rId1"/>
    </p:custDataLst>
    <p:extLst>
      <p:ext uri="{BB962C8B-B14F-4D97-AF65-F5344CB8AC3E}">
        <p14:creationId xmlns:p14="http://schemas.microsoft.com/office/powerpoint/2010/main" val="38801425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34501" y="242577"/>
          <a:ext cx="10648203" cy="2651736"/>
        </p:xfrm>
        <a:graphic>
          <a:graphicData uri="http://schemas.openxmlformats.org/drawingml/2006/table">
            <a:tbl>
              <a:tblPr/>
              <a:tblGrid>
                <a:gridCol w="3549401">
                  <a:extLst>
                    <a:ext uri="{9D8B030D-6E8A-4147-A177-3AD203B41FA5}">
                      <a16:colId xmlns:a16="http://schemas.microsoft.com/office/drawing/2014/main" val="20000"/>
                    </a:ext>
                  </a:extLst>
                </a:gridCol>
                <a:gridCol w="3549401">
                  <a:extLst>
                    <a:ext uri="{9D8B030D-6E8A-4147-A177-3AD203B41FA5}">
                      <a16:colId xmlns:a16="http://schemas.microsoft.com/office/drawing/2014/main" val="20001"/>
                    </a:ext>
                  </a:extLst>
                </a:gridCol>
                <a:gridCol w="3549401">
                  <a:extLst>
                    <a:ext uri="{9D8B030D-6E8A-4147-A177-3AD203B41FA5}">
                      <a16:colId xmlns:a16="http://schemas.microsoft.com/office/drawing/2014/main" val="20002"/>
                    </a:ext>
                  </a:extLst>
                </a:gridCol>
              </a:tblGrid>
              <a:tr h="51815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Segoe UI" panose="020B0502040204020203" pitchFamily="34" charset="0"/>
                          <a:ea typeface="ＭＳ Ｐゴシック" charset="0"/>
                          <a:cs typeface="Segoe UI" panose="020B0502040204020203" pitchFamily="34" charset="0"/>
                          <a:sym typeface="Gill Sans" charset="0"/>
                        </a:rPr>
                        <a:t>Three-Column Mapping</a:t>
                      </a:r>
                    </a:p>
                  </a:txBody>
                  <a:tcPr marL="121920" marR="12192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448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Segoe UI" panose="020B0502040204020203" pitchFamily="34" charset="0"/>
                          <a:ea typeface="ＭＳ Ｐゴシック" charset="0"/>
                          <a:cs typeface="Segoe UI" panose="020B0502040204020203" pitchFamily="34" charset="0"/>
                          <a:sym typeface="Marker Felt" charset="0"/>
                        </a:rPr>
                        <a:t>What are we worried about?</a:t>
                      </a:r>
                    </a:p>
                  </a:txBody>
                  <a:tcPr marL="121920" marR="12192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Segoe UI" panose="020B0502040204020203" pitchFamily="34" charset="0"/>
                          <a:ea typeface="ＭＳ Ｐゴシック" charset="0"/>
                          <a:cs typeface="Segoe UI" panose="020B0502040204020203" pitchFamily="34" charset="0"/>
                          <a:sym typeface="Marker Felt" charset="0"/>
                        </a:rPr>
                        <a:t>What i</a:t>
                      </a:r>
                      <a:r>
                        <a:rPr kumimoji="0" lang="en-US" altLang="ja-JP" sz="2800" b="0" i="0" u="none" strike="noStrike" cap="none" normalizeH="0" baseline="0">
                          <a:ln>
                            <a:noFill/>
                          </a:ln>
                          <a:solidFill>
                            <a:schemeClr val="tx1"/>
                          </a:solidFill>
                          <a:effectLst/>
                          <a:latin typeface="Segoe UI" panose="020B0502040204020203" pitchFamily="34" charset="0"/>
                          <a:ea typeface="ＭＳ Ｐゴシック" charset="0"/>
                          <a:cs typeface="Segoe UI" panose="020B0502040204020203" pitchFamily="34" charset="0"/>
                          <a:sym typeface="Marker Felt" charset="0"/>
                        </a:rPr>
                        <a:t>s working well?</a:t>
                      </a:r>
                      <a:endParaRPr kumimoji="0" lang="en-US" sz="2800" b="0" i="0" u="none" strike="noStrike" cap="none" normalizeH="0" baseline="0">
                        <a:ln>
                          <a:noFill/>
                        </a:ln>
                        <a:solidFill>
                          <a:schemeClr val="tx1"/>
                        </a:solidFill>
                        <a:effectLst/>
                        <a:latin typeface="Segoe UI" panose="020B0502040204020203" pitchFamily="34" charset="0"/>
                        <a:ea typeface="ＭＳ Ｐゴシック" charset="0"/>
                        <a:cs typeface="Segoe UI" panose="020B0502040204020203" pitchFamily="34" charset="0"/>
                        <a:sym typeface="Gill Sans" charset="0"/>
                      </a:endParaRPr>
                    </a:p>
                  </a:txBody>
                  <a:tcPr marL="121920" marR="12192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Segoe UI" panose="020B0502040204020203" pitchFamily="34" charset="0"/>
                          <a:ea typeface="ＭＳ Ｐゴシック" charset="0"/>
                          <a:cs typeface="Segoe UI" panose="020B0502040204020203" pitchFamily="34" charset="0"/>
                          <a:sym typeface="Marker Felt" charset="0"/>
                        </a:rPr>
                        <a:t>What needs to happen next?</a:t>
                      </a:r>
                    </a:p>
                  </a:txBody>
                  <a:tcPr marL="121920" marR="121920"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71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solidFill>
                        <a:effectLst/>
                        <a:latin typeface="Segoe UI" panose="020B0502040204020203" pitchFamily="34" charset="0"/>
                        <a:ea typeface="ＭＳ Ｐゴシック" charset="0"/>
                        <a:cs typeface="Segoe UI" panose="020B0502040204020203" pitchFamily="34" charset="0"/>
                        <a:sym typeface="Gill Sans"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solidFill>
                        <a:effectLst/>
                        <a:latin typeface="Segoe UI" panose="020B0502040204020203" pitchFamily="34" charset="0"/>
                        <a:ea typeface="ＭＳ Ｐゴシック" charset="0"/>
                        <a:cs typeface="Segoe UI" panose="020B0502040204020203" pitchFamily="34" charset="0"/>
                        <a:sym typeface="Gill Sans"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solidFill>
                        <a:effectLst/>
                        <a:latin typeface="Segoe UI" panose="020B0502040204020203" pitchFamily="34" charset="0"/>
                        <a:ea typeface="ＭＳ Ｐゴシック" charset="0"/>
                        <a:cs typeface="Segoe UI" panose="020B0502040204020203" pitchFamily="34" charset="0"/>
                        <a:sym typeface="Gill Sans" charset="0"/>
                      </a:endParaRPr>
                    </a:p>
                  </a:txBody>
                  <a:tcPr marL="121920" marR="121920"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solidFill>
                        <a:effectLst/>
                        <a:latin typeface="Segoe UI" panose="020B0502040204020203" pitchFamily="34" charset="0"/>
                        <a:ea typeface="ＭＳ Ｐゴシック"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solidFill>
                        <a:effectLst/>
                        <a:latin typeface="Segoe UI" panose="020B0502040204020203" pitchFamily="34" charset="0"/>
                        <a:ea typeface="ＭＳ Ｐゴシック" charset="0"/>
                        <a:cs typeface="Segoe UI" panose="020B0502040204020203" pitchFamily="34" charset="0"/>
                      </a:endParaRPr>
                    </a:p>
                  </a:txBody>
                  <a:tcPr marL="121920" marR="121920"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solidFill>
                        <a:effectLst/>
                        <a:latin typeface="Segoe UI" panose="020B0502040204020203" pitchFamily="34" charset="0"/>
                        <a:ea typeface="ＭＳ Ｐゴシック" charset="0"/>
                        <a:cs typeface="Segoe UI" panose="020B0502040204020203" pitchFamily="34" charset="0"/>
                        <a:sym typeface="Gill Sans"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6"/>
                        </a:solidFill>
                        <a:effectLst/>
                        <a:latin typeface="Segoe UI" panose="020B0502040204020203" pitchFamily="34" charset="0"/>
                        <a:ea typeface="ＭＳ Ｐゴシック" charset="0"/>
                        <a:cs typeface="Segoe UI" panose="020B0502040204020203" pitchFamily="34" charset="0"/>
                        <a:sym typeface="Gill Sans" charset="0"/>
                      </a:endParaRPr>
                    </a:p>
                  </a:txBody>
                  <a:tcPr marL="121920" marR="121920"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99C1638C-805C-4457-AC8E-3FAFD5AC538B}"/>
              </a:ext>
            </a:extLst>
          </p:cNvPr>
          <p:cNvGrpSpPr/>
          <p:nvPr/>
        </p:nvGrpSpPr>
        <p:grpSpPr>
          <a:xfrm>
            <a:off x="578071" y="3009927"/>
            <a:ext cx="10879428" cy="2339573"/>
            <a:chOff x="503274" y="2656573"/>
            <a:chExt cx="10879428" cy="2339573"/>
          </a:xfrm>
        </p:grpSpPr>
        <p:sp>
          <p:nvSpPr>
            <p:cNvPr id="9" name="Notched Right Arrow 2">
              <a:extLst>
                <a:ext uri="{FF2B5EF4-FFF2-40B4-BE49-F238E27FC236}">
                  <a16:creationId xmlns:a16="http://schemas.microsoft.com/office/drawing/2014/main" id="{5F284000-B3E5-4062-8CDC-3CB33A88B9E2}"/>
                </a:ext>
              </a:extLst>
            </p:cNvPr>
            <p:cNvSpPr/>
            <p:nvPr/>
          </p:nvSpPr>
          <p:spPr>
            <a:xfrm>
              <a:off x="774601" y="3276392"/>
              <a:ext cx="10608101" cy="826424"/>
            </a:xfrm>
            <a:prstGeom prst="notchedRightArrow">
              <a:avLst/>
            </a:prstGeom>
            <a:gradFill flip="none" rotWithShape="1">
              <a:gsLst>
                <a:gs pos="0">
                  <a:schemeClr val="accent4"/>
                </a:gs>
                <a:gs pos="100000">
                  <a:schemeClr val="tx2"/>
                </a:gs>
              </a:gsLst>
              <a:lin ang="0" scaled="1"/>
              <a:tileRect/>
            </a:gradFill>
            <a:effectLst/>
          </p:spPr>
          <p:style>
            <a:lnRef idx="0">
              <a:schemeClr val="accent1">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hueOff val="0"/>
                    <a:satOff val="0"/>
                    <a:lumOff val="0"/>
                    <a:alphaOff val="0"/>
                  </a:srgbClr>
                </a:solidFill>
                <a:effectLst/>
                <a:uLnTx/>
                <a:uFillTx/>
                <a:latin typeface="Segoe UI"/>
                <a:ea typeface="+mn-ea"/>
                <a:cs typeface="+mn-cs"/>
              </a:endParaRPr>
            </a:p>
          </p:txBody>
        </p:sp>
        <p:sp>
          <p:nvSpPr>
            <p:cNvPr id="10" name="Freeform 3">
              <a:extLst>
                <a:ext uri="{FF2B5EF4-FFF2-40B4-BE49-F238E27FC236}">
                  <a16:creationId xmlns:a16="http://schemas.microsoft.com/office/drawing/2014/main" id="{40BD6F2E-C386-4D01-80AC-C39063605BAD}"/>
                </a:ext>
              </a:extLst>
            </p:cNvPr>
            <p:cNvSpPr/>
            <p:nvPr/>
          </p:nvSpPr>
          <p:spPr>
            <a:xfrm>
              <a:off x="972191" y="2656573"/>
              <a:ext cx="1912625" cy="826424"/>
            </a:xfrm>
            <a:custGeom>
              <a:avLst/>
              <a:gdLst>
                <a:gd name="connsiteX0" fmla="*/ 0 w 1919855"/>
                <a:gd name="connsiteY0" fmla="*/ 0 h 797306"/>
                <a:gd name="connsiteX1" fmla="*/ 1919855 w 1919855"/>
                <a:gd name="connsiteY1" fmla="*/ 0 h 797306"/>
                <a:gd name="connsiteX2" fmla="*/ 1919855 w 1919855"/>
                <a:gd name="connsiteY2" fmla="*/ 797306 h 797306"/>
                <a:gd name="connsiteX3" fmla="*/ 0 w 1919855"/>
                <a:gd name="connsiteY3" fmla="*/ 797306 h 797306"/>
                <a:gd name="connsiteX4" fmla="*/ 0 w 1919855"/>
                <a:gd name="connsiteY4" fmla="*/ 0 h 7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855" h="797306">
                  <a:moveTo>
                    <a:pt x="0" y="0"/>
                  </a:moveTo>
                  <a:lnTo>
                    <a:pt x="1919855" y="0"/>
                  </a:lnTo>
                  <a:lnTo>
                    <a:pt x="1919855" y="797306"/>
                  </a:lnTo>
                  <a:lnTo>
                    <a:pt x="0" y="7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932532"/>
                  </a:solidFill>
                  <a:effectLst/>
                  <a:uLnTx/>
                  <a:uFillTx/>
                  <a:latin typeface="Segoe UI"/>
                  <a:ea typeface="+mn-ea"/>
                  <a:cs typeface="+mn-cs"/>
                </a:rPr>
                <a:t>0</a:t>
              </a:r>
            </a:p>
          </p:txBody>
        </p:sp>
        <p:sp>
          <p:nvSpPr>
            <p:cNvPr id="11" name="Oval 10">
              <a:extLst>
                <a:ext uri="{FF2B5EF4-FFF2-40B4-BE49-F238E27FC236}">
                  <a16:creationId xmlns:a16="http://schemas.microsoft.com/office/drawing/2014/main" id="{45341151-E271-4E6E-A63C-5C68DB7E1DD4}"/>
                </a:ext>
              </a:extLst>
            </p:cNvPr>
            <p:cNvSpPr/>
            <p:nvPr/>
          </p:nvSpPr>
          <p:spPr>
            <a:xfrm>
              <a:off x="1784338" y="3578243"/>
              <a:ext cx="198575" cy="206606"/>
            </a:xfrm>
            <a:prstGeom prst="ellipse">
              <a:avLst/>
            </a:pr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Freeform 5">
              <a:extLst>
                <a:ext uri="{FF2B5EF4-FFF2-40B4-BE49-F238E27FC236}">
                  <a16:creationId xmlns:a16="http://schemas.microsoft.com/office/drawing/2014/main" id="{1C7795D7-D89B-446E-BD7A-A4F8C3B7B18D}"/>
                </a:ext>
              </a:extLst>
            </p:cNvPr>
            <p:cNvSpPr/>
            <p:nvPr/>
          </p:nvSpPr>
          <p:spPr>
            <a:xfrm>
              <a:off x="8789573" y="3956511"/>
              <a:ext cx="2298249" cy="1024332"/>
            </a:xfrm>
            <a:custGeom>
              <a:avLst/>
              <a:gdLst>
                <a:gd name="connsiteX0" fmla="*/ 0 w 2306936"/>
                <a:gd name="connsiteY0" fmla="*/ 0 h 797306"/>
                <a:gd name="connsiteX1" fmla="*/ 2306936 w 2306936"/>
                <a:gd name="connsiteY1" fmla="*/ 0 h 797306"/>
                <a:gd name="connsiteX2" fmla="*/ 2306936 w 2306936"/>
                <a:gd name="connsiteY2" fmla="*/ 797306 h 797306"/>
                <a:gd name="connsiteX3" fmla="*/ 0 w 2306936"/>
                <a:gd name="connsiteY3" fmla="*/ 797306 h 797306"/>
                <a:gd name="connsiteX4" fmla="*/ 0 w 2306936"/>
                <a:gd name="connsiteY4" fmla="*/ 0 h 7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936" h="797306">
                  <a:moveTo>
                    <a:pt x="0" y="0"/>
                  </a:moveTo>
                  <a:lnTo>
                    <a:pt x="2306936" y="0"/>
                  </a:lnTo>
                  <a:lnTo>
                    <a:pt x="2306936" y="797306"/>
                  </a:lnTo>
                  <a:lnTo>
                    <a:pt x="0" y="7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006E8D"/>
                  </a:solidFill>
                  <a:effectLst/>
                  <a:uLnTx/>
                  <a:uFillTx/>
                  <a:latin typeface="Segoe UI"/>
                  <a:ea typeface="+mn-ea"/>
                  <a:cs typeface="+mn-cs"/>
                </a:rPr>
                <a:t>Very Safe</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006E8D"/>
                  </a:solidFill>
                  <a:effectLst/>
                  <a:uLnTx/>
                  <a:uFillTx/>
                  <a:latin typeface="Segoe UI"/>
                  <a:ea typeface="+mn-ea"/>
                  <a:cs typeface="+mn-cs"/>
                </a:rPr>
                <a:t>(Close case)</a:t>
              </a:r>
            </a:p>
          </p:txBody>
        </p:sp>
        <p:sp>
          <p:nvSpPr>
            <p:cNvPr id="13" name="Oval 12">
              <a:extLst>
                <a:ext uri="{FF2B5EF4-FFF2-40B4-BE49-F238E27FC236}">
                  <a16:creationId xmlns:a16="http://schemas.microsoft.com/office/drawing/2014/main" id="{B000091D-AB07-4B15-B114-D5A051606150}"/>
                </a:ext>
              </a:extLst>
            </p:cNvPr>
            <p:cNvSpPr/>
            <p:nvPr/>
          </p:nvSpPr>
          <p:spPr>
            <a:xfrm>
              <a:off x="4469362" y="3578243"/>
              <a:ext cx="198575" cy="206606"/>
            </a:xfrm>
            <a:prstGeom prst="ellipse">
              <a:avLst/>
            </a:pr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Freeform 7">
              <a:extLst>
                <a:ext uri="{FF2B5EF4-FFF2-40B4-BE49-F238E27FC236}">
                  <a16:creationId xmlns:a16="http://schemas.microsoft.com/office/drawing/2014/main" id="{6A40EB96-8043-4F61-ABA6-C3029CE1E7C8}"/>
                </a:ext>
              </a:extLst>
            </p:cNvPr>
            <p:cNvSpPr/>
            <p:nvPr/>
          </p:nvSpPr>
          <p:spPr>
            <a:xfrm>
              <a:off x="8782786" y="2656573"/>
              <a:ext cx="2298249" cy="826424"/>
            </a:xfrm>
            <a:custGeom>
              <a:avLst/>
              <a:gdLst>
                <a:gd name="connsiteX0" fmla="*/ 0 w 2306936"/>
                <a:gd name="connsiteY0" fmla="*/ 0 h 797306"/>
                <a:gd name="connsiteX1" fmla="*/ 2306936 w 2306936"/>
                <a:gd name="connsiteY1" fmla="*/ 0 h 797306"/>
                <a:gd name="connsiteX2" fmla="*/ 2306936 w 2306936"/>
                <a:gd name="connsiteY2" fmla="*/ 797306 h 797306"/>
                <a:gd name="connsiteX3" fmla="*/ 0 w 2306936"/>
                <a:gd name="connsiteY3" fmla="*/ 797306 h 797306"/>
                <a:gd name="connsiteX4" fmla="*/ 0 w 2306936"/>
                <a:gd name="connsiteY4" fmla="*/ 0 h 7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936" h="797306">
                  <a:moveTo>
                    <a:pt x="0" y="0"/>
                  </a:moveTo>
                  <a:lnTo>
                    <a:pt x="2306936" y="0"/>
                  </a:lnTo>
                  <a:lnTo>
                    <a:pt x="2306936" y="797306"/>
                  </a:lnTo>
                  <a:lnTo>
                    <a:pt x="0" y="7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b"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006E8D"/>
                  </a:solidFill>
                  <a:effectLst/>
                  <a:uLnTx/>
                  <a:uFillTx/>
                  <a:latin typeface="Segoe UI"/>
                  <a:ea typeface="+mn-ea"/>
                  <a:cs typeface="+mn-cs"/>
                </a:rPr>
                <a:t>10</a:t>
              </a:r>
            </a:p>
          </p:txBody>
        </p:sp>
        <p:sp>
          <p:nvSpPr>
            <p:cNvPr id="15" name="Oval 14">
              <a:extLst>
                <a:ext uri="{FF2B5EF4-FFF2-40B4-BE49-F238E27FC236}">
                  <a16:creationId xmlns:a16="http://schemas.microsoft.com/office/drawing/2014/main" id="{0A7ADE55-AE76-47B5-91EA-9D088FE3710B}"/>
                </a:ext>
              </a:extLst>
            </p:cNvPr>
            <p:cNvSpPr/>
            <p:nvPr/>
          </p:nvSpPr>
          <p:spPr>
            <a:xfrm>
              <a:off x="7154386" y="3578243"/>
              <a:ext cx="198575" cy="206606"/>
            </a:xfrm>
            <a:prstGeom prst="ellipse">
              <a:avLst/>
            </a:pr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Freeform 9">
              <a:extLst>
                <a:ext uri="{FF2B5EF4-FFF2-40B4-BE49-F238E27FC236}">
                  <a16:creationId xmlns:a16="http://schemas.microsoft.com/office/drawing/2014/main" id="{F8A69764-AEEA-4568-9455-35D817723984}"/>
                </a:ext>
              </a:extLst>
            </p:cNvPr>
            <p:cNvSpPr/>
            <p:nvPr/>
          </p:nvSpPr>
          <p:spPr>
            <a:xfrm>
              <a:off x="503274" y="3941209"/>
              <a:ext cx="2554013" cy="1054937"/>
            </a:xfrm>
            <a:custGeom>
              <a:avLst/>
              <a:gdLst>
                <a:gd name="connsiteX0" fmla="*/ 0 w 2306936"/>
                <a:gd name="connsiteY0" fmla="*/ 0 h 797306"/>
                <a:gd name="connsiteX1" fmla="*/ 2306936 w 2306936"/>
                <a:gd name="connsiteY1" fmla="*/ 0 h 797306"/>
                <a:gd name="connsiteX2" fmla="*/ 2306936 w 2306936"/>
                <a:gd name="connsiteY2" fmla="*/ 797306 h 797306"/>
                <a:gd name="connsiteX3" fmla="*/ 0 w 2306936"/>
                <a:gd name="connsiteY3" fmla="*/ 797306 h 797306"/>
                <a:gd name="connsiteX4" fmla="*/ 0 w 2306936"/>
                <a:gd name="connsiteY4" fmla="*/ 0 h 7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936" h="797306">
                  <a:moveTo>
                    <a:pt x="0" y="0"/>
                  </a:moveTo>
                  <a:lnTo>
                    <a:pt x="2306936" y="0"/>
                  </a:lnTo>
                  <a:lnTo>
                    <a:pt x="2306936" y="797306"/>
                  </a:lnTo>
                  <a:lnTo>
                    <a:pt x="0" y="7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t"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932532"/>
                  </a:solidFill>
                  <a:effectLst/>
                  <a:uLnTx/>
                  <a:uFillTx/>
                  <a:latin typeface="Segoe UI"/>
                  <a:ea typeface="+mn-ea"/>
                  <a:cs typeface="+mn-cs"/>
                </a:rPr>
                <a:t>Unsafe</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932532"/>
                  </a:solidFill>
                  <a:effectLst/>
                  <a:uLnTx/>
                  <a:uFillTx/>
                  <a:latin typeface="Segoe UI"/>
                  <a:ea typeface="+mn-ea"/>
                  <a:cs typeface="+mn-cs"/>
                </a:rPr>
                <a:t>(Child cannot be home)</a:t>
              </a:r>
            </a:p>
          </p:txBody>
        </p:sp>
        <p:sp>
          <p:nvSpPr>
            <p:cNvPr id="17" name="Oval 16">
              <a:extLst>
                <a:ext uri="{FF2B5EF4-FFF2-40B4-BE49-F238E27FC236}">
                  <a16:creationId xmlns:a16="http://schemas.microsoft.com/office/drawing/2014/main" id="{27DBAB76-577E-4EC4-8462-425529D4F889}"/>
                </a:ext>
              </a:extLst>
            </p:cNvPr>
            <p:cNvSpPr/>
            <p:nvPr/>
          </p:nvSpPr>
          <p:spPr>
            <a:xfrm>
              <a:off x="9839410" y="3578243"/>
              <a:ext cx="198575" cy="206606"/>
            </a:xfrm>
            <a:prstGeom prst="ellipse">
              <a:avLst/>
            </a:pr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Tree>
    <p:custDataLst>
      <p:tags r:id="rId1"/>
    </p:custDataLst>
    <p:extLst>
      <p:ext uri="{BB962C8B-B14F-4D97-AF65-F5344CB8AC3E}">
        <p14:creationId xmlns:p14="http://schemas.microsoft.com/office/powerpoint/2010/main" val="309120693"/>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2505E9-7D84-9140-9D98-9342952D419A}"/>
              </a:ext>
            </a:extLst>
          </p:cNvPr>
          <p:cNvSpPr>
            <a:spLocks noGrp="1"/>
          </p:cNvSpPr>
          <p:nvPr>
            <p:ph type="title"/>
          </p:nvPr>
        </p:nvSpPr>
        <p:spPr/>
        <p:txBody>
          <a:bodyPr/>
          <a:lstStyle/>
          <a:p>
            <a:r>
              <a:rPr lang="en-US"/>
              <a:t>Using the EARS Model</a:t>
            </a:r>
          </a:p>
        </p:txBody>
      </p:sp>
      <p:sp>
        <p:nvSpPr>
          <p:cNvPr id="5" name="Text Placeholder 4">
            <a:extLst>
              <a:ext uri="{FF2B5EF4-FFF2-40B4-BE49-F238E27FC236}">
                <a16:creationId xmlns:a16="http://schemas.microsoft.com/office/drawing/2014/main" id="{4A8654C7-D6A4-5A45-8171-04557E5B8480}"/>
              </a:ext>
            </a:extLst>
          </p:cNvPr>
          <p:cNvSpPr>
            <a:spLocks noGrp="1"/>
          </p:cNvSpPr>
          <p:nvPr>
            <p:ph type="body" sz="quarter" idx="11"/>
          </p:nvPr>
        </p:nvSpPr>
        <p:spPr/>
        <p:txBody>
          <a:bodyPr/>
          <a:lstStyle/>
          <a:p>
            <a:r>
              <a:rPr lang="en-US" b="1">
                <a:solidFill>
                  <a:schemeClr val="tx2"/>
                </a:solidFill>
              </a:rPr>
              <a:t>E</a:t>
            </a:r>
            <a:r>
              <a:rPr lang="en-US"/>
              <a:t>licit</a:t>
            </a:r>
          </a:p>
          <a:p>
            <a:r>
              <a:rPr lang="en-US" b="1">
                <a:solidFill>
                  <a:schemeClr val="tx2"/>
                </a:solidFill>
              </a:rPr>
              <a:t>A</a:t>
            </a:r>
            <a:r>
              <a:rPr lang="en-US"/>
              <a:t>mplify</a:t>
            </a:r>
          </a:p>
          <a:p>
            <a:r>
              <a:rPr lang="en-US" b="1">
                <a:solidFill>
                  <a:schemeClr val="tx2"/>
                </a:solidFill>
              </a:rPr>
              <a:t>R</a:t>
            </a:r>
            <a:r>
              <a:rPr lang="en-US"/>
              <a:t>eflect</a:t>
            </a:r>
          </a:p>
          <a:p>
            <a:r>
              <a:rPr lang="en-US" b="1">
                <a:solidFill>
                  <a:schemeClr val="tx2"/>
                </a:solidFill>
              </a:rPr>
              <a:t>S</a:t>
            </a:r>
            <a:r>
              <a:rPr lang="en-US"/>
              <a:t>tart over</a:t>
            </a:r>
          </a:p>
        </p:txBody>
      </p:sp>
      <p:pic>
        <p:nvPicPr>
          <p:cNvPr id="10" name="Picture Placeholder 9">
            <a:extLst>
              <a:ext uri="{FF2B5EF4-FFF2-40B4-BE49-F238E27FC236}">
                <a16:creationId xmlns:a16="http://schemas.microsoft.com/office/drawing/2014/main" id="{A0748CC5-8012-3545-8792-9BCC53649E5C}"/>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t="422" b="422"/>
          <a:stretch/>
        </p:blipFill>
        <p:spPr/>
      </p:pic>
    </p:spTree>
    <p:custDataLst>
      <p:tags r:id="rId1"/>
    </p:custDataLst>
    <p:extLst>
      <p:ext uri="{BB962C8B-B14F-4D97-AF65-F5344CB8AC3E}">
        <p14:creationId xmlns:p14="http://schemas.microsoft.com/office/powerpoint/2010/main" val="30716721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ass, outdoor, sky, field&#10;&#10;Description automatically generated">
            <a:extLst>
              <a:ext uri="{FF2B5EF4-FFF2-40B4-BE49-F238E27FC236}">
                <a16:creationId xmlns:a16="http://schemas.microsoft.com/office/drawing/2014/main" id="{3F8FEF7E-1678-446C-AFBD-2B071E5050F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5026" r="25026"/>
          <a:stretch/>
        </p:blipFill>
        <p:spPr/>
      </p:pic>
      <p:sp>
        <p:nvSpPr>
          <p:cNvPr id="5" name="Text Placeholder 4">
            <a:extLst>
              <a:ext uri="{FF2B5EF4-FFF2-40B4-BE49-F238E27FC236}">
                <a16:creationId xmlns:a16="http://schemas.microsoft.com/office/drawing/2014/main" id="{8FB7CC3C-4E92-4EF4-8333-344A17656C0A}"/>
              </a:ext>
            </a:extLst>
          </p:cNvPr>
          <p:cNvSpPr>
            <a:spLocks noGrp="1"/>
          </p:cNvSpPr>
          <p:nvPr>
            <p:ph type="body" sz="quarter" idx="12"/>
          </p:nvPr>
        </p:nvSpPr>
        <p:spPr>
          <a:solidFill>
            <a:schemeClr val="tx2"/>
          </a:solidFill>
        </p:spPr>
        <p:txBody>
          <a:bodyPr/>
          <a:lstStyle/>
          <a:p>
            <a:r>
              <a:rPr lang="en-US"/>
              <a:t>The SDM risk assessment</a:t>
            </a:r>
          </a:p>
        </p:txBody>
      </p:sp>
    </p:spTree>
    <p:custDataLst>
      <p:tags r:id="rId1"/>
    </p:custDataLst>
    <p:extLst>
      <p:ext uri="{BB962C8B-B14F-4D97-AF65-F5344CB8AC3E}">
        <p14:creationId xmlns:p14="http://schemas.microsoft.com/office/powerpoint/2010/main" val="2030179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093AE-E649-5BA9-DECA-ECF0BA768282}"/>
            </a:ext>
          </a:extLst>
        </p:cNvPr>
        <p:cNvGrpSpPr/>
        <p:nvPr/>
      </p:nvGrpSpPr>
      <p:grpSpPr>
        <a:xfrm>
          <a:off x="0" y="0"/>
          <a:ext cx="0" cy="0"/>
          <a:chOff x="0" y="0"/>
          <a:chExt cx="0" cy="0"/>
        </a:xfrm>
      </p:grpSpPr>
      <p:sp>
        <p:nvSpPr>
          <p:cNvPr id="35842" name="Title 13">
            <a:extLst>
              <a:ext uri="{FF2B5EF4-FFF2-40B4-BE49-F238E27FC236}">
                <a16:creationId xmlns:a16="http://schemas.microsoft.com/office/drawing/2014/main" id="{01A13D2F-F314-E1B7-E6BD-F56F0B963FD7}"/>
              </a:ext>
            </a:extLst>
          </p:cNvPr>
          <p:cNvSpPr>
            <a:spLocks noGrp="1"/>
          </p:cNvSpPr>
          <p:nvPr>
            <p:ph type="title"/>
          </p:nvPr>
        </p:nvSpPr>
        <p:spPr/>
        <p:txBody>
          <a:bodyPr>
            <a:noAutofit/>
          </a:bodyPr>
          <a:lstStyle/>
          <a:p>
            <a:r>
              <a:rPr lang="en-US"/>
              <a:t>The Second Question for investigators</a:t>
            </a:r>
          </a:p>
        </p:txBody>
      </p:sp>
      <p:grpSp>
        <p:nvGrpSpPr>
          <p:cNvPr id="7" name="Group 6">
            <a:extLst>
              <a:ext uri="{FF2B5EF4-FFF2-40B4-BE49-F238E27FC236}">
                <a16:creationId xmlns:a16="http://schemas.microsoft.com/office/drawing/2014/main" id="{697693F3-D34F-A93F-3D13-5E76833F3EE9}"/>
              </a:ext>
            </a:extLst>
          </p:cNvPr>
          <p:cNvGrpSpPr/>
          <p:nvPr/>
        </p:nvGrpSpPr>
        <p:grpSpPr>
          <a:xfrm>
            <a:off x="310533" y="2118654"/>
            <a:ext cx="11570933" cy="3761397"/>
            <a:chOff x="-1107171" y="1989345"/>
            <a:chExt cx="12446157" cy="4045908"/>
          </a:xfrm>
        </p:grpSpPr>
        <p:grpSp>
          <p:nvGrpSpPr>
            <p:cNvPr id="54" name="Group 53">
              <a:extLst>
                <a:ext uri="{FF2B5EF4-FFF2-40B4-BE49-F238E27FC236}">
                  <a16:creationId xmlns:a16="http://schemas.microsoft.com/office/drawing/2014/main" id="{97AE26C9-5F1A-8147-10E6-DD8037EB3A9F}"/>
                </a:ext>
              </a:extLst>
            </p:cNvPr>
            <p:cNvGrpSpPr/>
            <p:nvPr/>
          </p:nvGrpSpPr>
          <p:grpSpPr>
            <a:xfrm>
              <a:off x="695519" y="1989346"/>
              <a:ext cx="10643467" cy="4045907"/>
              <a:chOff x="695519" y="1989346"/>
              <a:chExt cx="10643467" cy="4045907"/>
            </a:xfrm>
          </p:grpSpPr>
          <p:grpSp>
            <p:nvGrpSpPr>
              <p:cNvPr id="45" name="Graphic 20">
                <a:extLst>
                  <a:ext uri="{FF2B5EF4-FFF2-40B4-BE49-F238E27FC236}">
                    <a16:creationId xmlns:a16="http://schemas.microsoft.com/office/drawing/2014/main" id="{45EC5F15-5F5A-BE75-A006-9186D674677E}"/>
                  </a:ext>
                </a:extLst>
              </p:cNvPr>
              <p:cNvGrpSpPr/>
              <p:nvPr/>
            </p:nvGrpSpPr>
            <p:grpSpPr>
              <a:xfrm>
                <a:off x="4692372" y="3984868"/>
                <a:ext cx="961282" cy="586335"/>
                <a:chOff x="7964031" y="3219786"/>
                <a:chExt cx="1628892" cy="977626"/>
              </a:xfrm>
              <a:solidFill>
                <a:schemeClr val="tx2"/>
              </a:solidFill>
            </p:grpSpPr>
            <p:sp>
              <p:nvSpPr>
                <p:cNvPr id="50" name="Freeform: Shape 49">
                  <a:extLst>
                    <a:ext uri="{FF2B5EF4-FFF2-40B4-BE49-F238E27FC236}">
                      <a16:creationId xmlns:a16="http://schemas.microsoft.com/office/drawing/2014/main" id="{6BDE533E-041B-6EBD-656A-053A360C7FC0}"/>
                    </a:ext>
                  </a:extLst>
                </p:cNvPr>
                <p:cNvSpPr/>
                <p:nvPr/>
              </p:nvSpPr>
              <p:spPr>
                <a:xfrm>
                  <a:off x="7964031" y="3346933"/>
                  <a:ext cx="639762" cy="721475"/>
                </a:xfrm>
                <a:custGeom>
                  <a:avLst/>
                  <a:gdLst>
                    <a:gd name="connsiteX0" fmla="*/ 543423 w 639762"/>
                    <a:gd name="connsiteY0" fmla="*/ 721475 h 721475"/>
                    <a:gd name="connsiteX1" fmla="*/ 639762 w 639762"/>
                    <a:gd name="connsiteY1" fmla="*/ 476250 h 721475"/>
                    <a:gd name="connsiteX2" fmla="*/ 379387 w 639762"/>
                    <a:gd name="connsiteY2" fmla="*/ 0 h 721475"/>
                    <a:gd name="connsiteX3" fmla="*/ 660 w 639762"/>
                    <a:gd name="connsiteY3" fmla="*/ 721475 h 721475"/>
                    <a:gd name="connsiteX4" fmla="*/ 543423 w 639762"/>
                    <a:gd name="connsiteY4" fmla="*/ 721475 h 72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62" h="721475">
                      <a:moveTo>
                        <a:pt x="543423" y="721475"/>
                      </a:moveTo>
                      <a:cubicBezTo>
                        <a:pt x="531825" y="659932"/>
                        <a:pt x="554548" y="543710"/>
                        <a:pt x="639762" y="476250"/>
                      </a:cubicBezTo>
                      <a:lnTo>
                        <a:pt x="379387" y="0"/>
                      </a:lnTo>
                      <a:cubicBezTo>
                        <a:pt x="50604" y="210667"/>
                        <a:pt x="-7152" y="543474"/>
                        <a:pt x="660" y="721475"/>
                      </a:cubicBezTo>
                      <a:lnTo>
                        <a:pt x="543423" y="721475"/>
                      </a:ln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sp>
              <p:nvSpPr>
                <p:cNvPr id="51" name="Freeform: Shape 50">
                  <a:extLst>
                    <a:ext uri="{FF2B5EF4-FFF2-40B4-BE49-F238E27FC236}">
                      <a16:creationId xmlns:a16="http://schemas.microsoft.com/office/drawing/2014/main" id="{E9595881-69E6-023F-7A1C-12CED4D7CE35}"/>
                    </a:ext>
                  </a:extLst>
                </p:cNvPr>
                <p:cNvSpPr/>
                <p:nvPr/>
              </p:nvSpPr>
              <p:spPr>
                <a:xfrm>
                  <a:off x="8402358" y="3219786"/>
                  <a:ext cx="1190565" cy="848622"/>
                </a:xfrm>
                <a:custGeom>
                  <a:avLst/>
                  <a:gdLst>
                    <a:gd name="connsiteX0" fmla="*/ 550101 w 1190565"/>
                    <a:gd name="connsiteY0" fmla="*/ 600319 h 848622"/>
                    <a:gd name="connsiteX1" fmla="*/ 776154 w 1190565"/>
                    <a:gd name="connsiteY1" fmla="*/ 185850 h 848622"/>
                    <a:gd name="connsiteX2" fmla="*/ 1120323 w 1190565"/>
                    <a:gd name="connsiteY2" fmla="*/ 779978 h 848622"/>
                    <a:gd name="connsiteX3" fmla="*/ 650464 w 1190565"/>
                    <a:gd name="connsiteY3" fmla="*/ 779978 h 848622"/>
                    <a:gd name="connsiteX4" fmla="*/ 652831 w 1190565"/>
                    <a:gd name="connsiteY4" fmla="*/ 814300 h 848622"/>
                    <a:gd name="connsiteX5" fmla="*/ 650464 w 1190565"/>
                    <a:gd name="connsiteY5" fmla="*/ 848622 h 848622"/>
                    <a:gd name="connsiteX6" fmla="*/ 1189914 w 1190565"/>
                    <a:gd name="connsiteY6" fmla="*/ 848622 h 848622"/>
                    <a:gd name="connsiteX7" fmla="*/ 780415 w 1190565"/>
                    <a:gd name="connsiteY7" fmla="*/ 108211 h 848622"/>
                    <a:gd name="connsiteX8" fmla="*/ 0 w 1190565"/>
                    <a:gd name="connsiteY8" fmla="*/ 92115 h 848622"/>
                    <a:gd name="connsiteX9" fmla="*/ 259428 w 1190565"/>
                    <a:gd name="connsiteY9" fmla="*/ 566471 h 848622"/>
                    <a:gd name="connsiteX10" fmla="*/ 550101 w 1190565"/>
                    <a:gd name="connsiteY10" fmla="*/ 600319 h 84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565" h="848622">
                      <a:moveTo>
                        <a:pt x="550101" y="600319"/>
                      </a:moveTo>
                      <a:lnTo>
                        <a:pt x="776154" y="185850"/>
                      </a:lnTo>
                      <a:cubicBezTo>
                        <a:pt x="980194" y="316037"/>
                        <a:pt x="1109198" y="538540"/>
                        <a:pt x="1120323" y="779978"/>
                      </a:cubicBezTo>
                      <a:lnTo>
                        <a:pt x="650464" y="779978"/>
                      </a:lnTo>
                      <a:cubicBezTo>
                        <a:pt x="651884" y="791340"/>
                        <a:pt x="652831" y="802702"/>
                        <a:pt x="652831" y="814300"/>
                      </a:cubicBezTo>
                      <a:cubicBezTo>
                        <a:pt x="652831" y="825899"/>
                        <a:pt x="651884" y="837261"/>
                        <a:pt x="650464" y="848622"/>
                      </a:cubicBezTo>
                      <a:lnTo>
                        <a:pt x="1189914" y="848622"/>
                      </a:lnTo>
                      <a:cubicBezTo>
                        <a:pt x="1201039" y="569785"/>
                        <a:pt x="1069905" y="273904"/>
                        <a:pt x="780415" y="108211"/>
                      </a:cubicBezTo>
                      <a:cubicBezTo>
                        <a:pt x="474119" y="-67187"/>
                        <a:pt x="162143" y="3114"/>
                        <a:pt x="0" y="92115"/>
                      </a:cubicBezTo>
                      <a:lnTo>
                        <a:pt x="259428" y="566471"/>
                      </a:lnTo>
                      <a:cubicBezTo>
                        <a:pt x="347246" y="531675"/>
                        <a:pt x="451159" y="524101"/>
                        <a:pt x="550101" y="600319"/>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sp>
              <p:nvSpPr>
                <p:cNvPr id="52" name="Freeform: Shape 51">
                  <a:extLst>
                    <a:ext uri="{FF2B5EF4-FFF2-40B4-BE49-F238E27FC236}">
                      <a16:creationId xmlns:a16="http://schemas.microsoft.com/office/drawing/2014/main" id="{B3A35591-8256-D256-0F07-A5BD6FE8D914}"/>
                    </a:ext>
                  </a:extLst>
                </p:cNvPr>
                <p:cNvSpPr/>
                <p:nvPr/>
              </p:nvSpPr>
              <p:spPr>
                <a:xfrm>
                  <a:off x="8616812" y="3864749"/>
                  <a:ext cx="465477" cy="332663"/>
                </a:xfrm>
                <a:custGeom>
                  <a:avLst/>
                  <a:gdLst>
                    <a:gd name="connsiteX0" fmla="*/ 457077 w 465477"/>
                    <a:gd name="connsiteY0" fmla="*/ 93 h 332663"/>
                    <a:gd name="connsiteX1" fmla="*/ 244989 w 465477"/>
                    <a:gd name="connsiteY1" fmla="*/ 28735 h 332663"/>
                    <a:gd name="connsiteX2" fmla="*/ 163089 w 465477"/>
                    <a:gd name="connsiteY2" fmla="*/ 6485 h 332663"/>
                    <a:gd name="connsiteX3" fmla="*/ 0 w 465477"/>
                    <a:gd name="connsiteY3" fmla="*/ 169574 h 332663"/>
                    <a:gd name="connsiteX4" fmla="*/ 163089 w 465477"/>
                    <a:gd name="connsiteY4" fmla="*/ 332663 h 332663"/>
                    <a:gd name="connsiteX5" fmla="*/ 325706 w 465477"/>
                    <a:gd name="connsiteY5" fmla="*/ 178095 h 332663"/>
                    <a:gd name="connsiteX6" fmla="*/ 463704 w 465477"/>
                    <a:gd name="connsiteY6" fmla="*/ 12639 h 332663"/>
                    <a:gd name="connsiteX7" fmla="*/ 457077 w 465477"/>
                    <a:gd name="connsiteY7" fmla="*/ 93 h 33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77" h="332663">
                      <a:moveTo>
                        <a:pt x="457077" y="93"/>
                      </a:moveTo>
                      <a:lnTo>
                        <a:pt x="244989" y="28735"/>
                      </a:lnTo>
                      <a:cubicBezTo>
                        <a:pt x="219899" y="14059"/>
                        <a:pt x="191731" y="6485"/>
                        <a:pt x="163089" y="6485"/>
                      </a:cubicBezTo>
                      <a:cubicBezTo>
                        <a:pt x="73142" y="6485"/>
                        <a:pt x="0" y="79626"/>
                        <a:pt x="0" y="169574"/>
                      </a:cubicBezTo>
                      <a:cubicBezTo>
                        <a:pt x="0" y="259522"/>
                        <a:pt x="73142" y="332663"/>
                        <a:pt x="163089" y="332663"/>
                      </a:cubicBezTo>
                      <a:cubicBezTo>
                        <a:pt x="250433" y="332663"/>
                        <a:pt x="321208" y="264966"/>
                        <a:pt x="325706" y="178095"/>
                      </a:cubicBezTo>
                      <a:lnTo>
                        <a:pt x="463704" y="12639"/>
                      </a:lnTo>
                      <a:cubicBezTo>
                        <a:pt x="468202" y="5538"/>
                        <a:pt x="463468" y="-853"/>
                        <a:pt x="457077" y="93"/>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grpSp>
          <p:pic>
            <p:nvPicPr>
              <p:cNvPr id="53" name="Graphic 52">
                <a:extLst>
                  <a:ext uri="{FF2B5EF4-FFF2-40B4-BE49-F238E27FC236}">
                    <a16:creationId xmlns:a16="http://schemas.microsoft.com/office/drawing/2014/main" id="{1B25E43C-20DD-3A5B-F63A-A1B63D53F1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4181" y="3897611"/>
                <a:ext cx="610515" cy="746185"/>
              </a:xfrm>
              <a:prstGeom prst="rect">
                <a:avLst/>
              </a:prstGeom>
            </p:spPr>
          </p:pic>
          <p:grpSp>
            <p:nvGrpSpPr>
              <p:cNvPr id="3" name="Group 2">
                <a:extLst>
                  <a:ext uri="{FF2B5EF4-FFF2-40B4-BE49-F238E27FC236}">
                    <a16:creationId xmlns:a16="http://schemas.microsoft.com/office/drawing/2014/main" id="{97F072D6-A733-E606-C57B-CAC68C288065}"/>
                  </a:ext>
                </a:extLst>
              </p:cNvPr>
              <p:cNvGrpSpPr/>
              <p:nvPr/>
            </p:nvGrpSpPr>
            <p:grpSpPr>
              <a:xfrm>
                <a:off x="695519" y="1989346"/>
                <a:ext cx="10643467" cy="4045907"/>
                <a:chOff x="695519" y="1989346"/>
                <a:chExt cx="10643467" cy="4045907"/>
              </a:xfrm>
            </p:grpSpPr>
            <p:grpSp>
              <p:nvGrpSpPr>
                <p:cNvPr id="4" name="Group 3">
                  <a:extLst>
                    <a:ext uri="{FF2B5EF4-FFF2-40B4-BE49-F238E27FC236}">
                      <a16:creationId xmlns:a16="http://schemas.microsoft.com/office/drawing/2014/main" id="{D1776C91-BF52-A1E2-F0E7-852AF2C930A6}"/>
                    </a:ext>
                  </a:extLst>
                </p:cNvPr>
                <p:cNvGrpSpPr/>
                <p:nvPr/>
              </p:nvGrpSpPr>
              <p:grpSpPr>
                <a:xfrm>
                  <a:off x="695519" y="1989346"/>
                  <a:ext cx="10643467" cy="4045907"/>
                  <a:chOff x="695519" y="1989346"/>
                  <a:chExt cx="10643467" cy="4045907"/>
                </a:xfrm>
              </p:grpSpPr>
              <p:grpSp>
                <p:nvGrpSpPr>
                  <p:cNvPr id="2" name="Group 1">
                    <a:extLst>
                      <a:ext uri="{FF2B5EF4-FFF2-40B4-BE49-F238E27FC236}">
                        <a16:creationId xmlns:a16="http://schemas.microsoft.com/office/drawing/2014/main" id="{2EE9BE96-97D9-C316-3EB8-40303782830B}"/>
                      </a:ext>
                    </a:extLst>
                  </p:cNvPr>
                  <p:cNvGrpSpPr/>
                  <p:nvPr/>
                </p:nvGrpSpPr>
                <p:grpSpPr>
                  <a:xfrm>
                    <a:off x="695519" y="1989346"/>
                    <a:ext cx="10643467" cy="4045907"/>
                    <a:chOff x="695519" y="1989346"/>
                    <a:chExt cx="10643467" cy="4045907"/>
                  </a:xfrm>
                </p:grpSpPr>
                <p:grpSp>
                  <p:nvGrpSpPr>
                    <p:cNvPr id="48" name="Group 47">
                      <a:extLst>
                        <a:ext uri="{FF2B5EF4-FFF2-40B4-BE49-F238E27FC236}">
                          <a16:creationId xmlns:a16="http://schemas.microsoft.com/office/drawing/2014/main" id="{563D1E6E-4942-1D8F-38C3-587E1A35EA80}"/>
                        </a:ext>
                      </a:extLst>
                    </p:cNvPr>
                    <p:cNvGrpSpPr/>
                    <p:nvPr/>
                  </p:nvGrpSpPr>
                  <p:grpSpPr>
                    <a:xfrm>
                      <a:off x="695519" y="1989346"/>
                      <a:ext cx="1673352" cy="4045907"/>
                      <a:chOff x="764087" y="1941534"/>
                      <a:chExt cx="1673352" cy="4045907"/>
                    </a:xfrm>
                  </p:grpSpPr>
                  <p:sp>
                    <p:nvSpPr>
                      <p:cNvPr id="49" name="Rectangle: Rounded Corners 48">
                        <a:extLst>
                          <a:ext uri="{FF2B5EF4-FFF2-40B4-BE49-F238E27FC236}">
                            <a16:creationId xmlns:a16="http://schemas.microsoft.com/office/drawing/2014/main" id="{AB9C36A4-CFFE-CF8C-32EF-D5F5446EDDB0}"/>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55" name="Group 54">
                        <a:extLst>
                          <a:ext uri="{FF2B5EF4-FFF2-40B4-BE49-F238E27FC236}">
                            <a16:creationId xmlns:a16="http://schemas.microsoft.com/office/drawing/2014/main" id="{D7B09481-0352-10AA-5CB8-49FE6AC9C4EC}"/>
                          </a:ext>
                        </a:extLst>
                      </p:cNvPr>
                      <p:cNvGrpSpPr/>
                      <p:nvPr/>
                    </p:nvGrpSpPr>
                    <p:grpSpPr>
                      <a:xfrm>
                        <a:off x="818614" y="1987603"/>
                        <a:ext cx="1564028" cy="3012836"/>
                        <a:chOff x="818614" y="1987603"/>
                        <a:chExt cx="1564028" cy="3012836"/>
                      </a:xfrm>
                    </p:grpSpPr>
                    <p:sp>
                      <p:nvSpPr>
                        <p:cNvPr id="56" name="Rectangle: Rounded Corners 55">
                          <a:extLst>
                            <a:ext uri="{FF2B5EF4-FFF2-40B4-BE49-F238E27FC236}">
                              <a16:creationId xmlns:a16="http://schemas.microsoft.com/office/drawing/2014/main" id="{CB837DAD-7C6D-79AB-72E0-10A86861D336}"/>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ea typeface="+mn-ea"/>
                            <a:cs typeface="+mn-cs"/>
                          </a:endParaRPr>
                        </a:p>
                      </p:txBody>
                    </p:sp>
                    <p:sp>
                      <p:nvSpPr>
                        <p:cNvPr id="57" name="Rectangle 56">
                          <a:extLst>
                            <a:ext uri="{FF2B5EF4-FFF2-40B4-BE49-F238E27FC236}">
                              <a16:creationId xmlns:a16="http://schemas.microsoft.com/office/drawing/2014/main" id="{AEBD89BA-60C9-AA28-3947-D67EC0C8CB1D}"/>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ea typeface="+mn-ea"/>
                              <a:cs typeface="+mn-cs"/>
                            </a:rPr>
                            <a:t>Should</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this report</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be investigated? How soon should we respond?</a:t>
                          </a:r>
                        </a:p>
                      </p:txBody>
                    </p:sp>
                  </p:grpSp>
                </p:grpSp>
                <p:grpSp>
                  <p:nvGrpSpPr>
                    <p:cNvPr id="58" name="Group 57">
                      <a:extLst>
                        <a:ext uri="{FF2B5EF4-FFF2-40B4-BE49-F238E27FC236}">
                          <a16:creationId xmlns:a16="http://schemas.microsoft.com/office/drawing/2014/main" id="{DE606D0C-86AF-EDE7-CC27-500F992FB4D7}"/>
                        </a:ext>
                      </a:extLst>
                    </p:cNvPr>
                    <p:cNvGrpSpPr/>
                    <p:nvPr/>
                  </p:nvGrpSpPr>
                  <p:grpSpPr>
                    <a:xfrm>
                      <a:off x="2489542" y="1989346"/>
                      <a:ext cx="1673352" cy="4045907"/>
                      <a:chOff x="764087" y="1941534"/>
                      <a:chExt cx="1673352" cy="4045907"/>
                    </a:xfrm>
                  </p:grpSpPr>
                  <p:sp>
                    <p:nvSpPr>
                      <p:cNvPr id="59" name="Rectangle: Rounded Corners 58">
                        <a:extLst>
                          <a:ext uri="{FF2B5EF4-FFF2-40B4-BE49-F238E27FC236}">
                            <a16:creationId xmlns:a16="http://schemas.microsoft.com/office/drawing/2014/main" id="{78C492E3-36E1-648B-90C8-684D7812DF1C}"/>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60" name="Group 59">
                        <a:extLst>
                          <a:ext uri="{FF2B5EF4-FFF2-40B4-BE49-F238E27FC236}">
                            <a16:creationId xmlns:a16="http://schemas.microsoft.com/office/drawing/2014/main" id="{86FFFA72-F500-5A2D-D78D-AC74067B0F36}"/>
                          </a:ext>
                        </a:extLst>
                      </p:cNvPr>
                      <p:cNvGrpSpPr/>
                      <p:nvPr/>
                    </p:nvGrpSpPr>
                    <p:grpSpPr>
                      <a:xfrm>
                        <a:off x="818680" y="1986119"/>
                        <a:ext cx="1563895" cy="3014320"/>
                        <a:chOff x="818680" y="1986119"/>
                        <a:chExt cx="1563895" cy="3014320"/>
                      </a:xfrm>
                    </p:grpSpPr>
                    <p:sp>
                      <p:nvSpPr>
                        <p:cNvPr id="61" name="Rectangle: Rounded Corners 60">
                          <a:extLst>
                            <a:ext uri="{FF2B5EF4-FFF2-40B4-BE49-F238E27FC236}">
                              <a16:creationId xmlns:a16="http://schemas.microsoft.com/office/drawing/2014/main" id="{742FA8C0-5600-B22A-469C-DF12359500A3}"/>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2.64</a:t>
                          </a:r>
                        </a:p>
                      </p:txBody>
                    </p:sp>
                    <p:sp>
                      <p:nvSpPr>
                        <p:cNvPr id="63" name="Rectangle 62">
                          <a:extLst>
                            <a:ext uri="{FF2B5EF4-FFF2-40B4-BE49-F238E27FC236}">
                              <a16:creationId xmlns:a16="http://schemas.microsoft.com/office/drawing/2014/main" id="{627FCB5E-02E3-325A-6841-CD142A036794}"/>
                            </a:ext>
                          </a:extLst>
                        </p:cNvPr>
                        <p:cNvSpPr/>
                        <p:nvPr/>
                      </p:nvSpPr>
                      <p:spPr>
                        <a:xfrm>
                          <a:off x="818680" y="2255974"/>
                          <a:ext cx="1563624" cy="2744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child</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safely remain</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in the home?</a:t>
                          </a:r>
                        </a:p>
                      </p:txBody>
                    </p:sp>
                  </p:grpSp>
                </p:grpSp>
                <p:grpSp>
                  <p:nvGrpSpPr>
                    <p:cNvPr id="64" name="Group 63">
                      <a:extLst>
                        <a:ext uri="{FF2B5EF4-FFF2-40B4-BE49-F238E27FC236}">
                          <a16:creationId xmlns:a16="http://schemas.microsoft.com/office/drawing/2014/main" id="{E4B6CB23-A7C2-6622-B2D6-EE00CF3263C1}"/>
                        </a:ext>
                      </a:extLst>
                    </p:cNvPr>
                    <p:cNvGrpSpPr/>
                    <p:nvPr/>
                  </p:nvGrpSpPr>
                  <p:grpSpPr>
                    <a:xfrm>
                      <a:off x="4283565" y="1989346"/>
                      <a:ext cx="1673352" cy="4045907"/>
                      <a:chOff x="764087" y="1941534"/>
                      <a:chExt cx="1673352" cy="4045907"/>
                    </a:xfrm>
                  </p:grpSpPr>
                  <p:sp>
                    <p:nvSpPr>
                      <p:cNvPr id="65" name="Rectangle: Rounded Corners 64">
                        <a:extLst>
                          <a:ext uri="{FF2B5EF4-FFF2-40B4-BE49-F238E27FC236}">
                            <a16:creationId xmlns:a16="http://schemas.microsoft.com/office/drawing/2014/main" id="{340FC3D1-B7A2-7F7D-74BC-FCA2A52D1EC0}"/>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66" name="Group 65">
                        <a:extLst>
                          <a:ext uri="{FF2B5EF4-FFF2-40B4-BE49-F238E27FC236}">
                            <a16:creationId xmlns:a16="http://schemas.microsoft.com/office/drawing/2014/main" id="{92098565-36DA-793A-DFF8-BEEFA064A998}"/>
                          </a:ext>
                        </a:extLst>
                      </p:cNvPr>
                      <p:cNvGrpSpPr/>
                      <p:nvPr/>
                    </p:nvGrpSpPr>
                    <p:grpSpPr>
                      <a:xfrm>
                        <a:off x="818951" y="1992087"/>
                        <a:ext cx="1563747" cy="3005266"/>
                        <a:chOff x="818951" y="1992087"/>
                        <a:chExt cx="1563747" cy="3005266"/>
                      </a:xfrm>
                    </p:grpSpPr>
                    <p:sp>
                      <p:nvSpPr>
                        <p:cNvPr id="106" name="Rectangle: Rounded Corners 105">
                          <a:extLst>
                            <a:ext uri="{FF2B5EF4-FFF2-40B4-BE49-F238E27FC236}">
                              <a16:creationId xmlns:a16="http://schemas.microsoft.com/office/drawing/2014/main" id="{654F6CD9-09AC-05E3-16CB-727F7467074E}"/>
                            </a:ext>
                          </a:extLst>
                        </p:cNvPr>
                        <p:cNvSpPr/>
                        <p:nvPr/>
                      </p:nvSpPr>
                      <p:spPr>
                        <a:xfrm>
                          <a:off x="819074"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7" name="Rectangle 106">
                          <a:extLst>
                            <a:ext uri="{FF2B5EF4-FFF2-40B4-BE49-F238E27FC236}">
                              <a16:creationId xmlns:a16="http://schemas.microsoft.com/office/drawing/2014/main" id="{2602E2F0-7D31-5C8A-2327-95B800A8F614}"/>
                            </a:ext>
                          </a:extLst>
                        </p:cNvPr>
                        <p:cNvSpPr/>
                        <p:nvPr/>
                      </p:nvSpPr>
                      <p:spPr>
                        <a:xfrm>
                          <a:off x="818951" y="2255975"/>
                          <a:ext cx="1563624" cy="274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lstStyle/>
                        <a:p>
                          <a:pPr lvl="0" algn="ctr" fontAlgn="base">
                            <a:spcBef>
                              <a:spcPct val="0"/>
                            </a:spcBef>
                            <a:spcAft>
                              <a:spcPct val="0"/>
                            </a:spcAft>
                            <a:defRPr/>
                          </a:pPr>
                          <a:r>
                            <a:rPr lang="en-US" sz="1300">
                              <a:solidFill>
                                <a:srgbClr val="484C45"/>
                              </a:solidFill>
                            </a:rPr>
                            <a:t>Should intervention—or, if no safety threats are present, prevention—be provided?</a:t>
                          </a:r>
                        </a:p>
                      </p:txBody>
                    </p:sp>
                  </p:grpSp>
                </p:grpSp>
                <p:grpSp>
                  <p:nvGrpSpPr>
                    <p:cNvPr id="108" name="Group 107">
                      <a:extLst>
                        <a:ext uri="{FF2B5EF4-FFF2-40B4-BE49-F238E27FC236}">
                          <a16:creationId xmlns:a16="http://schemas.microsoft.com/office/drawing/2014/main" id="{74B07F65-6F73-CBA7-F240-F64048016B57}"/>
                        </a:ext>
                      </a:extLst>
                    </p:cNvPr>
                    <p:cNvGrpSpPr/>
                    <p:nvPr/>
                  </p:nvGrpSpPr>
                  <p:grpSpPr>
                    <a:xfrm>
                      <a:off x="6077588" y="1989346"/>
                      <a:ext cx="1673352" cy="4045907"/>
                      <a:chOff x="764087" y="1941534"/>
                      <a:chExt cx="1673352" cy="4045907"/>
                    </a:xfrm>
                  </p:grpSpPr>
                  <p:sp>
                    <p:nvSpPr>
                      <p:cNvPr id="109" name="Rectangle: Rounded Corners 108">
                        <a:extLst>
                          <a:ext uri="{FF2B5EF4-FFF2-40B4-BE49-F238E27FC236}">
                            <a16:creationId xmlns:a16="http://schemas.microsoft.com/office/drawing/2014/main" id="{338AD5D7-2D1F-B442-2651-CD368A9BDD3D}"/>
                          </a:ext>
                        </a:extLst>
                      </p:cNvPr>
                      <p:cNvSpPr/>
                      <p:nvPr/>
                    </p:nvSpPr>
                    <p:spPr>
                      <a:xfrm>
                        <a:off x="764087" y="1941534"/>
                        <a:ext cx="1673352" cy="404590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0" name="Group 109">
                        <a:extLst>
                          <a:ext uri="{FF2B5EF4-FFF2-40B4-BE49-F238E27FC236}">
                            <a16:creationId xmlns:a16="http://schemas.microsoft.com/office/drawing/2014/main" id="{DA43BA0E-3622-1442-F906-E8BE34D3461E}"/>
                          </a:ext>
                        </a:extLst>
                      </p:cNvPr>
                      <p:cNvGrpSpPr/>
                      <p:nvPr/>
                    </p:nvGrpSpPr>
                    <p:grpSpPr>
                      <a:xfrm>
                        <a:off x="822507" y="1992087"/>
                        <a:ext cx="1563625" cy="3008352"/>
                        <a:chOff x="822507" y="1992087"/>
                        <a:chExt cx="1563625" cy="3008352"/>
                      </a:xfrm>
                    </p:grpSpPr>
                    <p:sp>
                      <p:nvSpPr>
                        <p:cNvPr id="111" name="Rectangle: Rounded Corners 110">
                          <a:extLst>
                            <a:ext uri="{FF2B5EF4-FFF2-40B4-BE49-F238E27FC236}">
                              <a16:creationId xmlns:a16="http://schemas.microsoft.com/office/drawing/2014/main" id="{EC9C211E-7A59-7CBA-AD98-E8E113B40AB4}"/>
                            </a:ext>
                          </a:extLst>
                        </p:cNvPr>
                        <p:cNvSpPr/>
                        <p:nvPr/>
                      </p:nvSpPr>
                      <p:spPr>
                        <a:xfrm>
                          <a:off x="822507"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2" name="Rectangle 111">
                          <a:extLst>
                            <a:ext uri="{FF2B5EF4-FFF2-40B4-BE49-F238E27FC236}">
                              <a16:creationId xmlns:a16="http://schemas.microsoft.com/office/drawing/2014/main" id="{7F624AFE-B3A7-916C-BFE4-56C3E09FDAC4}"/>
                            </a:ext>
                          </a:extLst>
                        </p:cNvPr>
                        <p:cNvSpPr/>
                        <p:nvPr/>
                      </p:nvSpPr>
                      <p:spPr>
                        <a:xfrm>
                          <a:off x="822508"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84C45"/>
                              </a:solidFill>
                              <a:effectLst/>
                              <a:uLnTx/>
                              <a:uFillTx/>
                              <a:ea typeface="+mn-ea"/>
                              <a:cs typeface="+mn-cs"/>
                            </a:rPr>
                            <a:t>What goals should be addressed in the case plan?</a:t>
                          </a:r>
                        </a:p>
                      </p:txBody>
                    </p:sp>
                  </p:grpSp>
                </p:grpSp>
                <p:grpSp>
                  <p:nvGrpSpPr>
                    <p:cNvPr id="113" name="Group 112">
                      <a:extLst>
                        <a:ext uri="{FF2B5EF4-FFF2-40B4-BE49-F238E27FC236}">
                          <a16:creationId xmlns:a16="http://schemas.microsoft.com/office/drawing/2014/main" id="{9AFB0E37-2200-5538-2B16-7E25464F27D1}"/>
                        </a:ext>
                      </a:extLst>
                    </p:cNvPr>
                    <p:cNvGrpSpPr/>
                    <p:nvPr/>
                  </p:nvGrpSpPr>
                  <p:grpSpPr>
                    <a:xfrm>
                      <a:off x="7871611" y="1989346"/>
                      <a:ext cx="1673352" cy="4045907"/>
                      <a:chOff x="764087" y="1941534"/>
                      <a:chExt cx="1673352" cy="4045907"/>
                    </a:xfrm>
                  </p:grpSpPr>
                  <p:sp>
                    <p:nvSpPr>
                      <p:cNvPr id="114" name="Rectangle: Rounded Corners 113">
                        <a:extLst>
                          <a:ext uri="{FF2B5EF4-FFF2-40B4-BE49-F238E27FC236}">
                            <a16:creationId xmlns:a16="http://schemas.microsoft.com/office/drawing/2014/main" id="{C74BEA1B-1C53-5685-0F4A-4E9C98731C13}"/>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5" name="Group 114">
                        <a:extLst>
                          <a:ext uri="{FF2B5EF4-FFF2-40B4-BE49-F238E27FC236}">
                            <a16:creationId xmlns:a16="http://schemas.microsoft.com/office/drawing/2014/main" id="{B1BC1016-48A2-BF16-2718-7F768ECA9414}"/>
                          </a:ext>
                        </a:extLst>
                      </p:cNvPr>
                      <p:cNvGrpSpPr/>
                      <p:nvPr/>
                    </p:nvGrpSpPr>
                    <p:grpSpPr>
                      <a:xfrm>
                        <a:off x="818951" y="1992087"/>
                        <a:ext cx="1563624" cy="3008351"/>
                        <a:chOff x="818951" y="1992087"/>
                        <a:chExt cx="1563624" cy="3008351"/>
                      </a:xfrm>
                    </p:grpSpPr>
                    <p:sp>
                      <p:nvSpPr>
                        <p:cNvPr id="116" name="Rectangle: Rounded Corners 115">
                          <a:extLst>
                            <a:ext uri="{FF2B5EF4-FFF2-40B4-BE49-F238E27FC236}">
                              <a16:creationId xmlns:a16="http://schemas.microsoft.com/office/drawing/2014/main" id="{665E6AC3-3988-6638-87EC-EFBAE3053709}"/>
                            </a:ext>
                          </a:extLst>
                        </p:cNvPr>
                        <p:cNvSpPr/>
                        <p:nvPr/>
                      </p:nvSpPr>
                      <p:spPr>
                        <a:xfrm>
                          <a:off x="818951"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7" name="Rectangle 116">
                          <a:extLst>
                            <a:ext uri="{FF2B5EF4-FFF2-40B4-BE49-F238E27FC236}">
                              <a16:creationId xmlns:a16="http://schemas.microsoft.com/office/drawing/2014/main" id="{7BCA8E0B-B55F-55EB-4D7A-C53E3AAF0612}"/>
                            </a:ext>
                          </a:extLst>
                        </p:cNvPr>
                        <p:cNvSpPr/>
                        <p:nvPr/>
                      </p:nvSpPr>
                      <p:spPr>
                        <a:xfrm>
                          <a:off x="818952" y="2347415"/>
                          <a:ext cx="1563623" cy="2653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 child safely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home?</a:t>
                          </a:r>
                        </a:p>
                      </p:txBody>
                    </p:sp>
                  </p:grpSp>
                </p:grpSp>
                <p:grpSp>
                  <p:nvGrpSpPr>
                    <p:cNvPr id="118" name="Group 117">
                      <a:extLst>
                        <a:ext uri="{FF2B5EF4-FFF2-40B4-BE49-F238E27FC236}">
                          <a16:creationId xmlns:a16="http://schemas.microsoft.com/office/drawing/2014/main" id="{07FEEA01-3312-9842-1449-0B5D35BE3386}"/>
                        </a:ext>
                      </a:extLst>
                    </p:cNvPr>
                    <p:cNvGrpSpPr/>
                    <p:nvPr/>
                  </p:nvGrpSpPr>
                  <p:grpSpPr>
                    <a:xfrm>
                      <a:off x="9665634" y="1989346"/>
                      <a:ext cx="1673352" cy="4045907"/>
                      <a:chOff x="764087" y="1941534"/>
                      <a:chExt cx="1673352" cy="4045907"/>
                    </a:xfrm>
                  </p:grpSpPr>
                  <p:sp>
                    <p:nvSpPr>
                      <p:cNvPr id="119" name="Rectangle: Rounded Corners 118">
                        <a:extLst>
                          <a:ext uri="{FF2B5EF4-FFF2-40B4-BE49-F238E27FC236}">
                            <a16:creationId xmlns:a16="http://schemas.microsoft.com/office/drawing/2014/main" id="{35C5BDED-5E88-1493-0E5F-94AEDB1B1DCA}"/>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20" name="Group 119">
                        <a:extLst>
                          <a:ext uri="{FF2B5EF4-FFF2-40B4-BE49-F238E27FC236}">
                            <a16:creationId xmlns:a16="http://schemas.microsoft.com/office/drawing/2014/main" id="{87E3F6A8-242E-37CA-C0A7-BC358839B6CA}"/>
                          </a:ext>
                        </a:extLst>
                      </p:cNvPr>
                      <p:cNvGrpSpPr/>
                      <p:nvPr/>
                    </p:nvGrpSpPr>
                    <p:grpSpPr>
                      <a:xfrm>
                        <a:off x="818951" y="1986119"/>
                        <a:ext cx="1563624" cy="3014319"/>
                        <a:chOff x="818951" y="1986119"/>
                        <a:chExt cx="1563624" cy="3014319"/>
                      </a:xfrm>
                    </p:grpSpPr>
                    <p:sp>
                      <p:nvSpPr>
                        <p:cNvPr id="121" name="Rectangle: Rounded Corners 120">
                          <a:extLst>
                            <a:ext uri="{FF2B5EF4-FFF2-40B4-BE49-F238E27FC236}">
                              <a16:creationId xmlns:a16="http://schemas.microsoft.com/office/drawing/2014/main" id="{7BEBC055-3063-86BC-70FF-F3948EB0C720}"/>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2" name="Rectangle 121">
                          <a:extLst>
                            <a:ext uri="{FF2B5EF4-FFF2-40B4-BE49-F238E27FC236}">
                              <a16:creationId xmlns:a16="http://schemas.microsoft.com/office/drawing/2014/main" id="{7FF12E1B-89B8-1FD1-D983-F1DE797BA1B6}"/>
                            </a:ext>
                          </a:extLst>
                        </p:cNvPr>
                        <p:cNvSpPr/>
                        <p:nvPr/>
                      </p:nvSpPr>
                      <p:spPr>
                        <a:xfrm>
                          <a:off x="818951" y="2255974"/>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Are ongoing services still necessary?</a:t>
                          </a:r>
                        </a:p>
                      </p:txBody>
                    </p:sp>
                  </p:grpSp>
                </p:grpSp>
              </p:grpSp>
              <p:pic>
                <p:nvPicPr>
                  <p:cNvPr id="41" name="Graphic 40">
                    <a:extLst>
                      <a:ext uri="{FF2B5EF4-FFF2-40B4-BE49-F238E27FC236}">
                        <a16:creationId xmlns:a16="http://schemas.microsoft.com/office/drawing/2014/main" id="{73DF037A-0A47-6E31-84A1-27A7305756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164" y="3912278"/>
                    <a:ext cx="731520" cy="731520"/>
                  </a:xfrm>
                  <a:prstGeom prst="rect">
                    <a:avLst/>
                  </a:prstGeom>
                </p:spPr>
              </p:pic>
              <p:pic>
                <p:nvPicPr>
                  <p:cNvPr id="42" name="Graphic 41">
                    <a:extLst>
                      <a:ext uri="{FF2B5EF4-FFF2-40B4-BE49-F238E27FC236}">
                        <a16:creationId xmlns:a16="http://schemas.microsoft.com/office/drawing/2014/main" id="{274E3764-1419-5211-7737-3E5B546C9D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0240" y="3914078"/>
                    <a:ext cx="811943" cy="729720"/>
                  </a:xfrm>
                  <a:prstGeom prst="rect">
                    <a:avLst/>
                  </a:prstGeom>
                </p:spPr>
              </p:pic>
              <p:pic>
                <p:nvPicPr>
                  <p:cNvPr id="44" name="Graphic 43">
                    <a:extLst>
                      <a:ext uri="{FF2B5EF4-FFF2-40B4-BE49-F238E27FC236}">
                        <a16:creationId xmlns:a16="http://schemas.microsoft.com/office/drawing/2014/main" id="{A7BFB485-CEA1-2BF5-BE2D-CEDE89356D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0533" y="3912278"/>
                    <a:ext cx="927462" cy="731519"/>
                  </a:xfrm>
                  <a:prstGeom prst="rect">
                    <a:avLst/>
                  </a:prstGeom>
                </p:spPr>
              </p:pic>
              <p:pic>
                <p:nvPicPr>
                  <p:cNvPr id="46" name="Graphic 45">
                    <a:extLst>
                      <a:ext uri="{FF2B5EF4-FFF2-40B4-BE49-F238E27FC236}">
                        <a16:creationId xmlns:a16="http://schemas.microsoft.com/office/drawing/2014/main" id="{6801D3F1-A635-3CA6-8E12-99CB67CEE1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95313" y="3912277"/>
                    <a:ext cx="425948" cy="731519"/>
                  </a:xfrm>
                  <a:prstGeom prst="rect">
                    <a:avLst/>
                  </a:prstGeom>
                </p:spPr>
              </p:pic>
            </p:grpSp>
            <p:pic>
              <p:nvPicPr>
                <p:cNvPr id="6" name="Graphic 44">
                  <a:extLst>
                    <a:ext uri="{FF2B5EF4-FFF2-40B4-BE49-F238E27FC236}">
                      <a16:creationId xmlns:a16="http://schemas.microsoft.com/office/drawing/2014/main" id="{3188E7BC-EDC9-BE2E-009F-D6A81424AA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11720" y="3912276"/>
                  <a:ext cx="1217041" cy="731519"/>
                </a:xfrm>
                <a:prstGeom prst="rect">
                  <a:avLst/>
                </a:prstGeom>
              </p:spPr>
            </p:pic>
            <p:pic>
              <p:nvPicPr>
                <p:cNvPr id="5" name="Graphic 49">
                  <a:extLst>
                    <a:ext uri="{FF2B5EF4-FFF2-40B4-BE49-F238E27FC236}">
                      <a16:creationId xmlns:a16="http://schemas.microsoft.com/office/drawing/2014/main" id="{D24A87F1-FF1D-AEDA-7DB6-6D2971792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3052" y="3912276"/>
                  <a:ext cx="598515" cy="731518"/>
                </a:xfrm>
                <a:prstGeom prst="rect">
                  <a:avLst/>
                </a:prstGeom>
              </p:spPr>
            </p:pic>
          </p:grpSp>
        </p:grpSp>
        <p:grpSp>
          <p:nvGrpSpPr>
            <p:cNvPr id="62" name="Group 61">
              <a:extLst>
                <a:ext uri="{FF2B5EF4-FFF2-40B4-BE49-F238E27FC236}">
                  <a16:creationId xmlns:a16="http://schemas.microsoft.com/office/drawing/2014/main" id="{B24231AF-9A41-53A6-AB60-266FC1E76719}"/>
                </a:ext>
              </a:extLst>
            </p:cNvPr>
            <p:cNvGrpSpPr/>
            <p:nvPr/>
          </p:nvGrpSpPr>
          <p:grpSpPr>
            <a:xfrm>
              <a:off x="-1107171" y="1989345"/>
              <a:ext cx="1673352" cy="4045907"/>
              <a:chOff x="-332150" y="1577209"/>
              <a:chExt cx="1673352" cy="4045907"/>
            </a:xfrm>
          </p:grpSpPr>
          <p:grpSp>
            <p:nvGrpSpPr>
              <p:cNvPr id="67" name="Group 66">
                <a:extLst>
                  <a:ext uri="{FF2B5EF4-FFF2-40B4-BE49-F238E27FC236}">
                    <a16:creationId xmlns:a16="http://schemas.microsoft.com/office/drawing/2014/main" id="{108E7B97-DE68-C808-CA7F-3807B8FD806E}"/>
                  </a:ext>
                </a:extLst>
              </p:cNvPr>
              <p:cNvGrpSpPr/>
              <p:nvPr/>
            </p:nvGrpSpPr>
            <p:grpSpPr>
              <a:xfrm>
                <a:off x="-332150" y="1577209"/>
                <a:ext cx="1673352" cy="4045907"/>
                <a:chOff x="764087" y="1941534"/>
                <a:chExt cx="1673352" cy="4045907"/>
              </a:xfrm>
            </p:grpSpPr>
            <p:sp>
              <p:nvSpPr>
                <p:cNvPr id="73" name="Rectangle: Rounded Corners 72">
                  <a:extLst>
                    <a:ext uri="{FF2B5EF4-FFF2-40B4-BE49-F238E27FC236}">
                      <a16:creationId xmlns:a16="http://schemas.microsoft.com/office/drawing/2014/main" id="{8743AC55-F9A9-8708-23C8-037AFE3D47C3}"/>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ea typeface="+mn-ea"/>
                    <a:cs typeface="+mn-cs"/>
                  </a:endParaRPr>
                </a:p>
              </p:txBody>
            </p:sp>
            <p:grpSp>
              <p:nvGrpSpPr>
                <p:cNvPr id="74" name="Group 73">
                  <a:extLst>
                    <a:ext uri="{FF2B5EF4-FFF2-40B4-BE49-F238E27FC236}">
                      <a16:creationId xmlns:a16="http://schemas.microsoft.com/office/drawing/2014/main" id="{B212FFBD-B95A-741B-0559-368D62A69A78}"/>
                    </a:ext>
                  </a:extLst>
                </p:cNvPr>
                <p:cNvGrpSpPr/>
                <p:nvPr/>
              </p:nvGrpSpPr>
              <p:grpSpPr>
                <a:xfrm>
                  <a:off x="818614" y="1987603"/>
                  <a:ext cx="1564028" cy="3012836"/>
                  <a:chOff x="818614" y="1987603"/>
                  <a:chExt cx="1564028" cy="3012836"/>
                </a:xfrm>
              </p:grpSpPr>
              <p:sp>
                <p:nvSpPr>
                  <p:cNvPr id="75" name="Rectangle: Rounded Corners 74">
                    <a:extLst>
                      <a:ext uri="{FF2B5EF4-FFF2-40B4-BE49-F238E27FC236}">
                        <a16:creationId xmlns:a16="http://schemas.microsoft.com/office/drawing/2014/main" id="{0021F167-AB71-F29A-C66B-70AC60733E63}"/>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D3AFD46B-750D-8527-7098-820B435BE3B0}"/>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Should this incident be reported?</a:t>
                    </a:r>
                  </a:p>
                </p:txBody>
              </p:sp>
            </p:grpSp>
          </p:grpSp>
          <p:grpSp>
            <p:nvGrpSpPr>
              <p:cNvPr id="68" name="Group 67">
                <a:extLst>
                  <a:ext uri="{FF2B5EF4-FFF2-40B4-BE49-F238E27FC236}">
                    <a16:creationId xmlns:a16="http://schemas.microsoft.com/office/drawing/2014/main" id="{DBAD2E46-501B-F3AB-38F9-22F6CE1AE96E}"/>
                  </a:ext>
                </a:extLst>
              </p:cNvPr>
              <p:cNvGrpSpPr/>
              <p:nvPr/>
            </p:nvGrpSpPr>
            <p:grpSpPr>
              <a:xfrm>
                <a:off x="-223469" y="3535275"/>
                <a:ext cx="1455447" cy="660540"/>
                <a:chOff x="-436880" y="3428999"/>
                <a:chExt cx="1755653" cy="796785"/>
              </a:xfrm>
            </p:grpSpPr>
            <p:grpSp>
              <p:nvGrpSpPr>
                <p:cNvPr id="69" name="Group 68">
                  <a:extLst>
                    <a:ext uri="{FF2B5EF4-FFF2-40B4-BE49-F238E27FC236}">
                      <a16:creationId xmlns:a16="http://schemas.microsoft.com/office/drawing/2014/main" id="{CBF31658-23FB-1C05-6223-20AD484D71E1}"/>
                    </a:ext>
                  </a:extLst>
                </p:cNvPr>
                <p:cNvGrpSpPr/>
                <p:nvPr/>
              </p:nvGrpSpPr>
              <p:grpSpPr>
                <a:xfrm>
                  <a:off x="-436880" y="3429000"/>
                  <a:ext cx="1112894" cy="796784"/>
                  <a:chOff x="5347409" y="230525"/>
                  <a:chExt cx="1112894" cy="796784"/>
                </a:xfrm>
              </p:grpSpPr>
              <p:pic>
                <p:nvPicPr>
                  <p:cNvPr id="71" name="Graphic 70">
                    <a:extLst>
                      <a:ext uri="{FF2B5EF4-FFF2-40B4-BE49-F238E27FC236}">
                        <a16:creationId xmlns:a16="http://schemas.microsoft.com/office/drawing/2014/main" id="{7347EE2A-C4D4-4C10-581B-208159715384}"/>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r="62150"/>
                  <a:stretch/>
                </p:blipFill>
                <p:spPr>
                  <a:xfrm>
                    <a:off x="5347409" y="230525"/>
                    <a:ext cx="1096934" cy="796784"/>
                  </a:xfrm>
                  <a:prstGeom prst="rect">
                    <a:avLst/>
                  </a:prstGeom>
                </p:spPr>
              </p:pic>
              <p:sp>
                <p:nvSpPr>
                  <p:cNvPr id="72" name="Rectangle 71">
                    <a:extLst>
                      <a:ext uri="{FF2B5EF4-FFF2-40B4-BE49-F238E27FC236}">
                        <a16:creationId xmlns:a16="http://schemas.microsoft.com/office/drawing/2014/main" id="{63C36CAE-240E-CD6C-27F1-1FFD07F2DCCB}"/>
                      </a:ext>
                    </a:extLst>
                  </p:cNvPr>
                  <p:cNvSpPr/>
                  <p:nvPr/>
                </p:nvSpPr>
                <p:spPr>
                  <a:xfrm>
                    <a:off x="6405154" y="566057"/>
                    <a:ext cx="55149" cy="461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pic>
              <p:nvPicPr>
                <p:cNvPr id="70" name="Graphic 69">
                  <a:extLst>
                    <a:ext uri="{FF2B5EF4-FFF2-40B4-BE49-F238E27FC236}">
                      <a16:creationId xmlns:a16="http://schemas.microsoft.com/office/drawing/2014/main" id="{6A59ADCB-6E06-A162-D385-C603451925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041" y="3428999"/>
                  <a:ext cx="663732" cy="796784"/>
                </a:xfrm>
                <a:prstGeom prst="rect">
                  <a:avLst/>
                </a:prstGeom>
              </p:spPr>
            </p:pic>
          </p:grpSp>
        </p:grpSp>
      </p:grpSp>
      <p:sp>
        <p:nvSpPr>
          <p:cNvPr id="79" name="TextBox 78">
            <a:extLst>
              <a:ext uri="{FF2B5EF4-FFF2-40B4-BE49-F238E27FC236}">
                <a16:creationId xmlns:a16="http://schemas.microsoft.com/office/drawing/2014/main" id="{14D23360-0E32-17C3-2465-E65056501B91}"/>
              </a:ext>
            </a:extLst>
          </p:cNvPr>
          <p:cNvSpPr txBox="1"/>
          <p:nvPr/>
        </p:nvSpPr>
        <p:spPr>
          <a:xfrm>
            <a:off x="310281" y="4959587"/>
            <a:ext cx="1555681" cy="92333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Community Response Guide</a:t>
            </a:r>
          </a:p>
        </p:txBody>
      </p:sp>
      <p:sp>
        <p:nvSpPr>
          <p:cNvPr id="80" name="TextBox 79">
            <a:extLst>
              <a:ext uri="{FF2B5EF4-FFF2-40B4-BE49-F238E27FC236}">
                <a16:creationId xmlns:a16="http://schemas.microsoft.com/office/drawing/2014/main" id="{901AEC71-B9F9-8E2F-7EB9-CC5809BA91E5}"/>
              </a:ext>
            </a:extLst>
          </p:cNvPr>
          <p:cNvSpPr txBox="1"/>
          <p:nvPr/>
        </p:nvSpPr>
        <p:spPr>
          <a:xfrm>
            <a:off x="1977152" y="5084558"/>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Hotline </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Tools</a:t>
            </a:r>
          </a:p>
        </p:txBody>
      </p:sp>
      <p:sp>
        <p:nvSpPr>
          <p:cNvPr id="81" name="TextBox 80">
            <a:extLst>
              <a:ext uri="{FF2B5EF4-FFF2-40B4-BE49-F238E27FC236}">
                <a16:creationId xmlns:a16="http://schemas.microsoft.com/office/drawing/2014/main" id="{16C11A18-E525-1043-4639-C55C743C1E90}"/>
              </a:ext>
            </a:extLst>
          </p:cNvPr>
          <p:cNvSpPr txBox="1"/>
          <p:nvPr/>
        </p:nvSpPr>
        <p:spPr>
          <a:xfrm>
            <a:off x="3645018" y="5098560"/>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Safety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Assessment</a:t>
            </a:r>
          </a:p>
        </p:txBody>
      </p:sp>
      <p:sp>
        <p:nvSpPr>
          <p:cNvPr id="82" name="TextBox 81">
            <a:extLst>
              <a:ext uri="{FF2B5EF4-FFF2-40B4-BE49-F238E27FC236}">
                <a16:creationId xmlns:a16="http://schemas.microsoft.com/office/drawing/2014/main" id="{9007FAC6-02F5-D098-B995-CA6098067842}"/>
              </a:ext>
            </a:extLst>
          </p:cNvPr>
          <p:cNvSpPr txBox="1"/>
          <p:nvPr/>
        </p:nvSpPr>
        <p:spPr>
          <a:xfrm>
            <a:off x="5324716" y="5083479"/>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 Assessment</a:t>
            </a:r>
          </a:p>
        </p:txBody>
      </p:sp>
      <p:sp>
        <p:nvSpPr>
          <p:cNvPr id="83" name="TextBox 82">
            <a:extLst>
              <a:ext uri="{FF2B5EF4-FFF2-40B4-BE49-F238E27FC236}">
                <a16:creationId xmlns:a16="http://schemas.microsoft.com/office/drawing/2014/main" id="{9F96F80E-F570-B1F5-862C-AE71341EF2C2}"/>
              </a:ext>
            </a:extLst>
          </p:cNvPr>
          <p:cNvSpPr txBox="1"/>
          <p:nvPr/>
        </p:nvSpPr>
        <p:spPr>
          <a:xfrm>
            <a:off x="6990053" y="5236587"/>
            <a:ext cx="15556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CANS</a:t>
            </a:r>
          </a:p>
        </p:txBody>
      </p:sp>
      <p:sp>
        <p:nvSpPr>
          <p:cNvPr id="84" name="TextBox 83">
            <a:extLst>
              <a:ext uri="{FF2B5EF4-FFF2-40B4-BE49-F238E27FC236}">
                <a16:creationId xmlns:a16="http://schemas.microsoft.com/office/drawing/2014/main" id="{9356DB64-A7CB-1524-6D99-C8ABC17FC283}"/>
              </a:ext>
            </a:extLst>
          </p:cNvPr>
          <p:cNvSpPr txBox="1"/>
          <p:nvPr/>
        </p:nvSpPr>
        <p:spPr>
          <a:xfrm>
            <a:off x="8645556" y="5083564"/>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Reunification Assessment</a:t>
            </a:r>
          </a:p>
        </p:txBody>
      </p:sp>
      <p:sp>
        <p:nvSpPr>
          <p:cNvPr id="85" name="TextBox 84">
            <a:extLst>
              <a:ext uri="{FF2B5EF4-FFF2-40B4-BE49-F238E27FC236}">
                <a16:creationId xmlns:a16="http://schemas.microsoft.com/office/drawing/2014/main" id="{40B58408-39E8-5B53-5B01-2A1FE1BDF3DF}"/>
              </a:ext>
            </a:extLst>
          </p:cNvPr>
          <p:cNvSpPr txBox="1"/>
          <p:nvPr/>
        </p:nvSpPr>
        <p:spPr>
          <a:xfrm>
            <a:off x="10245188" y="5084204"/>
            <a:ext cx="171687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Reassessment</a:t>
            </a:r>
          </a:p>
        </p:txBody>
      </p:sp>
      <p:sp>
        <p:nvSpPr>
          <p:cNvPr id="9" name="Oval 8">
            <a:extLst>
              <a:ext uri="{FF2B5EF4-FFF2-40B4-BE49-F238E27FC236}">
                <a16:creationId xmlns:a16="http://schemas.microsoft.com/office/drawing/2014/main" id="{42EF7BAE-954A-396E-F487-FF6916D2B6E2}"/>
              </a:ext>
            </a:extLst>
          </p:cNvPr>
          <p:cNvSpPr/>
          <p:nvPr/>
        </p:nvSpPr>
        <p:spPr>
          <a:xfrm>
            <a:off x="5239343" y="2160105"/>
            <a:ext cx="1719124" cy="1732624"/>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BCA"/>
              </a:solidFill>
              <a:effectLst/>
              <a:uLnTx/>
              <a:uFillTx/>
              <a:latin typeface="Brandon Grotesque Regular"/>
              <a:ea typeface="+mn-ea"/>
              <a:cs typeface="+mn-cs"/>
            </a:endParaRPr>
          </a:p>
        </p:txBody>
      </p:sp>
    </p:spTree>
    <p:custDataLst>
      <p:tags r:id="rId1"/>
    </p:custDataLst>
    <p:extLst>
      <p:ext uri="{BB962C8B-B14F-4D97-AF65-F5344CB8AC3E}">
        <p14:creationId xmlns:p14="http://schemas.microsoft.com/office/powerpoint/2010/main" val="18488466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0" descr="http://www.publicdomainpictures.net/pictures/170000/nahled/doctor-1461911819VSR.jpg"/>
          <p:cNvPicPr>
            <a:picLocks noGrp="1" noChangeAspect="1" noChangeArrowheads="1"/>
          </p:cNvPicPr>
          <p:nvPr>
            <p:ph type="pic" sz="quarter" idx="12"/>
          </p:nvPr>
        </p:nvPicPr>
        <p:blipFill>
          <a:blip r:embed="rId4" cstate="print">
            <a:extLst>
              <a:ext uri="{28A0092B-C50C-407E-A947-70E740481C1C}">
                <a14:useLocalDpi xmlns:a14="http://schemas.microsoft.com/office/drawing/2010/main"/>
              </a:ext>
            </a:extLst>
          </a:blip>
          <a:srcRect t="9" b="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0" descr="A picture containing nature, dark, night sky, blur&#10;&#10;Description automatically generated">
            <a:extLst>
              <a:ext uri="{FF2B5EF4-FFF2-40B4-BE49-F238E27FC236}">
                <a16:creationId xmlns:a16="http://schemas.microsoft.com/office/drawing/2014/main" id="{7ECF0259-CFF4-42B1-88CA-0A06F9F551C7}"/>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7480" b="7480"/>
          <a:stretch/>
        </p:blipFill>
        <p:spPr/>
      </p:pic>
      <p:pic>
        <p:nvPicPr>
          <p:cNvPr id="4102" name="Picture 6" descr="Car Accident, Totalled, Car, Crash, Accident, Auto"/>
          <p:cNvPicPr>
            <a:picLocks noGrp="1" noChangeAspect="1" noChangeArrowheads="1"/>
          </p:cNvPicPr>
          <p:nvPr>
            <p:ph type="pic" sz="quarter" idx="11"/>
          </p:nvPr>
        </p:nvPicPr>
        <p:blipFill rotWithShape="1">
          <a:blip r:embed="rId6" cstate="print">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3AF7295A-72DD-4625-B3E4-926D211019A9}"/>
              </a:ext>
            </a:extLst>
          </p:cNvPr>
          <p:cNvPicPr>
            <a:picLocks noGrp="1" noChangeAspect="1" noChangeArrowheads="1"/>
          </p:cNvPicPr>
          <p:nvPr>
            <p:ph type="pic" sz="quarter" idx="10"/>
          </p:nvPr>
        </p:nvPicPr>
        <p:blipFill>
          <a:blip r:embed="rId7">
            <a:extLst>
              <a:ext uri="{28A0092B-C50C-407E-A947-70E740481C1C}">
                <a14:useLocalDpi xmlns:a14="http://schemas.microsoft.com/office/drawing/2010/main" val="0"/>
              </a:ext>
            </a:extLst>
          </a:blip>
          <a:srcRect l="6924" r="692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Picture Placeholder 1">
            <a:extLst>
              <a:ext uri="{FF2B5EF4-FFF2-40B4-BE49-F238E27FC236}">
                <a16:creationId xmlns:a16="http://schemas.microsoft.com/office/drawing/2014/main" id="{9E1736E8-01F9-2E18-EB0A-D41E6E13390F}"/>
              </a:ext>
            </a:extLst>
          </p:cNvPr>
          <p:cNvSpPr>
            <a:spLocks noGrp="1"/>
          </p:cNvSpPr>
          <p:nvPr>
            <p:ph type="pic" sz="quarter" idx="14"/>
          </p:nvPr>
        </p:nvSpPr>
        <p:spPr/>
        <p:txBody>
          <a:bodyPr/>
          <a:lstStyle/>
          <a:p>
            <a:endParaRPr lang="en-US"/>
          </a:p>
        </p:txBody>
      </p:sp>
      <p:sp>
        <p:nvSpPr>
          <p:cNvPr id="6" name="TextBox 5">
            <a:extLst>
              <a:ext uri="{FF2B5EF4-FFF2-40B4-BE49-F238E27FC236}">
                <a16:creationId xmlns:a16="http://schemas.microsoft.com/office/drawing/2014/main" id="{4C06339B-E3C4-4D55-B335-6E5EE1F51823}"/>
              </a:ext>
            </a:extLst>
          </p:cNvPr>
          <p:cNvSpPr txBox="1"/>
          <p:nvPr/>
        </p:nvSpPr>
        <p:spPr>
          <a:xfrm>
            <a:off x="2560320" y="2048257"/>
            <a:ext cx="6972300" cy="2852928"/>
          </a:xfrm>
          <a:prstGeom prst="roundRect">
            <a:avLst>
              <a:gd name="adj" fmla="val 12661"/>
            </a:avLst>
          </a:prstGeom>
          <a:solidFill>
            <a:schemeClr val="tx2">
              <a:alpha val="90000"/>
            </a:schemeClr>
          </a:solidFill>
        </p:spPr>
        <p:txBody>
          <a:bodyPr wrap="square" rtlCol="0" anchor="ctr">
            <a:noAutofit/>
          </a:bodyPr>
          <a:lstStyle/>
          <a:p>
            <a:pPr algn="ctr"/>
            <a:r>
              <a:rPr lang="en-US" sz="4400" b="1">
                <a:solidFill>
                  <a:schemeClr val="bg1"/>
                </a:solidFill>
                <a:cs typeface="Segoe UI" panose="020B0502040204020203" pitchFamily="34" charset="0"/>
              </a:rPr>
              <a:t>What Is Actuarial Risk?</a:t>
            </a:r>
          </a:p>
        </p:txBody>
      </p:sp>
    </p:spTree>
    <p:custDataLst>
      <p:tags r:id="rId1"/>
    </p:custDataLst>
    <p:extLst>
      <p:ext uri="{BB962C8B-B14F-4D97-AF65-F5344CB8AC3E}">
        <p14:creationId xmlns:p14="http://schemas.microsoft.com/office/powerpoint/2010/main" val="3276347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10;&#10;Description automatically generated">
            <a:extLst>
              <a:ext uri="{FF2B5EF4-FFF2-40B4-BE49-F238E27FC236}">
                <a16:creationId xmlns:a16="http://schemas.microsoft.com/office/drawing/2014/main" id="{CF2AB116-CC6A-488B-B85E-A2A627576BC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653" r="21653"/>
          <a:stretch/>
        </p:blipFill>
        <p:spPr/>
      </p:pic>
      <p:sp>
        <p:nvSpPr>
          <p:cNvPr id="478209" name="Title 1"/>
          <p:cNvSpPr>
            <a:spLocks noGrp="1"/>
          </p:cNvSpPr>
          <p:nvPr>
            <p:ph type="title"/>
          </p:nvPr>
        </p:nvSpPr>
        <p:spPr>
          <a:xfrm>
            <a:off x="639663" y="535667"/>
            <a:ext cx="5456337" cy="1378477"/>
          </a:xfrm>
        </p:spPr>
        <p:txBody>
          <a:bodyPr>
            <a:normAutofit fontScale="90000"/>
          </a:bodyPr>
          <a:lstStyle/>
          <a:p>
            <a:r>
              <a:rPr lang="en-CA" noProof="1"/>
              <a:t>Risk Is About Likelihood</a:t>
            </a:r>
          </a:p>
        </p:txBody>
      </p:sp>
      <p:sp>
        <p:nvSpPr>
          <p:cNvPr id="2" name="Text Placeholder 1">
            <a:extLst>
              <a:ext uri="{FF2B5EF4-FFF2-40B4-BE49-F238E27FC236}">
                <a16:creationId xmlns:a16="http://schemas.microsoft.com/office/drawing/2014/main" id="{87C3B41A-794F-44F7-87B6-9E03557E7096}"/>
              </a:ext>
            </a:extLst>
          </p:cNvPr>
          <p:cNvSpPr>
            <a:spLocks noGrp="1"/>
          </p:cNvSpPr>
          <p:nvPr>
            <p:ph type="body" sz="quarter" idx="11"/>
          </p:nvPr>
        </p:nvSpPr>
        <p:spPr>
          <a:xfrm>
            <a:off x="639663" y="1914144"/>
            <a:ext cx="5456337" cy="3840381"/>
          </a:xfrm>
        </p:spPr>
        <p:txBody>
          <a:bodyPr anchor="ctr"/>
          <a:lstStyle/>
          <a:p>
            <a:pPr defTabSz="685730" fontAlgn="base">
              <a:spcBef>
                <a:spcPct val="0"/>
              </a:spcBef>
              <a:spcAft>
                <a:spcPct val="0"/>
              </a:spcAft>
              <a:defRPr/>
            </a:pPr>
            <a:r>
              <a:rPr lang="en-CA" noProof="1">
                <a:cs typeface="ヒラギノ角ゴ ProN W3" charset="0"/>
              </a:rPr>
              <a:t>Would you be glad to know whether the family you were working with had a . . . </a:t>
            </a:r>
          </a:p>
          <a:p>
            <a:pPr defTabSz="685730" fontAlgn="base">
              <a:spcBef>
                <a:spcPct val="0"/>
              </a:spcBef>
              <a:spcAft>
                <a:spcPct val="0"/>
              </a:spcAft>
              <a:defRPr/>
            </a:pPr>
            <a:endParaRPr lang="en-CA" i="1" noProof="1">
              <a:cs typeface="ヒラギノ角ゴ ProN W3" charset="0"/>
            </a:endParaRPr>
          </a:p>
          <a:p>
            <a:pPr marL="457200" indent="-457200" defTabSz="685730" fontAlgn="base">
              <a:spcBef>
                <a:spcPct val="0"/>
              </a:spcBef>
              <a:spcAft>
                <a:spcPct val="0"/>
              </a:spcAft>
              <a:buFont typeface="Arial" panose="020B0604020202020204" pitchFamily="34" charset="0"/>
              <a:buChar char="•"/>
              <a:defRPr/>
            </a:pPr>
            <a:r>
              <a:rPr lang="en-CA" noProof="1">
                <a:cs typeface="ヒラギノ角ゴ ProN W3" charset="0"/>
              </a:rPr>
              <a:t>1:2 chance of coming back?</a:t>
            </a:r>
          </a:p>
          <a:p>
            <a:pPr marL="457200" indent="-457200" defTabSz="685730" fontAlgn="base">
              <a:spcBef>
                <a:spcPct val="0"/>
              </a:spcBef>
              <a:spcAft>
                <a:spcPct val="0"/>
              </a:spcAft>
              <a:buFont typeface="Arial" panose="020B0604020202020204" pitchFamily="34" charset="0"/>
              <a:buChar char="•"/>
              <a:defRPr/>
            </a:pPr>
            <a:r>
              <a:rPr lang="en-CA" noProof="1">
                <a:cs typeface="ヒラギノ角ゴ ProN W3" charset="0"/>
              </a:rPr>
              <a:t>1:6 chance?</a:t>
            </a:r>
          </a:p>
          <a:p>
            <a:pPr marL="457200" indent="-457200" defTabSz="685730" fontAlgn="base">
              <a:spcBef>
                <a:spcPct val="0"/>
              </a:spcBef>
              <a:spcAft>
                <a:spcPct val="0"/>
              </a:spcAft>
              <a:buFont typeface="Arial" panose="020B0604020202020204" pitchFamily="34" charset="0"/>
              <a:buChar char="•"/>
              <a:defRPr/>
            </a:pPr>
            <a:r>
              <a:rPr lang="en-CA" noProof="1">
                <a:cs typeface="ヒラギノ角ゴ ProN W3" charset="0"/>
              </a:rPr>
              <a:t>1:12 chance? </a:t>
            </a:r>
          </a:p>
        </p:txBody>
      </p:sp>
    </p:spTree>
    <p:custDataLst>
      <p:tags r:id="rId1"/>
    </p:custDataLst>
    <p:extLst>
      <p:ext uri="{BB962C8B-B14F-4D97-AF65-F5344CB8AC3E}">
        <p14:creationId xmlns:p14="http://schemas.microsoft.com/office/powerpoint/2010/main" val="18370281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7412" y="540101"/>
            <a:ext cx="4079775" cy="2966503"/>
          </a:xfrm>
        </p:spPr>
        <p:txBody>
          <a:bodyPr>
            <a:noAutofit/>
          </a:bodyPr>
          <a:lstStyle/>
          <a:p>
            <a:r>
              <a:rPr lang="en-CA" sz="3800" noProof="1"/>
              <a:t>SDM Risk Assessment Offers a Classification System</a:t>
            </a:r>
          </a:p>
        </p:txBody>
      </p:sp>
      <p:sp>
        <p:nvSpPr>
          <p:cNvPr id="10" name="Text Placeholder 9">
            <a:extLst>
              <a:ext uri="{FF2B5EF4-FFF2-40B4-BE49-F238E27FC236}">
                <a16:creationId xmlns:a16="http://schemas.microsoft.com/office/drawing/2014/main" id="{9BF95ED3-3797-47A4-9D1A-CE98D12D6AAA}"/>
              </a:ext>
            </a:extLst>
          </p:cNvPr>
          <p:cNvSpPr>
            <a:spLocks noGrp="1"/>
          </p:cNvSpPr>
          <p:nvPr>
            <p:ph type="body" sz="quarter" idx="11"/>
          </p:nvPr>
        </p:nvSpPr>
        <p:spPr>
          <a:xfrm>
            <a:off x="7707412" y="4100513"/>
            <a:ext cx="3860619" cy="1510577"/>
          </a:xfrm>
        </p:spPr>
        <p:txBody>
          <a:bodyPr anchor="ctr"/>
          <a:lstStyle/>
          <a:p>
            <a:r>
              <a:rPr lang="en-US" b="1"/>
              <a:t>Classification</a:t>
            </a:r>
          </a:p>
          <a:p>
            <a:r>
              <a:rPr lang="en-US" b="1" strike="dblStrike">
                <a:solidFill>
                  <a:schemeClr val="accent3"/>
                </a:solidFill>
              </a:rPr>
              <a:t>Prediction</a:t>
            </a:r>
          </a:p>
        </p:txBody>
      </p:sp>
      <p:pic>
        <p:nvPicPr>
          <p:cNvPr id="12" name="Picture Placeholder 11">
            <a:extLst>
              <a:ext uri="{FF2B5EF4-FFF2-40B4-BE49-F238E27FC236}">
                <a16:creationId xmlns:a16="http://schemas.microsoft.com/office/drawing/2014/main" id="{2B5CEDD7-B3AC-70C5-8AA6-29B987A5DF14}"/>
              </a:ext>
            </a:extLst>
          </p:cNvPr>
          <p:cNvPicPr>
            <a:picLocks noGrp="1" noChangeAspect="1"/>
          </p:cNvPicPr>
          <p:nvPr>
            <p:ph type="pic" sz="quarter" idx="10"/>
          </p:nvPr>
        </p:nvPicPr>
        <p:blipFill>
          <a:blip r:embed="rId4"/>
          <a:srcRect l="23641" t="-32" r="591" b="32"/>
          <a:stretch>
            <a:fillRect/>
          </a:stretch>
        </p:blipFill>
        <p:spPr>
          <a:xfrm>
            <a:off x="640080" y="535667"/>
            <a:ext cx="6575116" cy="5782940"/>
          </a:xfrm>
          <a:prstGeom prst="roundRect">
            <a:avLst>
              <a:gd name="adj" fmla="val 4537"/>
            </a:avLst>
          </a:prstGeom>
        </p:spPr>
      </p:pic>
    </p:spTree>
    <p:custDataLst>
      <p:tags r:id="rId1"/>
    </p:custDataLst>
    <p:extLst>
      <p:ext uri="{BB962C8B-B14F-4D97-AF65-F5344CB8AC3E}">
        <p14:creationId xmlns:p14="http://schemas.microsoft.com/office/powerpoint/2010/main" val="4062809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Turn Arrow 85">
            <a:extLst>
              <a:ext uri="{FF2B5EF4-FFF2-40B4-BE49-F238E27FC236}">
                <a16:creationId xmlns:a16="http://schemas.microsoft.com/office/drawing/2014/main" id="{7BEAA9D7-1D58-1BE4-4245-66A8CB808B0A}"/>
              </a:ext>
            </a:extLst>
          </p:cNvPr>
          <p:cNvSpPr/>
          <p:nvPr/>
        </p:nvSpPr>
        <p:spPr>
          <a:xfrm flipV="1">
            <a:off x="4290986" y="5494999"/>
            <a:ext cx="7901014" cy="1191783"/>
          </a:xfrm>
          <a:prstGeom prst="utur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35842" name="Title 13"/>
          <p:cNvSpPr>
            <a:spLocks noGrp="1"/>
          </p:cNvSpPr>
          <p:nvPr>
            <p:ph type="title"/>
          </p:nvPr>
        </p:nvSpPr>
        <p:spPr/>
        <p:txBody>
          <a:bodyPr>
            <a:noAutofit/>
          </a:bodyPr>
          <a:lstStyle/>
          <a:p>
            <a:r>
              <a:rPr lang="en-US"/>
              <a:t>Each Decision Point Relates to a Key Question</a:t>
            </a:r>
          </a:p>
        </p:txBody>
      </p:sp>
      <p:grpSp>
        <p:nvGrpSpPr>
          <p:cNvPr id="7" name="Group 6">
            <a:extLst>
              <a:ext uri="{FF2B5EF4-FFF2-40B4-BE49-F238E27FC236}">
                <a16:creationId xmlns:a16="http://schemas.microsoft.com/office/drawing/2014/main" id="{A28A9DAE-3C50-4C4F-9C95-7A2F21D5D5D9}"/>
              </a:ext>
            </a:extLst>
          </p:cNvPr>
          <p:cNvGrpSpPr/>
          <p:nvPr/>
        </p:nvGrpSpPr>
        <p:grpSpPr>
          <a:xfrm>
            <a:off x="310533" y="2118654"/>
            <a:ext cx="11570933" cy="3761397"/>
            <a:chOff x="-1107171" y="1989345"/>
            <a:chExt cx="12446157" cy="4045908"/>
          </a:xfrm>
        </p:grpSpPr>
        <p:grpSp>
          <p:nvGrpSpPr>
            <p:cNvPr id="54" name="Group 53">
              <a:extLst>
                <a:ext uri="{FF2B5EF4-FFF2-40B4-BE49-F238E27FC236}">
                  <a16:creationId xmlns:a16="http://schemas.microsoft.com/office/drawing/2014/main" id="{425DB98F-1C48-4AF2-908C-7ABEAB02ADBD}"/>
                </a:ext>
              </a:extLst>
            </p:cNvPr>
            <p:cNvGrpSpPr/>
            <p:nvPr/>
          </p:nvGrpSpPr>
          <p:grpSpPr>
            <a:xfrm>
              <a:off x="695519" y="1989346"/>
              <a:ext cx="10643467" cy="4045907"/>
              <a:chOff x="695519" y="1989346"/>
              <a:chExt cx="10643467" cy="4045907"/>
            </a:xfrm>
          </p:grpSpPr>
          <p:grpSp>
            <p:nvGrpSpPr>
              <p:cNvPr id="45" name="Graphic 20">
                <a:extLst>
                  <a:ext uri="{FF2B5EF4-FFF2-40B4-BE49-F238E27FC236}">
                    <a16:creationId xmlns:a16="http://schemas.microsoft.com/office/drawing/2014/main" id="{75034DEC-210F-47D9-B548-4E622EC32A6B}"/>
                  </a:ext>
                </a:extLst>
              </p:cNvPr>
              <p:cNvGrpSpPr/>
              <p:nvPr/>
            </p:nvGrpSpPr>
            <p:grpSpPr>
              <a:xfrm>
                <a:off x="4692372" y="3984868"/>
                <a:ext cx="961282" cy="586335"/>
                <a:chOff x="7964031" y="3219786"/>
                <a:chExt cx="1628892" cy="977626"/>
              </a:xfrm>
              <a:solidFill>
                <a:schemeClr val="tx2"/>
              </a:solidFill>
            </p:grpSpPr>
            <p:sp>
              <p:nvSpPr>
                <p:cNvPr id="50" name="Freeform: Shape 49">
                  <a:extLst>
                    <a:ext uri="{FF2B5EF4-FFF2-40B4-BE49-F238E27FC236}">
                      <a16:creationId xmlns:a16="http://schemas.microsoft.com/office/drawing/2014/main" id="{638FA90C-EDAA-4A5E-89FB-B7161F1058E3}"/>
                    </a:ext>
                  </a:extLst>
                </p:cNvPr>
                <p:cNvSpPr/>
                <p:nvPr/>
              </p:nvSpPr>
              <p:spPr>
                <a:xfrm>
                  <a:off x="7964031" y="3346933"/>
                  <a:ext cx="639762" cy="721475"/>
                </a:xfrm>
                <a:custGeom>
                  <a:avLst/>
                  <a:gdLst>
                    <a:gd name="connsiteX0" fmla="*/ 543423 w 639762"/>
                    <a:gd name="connsiteY0" fmla="*/ 721475 h 721475"/>
                    <a:gd name="connsiteX1" fmla="*/ 639762 w 639762"/>
                    <a:gd name="connsiteY1" fmla="*/ 476250 h 721475"/>
                    <a:gd name="connsiteX2" fmla="*/ 379387 w 639762"/>
                    <a:gd name="connsiteY2" fmla="*/ 0 h 721475"/>
                    <a:gd name="connsiteX3" fmla="*/ 660 w 639762"/>
                    <a:gd name="connsiteY3" fmla="*/ 721475 h 721475"/>
                    <a:gd name="connsiteX4" fmla="*/ 543423 w 639762"/>
                    <a:gd name="connsiteY4" fmla="*/ 721475 h 72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62" h="721475">
                      <a:moveTo>
                        <a:pt x="543423" y="721475"/>
                      </a:moveTo>
                      <a:cubicBezTo>
                        <a:pt x="531825" y="659932"/>
                        <a:pt x="554548" y="543710"/>
                        <a:pt x="639762" y="476250"/>
                      </a:cubicBezTo>
                      <a:lnTo>
                        <a:pt x="379387" y="0"/>
                      </a:lnTo>
                      <a:cubicBezTo>
                        <a:pt x="50604" y="210667"/>
                        <a:pt x="-7152" y="543474"/>
                        <a:pt x="660" y="721475"/>
                      </a:cubicBezTo>
                      <a:lnTo>
                        <a:pt x="543423" y="721475"/>
                      </a:ln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sp>
              <p:nvSpPr>
                <p:cNvPr id="51" name="Freeform: Shape 50">
                  <a:extLst>
                    <a:ext uri="{FF2B5EF4-FFF2-40B4-BE49-F238E27FC236}">
                      <a16:creationId xmlns:a16="http://schemas.microsoft.com/office/drawing/2014/main" id="{685A3494-88B8-45C0-B06A-38BB27918C40}"/>
                    </a:ext>
                  </a:extLst>
                </p:cNvPr>
                <p:cNvSpPr/>
                <p:nvPr/>
              </p:nvSpPr>
              <p:spPr>
                <a:xfrm>
                  <a:off x="8402358" y="3219786"/>
                  <a:ext cx="1190565" cy="848622"/>
                </a:xfrm>
                <a:custGeom>
                  <a:avLst/>
                  <a:gdLst>
                    <a:gd name="connsiteX0" fmla="*/ 550101 w 1190565"/>
                    <a:gd name="connsiteY0" fmla="*/ 600319 h 848622"/>
                    <a:gd name="connsiteX1" fmla="*/ 776154 w 1190565"/>
                    <a:gd name="connsiteY1" fmla="*/ 185850 h 848622"/>
                    <a:gd name="connsiteX2" fmla="*/ 1120323 w 1190565"/>
                    <a:gd name="connsiteY2" fmla="*/ 779978 h 848622"/>
                    <a:gd name="connsiteX3" fmla="*/ 650464 w 1190565"/>
                    <a:gd name="connsiteY3" fmla="*/ 779978 h 848622"/>
                    <a:gd name="connsiteX4" fmla="*/ 652831 w 1190565"/>
                    <a:gd name="connsiteY4" fmla="*/ 814300 h 848622"/>
                    <a:gd name="connsiteX5" fmla="*/ 650464 w 1190565"/>
                    <a:gd name="connsiteY5" fmla="*/ 848622 h 848622"/>
                    <a:gd name="connsiteX6" fmla="*/ 1189914 w 1190565"/>
                    <a:gd name="connsiteY6" fmla="*/ 848622 h 848622"/>
                    <a:gd name="connsiteX7" fmla="*/ 780415 w 1190565"/>
                    <a:gd name="connsiteY7" fmla="*/ 108211 h 848622"/>
                    <a:gd name="connsiteX8" fmla="*/ 0 w 1190565"/>
                    <a:gd name="connsiteY8" fmla="*/ 92115 h 848622"/>
                    <a:gd name="connsiteX9" fmla="*/ 259428 w 1190565"/>
                    <a:gd name="connsiteY9" fmla="*/ 566471 h 848622"/>
                    <a:gd name="connsiteX10" fmla="*/ 550101 w 1190565"/>
                    <a:gd name="connsiteY10" fmla="*/ 600319 h 84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565" h="848622">
                      <a:moveTo>
                        <a:pt x="550101" y="600319"/>
                      </a:moveTo>
                      <a:lnTo>
                        <a:pt x="776154" y="185850"/>
                      </a:lnTo>
                      <a:cubicBezTo>
                        <a:pt x="980194" y="316037"/>
                        <a:pt x="1109198" y="538540"/>
                        <a:pt x="1120323" y="779978"/>
                      </a:cubicBezTo>
                      <a:lnTo>
                        <a:pt x="650464" y="779978"/>
                      </a:lnTo>
                      <a:cubicBezTo>
                        <a:pt x="651884" y="791340"/>
                        <a:pt x="652831" y="802702"/>
                        <a:pt x="652831" y="814300"/>
                      </a:cubicBezTo>
                      <a:cubicBezTo>
                        <a:pt x="652831" y="825899"/>
                        <a:pt x="651884" y="837261"/>
                        <a:pt x="650464" y="848622"/>
                      </a:cubicBezTo>
                      <a:lnTo>
                        <a:pt x="1189914" y="848622"/>
                      </a:lnTo>
                      <a:cubicBezTo>
                        <a:pt x="1201039" y="569785"/>
                        <a:pt x="1069905" y="273904"/>
                        <a:pt x="780415" y="108211"/>
                      </a:cubicBezTo>
                      <a:cubicBezTo>
                        <a:pt x="474119" y="-67187"/>
                        <a:pt x="162143" y="3114"/>
                        <a:pt x="0" y="92115"/>
                      </a:cubicBezTo>
                      <a:lnTo>
                        <a:pt x="259428" y="566471"/>
                      </a:lnTo>
                      <a:cubicBezTo>
                        <a:pt x="347246" y="531675"/>
                        <a:pt x="451159" y="524101"/>
                        <a:pt x="550101" y="600319"/>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sp>
              <p:nvSpPr>
                <p:cNvPr id="52" name="Freeform: Shape 51">
                  <a:extLst>
                    <a:ext uri="{FF2B5EF4-FFF2-40B4-BE49-F238E27FC236}">
                      <a16:creationId xmlns:a16="http://schemas.microsoft.com/office/drawing/2014/main" id="{153C3CCA-FA15-44DC-90E4-1A3009EC6E62}"/>
                    </a:ext>
                  </a:extLst>
                </p:cNvPr>
                <p:cNvSpPr/>
                <p:nvPr/>
              </p:nvSpPr>
              <p:spPr>
                <a:xfrm>
                  <a:off x="8616812" y="3864749"/>
                  <a:ext cx="465477" cy="332663"/>
                </a:xfrm>
                <a:custGeom>
                  <a:avLst/>
                  <a:gdLst>
                    <a:gd name="connsiteX0" fmla="*/ 457077 w 465477"/>
                    <a:gd name="connsiteY0" fmla="*/ 93 h 332663"/>
                    <a:gd name="connsiteX1" fmla="*/ 244989 w 465477"/>
                    <a:gd name="connsiteY1" fmla="*/ 28735 h 332663"/>
                    <a:gd name="connsiteX2" fmla="*/ 163089 w 465477"/>
                    <a:gd name="connsiteY2" fmla="*/ 6485 h 332663"/>
                    <a:gd name="connsiteX3" fmla="*/ 0 w 465477"/>
                    <a:gd name="connsiteY3" fmla="*/ 169574 h 332663"/>
                    <a:gd name="connsiteX4" fmla="*/ 163089 w 465477"/>
                    <a:gd name="connsiteY4" fmla="*/ 332663 h 332663"/>
                    <a:gd name="connsiteX5" fmla="*/ 325706 w 465477"/>
                    <a:gd name="connsiteY5" fmla="*/ 178095 h 332663"/>
                    <a:gd name="connsiteX6" fmla="*/ 463704 w 465477"/>
                    <a:gd name="connsiteY6" fmla="*/ 12639 h 332663"/>
                    <a:gd name="connsiteX7" fmla="*/ 457077 w 465477"/>
                    <a:gd name="connsiteY7" fmla="*/ 93 h 33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77" h="332663">
                      <a:moveTo>
                        <a:pt x="457077" y="93"/>
                      </a:moveTo>
                      <a:lnTo>
                        <a:pt x="244989" y="28735"/>
                      </a:lnTo>
                      <a:cubicBezTo>
                        <a:pt x="219899" y="14059"/>
                        <a:pt x="191731" y="6485"/>
                        <a:pt x="163089" y="6485"/>
                      </a:cubicBezTo>
                      <a:cubicBezTo>
                        <a:pt x="73142" y="6485"/>
                        <a:pt x="0" y="79626"/>
                        <a:pt x="0" y="169574"/>
                      </a:cubicBezTo>
                      <a:cubicBezTo>
                        <a:pt x="0" y="259522"/>
                        <a:pt x="73142" y="332663"/>
                        <a:pt x="163089" y="332663"/>
                      </a:cubicBezTo>
                      <a:cubicBezTo>
                        <a:pt x="250433" y="332663"/>
                        <a:pt x="321208" y="264966"/>
                        <a:pt x="325706" y="178095"/>
                      </a:cubicBezTo>
                      <a:lnTo>
                        <a:pt x="463704" y="12639"/>
                      </a:lnTo>
                      <a:cubicBezTo>
                        <a:pt x="468202" y="5538"/>
                        <a:pt x="463468" y="-853"/>
                        <a:pt x="457077" y="93"/>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grpSp>
          <p:pic>
            <p:nvPicPr>
              <p:cNvPr id="53" name="Graphic 52">
                <a:extLst>
                  <a:ext uri="{FF2B5EF4-FFF2-40B4-BE49-F238E27FC236}">
                    <a16:creationId xmlns:a16="http://schemas.microsoft.com/office/drawing/2014/main" id="{CC0A6ADA-EE76-4AB1-BB96-8C6EADFE22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4181" y="3897611"/>
                <a:ext cx="610515" cy="746185"/>
              </a:xfrm>
              <a:prstGeom prst="rect">
                <a:avLst/>
              </a:prstGeom>
            </p:spPr>
          </p:pic>
          <p:grpSp>
            <p:nvGrpSpPr>
              <p:cNvPr id="3" name="Group 2">
                <a:extLst>
                  <a:ext uri="{FF2B5EF4-FFF2-40B4-BE49-F238E27FC236}">
                    <a16:creationId xmlns:a16="http://schemas.microsoft.com/office/drawing/2014/main" id="{89E48C77-AB82-4BE0-9A78-5178B15474CC}"/>
                  </a:ext>
                </a:extLst>
              </p:cNvPr>
              <p:cNvGrpSpPr/>
              <p:nvPr/>
            </p:nvGrpSpPr>
            <p:grpSpPr>
              <a:xfrm>
                <a:off x="695519" y="1989346"/>
                <a:ext cx="10643467" cy="4045907"/>
                <a:chOff x="695519" y="1989346"/>
                <a:chExt cx="10643467" cy="4045907"/>
              </a:xfrm>
            </p:grpSpPr>
            <p:grpSp>
              <p:nvGrpSpPr>
                <p:cNvPr id="4" name="Group 3">
                  <a:extLst>
                    <a:ext uri="{FF2B5EF4-FFF2-40B4-BE49-F238E27FC236}">
                      <a16:creationId xmlns:a16="http://schemas.microsoft.com/office/drawing/2014/main" id="{C56F4B37-8B63-40BD-8089-30220354B783}"/>
                    </a:ext>
                  </a:extLst>
                </p:cNvPr>
                <p:cNvGrpSpPr/>
                <p:nvPr/>
              </p:nvGrpSpPr>
              <p:grpSpPr>
                <a:xfrm>
                  <a:off x="695519" y="1989346"/>
                  <a:ext cx="10643467" cy="4045907"/>
                  <a:chOff x="695519" y="1989346"/>
                  <a:chExt cx="10643467" cy="4045907"/>
                </a:xfrm>
              </p:grpSpPr>
              <p:grpSp>
                <p:nvGrpSpPr>
                  <p:cNvPr id="2" name="Group 1">
                    <a:extLst>
                      <a:ext uri="{FF2B5EF4-FFF2-40B4-BE49-F238E27FC236}">
                        <a16:creationId xmlns:a16="http://schemas.microsoft.com/office/drawing/2014/main" id="{504748E8-3BAB-4666-8E86-C7D4327EB1F8}"/>
                      </a:ext>
                    </a:extLst>
                  </p:cNvPr>
                  <p:cNvGrpSpPr/>
                  <p:nvPr/>
                </p:nvGrpSpPr>
                <p:grpSpPr>
                  <a:xfrm>
                    <a:off x="695519" y="1989346"/>
                    <a:ext cx="10643467" cy="4045907"/>
                    <a:chOff x="695519" y="1989346"/>
                    <a:chExt cx="10643467" cy="4045907"/>
                  </a:xfrm>
                </p:grpSpPr>
                <p:grpSp>
                  <p:nvGrpSpPr>
                    <p:cNvPr id="48" name="Group 47">
                      <a:extLst>
                        <a:ext uri="{FF2B5EF4-FFF2-40B4-BE49-F238E27FC236}">
                          <a16:creationId xmlns:a16="http://schemas.microsoft.com/office/drawing/2014/main" id="{98468FD9-52A8-4D84-BEDA-ED15B85123C2}"/>
                        </a:ext>
                      </a:extLst>
                    </p:cNvPr>
                    <p:cNvGrpSpPr/>
                    <p:nvPr/>
                  </p:nvGrpSpPr>
                  <p:grpSpPr>
                    <a:xfrm>
                      <a:off x="695519" y="1989346"/>
                      <a:ext cx="1673352" cy="4045907"/>
                      <a:chOff x="764087" y="1941534"/>
                      <a:chExt cx="1673352" cy="4045907"/>
                    </a:xfrm>
                  </p:grpSpPr>
                  <p:sp>
                    <p:nvSpPr>
                      <p:cNvPr id="49" name="Rectangle: Rounded Corners 48">
                        <a:extLst>
                          <a:ext uri="{FF2B5EF4-FFF2-40B4-BE49-F238E27FC236}">
                            <a16:creationId xmlns:a16="http://schemas.microsoft.com/office/drawing/2014/main" id="{A2DB745D-A1E6-4AE5-A22B-2F931D62E0F6}"/>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55" name="Group 54">
                        <a:extLst>
                          <a:ext uri="{FF2B5EF4-FFF2-40B4-BE49-F238E27FC236}">
                            <a16:creationId xmlns:a16="http://schemas.microsoft.com/office/drawing/2014/main" id="{CEB33ABF-F374-47FF-9A15-C7EDC3EE4BD4}"/>
                          </a:ext>
                        </a:extLst>
                      </p:cNvPr>
                      <p:cNvGrpSpPr/>
                      <p:nvPr/>
                    </p:nvGrpSpPr>
                    <p:grpSpPr>
                      <a:xfrm>
                        <a:off x="818614" y="1987603"/>
                        <a:ext cx="1564028" cy="3012837"/>
                        <a:chOff x="818614" y="1987603"/>
                        <a:chExt cx="1564028" cy="3012837"/>
                      </a:xfrm>
                    </p:grpSpPr>
                    <p:sp>
                      <p:nvSpPr>
                        <p:cNvPr id="56" name="Rectangle: Rounded Corners 55">
                          <a:extLst>
                            <a:ext uri="{FF2B5EF4-FFF2-40B4-BE49-F238E27FC236}">
                              <a16:creationId xmlns:a16="http://schemas.microsoft.com/office/drawing/2014/main" id="{B7E6AE15-5338-4A4B-A576-41BE69DDE259}"/>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Rectangle 56">
                          <a:extLst>
                            <a:ext uri="{FF2B5EF4-FFF2-40B4-BE49-F238E27FC236}">
                              <a16:creationId xmlns:a16="http://schemas.microsoft.com/office/drawing/2014/main" id="{29E45E03-B704-4D97-ADAC-A6E590A35D93}"/>
                            </a:ext>
                          </a:extLst>
                        </p:cNvPr>
                        <p:cNvSpPr/>
                        <p:nvPr/>
                      </p:nvSpPr>
                      <p:spPr>
                        <a:xfrm>
                          <a:off x="818614" y="2255972"/>
                          <a:ext cx="1563757" cy="274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ea typeface="+mn-ea"/>
                              <a:cs typeface="+mn-cs"/>
                            </a:rPr>
                            <a:t>Should</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this report</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be investigated? How soon should we respond?</a:t>
                          </a:r>
                        </a:p>
                      </p:txBody>
                    </p:sp>
                  </p:grpSp>
                </p:grpSp>
                <p:grpSp>
                  <p:nvGrpSpPr>
                    <p:cNvPr id="58" name="Group 57">
                      <a:extLst>
                        <a:ext uri="{FF2B5EF4-FFF2-40B4-BE49-F238E27FC236}">
                          <a16:creationId xmlns:a16="http://schemas.microsoft.com/office/drawing/2014/main" id="{68767848-584D-4DE5-80C0-17B75598005F}"/>
                        </a:ext>
                      </a:extLst>
                    </p:cNvPr>
                    <p:cNvGrpSpPr/>
                    <p:nvPr/>
                  </p:nvGrpSpPr>
                  <p:grpSpPr>
                    <a:xfrm>
                      <a:off x="2489542" y="1989346"/>
                      <a:ext cx="1673352" cy="4045907"/>
                      <a:chOff x="764087" y="1941534"/>
                      <a:chExt cx="1673352" cy="4045907"/>
                    </a:xfrm>
                  </p:grpSpPr>
                  <p:sp>
                    <p:nvSpPr>
                      <p:cNvPr id="59" name="Rectangle: Rounded Corners 58">
                        <a:extLst>
                          <a:ext uri="{FF2B5EF4-FFF2-40B4-BE49-F238E27FC236}">
                            <a16:creationId xmlns:a16="http://schemas.microsoft.com/office/drawing/2014/main" id="{180C7BF0-1128-4FAA-8508-BEFE71D00633}"/>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60" name="Group 59">
                        <a:extLst>
                          <a:ext uri="{FF2B5EF4-FFF2-40B4-BE49-F238E27FC236}">
                            <a16:creationId xmlns:a16="http://schemas.microsoft.com/office/drawing/2014/main" id="{40457044-11D9-49A9-A81A-5E3F837B1F10}"/>
                          </a:ext>
                        </a:extLst>
                      </p:cNvPr>
                      <p:cNvGrpSpPr/>
                      <p:nvPr/>
                    </p:nvGrpSpPr>
                    <p:grpSpPr>
                      <a:xfrm>
                        <a:off x="818680" y="1986119"/>
                        <a:ext cx="1563895" cy="3014320"/>
                        <a:chOff x="818680" y="1986119"/>
                        <a:chExt cx="1563895" cy="3014320"/>
                      </a:xfrm>
                    </p:grpSpPr>
                    <p:sp>
                      <p:nvSpPr>
                        <p:cNvPr id="61" name="Rectangle: Rounded Corners 60">
                          <a:extLst>
                            <a:ext uri="{FF2B5EF4-FFF2-40B4-BE49-F238E27FC236}">
                              <a16:creationId xmlns:a16="http://schemas.microsoft.com/office/drawing/2014/main" id="{2C907102-F16C-4C56-85FC-D808CFBFC17C}"/>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2.64</a:t>
                          </a:r>
                        </a:p>
                      </p:txBody>
                    </p:sp>
                    <p:sp>
                      <p:nvSpPr>
                        <p:cNvPr id="63" name="Rectangle 62">
                          <a:extLst>
                            <a:ext uri="{FF2B5EF4-FFF2-40B4-BE49-F238E27FC236}">
                              <a16:creationId xmlns:a16="http://schemas.microsoft.com/office/drawing/2014/main" id="{746BDDB8-6DB9-4B73-9E23-5FAEBCE32A9B}"/>
                            </a:ext>
                          </a:extLst>
                        </p:cNvPr>
                        <p:cNvSpPr/>
                        <p:nvPr/>
                      </p:nvSpPr>
                      <p:spPr>
                        <a:xfrm>
                          <a:off x="818680" y="2255974"/>
                          <a:ext cx="1563624" cy="2744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child</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safely remain</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in the home?</a:t>
                          </a:r>
                        </a:p>
                      </p:txBody>
                    </p:sp>
                  </p:grpSp>
                </p:grpSp>
                <p:grpSp>
                  <p:nvGrpSpPr>
                    <p:cNvPr id="64" name="Group 63">
                      <a:extLst>
                        <a:ext uri="{FF2B5EF4-FFF2-40B4-BE49-F238E27FC236}">
                          <a16:creationId xmlns:a16="http://schemas.microsoft.com/office/drawing/2014/main" id="{561563E0-15DA-426D-8045-19283EF9C4B5}"/>
                        </a:ext>
                      </a:extLst>
                    </p:cNvPr>
                    <p:cNvGrpSpPr/>
                    <p:nvPr/>
                  </p:nvGrpSpPr>
                  <p:grpSpPr>
                    <a:xfrm>
                      <a:off x="4283565" y="1989346"/>
                      <a:ext cx="1673352" cy="4045907"/>
                      <a:chOff x="764087" y="1941534"/>
                      <a:chExt cx="1673352" cy="4045907"/>
                    </a:xfrm>
                  </p:grpSpPr>
                  <p:sp>
                    <p:nvSpPr>
                      <p:cNvPr id="65" name="Rectangle: Rounded Corners 64">
                        <a:extLst>
                          <a:ext uri="{FF2B5EF4-FFF2-40B4-BE49-F238E27FC236}">
                            <a16:creationId xmlns:a16="http://schemas.microsoft.com/office/drawing/2014/main" id="{65050725-B585-4A5C-8FC6-A6A86B70D6FA}"/>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66" name="Group 65">
                        <a:extLst>
                          <a:ext uri="{FF2B5EF4-FFF2-40B4-BE49-F238E27FC236}">
                            <a16:creationId xmlns:a16="http://schemas.microsoft.com/office/drawing/2014/main" id="{3AA01A79-1D90-4462-9320-5B65AA90177B}"/>
                          </a:ext>
                        </a:extLst>
                      </p:cNvPr>
                      <p:cNvGrpSpPr/>
                      <p:nvPr/>
                    </p:nvGrpSpPr>
                    <p:grpSpPr>
                      <a:xfrm>
                        <a:off x="819074" y="1992087"/>
                        <a:ext cx="1575470" cy="2996157"/>
                        <a:chOff x="819074" y="1992087"/>
                        <a:chExt cx="1575470" cy="2996157"/>
                      </a:xfrm>
                    </p:grpSpPr>
                    <p:sp>
                      <p:nvSpPr>
                        <p:cNvPr id="106" name="Rectangle: Rounded Corners 105">
                          <a:extLst>
                            <a:ext uri="{FF2B5EF4-FFF2-40B4-BE49-F238E27FC236}">
                              <a16:creationId xmlns:a16="http://schemas.microsoft.com/office/drawing/2014/main" id="{8C2B9F63-5FE2-4EBF-A375-A233DC7F81C9}"/>
                            </a:ext>
                          </a:extLst>
                        </p:cNvPr>
                        <p:cNvSpPr/>
                        <p:nvPr/>
                      </p:nvSpPr>
                      <p:spPr>
                        <a:xfrm>
                          <a:off x="819074"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7" name="Rectangle 106">
                          <a:extLst>
                            <a:ext uri="{FF2B5EF4-FFF2-40B4-BE49-F238E27FC236}">
                              <a16:creationId xmlns:a16="http://schemas.microsoft.com/office/drawing/2014/main" id="{237223F4-E0B0-41D9-A474-42DE5E5A4B85}"/>
                            </a:ext>
                          </a:extLst>
                        </p:cNvPr>
                        <p:cNvSpPr/>
                        <p:nvPr/>
                      </p:nvSpPr>
                      <p:spPr>
                        <a:xfrm>
                          <a:off x="830920" y="2243780"/>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lstStyle/>
                        <a:p>
                          <a:pPr lvl="0" algn="ctr" fontAlgn="base">
                            <a:spcBef>
                              <a:spcPct val="0"/>
                            </a:spcBef>
                            <a:spcAft>
                              <a:spcPct val="0"/>
                            </a:spcAft>
                            <a:defRPr/>
                          </a:pPr>
                          <a:r>
                            <a:rPr lang="en-US" sz="1300">
                              <a:solidFill>
                                <a:srgbClr val="484C45"/>
                              </a:solidFill>
                            </a:rPr>
                            <a:t>Should intervention—or, if no safety threats are present, prevention—be provided?</a:t>
                          </a:r>
                        </a:p>
                      </p:txBody>
                    </p:sp>
                  </p:grpSp>
                </p:grpSp>
                <p:grpSp>
                  <p:nvGrpSpPr>
                    <p:cNvPr id="108" name="Group 107">
                      <a:extLst>
                        <a:ext uri="{FF2B5EF4-FFF2-40B4-BE49-F238E27FC236}">
                          <a16:creationId xmlns:a16="http://schemas.microsoft.com/office/drawing/2014/main" id="{F56793B1-4FAB-4FB4-881B-0C96E3D71445}"/>
                        </a:ext>
                      </a:extLst>
                    </p:cNvPr>
                    <p:cNvGrpSpPr/>
                    <p:nvPr/>
                  </p:nvGrpSpPr>
                  <p:grpSpPr>
                    <a:xfrm>
                      <a:off x="6077588" y="1989346"/>
                      <a:ext cx="1673352" cy="4045907"/>
                      <a:chOff x="764087" y="1941534"/>
                      <a:chExt cx="1673352" cy="4045907"/>
                    </a:xfrm>
                  </p:grpSpPr>
                  <p:sp>
                    <p:nvSpPr>
                      <p:cNvPr id="109" name="Rectangle: Rounded Corners 108">
                        <a:extLst>
                          <a:ext uri="{FF2B5EF4-FFF2-40B4-BE49-F238E27FC236}">
                            <a16:creationId xmlns:a16="http://schemas.microsoft.com/office/drawing/2014/main" id="{9807A1B9-A16F-41D5-A747-60A3F88AF7E1}"/>
                          </a:ext>
                        </a:extLst>
                      </p:cNvPr>
                      <p:cNvSpPr/>
                      <p:nvPr/>
                    </p:nvSpPr>
                    <p:spPr>
                      <a:xfrm>
                        <a:off x="764087" y="1941534"/>
                        <a:ext cx="1673352" cy="404590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0" name="Group 109">
                        <a:extLst>
                          <a:ext uri="{FF2B5EF4-FFF2-40B4-BE49-F238E27FC236}">
                            <a16:creationId xmlns:a16="http://schemas.microsoft.com/office/drawing/2014/main" id="{64DA01BF-24DF-4204-ADA0-837C9A769D40}"/>
                          </a:ext>
                        </a:extLst>
                      </p:cNvPr>
                      <p:cNvGrpSpPr/>
                      <p:nvPr/>
                    </p:nvGrpSpPr>
                    <p:grpSpPr>
                      <a:xfrm>
                        <a:off x="822507" y="1992087"/>
                        <a:ext cx="1563625" cy="3008352"/>
                        <a:chOff x="822507" y="1992087"/>
                        <a:chExt cx="1563625" cy="3008352"/>
                      </a:xfrm>
                    </p:grpSpPr>
                    <p:sp>
                      <p:nvSpPr>
                        <p:cNvPr id="111" name="Rectangle: Rounded Corners 110">
                          <a:extLst>
                            <a:ext uri="{FF2B5EF4-FFF2-40B4-BE49-F238E27FC236}">
                              <a16:creationId xmlns:a16="http://schemas.microsoft.com/office/drawing/2014/main" id="{C518E4E0-FEFB-4114-BA76-C10ADCD0D90C}"/>
                            </a:ext>
                          </a:extLst>
                        </p:cNvPr>
                        <p:cNvSpPr/>
                        <p:nvPr/>
                      </p:nvSpPr>
                      <p:spPr>
                        <a:xfrm>
                          <a:off x="822507"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2" name="Rectangle 111">
                          <a:extLst>
                            <a:ext uri="{FF2B5EF4-FFF2-40B4-BE49-F238E27FC236}">
                              <a16:creationId xmlns:a16="http://schemas.microsoft.com/office/drawing/2014/main" id="{D8870B81-3741-46A6-814F-7CEC49ACE78B}"/>
                            </a:ext>
                          </a:extLst>
                        </p:cNvPr>
                        <p:cNvSpPr/>
                        <p:nvPr/>
                      </p:nvSpPr>
                      <p:spPr>
                        <a:xfrm>
                          <a:off x="822508"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84C45"/>
                              </a:solidFill>
                              <a:effectLst/>
                              <a:uLnTx/>
                              <a:uFillTx/>
                              <a:ea typeface="+mn-ea"/>
                              <a:cs typeface="+mn-cs"/>
                            </a:rPr>
                            <a:t>What goals should be addressed in the case plan?</a:t>
                          </a:r>
                        </a:p>
                      </p:txBody>
                    </p:sp>
                  </p:grpSp>
                </p:grpSp>
                <p:grpSp>
                  <p:nvGrpSpPr>
                    <p:cNvPr id="113" name="Group 112">
                      <a:extLst>
                        <a:ext uri="{FF2B5EF4-FFF2-40B4-BE49-F238E27FC236}">
                          <a16:creationId xmlns:a16="http://schemas.microsoft.com/office/drawing/2014/main" id="{9819B0C6-E0A4-417E-9FD4-A39FD7A31009}"/>
                        </a:ext>
                      </a:extLst>
                    </p:cNvPr>
                    <p:cNvGrpSpPr/>
                    <p:nvPr/>
                  </p:nvGrpSpPr>
                  <p:grpSpPr>
                    <a:xfrm>
                      <a:off x="7871611" y="1989346"/>
                      <a:ext cx="1673352" cy="4045907"/>
                      <a:chOff x="764087" y="1941534"/>
                      <a:chExt cx="1673352" cy="4045907"/>
                    </a:xfrm>
                  </p:grpSpPr>
                  <p:sp>
                    <p:nvSpPr>
                      <p:cNvPr id="114" name="Rectangle: Rounded Corners 113">
                        <a:extLst>
                          <a:ext uri="{FF2B5EF4-FFF2-40B4-BE49-F238E27FC236}">
                            <a16:creationId xmlns:a16="http://schemas.microsoft.com/office/drawing/2014/main" id="{31D94192-6455-46EA-9BDA-7E7EE88A1C5A}"/>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5" name="Group 114">
                        <a:extLst>
                          <a:ext uri="{FF2B5EF4-FFF2-40B4-BE49-F238E27FC236}">
                            <a16:creationId xmlns:a16="http://schemas.microsoft.com/office/drawing/2014/main" id="{2A8A6B34-41ED-44A5-918A-281AE727D0C6}"/>
                          </a:ext>
                        </a:extLst>
                      </p:cNvPr>
                      <p:cNvGrpSpPr/>
                      <p:nvPr/>
                    </p:nvGrpSpPr>
                    <p:grpSpPr>
                      <a:xfrm>
                        <a:off x="818951" y="1992087"/>
                        <a:ext cx="1563624" cy="3008351"/>
                        <a:chOff x="818951" y="1992087"/>
                        <a:chExt cx="1563624" cy="3008351"/>
                      </a:xfrm>
                    </p:grpSpPr>
                    <p:sp>
                      <p:nvSpPr>
                        <p:cNvPr id="116" name="Rectangle: Rounded Corners 115">
                          <a:extLst>
                            <a:ext uri="{FF2B5EF4-FFF2-40B4-BE49-F238E27FC236}">
                              <a16:creationId xmlns:a16="http://schemas.microsoft.com/office/drawing/2014/main" id="{5B858BF2-3EA9-4E04-BC9D-BD943CE21D6D}"/>
                            </a:ext>
                          </a:extLst>
                        </p:cNvPr>
                        <p:cNvSpPr/>
                        <p:nvPr/>
                      </p:nvSpPr>
                      <p:spPr>
                        <a:xfrm>
                          <a:off x="818951"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7" name="Rectangle 116">
                          <a:extLst>
                            <a:ext uri="{FF2B5EF4-FFF2-40B4-BE49-F238E27FC236}">
                              <a16:creationId xmlns:a16="http://schemas.microsoft.com/office/drawing/2014/main" id="{69C22C9B-C7F1-4357-8716-4379A8C84C23}"/>
                            </a:ext>
                          </a:extLst>
                        </p:cNvPr>
                        <p:cNvSpPr/>
                        <p:nvPr/>
                      </p:nvSpPr>
                      <p:spPr>
                        <a:xfrm>
                          <a:off x="818952" y="2347415"/>
                          <a:ext cx="1563623" cy="2653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 child safely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home?</a:t>
                          </a:r>
                        </a:p>
                      </p:txBody>
                    </p:sp>
                  </p:grpSp>
                </p:grpSp>
                <p:grpSp>
                  <p:nvGrpSpPr>
                    <p:cNvPr id="118" name="Group 117">
                      <a:extLst>
                        <a:ext uri="{FF2B5EF4-FFF2-40B4-BE49-F238E27FC236}">
                          <a16:creationId xmlns:a16="http://schemas.microsoft.com/office/drawing/2014/main" id="{7448E91B-0C56-457F-9251-DA5FE34401FD}"/>
                        </a:ext>
                      </a:extLst>
                    </p:cNvPr>
                    <p:cNvGrpSpPr/>
                    <p:nvPr/>
                  </p:nvGrpSpPr>
                  <p:grpSpPr>
                    <a:xfrm>
                      <a:off x="9665634" y="1989346"/>
                      <a:ext cx="1673352" cy="4045907"/>
                      <a:chOff x="764087" y="1941534"/>
                      <a:chExt cx="1673352" cy="4045907"/>
                    </a:xfrm>
                  </p:grpSpPr>
                  <p:sp>
                    <p:nvSpPr>
                      <p:cNvPr id="119" name="Rectangle: Rounded Corners 118">
                        <a:extLst>
                          <a:ext uri="{FF2B5EF4-FFF2-40B4-BE49-F238E27FC236}">
                            <a16:creationId xmlns:a16="http://schemas.microsoft.com/office/drawing/2014/main" id="{CC65F459-904E-4D72-91AB-4B68119C63C8}"/>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20" name="Group 119">
                        <a:extLst>
                          <a:ext uri="{FF2B5EF4-FFF2-40B4-BE49-F238E27FC236}">
                            <a16:creationId xmlns:a16="http://schemas.microsoft.com/office/drawing/2014/main" id="{3CD4018F-9EC0-4DC2-A55F-B58D6B27895C}"/>
                          </a:ext>
                        </a:extLst>
                      </p:cNvPr>
                      <p:cNvGrpSpPr/>
                      <p:nvPr/>
                    </p:nvGrpSpPr>
                    <p:grpSpPr>
                      <a:xfrm>
                        <a:off x="818951" y="1986119"/>
                        <a:ext cx="1563624" cy="3014319"/>
                        <a:chOff x="818951" y="1986119"/>
                        <a:chExt cx="1563624" cy="3014319"/>
                      </a:xfrm>
                    </p:grpSpPr>
                    <p:sp>
                      <p:nvSpPr>
                        <p:cNvPr id="121" name="Rectangle: Rounded Corners 120">
                          <a:extLst>
                            <a:ext uri="{FF2B5EF4-FFF2-40B4-BE49-F238E27FC236}">
                              <a16:creationId xmlns:a16="http://schemas.microsoft.com/office/drawing/2014/main" id="{9DAAEB69-52E5-4D29-88FF-BE0BDC3FA8BE}"/>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2" name="Rectangle 121">
                          <a:extLst>
                            <a:ext uri="{FF2B5EF4-FFF2-40B4-BE49-F238E27FC236}">
                              <a16:creationId xmlns:a16="http://schemas.microsoft.com/office/drawing/2014/main" id="{3CB86CBD-1B71-4024-B88F-E05ECC5CA5FD}"/>
                            </a:ext>
                          </a:extLst>
                        </p:cNvPr>
                        <p:cNvSpPr/>
                        <p:nvPr/>
                      </p:nvSpPr>
                      <p:spPr>
                        <a:xfrm>
                          <a:off x="818951" y="2255974"/>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Are ongoing services still necessary?</a:t>
                          </a:r>
                        </a:p>
                      </p:txBody>
                    </p:sp>
                  </p:grpSp>
                </p:grpSp>
              </p:grpSp>
              <p:pic>
                <p:nvPicPr>
                  <p:cNvPr id="41" name="Graphic 40">
                    <a:extLst>
                      <a:ext uri="{FF2B5EF4-FFF2-40B4-BE49-F238E27FC236}">
                        <a16:creationId xmlns:a16="http://schemas.microsoft.com/office/drawing/2014/main" id="{A9F4809B-EEEC-45CE-9686-B1E4C62C2C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164" y="3912278"/>
                    <a:ext cx="731520" cy="731520"/>
                  </a:xfrm>
                  <a:prstGeom prst="rect">
                    <a:avLst/>
                  </a:prstGeom>
                </p:spPr>
              </p:pic>
              <p:pic>
                <p:nvPicPr>
                  <p:cNvPr id="42" name="Graphic 41">
                    <a:extLst>
                      <a:ext uri="{FF2B5EF4-FFF2-40B4-BE49-F238E27FC236}">
                        <a16:creationId xmlns:a16="http://schemas.microsoft.com/office/drawing/2014/main" id="{6867A4AA-B4CE-4357-BA5D-40E6A768AE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0240" y="3914078"/>
                    <a:ext cx="811943" cy="729720"/>
                  </a:xfrm>
                  <a:prstGeom prst="rect">
                    <a:avLst/>
                  </a:prstGeom>
                </p:spPr>
              </p:pic>
              <p:pic>
                <p:nvPicPr>
                  <p:cNvPr id="44" name="Graphic 43">
                    <a:extLst>
                      <a:ext uri="{FF2B5EF4-FFF2-40B4-BE49-F238E27FC236}">
                        <a16:creationId xmlns:a16="http://schemas.microsoft.com/office/drawing/2014/main" id="{BA63BE25-A7EB-4DED-B41A-387717DC83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0533" y="3912278"/>
                    <a:ext cx="927462" cy="731519"/>
                  </a:xfrm>
                  <a:prstGeom prst="rect">
                    <a:avLst/>
                  </a:prstGeom>
                </p:spPr>
              </p:pic>
              <p:pic>
                <p:nvPicPr>
                  <p:cNvPr id="46" name="Graphic 45">
                    <a:extLst>
                      <a:ext uri="{FF2B5EF4-FFF2-40B4-BE49-F238E27FC236}">
                        <a16:creationId xmlns:a16="http://schemas.microsoft.com/office/drawing/2014/main" id="{59B49B37-3DDA-4CF3-BD03-34063BE03F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95313" y="3912277"/>
                    <a:ext cx="425948" cy="731519"/>
                  </a:xfrm>
                  <a:prstGeom prst="rect">
                    <a:avLst/>
                  </a:prstGeom>
                </p:spPr>
              </p:pic>
            </p:grpSp>
            <p:pic>
              <p:nvPicPr>
                <p:cNvPr id="6" name="Graphic 44">
                  <a:extLst>
                    <a:ext uri="{FF2B5EF4-FFF2-40B4-BE49-F238E27FC236}">
                      <a16:creationId xmlns:a16="http://schemas.microsoft.com/office/drawing/2014/main" id="{1AB7CD00-9877-4098-B3F4-67FC4D0AA2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29409" y="4068863"/>
                  <a:ext cx="1007628" cy="605649"/>
                </a:xfrm>
                <a:prstGeom prst="rect">
                  <a:avLst/>
                </a:prstGeom>
              </p:spPr>
            </p:pic>
            <p:pic>
              <p:nvPicPr>
                <p:cNvPr id="5" name="Graphic 49">
                  <a:extLst>
                    <a:ext uri="{FF2B5EF4-FFF2-40B4-BE49-F238E27FC236}">
                      <a16:creationId xmlns:a16="http://schemas.microsoft.com/office/drawing/2014/main" id="{8A7BBEAA-40D6-4A13-8CBE-9A36A7F41E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3052" y="3912276"/>
                  <a:ext cx="598515" cy="731518"/>
                </a:xfrm>
                <a:prstGeom prst="rect">
                  <a:avLst/>
                </a:prstGeom>
              </p:spPr>
            </p:pic>
          </p:grpSp>
        </p:grpSp>
        <p:grpSp>
          <p:nvGrpSpPr>
            <p:cNvPr id="62" name="Group 61">
              <a:extLst>
                <a:ext uri="{FF2B5EF4-FFF2-40B4-BE49-F238E27FC236}">
                  <a16:creationId xmlns:a16="http://schemas.microsoft.com/office/drawing/2014/main" id="{F2E5B277-04A8-40B5-B2FC-152C049B9555}"/>
                </a:ext>
              </a:extLst>
            </p:cNvPr>
            <p:cNvGrpSpPr/>
            <p:nvPr/>
          </p:nvGrpSpPr>
          <p:grpSpPr>
            <a:xfrm>
              <a:off x="-1107171" y="1989345"/>
              <a:ext cx="1673352" cy="4045907"/>
              <a:chOff x="-332150" y="1577209"/>
              <a:chExt cx="1673352" cy="4045907"/>
            </a:xfrm>
          </p:grpSpPr>
          <p:grpSp>
            <p:nvGrpSpPr>
              <p:cNvPr id="67" name="Group 66">
                <a:extLst>
                  <a:ext uri="{FF2B5EF4-FFF2-40B4-BE49-F238E27FC236}">
                    <a16:creationId xmlns:a16="http://schemas.microsoft.com/office/drawing/2014/main" id="{00C93BFB-C548-40D2-9883-194B025768F7}"/>
                  </a:ext>
                </a:extLst>
              </p:cNvPr>
              <p:cNvGrpSpPr/>
              <p:nvPr/>
            </p:nvGrpSpPr>
            <p:grpSpPr>
              <a:xfrm>
                <a:off x="-332150" y="1577209"/>
                <a:ext cx="1673352" cy="4045907"/>
                <a:chOff x="764087" y="1941534"/>
                <a:chExt cx="1673352" cy="4045907"/>
              </a:xfrm>
            </p:grpSpPr>
            <p:sp>
              <p:nvSpPr>
                <p:cNvPr id="73" name="Rectangle: Rounded Corners 72">
                  <a:extLst>
                    <a:ext uri="{FF2B5EF4-FFF2-40B4-BE49-F238E27FC236}">
                      <a16:creationId xmlns:a16="http://schemas.microsoft.com/office/drawing/2014/main" id="{3CB3B261-9136-4C2B-97AD-FF4A2B014228}"/>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ea typeface="+mn-ea"/>
                    <a:cs typeface="+mn-cs"/>
                  </a:endParaRPr>
                </a:p>
              </p:txBody>
            </p:sp>
            <p:grpSp>
              <p:nvGrpSpPr>
                <p:cNvPr id="74" name="Group 73">
                  <a:extLst>
                    <a:ext uri="{FF2B5EF4-FFF2-40B4-BE49-F238E27FC236}">
                      <a16:creationId xmlns:a16="http://schemas.microsoft.com/office/drawing/2014/main" id="{4C3F7E0D-2015-489B-BE1C-8BB9DB6366BB}"/>
                    </a:ext>
                  </a:extLst>
                </p:cNvPr>
                <p:cNvGrpSpPr/>
                <p:nvPr/>
              </p:nvGrpSpPr>
              <p:grpSpPr>
                <a:xfrm>
                  <a:off x="818614" y="1987603"/>
                  <a:ext cx="1564028" cy="3012836"/>
                  <a:chOff x="818614" y="1987603"/>
                  <a:chExt cx="1564028" cy="3012836"/>
                </a:xfrm>
              </p:grpSpPr>
              <p:sp>
                <p:nvSpPr>
                  <p:cNvPr id="75" name="Rectangle: Rounded Corners 74">
                    <a:extLst>
                      <a:ext uri="{FF2B5EF4-FFF2-40B4-BE49-F238E27FC236}">
                        <a16:creationId xmlns:a16="http://schemas.microsoft.com/office/drawing/2014/main" id="{1F5C2376-F5D9-427F-BE7E-081A0D4EDD30}"/>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7081C0EF-189D-46B1-A904-EF709047067F}"/>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Should this incident be reported?</a:t>
                    </a:r>
                  </a:p>
                </p:txBody>
              </p:sp>
            </p:grpSp>
          </p:grpSp>
          <p:grpSp>
            <p:nvGrpSpPr>
              <p:cNvPr id="68" name="Group 67">
                <a:extLst>
                  <a:ext uri="{FF2B5EF4-FFF2-40B4-BE49-F238E27FC236}">
                    <a16:creationId xmlns:a16="http://schemas.microsoft.com/office/drawing/2014/main" id="{6DF8A17F-E255-47E4-B4AF-9C30D95D6159}"/>
                  </a:ext>
                </a:extLst>
              </p:cNvPr>
              <p:cNvGrpSpPr/>
              <p:nvPr/>
            </p:nvGrpSpPr>
            <p:grpSpPr>
              <a:xfrm>
                <a:off x="-223469" y="3535275"/>
                <a:ext cx="1455447" cy="660540"/>
                <a:chOff x="-436880" y="3428999"/>
                <a:chExt cx="1755653" cy="796785"/>
              </a:xfrm>
            </p:grpSpPr>
            <p:grpSp>
              <p:nvGrpSpPr>
                <p:cNvPr id="69" name="Group 68">
                  <a:extLst>
                    <a:ext uri="{FF2B5EF4-FFF2-40B4-BE49-F238E27FC236}">
                      <a16:creationId xmlns:a16="http://schemas.microsoft.com/office/drawing/2014/main" id="{08491252-204D-4586-B47B-404CD4ADD52D}"/>
                    </a:ext>
                  </a:extLst>
                </p:cNvPr>
                <p:cNvGrpSpPr/>
                <p:nvPr/>
              </p:nvGrpSpPr>
              <p:grpSpPr>
                <a:xfrm>
                  <a:off x="-436880" y="3429000"/>
                  <a:ext cx="1112894" cy="796784"/>
                  <a:chOff x="5347409" y="230525"/>
                  <a:chExt cx="1112894" cy="796784"/>
                </a:xfrm>
              </p:grpSpPr>
              <p:pic>
                <p:nvPicPr>
                  <p:cNvPr id="71" name="Graphic 70">
                    <a:extLst>
                      <a:ext uri="{FF2B5EF4-FFF2-40B4-BE49-F238E27FC236}">
                        <a16:creationId xmlns:a16="http://schemas.microsoft.com/office/drawing/2014/main" id="{2A1DC0DD-E02A-4160-89AF-B4777CEB7197}"/>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r="62150"/>
                  <a:stretch/>
                </p:blipFill>
                <p:spPr>
                  <a:xfrm>
                    <a:off x="5347409" y="230525"/>
                    <a:ext cx="1096934" cy="796784"/>
                  </a:xfrm>
                  <a:prstGeom prst="rect">
                    <a:avLst/>
                  </a:prstGeom>
                </p:spPr>
              </p:pic>
              <p:sp>
                <p:nvSpPr>
                  <p:cNvPr id="72" name="Rectangle 71">
                    <a:extLst>
                      <a:ext uri="{FF2B5EF4-FFF2-40B4-BE49-F238E27FC236}">
                        <a16:creationId xmlns:a16="http://schemas.microsoft.com/office/drawing/2014/main" id="{D0B129F7-C71F-4045-B104-7B0654C9C512}"/>
                      </a:ext>
                    </a:extLst>
                  </p:cNvPr>
                  <p:cNvSpPr/>
                  <p:nvPr/>
                </p:nvSpPr>
                <p:spPr>
                  <a:xfrm>
                    <a:off x="6405154" y="566057"/>
                    <a:ext cx="55149" cy="461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pic>
              <p:nvPicPr>
                <p:cNvPr id="70" name="Graphic 69">
                  <a:extLst>
                    <a:ext uri="{FF2B5EF4-FFF2-40B4-BE49-F238E27FC236}">
                      <a16:creationId xmlns:a16="http://schemas.microsoft.com/office/drawing/2014/main" id="{D5801A9A-49A3-49FE-83AE-679D8ABFA0E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041" y="3428999"/>
                  <a:ext cx="663732" cy="796784"/>
                </a:xfrm>
                <a:prstGeom prst="rect">
                  <a:avLst/>
                </a:prstGeom>
              </p:spPr>
            </p:pic>
          </p:grpSp>
        </p:grpSp>
      </p:grpSp>
      <p:sp>
        <p:nvSpPr>
          <p:cNvPr id="79" name="TextBox 78">
            <a:extLst>
              <a:ext uri="{FF2B5EF4-FFF2-40B4-BE49-F238E27FC236}">
                <a16:creationId xmlns:a16="http://schemas.microsoft.com/office/drawing/2014/main" id="{3DB7FC55-BA9F-4066-B4CE-C8C1E0AC6978}"/>
              </a:ext>
            </a:extLst>
          </p:cNvPr>
          <p:cNvSpPr txBox="1"/>
          <p:nvPr/>
        </p:nvSpPr>
        <p:spPr>
          <a:xfrm>
            <a:off x="310281" y="4959587"/>
            <a:ext cx="1555681" cy="92333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Community Response Guide</a:t>
            </a:r>
          </a:p>
        </p:txBody>
      </p:sp>
      <p:sp>
        <p:nvSpPr>
          <p:cNvPr id="80" name="TextBox 79">
            <a:extLst>
              <a:ext uri="{FF2B5EF4-FFF2-40B4-BE49-F238E27FC236}">
                <a16:creationId xmlns:a16="http://schemas.microsoft.com/office/drawing/2014/main" id="{A8E1FCA5-41C8-447F-8EBD-87DB8D89B075}"/>
              </a:ext>
            </a:extLst>
          </p:cNvPr>
          <p:cNvSpPr txBox="1"/>
          <p:nvPr/>
        </p:nvSpPr>
        <p:spPr>
          <a:xfrm>
            <a:off x="1977152" y="5084558"/>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Hotline</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Tools</a:t>
            </a:r>
          </a:p>
        </p:txBody>
      </p:sp>
      <p:sp>
        <p:nvSpPr>
          <p:cNvPr id="81" name="TextBox 80">
            <a:extLst>
              <a:ext uri="{FF2B5EF4-FFF2-40B4-BE49-F238E27FC236}">
                <a16:creationId xmlns:a16="http://schemas.microsoft.com/office/drawing/2014/main" id="{AB5A4467-E003-407E-BBBF-A2F144517A2C}"/>
              </a:ext>
            </a:extLst>
          </p:cNvPr>
          <p:cNvSpPr txBox="1"/>
          <p:nvPr/>
        </p:nvSpPr>
        <p:spPr>
          <a:xfrm>
            <a:off x="3645018" y="5098560"/>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Safety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Assessment</a:t>
            </a:r>
          </a:p>
        </p:txBody>
      </p:sp>
      <p:sp>
        <p:nvSpPr>
          <p:cNvPr id="82" name="TextBox 81">
            <a:extLst>
              <a:ext uri="{FF2B5EF4-FFF2-40B4-BE49-F238E27FC236}">
                <a16:creationId xmlns:a16="http://schemas.microsoft.com/office/drawing/2014/main" id="{61414E68-932F-49CC-B2A7-5FE72B212942}"/>
              </a:ext>
            </a:extLst>
          </p:cNvPr>
          <p:cNvSpPr txBox="1"/>
          <p:nvPr/>
        </p:nvSpPr>
        <p:spPr>
          <a:xfrm>
            <a:off x="5324716" y="5083479"/>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 Assessment</a:t>
            </a:r>
          </a:p>
        </p:txBody>
      </p:sp>
      <p:sp>
        <p:nvSpPr>
          <p:cNvPr id="83" name="TextBox 82">
            <a:extLst>
              <a:ext uri="{FF2B5EF4-FFF2-40B4-BE49-F238E27FC236}">
                <a16:creationId xmlns:a16="http://schemas.microsoft.com/office/drawing/2014/main" id="{B1A0D687-6AF7-4D5C-A639-D1697B097E43}"/>
              </a:ext>
            </a:extLst>
          </p:cNvPr>
          <p:cNvSpPr txBox="1"/>
          <p:nvPr/>
        </p:nvSpPr>
        <p:spPr>
          <a:xfrm>
            <a:off x="6990053" y="5236587"/>
            <a:ext cx="15556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CANS</a:t>
            </a:r>
          </a:p>
        </p:txBody>
      </p:sp>
      <p:sp>
        <p:nvSpPr>
          <p:cNvPr id="84" name="TextBox 83">
            <a:extLst>
              <a:ext uri="{FF2B5EF4-FFF2-40B4-BE49-F238E27FC236}">
                <a16:creationId xmlns:a16="http://schemas.microsoft.com/office/drawing/2014/main" id="{E44B90CF-37BB-44BC-BA03-3FBC2DB1777C}"/>
              </a:ext>
            </a:extLst>
          </p:cNvPr>
          <p:cNvSpPr txBox="1"/>
          <p:nvPr/>
        </p:nvSpPr>
        <p:spPr>
          <a:xfrm>
            <a:off x="8645556" y="5083564"/>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Reunification Assessment</a:t>
            </a:r>
          </a:p>
        </p:txBody>
      </p:sp>
      <p:sp>
        <p:nvSpPr>
          <p:cNvPr id="85" name="TextBox 84">
            <a:extLst>
              <a:ext uri="{FF2B5EF4-FFF2-40B4-BE49-F238E27FC236}">
                <a16:creationId xmlns:a16="http://schemas.microsoft.com/office/drawing/2014/main" id="{7A17A53F-07EF-47B6-B5E5-3968E2624A63}"/>
              </a:ext>
            </a:extLst>
          </p:cNvPr>
          <p:cNvSpPr txBox="1"/>
          <p:nvPr/>
        </p:nvSpPr>
        <p:spPr>
          <a:xfrm>
            <a:off x="10245188" y="5084204"/>
            <a:ext cx="171687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Reassessment</a:t>
            </a:r>
          </a:p>
        </p:txBody>
      </p:sp>
      <p:sp>
        <p:nvSpPr>
          <p:cNvPr id="17" name="U-Turn Arrow 16">
            <a:extLst>
              <a:ext uri="{FF2B5EF4-FFF2-40B4-BE49-F238E27FC236}">
                <a16:creationId xmlns:a16="http://schemas.microsoft.com/office/drawing/2014/main" id="{7FA8B324-8C8F-8C49-81C2-6E9274F233D3}"/>
              </a:ext>
            </a:extLst>
          </p:cNvPr>
          <p:cNvSpPr/>
          <p:nvPr/>
        </p:nvSpPr>
        <p:spPr>
          <a:xfrm flipH="1">
            <a:off x="6665757" y="1219200"/>
            <a:ext cx="2968000" cy="1191783"/>
          </a:xfrm>
          <a:prstGeom prst="utur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86" name="U-Turn Arrow 85">
            <a:extLst>
              <a:ext uri="{FF2B5EF4-FFF2-40B4-BE49-F238E27FC236}">
                <a16:creationId xmlns:a16="http://schemas.microsoft.com/office/drawing/2014/main" id="{AD0BDC2A-5328-8D87-B52A-686B3965E086}"/>
              </a:ext>
            </a:extLst>
          </p:cNvPr>
          <p:cNvSpPr/>
          <p:nvPr/>
        </p:nvSpPr>
        <p:spPr>
          <a:xfrm flipH="1">
            <a:off x="6685685" y="1219198"/>
            <a:ext cx="4417940" cy="1191783"/>
          </a:xfrm>
          <a:prstGeom prst="utur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Tree>
    <p:custDataLst>
      <p:tags r:id="rId1"/>
    </p:custDataLst>
    <p:extLst>
      <p:ext uri="{BB962C8B-B14F-4D97-AF65-F5344CB8AC3E}">
        <p14:creationId xmlns:p14="http://schemas.microsoft.com/office/powerpoint/2010/main" val="363852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8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2033-A55E-4418-8026-0F07C8658AA2}"/>
              </a:ext>
            </a:extLst>
          </p:cNvPr>
          <p:cNvSpPr>
            <a:spLocks noGrp="1"/>
          </p:cNvSpPr>
          <p:nvPr>
            <p:ph type="title"/>
          </p:nvPr>
        </p:nvSpPr>
        <p:spPr/>
        <p:txBody>
          <a:bodyPr/>
          <a:lstStyle/>
          <a:p>
            <a:r>
              <a:rPr lang="en-US"/>
              <a:t>SDM RISK ASSESSMENT LOGIC</a:t>
            </a:r>
          </a:p>
        </p:txBody>
      </p:sp>
      <p:cxnSp>
        <p:nvCxnSpPr>
          <p:cNvPr id="56" name="Straight Arrow Connector 55">
            <a:extLst>
              <a:ext uri="{FF2B5EF4-FFF2-40B4-BE49-F238E27FC236}">
                <a16:creationId xmlns:a16="http://schemas.microsoft.com/office/drawing/2014/main" id="{281E49AA-C16C-4DBD-888C-06630092A81E}"/>
              </a:ext>
            </a:extLst>
          </p:cNvPr>
          <p:cNvCxnSpPr>
            <a:cxnSpLocks/>
          </p:cNvCxnSpPr>
          <p:nvPr/>
        </p:nvCxnSpPr>
        <p:spPr>
          <a:xfrm flipV="1">
            <a:off x="2493797" y="5159713"/>
            <a:ext cx="2273661"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16FA0FD-5654-4542-854D-1B44046B3AE3}"/>
              </a:ext>
            </a:extLst>
          </p:cNvPr>
          <p:cNvCxnSpPr>
            <a:cxnSpLocks/>
          </p:cNvCxnSpPr>
          <p:nvPr/>
        </p:nvCxnSpPr>
        <p:spPr>
          <a:xfrm>
            <a:off x="4767458" y="2688004"/>
            <a:ext cx="3417935" cy="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2BD908-FEC3-462E-9BAC-8E94275A9708}"/>
              </a:ext>
            </a:extLst>
          </p:cNvPr>
          <p:cNvCxnSpPr>
            <a:cxnSpLocks/>
          </p:cNvCxnSpPr>
          <p:nvPr/>
        </p:nvCxnSpPr>
        <p:spPr>
          <a:xfrm flipV="1">
            <a:off x="2317688" y="2645472"/>
            <a:ext cx="2273661"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56CD576-BBBC-427C-BD2B-5867BF850D42}"/>
              </a:ext>
            </a:extLst>
          </p:cNvPr>
          <p:cNvCxnSpPr/>
          <p:nvPr/>
        </p:nvCxnSpPr>
        <p:spPr>
          <a:xfrm>
            <a:off x="2420110" y="3452198"/>
            <a:ext cx="0" cy="91440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14">
            <a:extLst>
              <a:ext uri="{FF2B5EF4-FFF2-40B4-BE49-F238E27FC236}">
                <a16:creationId xmlns:a16="http://schemas.microsoft.com/office/drawing/2014/main" id="{0023D2C7-D986-4B0D-9D47-32400E095CF8}"/>
              </a:ext>
            </a:extLst>
          </p:cNvPr>
          <p:cNvSpPr>
            <a:spLocks noChangeArrowheads="1"/>
          </p:cNvSpPr>
          <p:nvPr/>
        </p:nvSpPr>
        <p:spPr bwMode="auto">
          <a:xfrm>
            <a:off x="924051" y="1708766"/>
            <a:ext cx="4125464" cy="1938338"/>
          </a:xfrm>
          <a:prstGeom prst="roundRect">
            <a:avLst>
              <a:gd name="adj" fmla="val 10106"/>
            </a:avLst>
          </a:prstGeom>
          <a:solidFill>
            <a:srgbClr val="6E7072"/>
          </a:solidFill>
          <a:ln w="50800">
            <a:solidFill>
              <a:srgbClr val="6E7072"/>
            </a:solidFill>
            <a:miter lim="800000"/>
            <a:headEnd/>
            <a:tailEnd/>
          </a:ln>
        </p:spPr>
        <p:txBody>
          <a:bodyPr vert="horz" wrap="square" lIns="274320" tIns="91440" rIns="274320" bIns="91440" numCol="1" anchor="ctr" anchorCtr="0" compatLnSpc="1">
            <a:prstTxWarp prst="textNoShape">
              <a:avLst/>
            </a:prstTxWarp>
          </a:bodyPr>
          <a:lstStyle/>
          <a:p>
            <a:pPr marL="862013" marR="0" lvl="0"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t>What is the likelihood of future system involvement</a:t>
            </a:r>
            <a:b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br>
            <a: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t>for this family?</a:t>
            </a:r>
            <a:endParaRPr kumimoji="0" lang="en-US" altLang="en-US" sz="2400" b="0" i="0" u="none" strike="noStrike" cap="none" normalizeH="0" baseline="0">
              <a:ln>
                <a:noFill/>
              </a:ln>
              <a:solidFill>
                <a:schemeClr val="tx1"/>
              </a:solidFill>
              <a:effectLst/>
            </a:endParaRPr>
          </a:p>
        </p:txBody>
      </p:sp>
      <p:grpSp>
        <p:nvGrpSpPr>
          <p:cNvPr id="42" name="Group 41">
            <a:extLst>
              <a:ext uri="{FF2B5EF4-FFF2-40B4-BE49-F238E27FC236}">
                <a16:creationId xmlns:a16="http://schemas.microsoft.com/office/drawing/2014/main" id="{C36ED5E2-42FE-4D2C-97D3-C127ED50919A}"/>
              </a:ext>
            </a:extLst>
          </p:cNvPr>
          <p:cNvGrpSpPr/>
          <p:nvPr/>
        </p:nvGrpSpPr>
        <p:grpSpPr>
          <a:xfrm>
            <a:off x="5497033" y="1718994"/>
            <a:ext cx="2164759" cy="1938020"/>
            <a:chOff x="0" y="0"/>
            <a:chExt cx="1750060" cy="1938020"/>
          </a:xfrm>
        </p:grpSpPr>
        <p:sp>
          <p:nvSpPr>
            <p:cNvPr id="43" name="Rectangle 14">
              <a:extLst>
                <a:ext uri="{FF2B5EF4-FFF2-40B4-BE49-F238E27FC236}">
                  <a16:creationId xmlns:a16="http://schemas.microsoft.com/office/drawing/2014/main" id="{2EE3DEE5-2E46-446A-9907-E5ADAD714CF7}"/>
                </a:ext>
              </a:extLst>
            </p:cNvPr>
            <p:cNvSpPr/>
            <p:nvPr/>
          </p:nvSpPr>
          <p:spPr>
            <a:xfrm>
              <a:off x="0" y="0"/>
              <a:ext cx="1750060" cy="1938020"/>
            </a:xfrm>
            <a:prstGeom prst="roundRect">
              <a:avLst>
                <a:gd name="adj" fmla="val 10105"/>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91440" rIns="274320" bIns="91440" rtlCol="0" anchor="ctr">
              <a:noAutofit/>
            </a:bodyPr>
            <a:lstStyle/>
            <a:p>
              <a:pPr marL="0" marR="0" algn="ctr">
                <a:spcBef>
                  <a:spcPts val="0"/>
                </a:spcBef>
                <a:spcAft>
                  <a:spcPts val="0"/>
                </a:spcAft>
              </a:pPr>
              <a:r>
                <a:rPr lang="en-US" sz="2400" b="1" kern="1200">
                  <a:solidFill>
                    <a:schemeClr val="tx1"/>
                  </a:solidFill>
                  <a:effectLst/>
                  <a:ea typeface="Calibri" panose="020F0502020204030204" pitchFamily="34" charset="0"/>
                  <a:cs typeface="Segoe UI" panose="020B0502040204020203" pitchFamily="34" charset="0"/>
                </a:rPr>
                <a:t>or</a:t>
              </a:r>
              <a:endParaRPr lang="en-US" sz="2400">
                <a:solidFill>
                  <a:schemeClr val="tx1"/>
                </a:solidFill>
                <a:effectLst/>
                <a:ea typeface="Calibri" panose="020F0502020204030204" pitchFamily="34" charset="0"/>
                <a:cs typeface="Segoe UI" panose="020B0502040204020203" pitchFamily="34" charset="0"/>
              </a:endParaRPr>
            </a:p>
          </p:txBody>
        </p:sp>
        <p:grpSp>
          <p:nvGrpSpPr>
            <p:cNvPr id="44" name="Group 43">
              <a:extLst>
                <a:ext uri="{FF2B5EF4-FFF2-40B4-BE49-F238E27FC236}">
                  <a16:creationId xmlns:a16="http://schemas.microsoft.com/office/drawing/2014/main" id="{43CD8EAC-72A5-44E8-AC7D-856835144C53}"/>
                </a:ext>
              </a:extLst>
            </p:cNvPr>
            <p:cNvGrpSpPr/>
            <p:nvPr/>
          </p:nvGrpSpPr>
          <p:grpSpPr>
            <a:xfrm>
              <a:off x="218457" y="182831"/>
              <a:ext cx="1319488" cy="1604889"/>
              <a:chOff x="11875" y="-225634"/>
              <a:chExt cx="1320191" cy="1604933"/>
            </a:xfrm>
          </p:grpSpPr>
          <p:sp>
            <p:nvSpPr>
              <p:cNvPr id="46" name="Rectangle 14">
                <a:extLst>
                  <a:ext uri="{FF2B5EF4-FFF2-40B4-BE49-F238E27FC236}">
                    <a16:creationId xmlns:a16="http://schemas.microsoft.com/office/drawing/2014/main" id="{9B921122-A206-4B50-9195-631C77E5E34B}"/>
                  </a:ext>
                </a:extLst>
              </p:cNvPr>
              <p:cNvSpPr/>
              <p:nvPr/>
            </p:nvSpPr>
            <p:spPr>
              <a:xfrm>
                <a:off x="11876" y="828333"/>
                <a:ext cx="1320190" cy="550966"/>
              </a:xfrm>
              <a:prstGeom prst="roundRect">
                <a:avLst>
                  <a:gd name="adj" fmla="val 10105"/>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bIns="91440" rtlCol="0" anchor="ctr">
                <a:noAutofit/>
              </a:bodyPr>
              <a:lstStyle/>
              <a:p>
                <a:pPr marL="0" marR="0" algn="ctr">
                  <a:spcBef>
                    <a:spcPts val="0"/>
                  </a:spcBef>
                  <a:spcAft>
                    <a:spcPts val="0"/>
                  </a:spcAft>
                </a:pPr>
                <a:r>
                  <a:rPr lang="en-US" sz="2400" b="1" kern="1200">
                    <a:solidFill>
                      <a:srgbClr val="FFFFFF"/>
                    </a:solidFill>
                    <a:effectLst/>
                    <a:ea typeface="Calibri" panose="020F0502020204030204" pitchFamily="34" charset="0"/>
                    <a:cs typeface="Segoe UI" panose="020B0502040204020203" pitchFamily="34" charset="0"/>
                  </a:rPr>
                  <a:t>Moderate</a:t>
                </a:r>
                <a:endParaRPr lang="en-US" sz="2400">
                  <a:effectLst/>
                  <a:ea typeface="Calibri" panose="020F0502020204030204" pitchFamily="34" charset="0"/>
                  <a:cs typeface="Segoe UI" panose="020B0502040204020203" pitchFamily="34" charset="0"/>
                </a:endParaRPr>
              </a:p>
            </p:txBody>
          </p:sp>
          <p:sp>
            <p:nvSpPr>
              <p:cNvPr id="47" name="Rectangle 14">
                <a:extLst>
                  <a:ext uri="{FF2B5EF4-FFF2-40B4-BE49-F238E27FC236}">
                    <a16:creationId xmlns:a16="http://schemas.microsoft.com/office/drawing/2014/main" id="{08519526-8BE0-4E48-B3B4-F8611F6A3424}"/>
                  </a:ext>
                </a:extLst>
              </p:cNvPr>
              <p:cNvSpPr/>
              <p:nvPr/>
            </p:nvSpPr>
            <p:spPr>
              <a:xfrm>
                <a:off x="11875" y="-225634"/>
                <a:ext cx="1320191" cy="550966"/>
              </a:xfrm>
              <a:prstGeom prst="roundRect">
                <a:avLst>
                  <a:gd name="adj" fmla="val 10105"/>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bIns="91440" rtlCol="0" anchor="ctr">
                <a:noAutofit/>
              </a:bodyPr>
              <a:lstStyle/>
              <a:p>
                <a:pPr marL="0" marR="0" algn="ctr">
                  <a:spcBef>
                    <a:spcPts val="0"/>
                  </a:spcBef>
                  <a:spcAft>
                    <a:spcPts val="0"/>
                  </a:spcAft>
                </a:pPr>
                <a:r>
                  <a:rPr lang="en-US" sz="2400" b="1" kern="1200">
                    <a:solidFill>
                      <a:srgbClr val="FFFFFF"/>
                    </a:solidFill>
                    <a:effectLst/>
                    <a:ea typeface="Calibri" panose="020F0502020204030204" pitchFamily="34" charset="0"/>
                    <a:cs typeface="Segoe UI" panose="020B0502040204020203" pitchFamily="34" charset="0"/>
                  </a:rPr>
                  <a:t>Low</a:t>
                </a:r>
                <a:endParaRPr lang="en-US" sz="2400">
                  <a:effectLst/>
                  <a:ea typeface="Calibri" panose="020F0502020204030204" pitchFamily="34" charset="0"/>
                  <a:cs typeface="Segoe UI" panose="020B0502040204020203" pitchFamily="34" charset="0"/>
                </a:endParaRPr>
              </a:p>
            </p:txBody>
          </p:sp>
        </p:grpSp>
      </p:grpSp>
      <p:sp>
        <p:nvSpPr>
          <p:cNvPr id="4" name="Oval 8">
            <a:extLst>
              <a:ext uri="{FF2B5EF4-FFF2-40B4-BE49-F238E27FC236}">
                <a16:creationId xmlns:a16="http://schemas.microsoft.com/office/drawing/2014/main" id="{2881FC83-1315-4E4E-9CC3-98AF75953485}"/>
              </a:ext>
            </a:extLst>
          </p:cNvPr>
          <p:cNvSpPr>
            <a:spLocks noChangeArrowheads="1"/>
          </p:cNvSpPr>
          <p:nvPr/>
        </p:nvSpPr>
        <p:spPr bwMode="auto">
          <a:xfrm>
            <a:off x="8301435" y="1691054"/>
            <a:ext cx="3218688" cy="1993900"/>
          </a:xfrm>
          <a:prstGeom prst="ellipse">
            <a:avLst/>
          </a:prstGeom>
          <a:solidFill>
            <a:srgbClr val="4C4C4E"/>
          </a:solidFill>
          <a:ln w="50800">
            <a:solidFill>
              <a:srgbClr val="4C4C4E"/>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t>Close if </a:t>
            </a:r>
            <a:b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br>
            <a: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t>safety is</a:t>
            </a:r>
            <a:b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br>
            <a:r>
              <a:rPr kumimoji="0" lang="en-US" altLang="en-US" sz="2400" b="1" i="0" u="none" strike="noStrike" cap="none" normalizeH="0" baseline="0">
                <a:ln>
                  <a:noFill/>
                </a:ln>
                <a:solidFill>
                  <a:srgbClr val="FFFFFF"/>
                </a:solidFill>
                <a:effectLst/>
                <a:ea typeface="Calibri" panose="020F0502020204030204" pitchFamily="34" charset="0"/>
                <a:cs typeface="Segoe UI" panose="020B0502040204020203" pitchFamily="34" charset="0"/>
              </a:rPr>
              <a:t>demonstrated</a:t>
            </a:r>
            <a:endParaRPr kumimoji="0" lang="en-US" altLang="en-US" sz="2400" b="0" i="0" u="none" strike="noStrike" cap="none" normalizeH="0" baseline="0">
              <a:ln>
                <a:noFill/>
              </a:ln>
              <a:solidFill>
                <a:schemeClr val="tx1"/>
              </a:solidFill>
              <a:effectLst/>
            </a:endParaRPr>
          </a:p>
        </p:txBody>
      </p:sp>
      <p:sp>
        <p:nvSpPr>
          <p:cNvPr id="5" name="Oval 7">
            <a:extLst>
              <a:ext uri="{FF2B5EF4-FFF2-40B4-BE49-F238E27FC236}">
                <a16:creationId xmlns:a16="http://schemas.microsoft.com/office/drawing/2014/main" id="{1D0462A3-D0A4-424B-A743-6C3D489E00EA}"/>
              </a:ext>
            </a:extLst>
          </p:cNvPr>
          <p:cNvSpPr>
            <a:spLocks noChangeArrowheads="1"/>
          </p:cNvSpPr>
          <p:nvPr/>
        </p:nvSpPr>
        <p:spPr bwMode="auto">
          <a:xfrm>
            <a:off x="4967361" y="4190703"/>
            <a:ext cx="3218032" cy="1993900"/>
          </a:xfrm>
          <a:prstGeom prst="ellipse">
            <a:avLst/>
          </a:prstGeom>
          <a:noFill/>
          <a:ln w="50800">
            <a:solidFill>
              <a:srgbClr val="4C4C4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a:solidFill>
                  <a:srgbClr val="4C4C4E"/>
                </a:solidFill>
                <a:ea typeface="Calibri" panose="020F0502020204030204" pitchFamily="34" charset="0"/>
                <a:cs typeface="Segoe UI" panose="020B0502040204020203" pitchFamily="34" charset="0"/>
              </a:rPr>
              <a:t>Initiate or continue</a:t>
            </a:r>
            <a:br>
              <a:rPr lang="en-US" altLang="en-US" sz="2400" b="1">
                <a:solidFill>
                  <a:srgbClr val="4C4C4E"/>
                </a:solidFill>
                <a:ea typeface="Calibri" panose="020F0502020204030204" pitchFamily="34" charset="0"/>
                <a:cs typeface="Segoe UI" panose="020B0502040204020203" pitchFamily="34" charset="0"/>
              </a:rPr>
            </a:br>
            <a:r>
              <a:rPr lang="en-US" altLang="en-US" sz="2400" b="1">
                <a:solidFill>
                  <a:srgbClr val="4C4C4E"/>
                </a:solidFill>
                <a:ea typeface="Calibri" panose="020F0502020204030204" pitchFamily="34" charset="0"/>
                <a:cs typeface="Segoe UI" panose="020B0502040204020203" pitchFamily="34" charset="0"/>
              </a:rPr>
              <a:t>a</a:t>
            </a:r>
            <a:r>
              <a:rPr kumimoji="0" lang="en-US" altLang="en-US" sz="2400" b="1" i="0" u="none" strike="noStrike" cap="none" normalizeH="0" baseline="0">
                <a:ln>
                  <a:noFill/>
                </a:ln>
                <a:solidFill>
                  <a:srgbClr val="4C4C4E"/>
                </a:solidFill>
                <a:effectLst/>
                <a:ea typeface="Calibri" panose="020F0502020204030204" pitchFamily="34" charset="0"/>
                <a:cs typeface="Segoe UI" panose="020B0502040204020203" pitchFamily="34" charset="0"/>
              </a:rPr>
              <a:t> service</a:t>
            </a:r>
            <a:br>
              <a:rPr kumimoji="0" lang="en-US" altLang="en-US" sz="2400" b="1" i="0" u="none" strike="noStrike" cap="none" normalizeH="0" baseline="0">
                <a:ln>
                  <a:noFill/>
                </a:ln>
                <a:solidFill>
                  <a:srgbClr val="4C4C4E"/>
                </a:solidFill>
                <a:effectLst/>
                <a:ea typeface="Calibri" panose="020F0502020204030204" pitchFamily="34" charset="0"/>
                <a:cs typeface="Segoe UI" panose="020B0502040204020203" pitchFamily="34" charset="0"/>
              </a:rPr>
            </a:br>
            <a:r>
              <a:rPr kumimoji="0" lang="en-US" altLang="en-US" sz="2400" b="1" i="0" u="none" strike="noStrike" cap="none" normalizeH="0" baseline="0">
                <a:ln>
                  <a:noFill/>
                </a:ln>
                <a:solidFill>
                  <a:srgbClr val="4C4C4E"/>
                </a:solidFill>
                <a:effectLst/>
                <a:ea typeface="Calibri" panose="020F0502020204030204" pitchFamily="34" charset="0"/>
                <a:cs typeface="Segoe UI" panose="020B0502040204020203" pitchFamily="34" charset="0"/>
              </a:rPr>
              <a:t>intervention</a:t>
            </a:r>
            <a:endParaRPr kumimoji="0" lang="en-US" altLang="en-US" sz="2400" b="0" i="0" u="none" strike="noStrike" cap="none" normalizeH="0" baseline="0">
              <a:ln>
                <a:noFill/>
              </a:ln>
              <a:solidFill>
                <a:schemeClr val="tx1"/>
              </a:solidFill>
              <a:effectLst/>
            </a:endParaRPr>
          </a:p>
        </p:txBody>
      </p:sp>
      <p:grpSp>
        <p:nvGrpSpPr>
          <p:cNvPr id="48" name="Group 47">
            <a:extLst>
              <a:ext uri="{FF2B5EF4-FFF2-40B4-BE49-F238E27FC236}">
                <a16:creationId xmlns:a16="http://schemas.microsoft.com/office/drawing/2014/main" id="{5256B9D6-CF36-499C-9687-26740E4F528F}"/>
              </a:ext>
            </a:extLst>
          </p:cNvPr>
          <p:cNvGrpSpPr/>
          <p:nvPr/>
        </p:nvGrpSpPr>
        <p:grpSpPr>
          <a:xfrm>
            <a:off x="1356967" y="4190703"/>
            <a:ext cx="2167128" cy="1938020"/>
            <a:chOff x="0" y="0"/>
            <a:chExt cx="1750060" cy="1938020"/>
          </a:xfrm>
        </p:grpSpPr>
        <p:sp>
          <p:nvSpPr>
            <p:cNvPr id="49" name="Rectangle 14">
              <a:extLst>
                <a:ext uri="{FF2B5EF4-FFF2-40B4-BE49-F238E27FC236}">
                  <a16:creationId xmlns:a16="http://schemas.microsoft.com/office/drawing/2014/main" id="{875614E7-5DCF-400B-845E-9E52C78A6AF5}"/>
                </a:ext>
              </a:extLst>
            </p:cNvPr>
            <p:cNvSpPr/>
            <p:nvPr/>
          </p:nvSpPr>
          <p:spPr>
            <a:xfrm>
              <a:off x="0" y="0"/>
              <a:ext cx="1750060" cy="1938020"/>
            </a:xfrm>
            <a:prstGeom prst="roundRect">
              <a:avLst>
                <a:gd name="adj" fmla="val 10105"/>
              </a:avLst>
            </a:prstGeom>
            <a:solidFill>
              <a:schemeClr val="bg2"/>
            </a:solidFill>
            <a:ln w="50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lIns="274320" tIns="91440" rIns="274320" bIns="91440" rtlCol="0" anchor="ctr">
              <a:noAutofit/>
            </a:bodyPr>
            <a:lstStyle/>
            <a:p>
              <a:pPr marL="0" marR="0" algn="ctr">
                <a:spcBef>
                  <a:spcPts val="0"/>
                </a:spcBef>
                <a:spcAft>
                  <a:spcPts val="0"/>
                </a:spcAft>
              </a:pPr>
              <a:r>
                <a:rPr lang="en-US" sz="2400" b="1" kern="1200">
                  <a:solidFill>
                    <a:schemeClr val="tx1"/>
                  </a:solidFill>
                  <a:effectLst/>
                  <a:ea typeface="Calibri" panose="020F0502020204030204" pitchFamily="34" charset="0"/>
                  <a:cs typeface="Segoe UI" panose="020B0502040204020203" pitchFamily="34" charset="0"/>
                </a:rPr>
                <a:t>or</a:t>
              </a:r>
              <a:endParaRPr lang="en-US" sz="2400">
                <a:solidFill>
                  <a:schemeClr val="tx1"/>
                </a:solidFill>
                <a:effectLst/>
                <a:ea typeface="Calibri" panose="020F0502020204030204" pitchFamily="34" charset="0"/>
                <a:cs typeface="Segoe UI" panose="020B0502040204020203" pitchFamily="34" charset="0"/>
              </a:endParaRPr>
            </a:p>
          </p:txBody>
        </p:sp>
        <p:grpSp>
          <p:nvGrpSpPr>
            <p:cNvPr id="50" name="Group 49">
              <a:extLst>
                <a:ext uri="{FF2B5EF4-FFF2-40B4-BE49-F238E27FC236}">
                  <a16:creationId xmlns:a16="http://schemas.microsoft.com/office/drawing/2014/main" id="{DFDC9B18-428D-4980-A88B-B7D11587F4D5}"/>
                </a:ext>
              </a:extLst>
            </p:cNvPr>
            <p:cNvGrpSpPr/>
            <p:nvPr/>
          </p:nvGrpSpPr>
          <p:grpSpPr>
            <a:xfrm>
              <a:off x="218457" y="182831"/>
              <a:ext cx="1319488" cy="1604889"/>
              <a:chOff x="11875" y="-225634"/>
              <a:chExt cx="1320191" cy="1604933"/>
            </a:xfrm>
          </p:grpSpPr>
          <p:sp>
            <p:nvSpPr>
              <p:cNvPr id="51" name="Rectangle 14">
                <a:extLst>
                  <a:ext uri="{FF2B5EF4-FFF2-40B4-BE49-F238E27FC236}">
                    <a16:creationId xmlns:a16="http://schemas.microsoft.com/office/drawing/2014/main" id="{EB7B82CE-36A8-4C68-810F-9EFBAF61E1F8}"/>
                  </a:ext>
                </a:extLst>
              </p:cNvPr>
              <p:cNvSpPr/>
              <p:nvPr/>
            </p:nvSpPr>
            <p:spPr>
              <a:xfrm>
                <a:off x="11876" y="828333"/>
                <a:ext cx="1320190" cy="550966"/>
              </a:xfrm>
              <a:prstGeom prst="roundRect">
                <a:avLst>
                  <a:gd name="adj" fmla="val 10105"/>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bIns="91440" rtlCol="0" anchor="ctr">
                <a:noAutofit/>
              </a:bodyPr>
              <a:lstStyle/>
              <a:p>
                <a:pPr marL="0" marR="0" algn="ctr">
                  <a:spcBef>
                    <a:spcPts val="0"/>
                  </a:spcBef>
                  <a:spcAft>
                    <a:spcPts val="0"/>
                  </a:spcAft>
                </a:pPr>
                <a:r>
                  <a:rPr lang="en-US" sz="2400" b="1" kern="1200">
                    <a:solidFill>
                      <a:srgbClr val="FFFFFF"/>
                    </a:solidFill>
                    <a:effectLst/>
                    <a:ea typeface="Calibri" panose="020F0502020204030204" pitchFamily="34" charset="0"/>
                    <a:cs typeface="Segoe UI" panose="020B0502040204020203" pitchFamily="34" charset="0"/>
                  </a:rPr>
                  <a:t>Very High</a:t>
                </a:r>
                <a:endParaRPr lang="en-US" sz="2400">
                  <a:effectLst/>
                  <a:ea typeface="Calibri" panose="020F0502020204030204" pitchFamily="34" charset="0"/>
                  <a:cs typeface="Segoe UI" panose="020B0502040204020203" pitchFamily="34" charset="0"/>
                </a:endParaRPr>
              </a:p>
            </p:txBody>
          </p:sp>
          <p:sp>
            <p:nvSpPr>
              <p:cNvPr id="52" name="Rectangle 14">
                <a:extLst>
                  <a:ext uri="{FF2B5EF4-FFF2-40B4-BE49-F238E27FC236}">
                    <a16:creationId xmlns:a16="http://schemas.microsoft.com/office/drawing/2014/main" id="{7AB1C47E-BAF7-4119-BBB3-A804D2AB3E38}"/>
                  </a:ext>
                </a:extLst>
              </p:cNvPr>
              <p:cNvSpPr/>
              <p:nvPr/>
            </p:nvSpPr>
            <p:spPr>
              <a:xfrm>
                <a:off x="11875" y="-225634"/>
                <a:ext cx="1320191" cy="550966"/>
              </a:xfrm>
              <a:prstGeom prst="roundRect">
                <a:avLst>
                  <a:gd name="adj" fmla="val 10105"/>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bIns="91440" rtlCol="0" anchor="ctr">
                <a:noAutofit/>
              </a:bodyPr>
              <a:lstStyle/>
              <a:p>
                <a:pPr marL="0" marR="0" algn="ctr">
                  <a:spcBef>
                    <a:spcPts val="0"/>
                  </a:spcBef>
                  <a:spcAft>
                    <a:spcPts val="0"/>
                  </a:spcAft>
                </a:pPr>
                <a:r>
                  <a:rPr lang="en-US" sz="2400" b="1" kern="1200">
                    <a:solidFill>
                      <a:srgbClr val="FFFFFF"/>
                    </a:solidFill>
                    <a:effectLst/>
                    <a:ea typeface="Calibri" panose="020F0502020204030204" pitchFamily="34" charset="0"/>
                    <a:cs typeface="Segoe UI" panose="020B0502040204020203" pitchFamily="34" charset="0"/>
                  </a:rPr>
                  <a:t>High</a:t>
                </a:r>
                <a:endParaRPr lang="en-US" sz="2400">
                  <a:effectLst/>
                  <a:ea typeface="Calibri" panose="020F0502020204030204" pitchFamily="34" charset="0"/>
                  <a:cs typeface="Segoe UI" panose="020B0502040204020203" pitchFamily="34" charset="0"/>
                </a:endParaRPr>
              </a:p>
            </p:txBody>
          </p:sp>
        </p:grpSp>
      </p:grpSp>
      <p:pic>
        <p:nvPicPr>
          <p:cNvPr id="53" name="Graphic 94" descr="Warning">
            <a:extLst>
              <a:ext uri="{FF2B5EF4-FFF2-40B4-BE49-F238E27FC236}">
                <a16:creationId xmlns:a16="http://schemas.microsoft.com/office/drawing/2014/main" id="{5B6D6AED-2501-4C05-BC58-605AF607AE06}"/>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583" y="2372151"/>
            <a:ext cx="633213" cy="631705"/>
          </a:xfrm>
          <a:prstGeom prst="rect">
            <a:avLst/>
          </a:prstGeom>
        </p:spPr>
      </p:pic>
    </p:spTree>
    <p:custDataLst>
      <p:tags r:id="rId1"/>
    </p:custDataLst>
    <p:extLst>
      <p:ext uri="{BB962C8B-B14F-4D97-AF65-F5344CB8AC3E}">
        <p14:creationId xmlns:p14="http://schemas.microsoft.com/office/powerpoint/2010/main" val="7154197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CA70-5DEE-6389-0EBA-A1097DA971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F41C35-1FAB-69EE-07C1-A72C8BEC9F3B}"/>
              </a:ext>
            </a:extLst>
          </p:cNvPr>
          <p:cNvSpPr>
            <a:spLocks noGrp="1"/>
          </p:cNvSpPr>
          <p:nvPr>
            <p:ph type="title"/>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B643326A-F8CD-2825-6351-71528C1BF57A}"/>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7724458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EB03E-3283-68AD-1FE6-F709A970574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1A1D2BD-D24B-951C-E7B0-85E4DED2736C}"/>
              </a:ext>
              <a:ext uri="{C183D7F6-B498-43B3-948B-1728B52AA6E4}">
                <adec:decorative xmlns:adec="http://schemas.microsoft.com/office/drawing/2017/decorative" val="1"/>
              </a:ext>
            </a:extLst>
          </p:cNvPr>
          <p:cNvSpPr/>
          <p:nvPr/>
        </p:nvSpPr>
        <p:spPr>
          <a:xfrm>
            <a:off x="8286470" y="176437"/>
            <a:ext cx="3317359" cy="2604977"/>
          </a:xfrm>
          <a:prstGeom prst="round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86C85F6-1BF0-89C0-FE7D-E7DA39FCB7D1}"/>
              </a:ext>
              <a:ext uri="{C183D7F6-B498-43B3-948B-1728B52AA6E4}">
                <adec:decorative xmlns:adec="http://schemas.microsoft.com/office/drawing/2017/decorative" val="1"/>
              </a:ext>
            </a:extLst>
          </p:cNvPr>
          <p:cNvSpPr/>
          <p:nvPr/>
        </p:nvSpPr>
        <p:spPr>
          <a:xfrm>
            <a:off x="8286471" y="3237614"/>
            <a:ext cx="3317359" cy="2604977"/>
          </a:xfrm>
          <a:prstGeom prst="round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CA7D840-985F-B61C-AC0D-C9D544B9972F}"/>
              </a:ext>
              <a:ext uri="{C183D7F6-B498-43B3-948B-1728B52AA6E4}">
                <adec:decorative xmlns:adec="http://schemas.microsoft.com/office/drawing/2017/decorative" val="1"/>
              </a:ext>
            </a:extLst>
          </p:cNvPr>
          <p:cNvSpPr/>
          <p:nvPr/>
        </p:nvSpPr>
        <p:spPr>
          <a:xfrm>
            <a:off x="588169" y="176437"/>
            <a:ext cx="3317359" cy="2604977"/>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AC5E602-519E-6622-770B-E12766FA1B4B}"/>
              </a:ext>
              <a:ext uri="{C183D7F6-B498-43B3-948B-1728B52AA6E4}">
                <adec:decorative xmlns:adec="http://schemas.microsoft.com/office/drawing/2017/decorative" val="1"/>
              </a:ext>
            </a:extLst>
          </p:cNvPr>
          <p:cNvSpPr/>
          <p:nvPr/>
        </p:nvSpPr>
        <p:spPr>
          <a:xfrm>
            <a:off x="4437319" y="176437"/>
            <a:ext cx="3317359" cy="260497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86DAB86-588B-00CB-AC54-AAC2A97F6683}"/>
              </a:ext>
              <a:ext uri="{C183D7F6-B498-43B3-948B-1728B52AA6E4}">
                <adec:decorative xmlns:adec="http://schemas.microsoft.com/office/drawing/2017/decorative" val="1"/>
              </a:ext>
            </a:extLst>
          </p:cNvPr>
          <p:cNvSpPr/>
          <p:nvPr/>
        </p:nvSpPr>
        <p:spPr>
          <a:xfrm>
            <a:off x="4437318" y="3237614"/>
            <a:ext cx="3317359" cy="260497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BF3FF9B-1F10-7642-456D-A57DCA71692D}"/>
              </a:ext>
              <a:ext uri="{C183D7F6-B498-43B3-948B-1728B52AA6E4}">
                <adec:decorative xmlns:adec="http://schemas.microsoft.com/office/drawing/2017/decorative" val="1"/>
              </a:ext>
            </a:extLst>
          </p:cNvPr>
          <p:cNvSpPr/>
          <p:nvPr/>
        </p:nvSpPr>
        <p:spPr>
          <a:xfrm>
            <a:off x="588165" y="3237614"/>
            <a:ext cx="3317359" cy="2604977"/>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DF077F-FFD0-C108-3F51-BCCE097DFDAC}"/>
              </a:ext>
            </a:extLst>
          </p:cNvPr>
          <p:cNvSpPr txBox="1"/>
          <p:nvPr/>
        </p:nvSpPr>
        <p:spPr>
          <a:xfrm>
            <a:off x="1156811" y="1497637"/>
            <a:ext cx="2180066"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Read to the period.</a:t>
            </a:r>
          </a:p>
        </p:txBody>
      </p:sp>
      <p:sp>
        <p:nvSpPr>
          <p:cNvPr id="10" name="TextBox 9">
            <a:extLst>
              <a:ext uri="{FF2B5EF4-FFF2-40B4-BE49-F238E27FC236}">
                <a16:creationId xmlns:a16="http://schemas.microsoft.com/office/drawing/2014/main" id="{F2A862DC-83B8-1A36-EA8C-3234CEF2E99B}"/>
              </a:ext>
            </a:extLst>
          </p:cNvPr>
          <p:cNvSpPr txBox="1"/>
          <p:nvPr/>
        </p:nvSpPr>
        <p:spPr>
          <a:xfrm>
            <a:off x="4565134" y="1282194"/>
            <a:ext cx="3061725"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Examples</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are not all-inclusive lists.</a:t>
            </a:r>
          </a:p>
        </p:txBody>
      </p:sp>
      <p:sp>
        <p:nvSpPr>
          <p:cNvPr id="11" name="TextBox 10">
            <a:extLst>
              <a:ext uri="{FF2B5EF4-FFF2-40B4-BE49-F238E27FC236}">
                <a16:creationId xmlns:a16="http://schemas.microsoft.com/office/drawing/2014/main" id="{FB9ECCC1-AFCB-5D5F-B104-7E43D2B94A3A}"/>
              </a:ext>
            </a:extLst>
          </p:cNvPr>
          <p:cNvSpPr txBox="1"/>
          <p:nvPr/>
        </p:nvSpPr>
        <p:spPr>
          <a:xfrm>
            <a:off x="8779642" y="1282194"/>
            <a:ext cx="2331013"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Be aware of:</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AND</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OR</a:t>
            </a:r>
          </a:p>
        </p:txBody>
      </p:sp>
      <p:sp>
        <p:nvSpPr>
          <p:cNvPr id="12" name="TextBox 11">
            <a:extLst>
              <a:ext uri="{FF2B5EF4-FFF2-40B4-BE49-F238E27FC236}">
                <a16:creationId xmlns:a16="http://schemas.microsoft.com/office/drawing/2014/main" id="{EDDE4314-E386-2202-6D86-68528F54C407}"/>
              </a:ext>
            </a:extLst>
          </p:cNvPr>
          <p:cNvSpPr txBox="1"/>
          <p:nvPr/>
        </p:nvSpPr>
        <p:spPr>
          <a:xfrm>
            <a:off x="1046058" y="4614762"/>
            <a:ext cx="2401572"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When unsure,</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ask others.</a:t>
            </a:r>
          </a:p>
        </p:txBody>
      </p:sp>
      <p:sp>
        <p:nvSpPr>
          <p:cNvPr id="13" name="TextBox 12">
            <a:extLst>
              <a:ext uri="{FF2B5EF4-FFF2-40B4-BE49-F238E27FC236}">
                <a16:creationId xmlns:a16="http://schemas.microsoft.com/office/drawing/2014/main" id="{D17E6B04-ACED-11C4-8EDE-3CFB4329DB20}"/>
              </a:ext>
            </a:extLst>
          </p:cNvPr>
          <p:cNvSpPr txBox="1"/>
          <p:nvPr/>
        </p:nvSpPr>
        <p:spPr>
          <a:xfrm>
            <a:off x="4437318" y="4399319"/>
            <a:ext cx="3317360"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“Unasked” is different from “unknown.”</a:t>
            </a:r>
          </a:p>
        </p:txBody>
      </p:sp>
      <p:sp>
        <p:nvSpPr>
          <p:cNvPr id="14" name="TextBox 13">
            <a:extLst>
              <a:ext uri="{FF2B5EF4-FFF2-40B4-BE49-F238E27FC236}">
                <a16:creationId xmlns:a16="http://schemas.microsoft.com/office/drawing/2014/main" id="{70BC6A22-AE79-5A5D-FC55-BFC53E5B1A2E}"/>
              </a:ext>
            </a:extLst>
          </p:cNvPr>
          <p:cNvSpPr txBox="1"/>
          <p:nvPr/>
        </p:nvSpPr>
        <p:spPr>
          <a:xfrm>
            <a:off x="8442134" y="4399317"/>
            <a:ext cx="3006028"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Use professional judgment and common sense.</a:t>
            </a:r>
          </a:p>
        </p:txBody>
      </p:sp>
      <p:pic>
        <p:nvPicPr>
          <p:cNvPr id="15" name="Graphic 14">
            <a:extLst>
              <a:ext uri="{FF2B5EF4-FFF2-40B4-BE49-F238E27FC236}">
                <a16:creationId xmlns:a16="http://schemas.microsoft.com/office/drawing/2014/main" id="{D14E13EF-6B4E-9EF7-5819-E22210125D1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9226" y="352454"/>
            <a:ext cx="915236" cy="753723"/>
          </a:xfrm>
          <a:prstGeom prst="rect">
            <a:avLst/>
          </a:prstGeom>
        </p:spPr>
      </p:pic>
      <p:pic>
        <p:nvPicPr>
          <p:cNvPr id="16" name="Graphic 15">
            <a:extLst>
              <a:ext uri="{FF2B5EF4-FFF2-40B4-BE49-F238E27FC236}">
                <a16:creationId xmlns:a16="http://schemas.microsoft.com/office/drawing/2014/main" id="{25D3FFC4-1EAE-97E6-4E94-1BAF63F49AE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8286" y="352454"/>
            <a:ext cx="753723" cy="753723"/>
          </a:xfrm>
          <a:prstGeom prst="rect">
            <a:avLst/>
          </a:prstGeom>
        </p:spPr>
      </p:pic>
      <p:pic>
        <p:nvPicPr>
          <p:cNvPr id="17" name="Graphic 16">
            <a:extLst>
              <a:ext uri="{FF2B5EF4-FFF2-40B4-BE49-F238E27FC236}">
                <a16:creationId xmlns:a16="http://schemas.microsoft.com/office/drawing/2014/main" id="{8925843A-2B7C-6256-D723-73ECE59B40F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715" y="353116"/>
            <a:ext cx="720570" cy="720570"/>
          </a:xfrm>
          <a:prstGeom prst="rect">
            <a:avLst/>
          </a:prstGeom>
        </p:spPr>
      </p:pic>
      <p:pic>
        <p:nvPicPr>
          <p:cNvPr id="18" name="Graphic 17">
            <a:extLst>
              <a:ext uri="{FF2B5EF4-FFF2-40B4-BE49-F238E27FC236}">
                <a16:creationId xmlns:a16="http://schemas.microsoft.com/office/drawing/2014/main" id="{28A5B9E3-1BFB-C394-236E-85D3407572D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4600" y="3422791"/>
            <a:ext cx="984488" cy="812202"/>
          </a:xfrm>
          <a:prstGeom prst="rect">
            <a:avLst/>
          </a:prstGeom>
        </p:spPr>
      </p:pic>
      <p:pic>
        <p:nvPicPr>
          <p:cNvPr id="19" name="Graphic 18">
            <a:extLst>
              <a:ext uri="{FF2B5EF4-FFF2-40B4-BE49-F238E27FC236}">
                <a16:creationId xmlns:a16="http://schemas.microsoft.com/office/drawing/2014/main" id="{FE0D5856-709B-6CFA-5E29-B3AAEA2357C8}"/>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13666" y="3422793"/>
            <a:ext cx="1164667" cy="812202"/>
          </a:xfrm>
          <a:prstGeom prst="rect">
            <a:avLst/>
          </a:prstGeom>
        </p:spPr>
      </p:pic>
      <p:pic>
        <p:nvPicPr>
          <p:cNvPr id="20" name="Graphic 19">
            <a:extLst>
              <a:ext uri="{FF2B5EF4-FFF2-40B4-BE49-F238E27FC236}">
                <a16:creationId xmlns:a16="http://schemas.microsoft.com/office/drawing/2014/main" id="{8F8AA0B3-1AE7-CED6-6553-4CFAB8266751}"/>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06863" y="3422791"/>
            <a:ext cx="676575" cy="812202"/>
          </a:xfrm>
          <a:prstGeom prst="rect">
            <a:avLst/>
          </a:prstGeom>
        </p:spPr>
      </p:pic>
      <p:sp>
        <p:nvSpPr>
          <p:cNvPr id="22" name="Title 21">
            <a:extLst>
              <a:ext uri="{FF2B5EF4-FFF2-40B4-BE49-F238E27FC236}">
                <a16:creationId xmlns:a16="http://schemas.microsoft.com/office/drawing/2014/main" id="{CF80EA00-3C9E-FAAF-1AFE-E95AAAE4DFE2}"/>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26548750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noProof="1"/>
              <a:t>SDM</a:t>
            </a:r>
            <a:r>
              <a:rPr lang="en-CA" baseline="30000" noProof="1"/>
              <a:t> </a:t>
            </a:r>
            <a:r>
              <a:rPr lang="en-CA" noProof="1"/>
              <a:t>Risk Assessment: Two Scores</a:t>
            </a:r>
          </a:p>
        </p:txBody>
      </p:sp>
      <p:sp>
        <p:nvSpPr>
          <p:cNvPr id="4" name="Picture Placeholder 3">
            <a:extLst>
              <a:ext uri="{FF2B5EF4-FFF2-40B4-BE49-F238E27FC236}">
                <a16:creationId xmlns:a16="http://schemas.microsoft.com/office/drawing/2014/main" id="{A0FB8677-8DEB-7A2A-1803-AFB145206522}"/>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2DD881A0-31F5-4BAC-B998-BB58FA511C29}"/>
              </a:ext>
            </a:extLst>
          </p:cNvPr>
          <p:cNvSpPr>
            <a:spLocks noGrp="1"/>
          </p:cNvSpPr>
          <p:nvPr>
            <p:ph type="body" sz="quarter" idx="11"/>
          </p:nvPr>
        </p:nvSpPr>
        <p:spPr/>
        <p:txBody>
          <a:bodyPr anchor="ctr"/>
          <a:lstStyle/>
          <a:p>
            <a:pPr marL="457200" indent="-457200">
              <a:buSzPct val="100000"/>
              <a:buFont typeface="Arial" panose="020B0604020202020204" pitchFamily="34" charset="0"/>
              <a:buChar char="•"/>
            </a:pPr>
            <a:r>
              <a:rPr lang="en-US">
                <a:ea typeface="Tahoma" pitchFamily="34" charset="0"/>
                <a:cs typeface="Tahoma" pitchFamily="34" charset="0"/>
              </a:rPr>
              <a:t>The 16 items are the best of several hundred tested.</a:t>
            </a:r>
          </a:p>
          <a:p>
            <a:pPr marL="457200" indent="-457200">
              <a:buSzPct val="100000"/>
              <a:buFont typeface="Arial" panose="020B0604020202020204" pitchFamily="34" charset="0"/>
              <a:buChar char="•"/>
            </a:pPr>
            <a:r>
              <a:rPr lang="en-US">
                <a:ea typeface="Tahoma" pitchFamily="34" charset="0"/>
                <a:cs typeface="Tahoma" pitchFamily="34" charset="0"/>
              </a:rPr>
              <a:t>Neglect and abuse indices</a:t>
            </a:r>
          </a:p>
          <a:p>
            <a:pPr marL="457200" indent="-457200">
              <a:buSzPct val="100000"/>
              <a:buFont typeface="Arial" panose="020B0604020202020204" pitchFamily="34" charset="0"/>
              <a:buChar char="•"/>
            </a:pPr>
            <a:r>
              <a:rPr lang="en-US">
                <a:ea typeface="Tahoma" pitchFamily="34" charset="0"/>
                <a:cs typeface="Tahoma" pitchFamily="34" charset="0"/>
              </a:rPr>
              <a:t>Final risk level</a:t>
            </a:r>
          </a:p>
        </p:txBody>
      </p:sp>
      <p:pic>
        <p:nvPicPr>
          <p:cNvPr id="5" name="Picture 4">
            <a:extLst>
              <a:ext uri="{FF2B5EF4-FFF2-40B4-BE49-F238E27FC236}">
                <a16:creationId xmlns:a16="http://schemas.microsoft.com/office/drawing/2014/main" id="{F1227E17-AC91-F2B8-050B-4A026DA218EF}"/>
              </a:ext>
            </a:extLst>
          </p:cNvPr>
          <p:cNvPicPr>
            <a:picLocks noChangeAspect="1"/>
          </p:cNvPicPr>
          <p:nvPr/>
        </p:nvPicPr>
        <p:blipFill>
          <a:blip r:embed="rId4"/>
          <a:srcRect l="6817" t="6276" r="7075" b="5979"/>
          <a:stretch>
            <a:fillRect/>
          </a:stretch>
        </p:blipFill>
        <p:spPr>
          <a:xfrm>
            <a:off x="6606691" y="899125"/>
            <a:ext cx="4961645" cy="5056024"/>
          </a:xfrm>
          <a:prstGeom prst="rect">
            <a:avLst/>
          </a:prstGeom>
        </p:spPr>
      </p:pic>
    </p:spTree>
    <p:custDataLst>
      <p:tags r:id="rId1"/>
    </p:custDataLst>
    <p:extLst>
      <p:ext uri="{BB962C8B-B14F-4D97-AF65-F5344CB8AC3E}">
        <p14:creationId xmlns:p14="http://schemas.microsoft.com/office/powerpoint/2010/main" val="3556832187"/>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2EDC04-49D5-4A80-9666-341C12F2184C}"/>
              </a:ext>
            </a:extLst>
          </p:cNvPr>
          <p:cNvSpPr>
            <a:spLocks noGrp="1"/>
          </p:cNvSpPr>
          <p:nvPr>
            <p:ph type="title"/>
          </p:nvPr>
        </p:nvSpPr>
        <p:spPr/>
        <p:txBody>
          <a:bodyPr/>
          <a:lstStyle/>
          <a:p>
            <a:r>
              <a:rPr lang="en-US"/>
              <a:t>Risk Assessment: Overrides</a:t>
            </a:r>
          </a:p>
        </p:txBody>
      </p:sp>
      <p:sp>
        <p:nvSpPr>
          <p:cNvPr id="4" name="Text Placeholder 3">
            <a:extLst>
              <a:ext uri="{FF2B5EF4-FFF2-40B4-BE49-F238E27FC236}">
                <a16:creationId xmlns:a16="http://schemas.microsoft.com/office/drawing/2014/main" id="{EA9A55CF-FDBE-4347-8165-92D0BE980B94}"/>
              </a:ext>
            </a:extLst>
          </p:cNvPr>
          <p:cNvSpPr>
            <a:spLocks noGrp="1"/>
          </p:cNvSpPr>
          <p:nvPr>
            <p:ph type="body" sz="quarter" idx="11"/>
          </p:nvPr>
        </p:nvSpPr>
        <p:spPr/>
        <p:txBody>
          <a:bodyPr anchor="ctr">
            <a:noAutofit/>
          </a:bodyPr>
          <a:lstStyle/>
          <a:p>
            <a:pPr marL="395288" indent="-395288">
              <a:buFont typeface="Arial" panose="020B0604020202020204" pitchFamily="34" charset="0"/>
              <a:buChar char="•"/>
            </a:pPr>
            <a:r>
              <a:rPr lang="en-US">
                <a:solidFill>
                  <a:schemeClr val="tx1"/>
                </a:solidFill>
              </a:rPr>
              <a:t>Case conditions that create very high risk</a:t>
            </a:r>
          </a:p>
          <a:p>
            <a:pPr marL="395288" indent="-395288">
              <a:buFont typeface="Arial" panose="020B0604020202020204" pitchFamily="34" charset="0"/>
              <a:buChar char="•"/>
            </a:pPr>
            <a:r>
              <a:rPr lang="en-US">
                <a:solidFill>
                  <a:schemeClr val="tx1"/>
                </a:solidFill>
              </a:rPr>
              <a:t>Discretionary</a:t>
            </a:r>
          </a:p>
        </p:txBody>
      </p:sp>
      <p:pic>
        <p:nvPicPr>
          <p:cNvPr id="8" name="Picture Placeholder 7">
            <a:extLst>
              <a:ext uri="{FF2B5EF4-FFF2-40B4-BE49-F238E27FC236}">
                <a16:creationId xmlns:a16="http://schemas.microsoft.com/office/drawing/2014/main" id="{6F63CA36-285D-413F-9B55-823B9FE694B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3305" b="23305"/>
          <a:stretch/>
        </p:blipFill>
        <p:spPr/>
      </p:pic>
    </p:spTree>
    <p:custDataLst>
      <p:tags r:id="rId1"/>
    </p:custDataLst>
    <p:extLst>
      <p:ext uri="{BB962C8B-B14F-4D97-AF65-F5344CB8AC3E}">
        <p14:creationId xmlns:p14="http://schemas.microsoft.com/office/powerpoint/2010/main" val="7773468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hild walking on a road&#10;&#10;Description automatically generated with low confidence">
            <a:extLst>
              <a:ext uri="{FF2B5EF4-FFF2-40B4-BE49-F238E27FC236}">
                <a16:creationId xmlns:a16="http://schemas.microsoft.com/office/drawing/2014/main" id="{2BE8E007-07B7-477C-B12F-C48BCA1E5EB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53" r="21653"/>
          <a:stretch>
            <a:fillRect/>
          </a:stretch>
        </p:blipFill>
        <p:spPr/>
      </p:pic>
      <p:sp>
        <p:nvSpPr>
          <p:cNvPr id="3" name="Title 2">
            <a:extLst>
              <a:ext uri="{FF2B5EF4-FFF2-40B4-BE49-F238E27FC236}">
                <a16:creationId xmlns:a16="http://schemas.microsoft.com/office/drawing/2014/main" id="{8C43F2EA-DF6F-446F-B563-C4B741276352}"/>
              </a:ext>
            </a:extLst>
          </p:cNvPr>
          <p:cNvSpPr>
            <a:spLocks noGrp="1"/>
          </p:cNvSpPr>
          <p:nvPr>
            <p:ph type="title"/>
          </p:nvPr>
        </p:nvSpPr>
        <p:spPr/>
        <p:txBody>
          <a:bodyPr>
            <a:normAutofit fontScale="90000"/>
          </a:bodyPr>
          <a:lstStyle/>
          <a:p>
            <a:r>
              <a:rPr lang="en-US"/>
              <a:t>Risk Assessment: Action Taken Differs From Recommended Action</a:t>
            </a:r>
          </a:p>
        </p:txBody>
      </p:sp>
      <p:sp>
        <p:nvSpPr>
          <p:cNvPr id="4" name="Text Placeholder 3">
            <a:extLst>
              <a:ext uri="{FF2B5EF4-FFF2-40B4-BE49-F238E27FC236}">
                <a16:creationId xmlns:a16="http://schemas.microsoft.com/office/drawing/2014/main" id="{20FC2B74-D04E-4029-B6AA-34A81345F22B}"/>
              </a:ext>
            </a:extLst>
          </p:cNvPr>
          <p:cNvSpPr>
            <a:spLocks noGrp="1"/>
          </p:cNvSpPr>
          <p:nvPr>
            <p:ph type="body" sz="quarter" idx="11"/>
          </p:nvPr>
        </p:nvSpPr>
        <p:spPr>
          <a:xfrm>
            <a:off x="639663" y="3606085"/>
            <a:ext cx="5456337" cy="2148440"/>
          </a:xfrm>
        </p:spPr>
        <p:txBody>
          <a:bodyPr anchor="ctr">
            <a:normAutofit/>
          </a:bodyPr>
          <a:lstStyle/>
          <a:p>
            <a:pPr marL="463550" indent="-463550">
              <a:buFont typeface="Arial" panose="020B0604020202020204" pitchFamily="34" charset="0"/>
              <a:buChar char="•"/>
            </a:pPr>
            <a:r>
              <a:rPr lang="en-US">
                <a:solidFill>
                  <a:schemeClr val="tx1"/>
                </a:solidFill>
              </a:rPr>
              <a:t>Open or close</a:t>
            </a:r>
          </a:p>
          <a:p>
            <a:pPr marL="463550" indent="-463550">
              <a:buFont typeface="Arial" panose="020B0604020202020204" pitchFamily="34" charset="0"/>
              <a:buChar char="•"/>
            </a:pPr>
            <a:r>
              <a:rPr lang="en-US">
                <a:solidFill>
                  <a:schemeClr val="tx1"/>
                </a:solidFill>
              </a:rPr>
              <a:t>Basis for choosing </a:t>
            </a:r>
            <a:br>
              <a:rPr lang="en-US">
                <a:solidFill>
                  <a:schemeClr val="tx1"/>
                </a:solidFill>
              </a:rPr>
            </a:br>
            <a:r>
              <a:rPr lang="en-US">
                <a:solidFill>
                  <a:schemeClr val="tx1"/>
                </a:solidFill>
              </a:rPr>
              <a:t>a different action</a:t>
            </a:r>
          </a:p>
        </p:txBody>
      </p:sp>
    </p:spTree>
    <p:custDataLst>
      <p:tags r:id="rId1"/>
    </p:custDataLst>
    <p:extLst>
      <p:ext uri="{BB962C8B-B14F-4D97-AF65-F5344CB8AC3E}">
        <p14:creationId xmlns:p14="http://schemas.microsoft.com/office/powerpoint/2010/main" val="1006368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stationary, file folder, binder&#10;&#10;Description automatically generated">
            <a:extLst>
              <a:ext uri="{FF2B5EF4-FFF2-40B4-BE49-F238E27FC236}">
                <a16:creationId xmlns:a16="http://schemas.microsoft.com/office/drawing/2014/main" id="{2DDF58CC-D826-4D0B-B357-66D5E317016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134" r="12134"/>
          <a:stretch>
            <a:fillRect/>
          </a:stretch>
        </p:blipFill>
        <p:spPr/>
      </p:pic>
      <p:sp>
        <p:nvSpPr>
          <p:cNvPr id="60418" name="Title 1"/>
          <p:cNvSpPr>
            <a:spLocks noGrp="1"/>
          </p:cNvSpPr>
          <p:nvPr>
            <p:ph type="title"/>
          </p:nvPr>
        </p:nvSpPr>
        <p:spPr bwMode="auto">
          <a:xfrm>
            <a:off x="7559040" y="535666"/>
            <a:ext cx="4008991" cy="2548910"/>
          </a:xfrm>
          <a:ln>
            <a:miter lim="800000"/>
            <a:headEnd/>
            <a:tailEnd/>
          </a:ln>
        </p:spPr>
        <p:txBody>
          <a:bodyPr wrap="square" numCol="1" anchorCtr="0" compatLnSpc="1">
            <a:prstTxWarp prst="textNoShape">
              <a:avLst/>
            </a:prstTxWarp>
            <a:noAutofit/>
          </a:bodyPr>
          <a:lstStyle/>
          <a:p>
            <a:pPr>
              <a:defRPr/>
            </a:pPr>
            <a:r>
              <a:rPr lang="en-CA" noProof="1"/>
              <a:t>SDM Risk Assessment: Policy and Procedures</a:t>
            </a:r>
          </a:p>
        </p:txBody>
      </p:sp>
      <p:sp>
        <p:nvSpPr>
          <p:cNvPr id="3" name="Text Placeholder 2">
            <a:extLst>
              <a:ext uri="{FF2B5EF4-FFF2-40B4-BE49-F238E27FC236}">
                <a16:creationId xmlns:a16="http://schemas.microsoft.com/office/drawing/2014/main" id="{793688E1-F113-4D9E-8198-BC2FAAC81D9C}"/>
              </a:ext>
            </a:extLst>
          </p:cNvPr>
          <p:cNvSpPr>
            <a:spLocks noGrp="1"/>
          </p:cNvSpPr>
          <p:nvPr>
            <p:ph type="body" sz="quarter" idx="11"/>
          </p:nvPr>
        </p:nvSpPr>
        <p:spPr>
          <a:xfrm>
            <a:off x="7707412" y="3084576"/>
            <a:ext cx="3860619" cy="2804160"/>
          </a:xfrm>
        </p:spPr>
        <p:txBody>
          <a:bodyPr anchor="ctr"/>
          <a:lstStyle/>
          <a:p>
            <a:pPr marL="457200" indent="-457200">
              <a:buSzPct val="100000"/>
              <a:buFontTx/>
              <a:buChar char="•"/>
            </a:pPr>
            <a:r>
              <a:rPr lang="en-CA" altLang="en-US" noProof="1"/>
              <a:t>Which cases</a:t>
            </a:r>
          </a:p>
          <a:p>
            <a:pPr marL="457200" indent="-457200">
              <a:buSzPct val="100000"/>
              <a:buFontTx/>
              <a:buChar char="•"/>
            </a:pPr>
            <a:r>
              <a:rPr lang="en-CA" altLang="en-US" noProof="1"/>
              <a:t>Who</a:t>
            </a:r>
          </a:p>
          <a:p>
            <a:pPr marL="457200" indent="-457200">
              <a:buSzPct val="100000"/>
              <a:buFontTx/>
              <a:buChar char="•"/>
            </a:pPr>
            <a:r>
              <a:rPr lang="en-CA" altLang="en-US" noProof="1"/>
              <a:t>When</a:t>
            </a:r>
          </a:p>
          <a:p>
            <a:pPr marL="457200" indent="-457200">
              <a:buSzPct val="100000"/>
              <a:buFontTx/>
              <a:buChar char="•"/>
            </a:pPr>
            <a:r>
              <a:rPr lang="en-CA" altLang="en-US" noProof="1"/>
              <a:t>Decision</a:t>
            </a:r>
          </a:p>
        </p:txBody>
      </p:sp>
    </p:spTree>
    <p:custDataLst>
      <p:tags r:id="rId1"/>
    </p:custDataLst>
    <p:extLst>
      <p:ext uri="{BB962C8B-B14F-4D97-AF65-F5344CB8AC3E}">
        <p14:creationId xmlns:p14="http://schemas.microsoft.com/office/powerpoint/2010/main" val="5085896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F272C-5C12-314D-DAFC-7733F3924E9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C2A192A-018C-8F66-F408-A6AC9582B705}"/>
              </a:ext>
            </a:extLst>
          </p:cNvPr>
          <p:cNvSpPr>
            <a:spLocks noGrp="1"/>
          </p:cNvSpPr>
          <p:nvPr>
            <p:ph type="title"/>
          </p:nvPr>
        </p:nvSpPr>
        <p:spPr>
          <a:xfrm>
            <a:off x="639664" y="535665"/>
            <a:ext cx="4021236" cy="5782940"/>
          </a:xfrm>
        </p:spPr>
        <p:txBody>
          <a:bodyPr anchor="ctr"/>
          <a:lstStyle/>
          <a:p>
            <a:r>
              <a:rPr lang="en-US" sz="4000" err="1"/>
              <a:t>Safemeasures</a:t>
            </a:r>
            <a:br>
              <a:rPr lang="en-US" sz="4000"/>
            </a:br>
            <a:endParaRPr lang="en-US" sz="4000"/>
          </a:p>
        </p:txBody>
      </p:sp>
      <p:sp>
        <p:nvSpPr>
          <p:cNvPr id="13" name="Picture Placeholder 12">
            <a:extLst>
              <a:ext uri="{FF2B5EF4-FFF2-40B4-BE49-F238E27FC236}">
                <a16:creationId xmlns:a16="http://schemas.microsoft.com/office/drawing/2014/main" id="{B8A05D2E-0539-947E-693B-F1A9801725D9}"/>
              </a:ext>
            </a:extLst>
          </p:cNvPr>
          <p:cNvSpPr>
            <a:spLocks noGrp="1"/>
          </p:cNvSpPr>
          <p:nvPr>
            <p:ph type="pic" sz="quarter" idx="10"/>
          </p:nvPr>
        </p:nvSpPr>
        <p:spPr/>
        <p:txBody>
          <a:bodyPr/>
          <a:lstStyle/>
          <a:p>
            <a:endParaRPr lang="en-US"/>
          </a:p>
        </p:txBody>
      </p:sp>
      <p:pic>
        <p:nvPicPr>
          <p:cNvPr id="5" name="Picture 4">
            <a:extLst>
              <a:ext uri="{FF2B5EF4-FFF2-40B4-BE49-F238E27FC236}">
                <a16:creationId xmlns:a16="http://schemas.microsoft.com/office/drawing/2014/main" id="{3E573853-72F8-8816-C741-395BB2B2143E}"/>
              </a:ext>
            </a:extLst>
          </p:cNvPr>
          <p:cNvPicPr>
            <a:picLocks noChangeAspect="1"/>
          </p:cNvPicPr>
          <p:nvPr/>
        </p:nvPicPr>
        <p:blipFill>
          <a:blip r:embed="rId4"/>
          <a:stretch>
            <a:fillRect/>
          </a:stretch>
        </p:blipFill>
        <p:spPr>
          <a:xfrm>
            <a:off x="5689600" y="460670"/>
            <a:ext cx="5327277" cy="5820544"/>
          </a:xfrm>
          <a:prstGeom prst="rect">
            <a:avLst/>
          </a:prstGeom>
        </p:spPr>
      </p:pic>
    </p:spTree>
    <p:custDataLst>
      <p:tags r:id="rId1"/>
    </p:custDataLst>
    <p:extLst>
      <p:ext uri="{BB962C8B-B14F-4D97-AF65-F5344CB8AC3E}">
        <p14:creationId xmlns:p14="http://schemas.microsoft.com/office/powerpoint/2010/main" val="5275122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5F4A-4890-2DD0-03E2-E738FDDA0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8DA12-314B-D23F-01E0-645440F4346A}"/>
              </a:ext>
            </a:extLst>
          </p:cNvPr>
          <p:cNvSpPr>
            <a:spLocks noGrp="1"/>
          </p:cNvSpPr>
          <p:nvPr>
            <p:ph type="title"/>
          </p:nvPr>
        </p:nvSpPr>
        <p:spPr/>
        <p:txBody>
          <a:bodyPr/>
          <a:lstStyle/>
          <a:p>
            <a:r>
              <a:rPr lang="en-US" err="1"/>
              <a:t>Safemeasures</a:t>
            </a:r>
            <a:endParaRPr lang="en-US"/>
          </a:p>
        </p:txBody>
      </p:sp>
      <p:pic>
        <p:nvPicPr>
          <p:cNvPr id="6" name="Picture 5">
            <a:extLst>
              <a:ext uri="{FF2B5EF4-FFF2-40B4-BE49-F238E27FC236}">
                <a16:creationId xmlns:a16="http://schemas.microsoft.com/office/drawing/2014/main" id="{299EBB20-6AA2-895E-9D53-9696431C4848}"/>
              </a:ext>
            </a:extLst>
          </p:cNvPr>
          <p:cNvPicPr>
            <a:picLocks noChangeAspect="1"/>
          </p:cNvPicPr>
          <p:nvPr/>
        </p:nvPicPr>
        <p:blipFill>
          <a:blip r:embed="rId4"/>
          <a:stretch>
            <a:fillRect/>
          </a:stretch>
        </p:blipFill>
        <p:spPr>
          <a:xfrm>
            <a:off x="2237720" y="1645288"/>
            <a:ext cx="7716560" cy="4847583"/>
          </a:xfrm>
          <a:prstGeom prst="rect">
            <a:avLst/>
          </a:prstGeom>
        </p:spPr>
      </p:pic>
    </p:spTree>
    <p:custDataLst>
      <p:tags r:id="rId1"/>
    </p:custDataLst>
    <p:extLst>
      <p:ext uri="{BB962C8B-B14F-4D97-AF65-F5344CB8AC3E}">
        <p14:creationId xmlns:p14="http://schemas.microsoft.com/office/powerpoint/2010/main" val="25289892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iano, Keyboard, Black And White, Musical, Instrument">
            <a:extLst>
              <a:ext uri="{FF2B5EF4-FFF2-40B4-BE49-F238E27FC236}">
                <a16:creationId xmlns:a16="http://schemas.microsoft.com/office/drawing/2014/main" id="{9BC45FEF-786F-42CA-BC62-606B0C773A0E}"/>
              </a:ext>
            </a:extLst>
          </p:cNvPr>
          <p:cNvPicPr>
            <a:picLocks noGrp="1" noChangeAspect="1" noChangeArrowheads="1"/>
          </p:cNvPicPr>
          <p:nvPr>
            <p:ph type="pic" sz="quarter" idx="10"/>
          </p:nvPr>
        </p:nvPicPr>
        <p:blipFill rotWithShape="1">
          <a:blip r:embed="rId4">
            <a:extLst>
              <a:ext uri="{28A0092B-C50C-407E-A947-70E740481C1C}">
                <a14:useLocalDpi xmlns:a14="http://schemas.microsoft.com/office/drawing/2010/main" val="0"/>
              </a:ext>
            </a:extLst>
          </a:blip>
          <a:srcRect l="28606" r="28606"/>
          <a:stretch/>
        </p:blipFill>
        <p:spPr/>
      </p:pic>
      <p:sp>
        <p:nvSpPr>
          <p:cNvPr id="3" name="Text Placeholder 2"/>
          <p:cNvSpPr>
            <a:spLocks noGrp="1"/>
          </p:cNvSpPr>
          <p:nvPr>
            <p:ph type="body" sz="quarter" idx="12"/>
          </p:nvPr>
        </p:nvSpPr>
        <p:spPr>
          <a:solidFill>
            <a:schemeClr val="tx1"/>
          </a:solidFill>
        </p:spPr>
        <p:txBody>
          <a:bodyPr/>
          <a:lstStyle/>
          <a:p>
            <a:r>
              <a:rPr lang="en-US"/>
              <a:t>Practice</a:t>
            </a:r>
          </a:p>
        </p:txBody>
      </p:sp>
    </p:spTree>
    <p:custDataLst>
      <p:tags r:id="rId1"/>
    </p:custDataLst>
    <p:extLst>
      <p:ext uri="{BB962C8B-B14F-4D97-AF65-F5344CB8AC3E}">
        <p14:creationId xmlns:p14="http://schemas.microsoft.com/office/powerpoint/2010/main" val="405823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SDM System: A Comprehensive Framework</a:t>
            </a:r>
          </a:p>
        </p:txBody>
      </p:sp>
      <p:grpSp>
        <p:nvGrpSpPr>
          <p:cNvPr id="9" name="Group 8">
            <a:extLst>
              <a:ext uri="{FF2B5EF4-FFF2-40B4-BE49-F238E27FC236}">
                <a16:creationId xmlns:a16="http://schemas.microsoft.com/office/drawing/2014/main" id="{6A9555C8-7CCE-1CAD-488E-1D77B2347CB7}"/>
              </a:ext>
            </a:extLst>
          </p:cNvPr>
          <p:cNvGrpSpPr/>
          <p:nvPr/>
        </p:nvGrpSpPr>
        <p:grpSpPr>
          <a:xfrm>
            <a:off x="2282599" y="1883284"/>
            <a:ext cx="7699687" cy="4397705"/>
            <a:chOff x="2282599" y="1820654"/>
            <a:chExt cx="7699687" cy="4397705"/>
          </a:xfrm>
        </p:grpSpPr>
        <p:grpSp>
          <p:nvGrpSpPr>
            <p:cNvPr id="4" name="Group 3"/>
            <p:cNvGrpSpPr/>
            <p:nvPr/>
          </p:nvGrpSpPr>
          <p:grpSpPr>
            <a:xfrm>
              <a:off x="2282599" y="1820654"/>
              <a:ext cx="7699687" cy="4397705"/>
              <a:chOff x="1893451" y="1362967"/>
              <a:chExt cx="8560184" cy="4817932"/>
            </a:xfrm>
          </p:grpSpPr>
          <p:sp>
            <p:nvSpPr>
              <p:cNvPr id="5" name="TextBox 4"/>
              <p:cNvSpPr txBox="1"/>
              <p:nvPr/>
            </p:nvSpPr>
            <p:spPr>
              <a:xfrm>
                <a:off x="3661420" y="4294309"/>
                <a:ext cx="1778614" cy="505780"/>
              </a:xfrm>
              <a:prstGeom prst="rect">
                <a:avLst/>
              </a:prstGeom>
              <a:noFill/>
            </p:spPr>
            <p:txBody>
              <a:bodyPr wrap="square" rtlCol="0">
                <a:spAutoFit/>
              </a:bodyPr>
              <a:lstStyle/>
              <a:p>
                <a:r>
                  <a:rPr lang="en-US" sz="2400">
                    <a:solidFill>
                      <a:schemeClr val="bg1"/>
                    </a:solidFill>
                    <a:latin typeface="+mj-lt"/>
                  </a:rPr>
                  <a:t>Structure</a:t>
                </a:r>
              </a:p>
            </p:txBody>
          </p:sp>
          <p:grpSp>
            <p:nvGrpSpPr>
              <p:cNvPr id="35" name="Group 34"/>
              <p:cNvGrpSpPr/>
              <p:nvPr/>
            </p:nvGrpSpPr>
            <p:grpSpPr>
              <a:xfrm>
                <a:off x="4798488" y="2444676"/>
                <a:ext cx="2667090" cy="2655912"/>
                <a:chOff x="4387957" y="2023701"/>
                <a:chExt cx="1685978" cy="1685978"/>
              </a:xfrm>
            </p:grpSpPr>
            <p:sp>
              <p:nvSpPr>
                <p:cNvPr id="37" name="Oval 36"/>
                <p:cNvSpPr/>
                <p:nvPr/>
              </p:nvSpPr>
              <p:spPr>
                <a:xfrm>
                  <a:off x="4387957" y="2023701"/>
                  <a:ext cx="1685978" cy="1685978"/>
                </a:xfrm>
                <a:prstGeom prst="ellipse">
                  <a:avLst/>
                </a:prstGeom>
                <a:noFill/>
                <a:ln w="5715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latin typeface="+mj-lt"/>
                  </a:endParaRPr>
                </a:p>
              </p:txBody>
            </p:sp>
            <p:sp>
              <p:nvSpPr>
                <p:cNvPr id="38" name="Oval 4"/>
                <p:cNvSpPr txBox="1"/>
                <p:nvPr/>
              </p:nvSpPr>
              <p:spPr>
                <a:xfrm>
                  <a:off x="4663915" y="3066183"/>
                  <a:ext cx="1192166" cy="4431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40640" rIns="0" bIns="40640" numCol="1" spcCol="1270" anchor="ctr" anchorCtr="0">
                  <a:noAutofit/>
                </a:bodyPr>
                <a:lstStyle/>
                <a:p>
                  <a:pPr algn="ctr" defTabSz="1422400">
                    <a:lnSpc>
                      <a:spcPct val="90000"/>
                    </a:lnSpc>
                    <a:spcBef>
                      <a:spcPct val="0"/>
                    </a:spcBef>
                    <a:spcAft>
                      <a:spcPct val="35000"/>
                    </a:spcAft>
                  </a:pPr>
                  <a:r>
                    <a:rPr lang="en-US" sz="2800" b="1">
                      <a:solidFill>
                        <a:srgbClr val="656260"/>
                      </a:solidFill>
                      <a:latin typeface="+mj-lt"/>
                    </a:rPr>
                    <a:t>Family</a:t>
                  </a:r>
                </a:p>
              </p:txBody>
            </p:sp>
          </p:grpSp>
          <p:grpSp>
            <p:nvGrpSpPr>
              <p:cNvPr id="8" name="Group 7"/>
              <p:cNvGrpSpPr/>
              <p:nvPr/>
            </p:nvGrpSpPr>
            <p:grpSpPr>
              <a:xfrm>
                <a:off x="1893451" y="1362967"/>
                <a:ext cx="1920240" cy="1916976"/>
                <a:chOff x="978195" y="1456660"/>
                <a:chExt cx="2366845" cy="2360428"/>
              </a:xfrm>
            </p:grpSpPr>
            <p:sp>
              <p:nvSpPr>
                <p:cNvPr id="32" name="Oval 31"/>
                <p:cNvSpPr/>
                <p:nvPr/>
              </p:nvSpPr>
              <p:spPr>
                <a:xfrm>
                  <a:off x="978195" y="1456660"/>
                  <a:ext cx="2366845" cy="236042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TextBox 33"/>
                <p:cNvSpPr txBox="1"/>
                <p:nvPr/>
              </p:nvSpPr>
              <p:spPr>
                <a:xfrm>
                  <a:off x="1014732" y="2493246"/>
                  <a:ext cx="2293768" cy="1037968"/>
                </a:xfrm>
                <a:prstGeom prst="rect">
                  <a:avLst/>
                </a:prstGeom>
                <a:noFill/>
              </p:spPr>
              <p:txBody>
                <a:bodyPr wrap="square" rtlCol="0">
                  <a:spAutoFit/>
                </a:bodyPr>
                <a:lstStyle/>
                <a:p>
                  <a:pPr algn="ctr"/>
                  <a:r>
                    <a:rPr lang="en-US" sz="2200">
                      <a:latin typeface="+mj-lt"/>
                    </a:rPr>
                    <a:t>Professional Judgment</a:t>
                  </a:r>
                </a:p>
              </p:txBody>
            </p:sp>
          </p:grpSp>
          <p:grpSp>
            <p:nvGrpSpPr>
              <p:cNvPr id="28" name="Group 27"/>
              <p:cNvGrpSpPr/>
              <p:nvPr/>
            </p:nvGrpSpPr>
            <p:grpSpPr>
              <a:xfrm>
                <a:off x="8418139" y="1364366"/>
                <a:ext cx="2035496" cy="1920240"/>
                <a:chOff x="936011" y="1456660"/>
                <a:chExt cx="2508907" cy="2360428"/>
              </a:xfrm>
            </p:grpSpPr>
            <p:sp>
              <p:nvSpPr>
                <p:cNvPr id="30" name="Oval 29"/>
                <p:cNvSpPr/>
                <p:nvPr/>
              </p:nvSpPr>
              <p:spPr>
                <a:xfrm>
                  <a:off x="978195" y="1456660"/>
                  <a:ext cx="2366845" cy="236042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TextBox 30"/>
                <p:cNvSpPr txBox="1"/>
                <p:nvPr/>
              </p:nvSpPr>
              <p:spPr>
                <a:xfrm>
                  <a:off x="936011" y="2547739"/>
                  <a:ext cx="2508907" cy="580274"/>
                </a:xfrm>
                <a:prstGeom prst="rect">
                  <a:avLst/>
                </a:prstGeom>
                <a:noFill/>
              </p:spPr>
              <p:txBody>
                <a:bodyPr wrap="square" rtlCol="0">
                  <a:spAutoFit/>
                </a:bodyPr>
                <a:lstStyle/>
                <a:p>
                  <a:pPr algn="ctr"/>
                  <a:r>
                    <a:rPr lang="en-US" sz="2200">
                      <a:latin typeface="+mj-lt"/>
                    </a:rPr>
                    <a:t>Engagement</a:t>
                  </a:r>
                </a:p>
              </p:txBody>
            </p:sp>
          </p:grpSp>
          <p:grpSp>
            <p:nvGrpSpPr>
              <p:cNvPr id="24" name="Group 23"/>
              <p:cNvGrpSpPr/>
              <p:nvPr/>
            </p:nvGrpSpPr>
            <p:grpSpPr>
              <a:xfrm>
                <a:off x="1893451" y="4260659"/>
                <a:ext cx="1920240" cy="1920240"/>
                <a:chOff x="978195" y="1456660"/>
                <a:chExt cx="2366845" cy="2360428"/>
              </a:xfrm>
            </p:grpSpPr>
            <p:sp>
              <p:nvSpPr>
                <p:cNvPr id="26" name="Oval 25"/>
                <p:cNvSpPr/>
                <p:nvPr/>
              </p:nvSpPr>
              <p:spPr>
                <a:xfrm>
                  <a:off x="978195" y="1456660"/>
                  <a:ext cx="2366845" cy="236042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TextBox 26"/>
                <p:cNvSpPr txBox="1"/>
                <p:nvPr/>
              </p:nvSpPr>
              <p:spPr>
                <a:xfrm>
                  <a:off x="1201616" y="2803854"/>
                  <a:ext cx="1850066" cy="580274"/>
                </a:xfrm>
                <a:prstGeom prst="rect">
                  <a:avLst/>
                </a:prstGeom>
                <a:noFill/>
              </p:spPr>
              <p:txBody>
                <a:bodyPr wrap="square" rtlCol="0">
                  <a:spAutoFit/>
                </a:bodyPr>
                <a:lstStyle/>
                <a:p>
                  <a:pPr algn="ctr"/>
                  <a:r>
                    <a:rPr lang="en-US" sz="2200">
                      <a:latin typeface="+mj-lt"/>
                    </a:rPr>
                    <a:t>Structure</a:t>
                  </a:r>
                </a:p>
              </p:txBody>
            </p:sp>
          </p:grpSp>
          <p:grpSp>
            <p:nvGrpSpPr>
              <p:cNvPr id="20" name="Group 19"/>
              <p:cNvGrpSpPr/>
              <p:nvPr/>
            </p:nvGrpSpPr>
            <p:grpSpPr>
              <a:xfrm>
                <a:off x="8452363" y="4260659"/>
                <a:ext cx="1920240" cy="1920240"/>
                <a:chOff x="978195" y="1456660"/>
                <a:chExt cx="2366845" cy="2360428"/>
              </a:xfrm>
            </p:grpSpPr>
            <p:sp>
              <p:nvSpPr>
                <p:cNvPr id="22" name="Oval 21"/>
                <p:cNvSpPr/>
                <p:nvPr/>
              </p:nvSpPr>
              <p:spPr>
                <a:xfrm>
                  <a:off x="978195" y="1456660"/>
                  <a:ext cx="2366845" cy="2360428"/>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TextBox 22"/>
                <p:cNvSpPr txBox="1"/>
                <p:nvPr/>
              </p:nvSpPr>
              <p:spPr>
                <a:xfrm>
                  <a:off x="1307783" y="2803854"/>
                  <a:ext cx="1765361" cy="580274"/>
                </a:xfrm>
                <a:prstGeom prst="rect">
                  <a:avLst/>
                </a:prstGeom>
                <a:noFill/>
              </p:spPr>
              <p:txBody>
                <a:bodyPr wrap="square" rtlCol="0">
                  <a:spAutoFit/>
                </a:bodyPr>
                <a:lstStyle/>
                <a:p>
                  <a:pPr algn="ctr"/>
                  <a:r>
                    <a:rPr lang="en-US" sz="2200">
                      <a:latin typeface="+mj-lt"/>
                    </a:rPr>
                    <a:t>Research</a:t>
                  </a:r>
                </a:p>
              </p:txBody>
            </p:sp>
          </p:grpSp>
          <p:cxnSp>
            <p:nvCxnSpPr>
              <p:cNvPr id="12" name="Straight Connector 11"/>
              <p:cNvCxnSpPr>
                <a:stCxn id="32" idx="7"/>
                <a:endCxn id="30" idx="1"/>
              </p:cNvCxnSpPr>
              <p:nvPr/>
            </p:nvCxnSpPr>
            <p:spPr>
              <a:xfrm>
                <a:off x="3532478" y="1643702"/>
                <a:ext cx="5201098" cy="187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32" idx="4"/>
                <a:endCxn id="26" idx="0"/>
              </p:cNvCxnSpPr>
              <p:nvPr/>
            </p:nvCxnSpPr>
            <p:spPr>
              <a:xfrm>
                <a:off x="2853571" y="3279944"/>
                <a:ext cx="0" cy="98071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6" idx="5"/>
                <a:endCxn id="22" idx="3"/>
              </p:cNvCxnSpPr>
              <p:nvPr/>
            </p:nvCxnSpPr>
            <p:spPr>
              <a:xfrm>
                <a:off x="3532478" y="5899686"/>
                <a:ext cx="520109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0" idx="4"/>
                <a:endCxn id="22" idx="0"/>
              </p:cNvCxnSpPr>
              <p:nvPr/>
            </p:nvCxnSpPr>
            <p:spPr>
              <a:xfrm>
                <a:off x="9412483" y="3284606"/>
                <a:ext cx="0" cy="97605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6" idx="7"/>
                <a:endCxn id="37" idx="2"/>
              </p:cNvCxnSpPr>
              <p:nvPr/>
            </p:nvCxnSpPr>
            <p:spPr>
              <a:xfrm flipV="1">
                <a:off x="3532478" y="3772632"/>
                <a:ext cx="1266010" cy="76924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32" idx="5"/>
                <a:endCxn id="37" idx="2"/>
              </p:cNvCxnSpPr>
              <p:nvPr/>
            </p:nvCxnSpPr>
            <p:spPr>
              <a:xfrm>
                <a:off x="3532478" y="2999208"/>
                <a:ext cx="1266010" cy="77342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30" idx="3"/>
                <a:endCxn id="37" idx="6"/>
              </p:cNvCxnSpPr>
              <p:nvPr/>
            </p:nvCxnSpPr>
            <p:spPr>
              <a:xfrm flipH="1">
                <a:off x="7465578" y="3003393"/>
                <a:ext cx="1267998" cy="76923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22" idx="1"/>
                <a:endCxn id="37" idx="6"/>
              </p:cNvCxnSpPr>
              <p:nvPr/>
            </p:nvCxnSpPr>
            <p:spPr>
              <a:xfrm flipH="1" flipV="1">
                <a:off x="7465578" y="3772632"/>
                <a:ext cx="1267998" cy="76924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9" name="Graphic 38" descr="Brain in head">
              <a:extLst>
                <a:ext uri="{FF2B5EF4-FFF2-40B4-BE49-F238E27FC236}">
                  <a16:creationId xmlns:a16="http://schemas.microsoft.com/office/drawing/2014/main" id="{48D979D1-58BE-4CC3-A12E-A0E28982A6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296" y="1933241"/>
              <a:ext cx="775423" cy="775423"/>
            </a:xfrm>
            <a:prstGeom prst="rect">
              <a:avLst/>
            </a:prstGeom>
          </p:spPr>
        </p:pic>
        <p:grpSp>
          <p:nvGrpSpPr>
            <p:cNvPr id="41" name="Graphic 50" descr="Flowchart">
              <a:extLst>
                <a:ext uri="{FF2B5EF4-FFF2-40B4-BE49-F238E27FC236}">
                  <a16:creationId xmlns:a16="http://schemas.microsoft.com/office/drawing/2014/main" id="{334FCD9B-D16F-4BFA-8CC6-87CBD1B66CE3}"/>
                </a:ext>
              </a:extLst>
            </p:cNvPr>
            <p:cNvGrpSpPr/>
            <p:nvPr/>
          </p:nvGrpSpPr>
          <p:grpSpPr>
            <a:xfrm>
              <a:off x="2834935" y="4873186"/>
              <a:ext cx="685800" cy="619125"/>
              <a:chOff x="5703216" y="2566496"/>
              <a:chExt cx="685800" cy="619125"/>
            </a:xfrm>
          </p:grpSpPr>
          <p:sp>
            <p:nvSpPr>
              <p:cNvPr id="42" name="Freeform: Shape 41">
                <a:extLst>
                  <a:ext uri="{FF2B5EF4-FFF2-40B4-BE49-F238E27FC236}">
                    <a16:creationId xmlns:a16="http://schemas.microsoft.com/office/drawing/2014/main" id="{E5E62576-CFFB-480F-8E93-673696172162}"/>
                  </a:ext>
                </a:extLst>
              </p:cNvPr>
              <p:cNvSpPr/>
              <p:nvPr/>
            </p:nvSpPr>
            <p:spPr>
              <a:xfrm>
                <a:off x="5884191" y="2566496"/>
                <a:ext cx="323850" cy="133350"/>
              </a:xfrm>
              <a:custGeom>
                <a:avLst/>
                <a:gdLst>
                  <a:gd name="connsiteX0" fmla="*/ 0 w 323850"/>
                  <a:gd name="connsiteY0" fmla="*/ 0 h 133350"/>
                  <a:gd name="connsiteX1" fmla="*/ 323850 w 323850"/>
                  <a:gd name="connsiteY1" fmla="*/ 0 h 133350"/>
                  <a:gd name="connsiteX2" fmla="*/ 323850 w 323850"/>
                  <a:gd name="connsiteY2" fmla="*/ 133350 h 133350"/>
                  <a:gd name="connsiteX3" fmla="*/ 0 w 3238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323850" h="133350">
                    <a:moveTo>
                      <a:pt x="0" y="0"/>
                    </a:moveTo>
                    <a:lnTo>
                      <a:pt x="323850" y="0"/>
                    </a:lnTo>
                    <a:lnTo>
                      <a:pt x="323850" y="133350"/>
                    </a:lnTo>
                    <a:lnTo>
                      <a:pt x="0" y="133350"/>
                    </a:lnTo>
                    <a:close/>
                  </a:path>
                </a:pathLst>
              </a:custGeom>
              <a:solidFill>
                <a:schemeClr val="accent3"/>
              </a:solidFill>
              <a:ln w="9525" cap="flat">
                <a:noFill/>
                <a:prstDash val="solid"/>
                <a:miter/>
              </a:ln>
            </p:spPr>
            <p:txBody>
              <a:bodyPr rtlCol="0" anchor="ctr"/>
              <a:lstStyle/>
              <a:p>
                <a:endParaRPr lang="en-US">
                  <a:latin typeface="+mj-lt"/>
                </a:endParaRPr>
              </a:p>
            </p:txBody>
          </p:sp>
          <p:sp>
            <p:nvSpPr>
              <p:cNvPr id="43" name="Freeform: Shape 42">
                <a:extLst>
                  <a:ext uri="{FF2B5EF4-FFF2-40B4-BE49-F238E27FC236}">
                    <a16:creationId xmlns:a16="http://schemas.microsoft.com/office/drawing/2014/main" id="{4D7FDBFD-6950-4175-A232-3EDAE4348F72}"/>
                  </a:ext>
                </a:extLst>
              </p:cNvPr>
              <p:cNvSpPr/>
              <p:nvPr/>
            </p:nvSpPr>
            <p:spPr>
              <a:xfrm>
                <a:off x="5703216" y="3071321"/>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chemeClr val="accent3"/>
              </a:solidFill>
              <a:ln w="9525" cap="flat">
                <a:noFill/>
                <a:prstDash val="solid"/>
                <a:miter/>
              </a:ln>
            </p:spPr>
            <p:txBody>
              <a:bodyPr rtlCol="0" anchor="ctr"/>
              <a:lstStyle/>
              <a:p>
                <a:endParaRPr lang="en-US">
                  <a:latin typeface="+mj-lt"/>
                </a:endParaRPr>
              </a:p>
            </p:txBody>
          </p:sp>
          <p:sp>
            <p:nvSpPr>
              <p:cNvPr id="44" name="Freeform: Shape 43">
                <a:extLst>
                  <a:ext uri="{FF2B5EF4-FFF2-40B4-BE49-F238E27FC236}">
                    <a16:creationId xmlns:a16="http://schemas.microsoft.com/office/drawing/2014/main" id="{44090530-B369-45CC-8987-5A1357460A2E}"/>
                  </a:ext>
                </a:extLst>
              </p:cNvPr>
              <p:cNvSpPr/>
              <p:nvPr/>
            </p:nvSpPr>
            <p:spPr>
              <a:xfrm>
                <a:off x="5988966" y="3071321"/>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chemeClr val="accent3"/>
              </a:solidFill>
              <a:ln w="9525" cap="flat">
                <a:noFill/>
                <a:prstDash val="solid"/>
                <a:miter/>
              </a:ln>
            </p:spPr>
            <p:txBody>
              <a:bodyPr rtlCol="0" anchor="ctr"/>
              <a:lstStyle/>
              <a:p>
                <a:endParaRPr lang="en-US">
                  <a:latin typeface="+mj-lt"/>
                </a:endParaRPr>
              </a:p>
            </p:txBody>
          </p:sp>
          <p:sp>
            <p:nvSpPr>
              <p:cNvPr id="45" name="Freeform: Shape 44">
                <a:extLst>
                  <a:ext uri="{FF2B5EF4-FFF2-40B4-BE49-F238E27FC236}">
                    <a16:creationId xmlns:a16="http://schemas.microsoft.com/office/drawing/2014/main" id="{A450C98E-3468-4DC2-B7B6-2B7D8352F063}"/>
                  </a:ext>
                </a:extLst>
              </p:cNvPr>
              <p:cNvSpPr/>
              <p:nvPr/>
            </p:nvSpPr>
            <p:spPr>
              <a:xfrm>
                <a:off x="6274716" y="3071321"/>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chemeClr val="accent3"/>
              </a:solidFill>
              <a:ln w="9525" cap="flat">
                <a:noFill/>
                <a:prstDash val="solid"/>
                <a:miter/>
              </a:ln>
            </p:spPr>
            <p:txBody>
              <a:bodyPr rtlCol="0" anchor="ctr"/>
              <a:lstStyle/>
              <a:p>
                <a:endParaRPr lang="en-US">
                  <a:latin typeface="+mj-lt"/>
                </a:endParaRPr>
              </a:p>
            </p:txBody>
          </p:sp>
          <p:sp>
            <p:nvSpPr>
              <p:cNvPr id="46" name="Freeform: Shape 45">
                <a:extLst>
                  <a:ext uri="{FF2B5EF4-FFF2-40B4-BE49-F238E27FC236}">
                    <a16:creationId xmlns:a16="http://schemas.microsoft.com/office/drawing/2014/main" id="{65BE2034-9A7A-4140-9DB9-92C8A93BB179}"/>
                  </a:ext>
                </a:extLst>
              </p:cNvPr>
              <p:cNvSpPr/>
              <p:nvPr/>
            </p:nvSpPr>
            <p:spPr>
              <a:xfrm>
                <a:off x="5741316" y="2737946"/>
                <a:ext cx="609600" cy="304800"/>
              </a:xfrm>
              <a:custGeom>
                <a:avLst/>
                <a:gdLst>
                  <a:gd name="connsiteX0" fmla="*/ 366713 w 609600"/>
                  <a:gd name="connsiteY0" fmla="*/ 133350 h 304800"/>
                  <a:gd name="connsiteX1" fmla="*/ 323850 w 609600"/>
                  <a:gd name="connsiteY1" fmla="*/ 90488 h 304800"/>
                  <a:gd name="connsiteX2" fmla="*/ 323850 w 609600"/>
                  <a:gd name="connsiteY2" fmla="*/ 0 h 304800"/>
                  <a:gd name="connsiteX3" fmla="*/ 285750 w 609600"/>
                  <a:gd name="connsiteY3" fmla="*/ 0 h 304800"/>
                  <a:gd name="connsiteX4" fmla="*/ 285750 w 609600"/>
                  <a:gd name="connsiteY4" fmla="*/ 90488 h 304800"/>
                  <a:gd name="connsiteX5" fmla="*/ 242888 w 609600"/>
                  <a:gd name="connsiteY5" fmla="*/ 133350 h 304800"/>
                  <a:gd name="connsiteX6" fmla="*/ 0 w 609600"/>
                  <a:gd name="connsiteY6" fmla="*/ 133350 h 304800"/>
                  <a:gd name="connsiteX7" fmla="*/ 0 w 609600"/>
                  <a:gd name="connsiteY7" fmla="*/ 304800 h 304800"/>
                  <a:gd name="connsiteX8" fmla="*/ 38100 w 609600"/>
                  <a:gd name="connsiteY8" fmla="*/ 304800 h 304800"/>
                  <a:gd name="connsiteX9" fmla="*/ 38100 w 609600"/>
                  <a:gd name="connsiteY9" fmla="*/ 171450 h 304800"/>
                  <a:gd name="connsiteX10" fmla="*/ 242888 w 609600"/>
                  <a:gd name="connsiteY10" fmla="*/ 171450 h 304800"/>
                  <a:gd name="connsiteX11" fmla="*/ 285750 w 609600"/>
                  <a:gd name="connsiteY11" fmla="*/ 214313 h 304800"/>
                  <a:gd name="connsiteX12" fmla="*/ 285750 w 609600"/>
                  <a:gd name="connsiteY12" fmla="*/ 304800 h 304800"/>
                  <a:gd name="connsiteX13" fmla="*/ 323850 w 609600"/>
                  <a:gd name="connsiteY13" fmla="*/ 304800 h 304800"/>
                  <a:gd name="connsiteX14" fmla="*/ 323850 w 609600"/>
                  <a:gd name="connsiteY14" fmla="*/ 214313 h 304800"/>
                  <a:gd name="connsiteX15" fmla="*/ 366713 w 609600"/>
                  <a:gd name="connsiteY15" fmla="*/ 171450 h 304800"/>
                  <a:gd name="connsiteX16" fmla="*/ 571500 w 609600"/>
                  <a:gd name="connsiteY16" fmla="*/ 171450 h 304800"/>
                  <a:gd name="connsiteX17" fmla="*/ 571500 w 609600"/>
                  <a:gd name="connsiteY17" fmla="*/ 304800 h 304800"/>
                  <a:gd name="connsiteX18" fmla="*/ 609600 w 609600"/>
                  <a:gd name="connsiteY18" fmla="*/ 304800 h 304800"/>
                  <a:gd name="connsiteX19" fmla="*/ 609600 w 609600"/>
                  <a:gd name="connsiteY19" fmla="*/ 133350 h 304800"/>
                  <a:gd name="connsiteX20" fmla="*/ 304800 w 609600"/>
                  <a:gd name="connsiteY20" fmla="*/ 200025 h 304800"/>
                  <a:gd name="connsiteX21" fmla="*/ 257175 w 609600"/>
                  <a:gd name="connsiteY21" fmla="*/ 152400 h 304800"/>
                  <a:gd name="connsiteX22" fmla="*/ 304800 w 609600"/>
                  <a:gd name="connsiteY22" fmla="*/ 104775 h 304800"/>
                  <a:gd name="connsiteX23" fmla="*/ 352425 w 609600"/>
                  <a:gd name="connsiteY23" fmla="*/ 1524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600" h="304800">
                    <a:moveTo>
                      <a:pt x="366713" y="133350"/>
                    </a:moveTo>
                    <a:lnTo>
                      <a:pt x="323850" y="90488"/>
                    </a:lnTo>
                    <a:lnTo>
                      <a:pt x="323850" y="0"/>
                    </a:lnTo>
                    <a:lnTo>
                      <a:pt x="285750" y="0"/>
                    </a:lnTo>
                    <a:lnTo>
                      <a:pt x="285750" y="90488"/>
                    </a:lnTo>
                    <a:lnTo>
                      <a:pt x="242888" y="133350"/>
                    </a:lnTo>
                    <a:lnTo>
                      <a:pt x="0" y="133350"/>
                    </a:lnTo>
                    <a:lnTo>
                      <a:pt x="0" y="304800"/>
                    </a:lnTo>
                    <a:lnTo>
                      <a:pt x="38100" y="304800"/>
                    </a:lnTo>
                    <a:lnTo>
                      <a:pt x="38100" y="171450"/>
                    </a:lnTo>
                    <a:lnTo>
                      <a:pt x="242888" y="171450"/>
                    </a:lnTo>
                    <a:lnTo>
                      <a:pt x="285750" y="214313"/>
                    </a:lnTo>
                    <a:lnTo>
                      <a:pt x="285750" y="304800"/>
                    </a:lnTo>
                    <a:lnTo>
                      <a:pt x="323850" y="304800"/>
                    </a:lnTo>
                    <a:lnTo>
                      <a:pt x="323850" y="214313"/>
                    </a:lnTo>
                    <a:lnTo>
                      <a:pt x="366713" y="171450"/>
                    </a:lnTo>
                    <a:lnTo>
                      <a:pt x="571500" y="171450"/>
                    </a:lnTo>
                    <a:lnTo>
                      <a:pt x="571500" y="304800"/>
                    </a:lnTo>
                    <a:lnTo>
                      <a:pt x="609600" y="304800"/>
                    </a:lnTo>
                    <a:lnTo>
                      <a:pt x="609600" y="133350"/>
                    </a:lnTo>
                    <a:close/>
                    <a:moveTo>
                      <a:pt x="304800" y="200025"/>
                    </a:moveTo>
                    <a:lnTo>
                      <a:pt x="257175" y="152400"/>
                    </a:lnTo>
                    <a:lnTo>
                      <a:pt x="304800" y="104775"/>
                    </a:lnTo>
                    <a:lnTo>
                      <a:pt x="352425" y="152400"/>
                    </a:lnTo>
                    <a:close/>
                  </a:path>
                </a:pathLst>
              </a:custGeom>
              <a:solidFill>
                <a:schemeClr val="accent4"/>
              </a:solidFill>
              <a:ln w="9525" cap="flat">
                <a:noFill/>
                <a:prstDash val="solid"/>
                <a:miter/>
              </a:ln>
            </p:spPr>
            <p:txBody>
              <a:bodyPr rtlCol="0" anchor="ctr"/>
              <a:lstStyle/>
              <a:p>
                <a:endParaRPr lang="en-US">
                  <a:latin typeface="+mj-lt"/>
                </a:endParaRPr>
              </a:p>
            </p:txBody>
          </p:sp>
        </p:grpSp>
        <p:grpSp>
          <p:nvGrpSpPr>
            <p:cNvPr id="7" name="Graphic 46">
              <a:extLst>
                <a:ext uri="{FF2B5EF4-FFF2-40B4-BE49-F238E27FC236}">
                  <a16:creationId xmlns:a16="http://schemas.microsoft.com/office/drawing/2014/main" id="{F1DEDAF5-5A5C-4AEB-80F8-D9DB5EDC1368}"/>
                </a:ext>
              </a:extLst>
            </p:cNvPr>
            <p:cNvGrpSpPr/>
            <p:nvPr/>
          </p:nvGrpSpPr>
          <p:grpSpPr>
            <a:xfrm>
              <a:off x="8678187" y="2052733"/>
              <a:ext cx="739517" cy="543263"/>
              <a:chOff x="8300056" y="2518266"/>
              <a:chExt cx="739517" cy="543263"/>
            </a:xfrm>
            <a:solidFill>
              <a:schemeClr val="accent1"/>
            </a:solidFill>
          </p:grpSpPr>
          <p:sp>
            <p:nvSpPr>
              <p:cNvPr id="36" name="Freeform: Shape 35">
                <a:extLst>
                  <a:ext uri="{FF2B5EF4-FFF2-40B4-BE49-F238E27FC236}">
                    <a16:creationId xmlns:a16="http://schemas.microsoft.com/office/drawing/2014/main" id="{106898AE-9B0D-4F7A-B311-28A1C93D6BB7}"/>
                  </a:ext>
                </a:extLst>
              </p:cNvPr>
              <p:cNvSpPr/>
              <p:nvPr/>
            </p:nvSpPr>
            <p:spPr>
              <a:xfrm>
                <a:off x="8688715" y="2858145"/>
                <a:ext cx="350858" cy="192406"/>
              </a:xfrm>
              <a:custGeom>
                <a:avLst/>
                <a:gdLst>
                  <a:gd name="connsiteX0" fmla="*/ 267331 w 350857"/>
                  <a:gd name="connsiteY0" fmla="*/ 26145 h 192405"/>
                  <a:gd name="connsiteX1" fmla="*/ 111935 w 350857"/>
                  <a:gd name="connsiteY1" fmla="*/ 56250 h 192405"/>
                  <a:gd name="connsiteX2" fmla="*/ 13355 w 350857"/>
                  <a:gd name="connsiteY2" fmla="*/ 62023 h 192405"/>
                  <a:gd name="connsiteX3" fmla="*/ 0 w 350857"/>
                  <a:gd name="connsiteY3" fmla="*/ 203384 h 192405"/>
                  <a:gd name="connsiteX4" fmla="*/ 224888 w 350857"/>
                  <a:gd name="connsiteY4" fmla="*/ 203384 h 192405"/>
                  <a:gd name="connsiteX5" fmla="*/ 233264 w 350857"/>
                  <a:gd name="connsiteY5" fmla="*/ 105257 h 192405"/>
                  <a:gd name="connsiteX6" fmla="*/ 264615 w 350857"/>
                  <a:gd name="connsiteY6" fmla="*/ 203384 h 192405"/>
                  <a:gd name="connsiteX7" fmla="*/ 357875 w 350857"/>
                  <a:gd name="connsiteY7" fmla="*/ 203384 h 192405"/>
                  <a:gd name="connsiteX8" fmla="*/ 310452 w 350857"/>
                  <a:gd name="connsiteY8" fmla="*/ 0 h 192405"/>
                  <a:gd name="connsiteX9" fmla="*/ 267331 w 350857"/>
                  <a:gd name="connsiteY9" fmla="*/ 26145 h 19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 h="192405">
                    <a:moveTo>
                      <a:pt x="267331" y="26145"/>
                    </a:moveTo>
                    <a:cubicBezTo>
                      <a:pt x="238583" y="38368"/>
                      <a:pt x="199876" y="50478"/>
                      <a:pt x="111935" y="56250"/>
                    </a:cubicBezTo>
                    <a:cubicBezTo>
                      <a:pt x="73793" y="58740"/>
                      <a:pt x="37689" y="60778"/>
                      <a:pt x="13355" y="62023"/>
                    </a:cubicBezTo>
                    <a:lnTo>
                      <a:pt x="0" y="203384"/>
                    </a:lnTo>
                    <a:lnTo>
                      <a:pt x="224888" y="203384"/>
                    </a:lnTo>
                    <a:lnTo>
                      <a:pt x="233264" y="105257"/>
                    </a:lnTo>
                    <a:lnTo>
                      <a:pt x="264615" y="203384"/>
                    </a:lnTo>
                    <a:lnTo>
                      <a:pt x="357875" y="203384"/>
                    </a:lnTo>
                    <a:cubicBezTo>
                      <a:pt x="357875" y="203384"/>
                      <a:pt x="334333" y="74133"/>
                      <a:pt x="310452" y="0"/>
                    </a:cubicBezTo>
                    <a:cubicBezTo>
                      <a:pt x="296192" y="13921"/>
                      <a:pt x="277970" y="21731"/>
                      <a:pt x="267331" y="26145"/>
                    </a:cubicBezTo>
                    <a:close/>
                  </a:path>
                </a:pathLst>
              </a:custGeom>
              <a:solidFill>
                <a:schemeClr val="accent3"/>
              </a:solidFill>
              <a:ln w="11231" cap="flat">
                <a:noFill/>
                <a:prstDash val="solid"/>
                <a:miter/>
              </a:ln>
            </p:spPr>
            <p:txBody>
              <a:bodyPr rtlCol="0" anchor="ctr"/>
              <a:lstStyle/>
              <a:p>
                <a:endParaRPr lang="en-US">
                  <a:latin typeface="+mj-lt"/>
                </a:endParaRPr>
              </a:p>
            </p:txBody>
          </p:sp>
          <p:sp>
            <p:nvSpPr>
              <p:cNvPr id="48" name="Freeform: Shape 47">
                <a:extLst>
                  <a:ext uri="{FF2B5EF4-FFF2-40B4-BE49-F238E27FC236}">
                    <a16:creationId xmlns:a16="http://schemas.microsoft.com/office/drawing/2014/main" id="{AF7F522E-123E-407F-8506-ACF0417B77F9}"/>
                  </a:ext>
                </a:extLst>
              </p:cNvPr>
              <p:cNvSpPr/>
              <p:nvPr/>
            </p:nvSpPr>
            <p:spPr>
              <a:xfrm>
                <a:off x="8300056" y="2755944"/>
                <a:ext cx="679079" cy="305585"/>
              </a:xfrm>
              <a:custGeom>
                <a:avLst/>
                <a:gdLst>
                  <a:gd name="connsiteX0" fmla="*/ 640598 w 679079"/>
                  <a:gd name="connsiteY0" fmla="*/ 12902 h 305585"/>
                  <a:gd name="connsiteX1" fmla="*/ 490635 w 679079"/>
                  <a:gd name="connsiteY1" fmla="*/ 23428 h 305585"/>
                  <a:gd name="connsiteX2" fmla="*/ 250241 w 679079"/>
                  <a:gd name="connsiteY2" fmla="*/ 0 h 305585"/>
                  <a:gd name="connsiteX3" fmla="*/ 63041 w 679079"/>
                  <a:gd name="connsiteY3" fmla="*/ 63381 h 305585"/>
                  <a:gd name="connsiteX4" fmla="*/ 0 w 679079"/>
                  <a:gd name="connsiteY4" fmla="*/ 305585 h 305585"/>
                  <a:gd name="connsiteX5" fmla="*/ 93260 w 679079"/>
                  <a:gd name="connsiteY5" fmla="*/ 305585 h 305585"/>
                  <a:gd name="connsiteX6" fmla="*/ 124611 w 679079"/>
                  <a:gd name="connsiteY6" fmla="*/ 182446 h 305585"/>
                  <a:gd name="connsiteX7" fmla="*/ 132986 w 679079"/>
                  <a:gd name="connsiteY7" fmla="*/ 305585 h 305585"/>
                  <a:gd name="connsiteX8" fmla="*/ 353121 w 679079"/>
                  <a:gd name="connsiteY8" fmla="*/ 305585 h 305585"/>
                  <a:gd name="connsiteX9" fmla="*/ 369645 w 679079"/>
                  <a:gd name="connsiteY9" fmla="*/ 130609 h 305585"/>
                  <a:gd name="connsiteX10" fmla="*/ 498218 w 679079"/>
                  <a:gd name="connsiteY10" fmla="*/ 123253 h 305585"/>
                  <a:gd name="connsiteX11" fmla="*/ 642069 w 679079"/>
                  <a:gd name="connsiteY11" fmla="*/ 95863 h 305585"/>
                  <a:gd name="connsiteX12" fmla="*/ 683833 w 679079"/>
                  <a:gd name="connsiteY12" fmla="*/ 54666 h 305585"/>
                  <a:gd name="connsiteX13" fmla="*/ 640598 w 679079"/>
                  <a:gd name="connsiteY13" fmla="*/ 12902 h 30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079" h="305585">
                    <a:moveTo>
                      <a:pt x="640598" y="12902"/>
                    </a:moveTo>
                    <a:cubicBezTo>
                      <a:pt x="594307" y="19467"/>
                      <a:pt x="533983" y="24447"/>
                      <a:pt x="490635" y="23428"/>
                    </a:cubicBezTo>
                    <a:cubicBezTo>
                      <a:pt x="402128" y="21391"/>
                      <a:pt x="345764" y="0"/>
                      <a:pt x="250241" y="0"/>
                    </a:cubicBezTo>
                    <a:cubicBezTo>
                      <a:pt x="124837" y="0"/>
                      <a:pt x="89412" y="19014"/>
                      <a:pt x="63041" y="63381"/>
                    </a:cubicBezTo>
                    <a:cubicBezTo>
                      <a:pt x="33614" y="112614"/>
                      <a:pt x="0" y="305585"/>
                      <a:pt x="0" y="305585"/>
                    </a:cubicBezTo>
                    <a:lnTo>
                      <a:pt x="93260" y="305585"/>
                    </a:lnTo>
                    <a:lnTo>
                      <a:pt x="124611" y="182446"/>
                    </a:lnTo>
                    <a:lnTo>
                      <a:pt x="132986" y="305585"/>
                    </a:lnTo>
                    <a:lnTo>
                      <a:pt x="353121" y="305585"/>
                    </a:lnTo>
                    <a:lnTo>
                      <a:pt x="369645" y="130609"/>
                    </a:lnTo>
                    <a:cubicBezTo>
                      <a:pt x="369645" y="130609"/>
                      <a:pt x="430536" y="127667"/>
                      <a:pt x="498218" y="123253"/>
                    </a:cubicBezTo>
                    <a:cubicBezTo>
                      <a:pt x="582424" y="117707"/>
                      <a:pt x="616717" y="106615"/>
                      <a:pt x="642069" y="95863"/>
                    </a:cubicBezTo>
                    <a:cubicBezTo>
                      <a:pt x="666629" y="85451"/>
                      <a:pt x="684738" y="74585"/>
                      <a:pt x="683833" y="54666"/>
                    </a:cubicBezTo>
                    <a:cubicBezTo>
                      <a:pt x="682927" y="32256"/>
                      <a:pt x="667195" y="9168"/>
                      <a:pt x="640598" y="12902"/>
                    </a:cubicBezTo>
                    <a:close/>
                  </a:path>
                </a:pathLst>
              </a:custGeom>
              <a:solidFill>
                <a:schemeClr val="accent4"/>
              </a:solidFill>
              <a:ln w="11231" cap="flat">
                <a:noFill/>
                <a:prstDash val="solid"/>
                <a:miter/>
              </a:ln>
            </p:spPr>
            <p:txBody>
              <a:bodyPr rtlCol="0" anchor="ctr"/>
              <a:lstStyle/>
              <a:p>
                <a:endParaRPr lang="en-US">
                  <a:latin typeface="+mj-lt"/>
                </a:endParaRPr>
              </a:p>
            </p:txBody>
          </p:sp>
          <p:sp>
            <p:nvSpPr>
              <p:cNvPr id="49" name="Freeform: Shape 48">
                <a:extLst>
                  <a:ext uri="{FF2B5EF4-FFF2-40B4-BE49-F238E27FC236}">
                    <a16:creationId xmlns:a16="http://schemas.microsoft.com/office/drawing/2014/main" id="{24909D75-5ECC-4BD4-8482-1C4389A7A231}"/>
                  </a:ext>
                </a:extLst>
              </p:cNvPr>
              <p:cNvSpPr/>
              <p:nvPr/>
            </p:nvSpPr>
            <p:spPr>
              <a:xfrm>
                <a:off x="8433381" y="2518266"/>
                <a:ext cx="203724" cy="203724"/>
              </a:xfrm>
              <a:custGeom>
                <a:avLst/>
                <a:gdLst>
                  <a:gd name="connsiteX0" fmla="*/ 212552 w 203723"/>
                  <a:gd name="connsiteY0" fmla="*/ 106276 h 203723"/>
                  <a:gd name="connsiteX1" fmla="*/ 106276 w 203723"/>
                  <a:gd name="connsiteY1" fmla="*/ 212552 h 203723"/>
                  <a:gd name="connsiteX2" fmla="*/ 0 w 203723"/>
                  <a:gd name="connsiteY2" fmla="*/ 106276 h 203723"/>
                  <a:gd name="connsiteX3" fmla="*/ 106276 w 203723"/>
                  <a:gd name="connsiteY3" fmla="*/ 0 h 203723"/>
                  <a:gd name="connsiteX4" fmla="*/ 212552 w 203723"/>
                  <a:gd name="connsiteY4" fmla="*/ 106276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23" h="203723">
                    <a:moveTo>
                      <a:pt x="212552" y="106276"/>
                    </a:moveTo>
                    <a:cubicBezTo>
                      <a:pt x="212552" y="165016"/>
                      <a:pt x="165016" y="212552"/>
                      <a:pt x="106276" y="212552"/>
                    </a:cubicBezTo>
                    <a:cubicBezTo>
                      <a:pt x="47536" y="212552"/>
                      <a:pt x="0" y="164903"/>
                      <a:pt x="0" y="106276"/>
                    </a:cubicBezTo>
                    <a:cubicBezTo>
                      <a:pt x="0" y="47536"/>
                      <a:pt x="47649" y="0"/>
                      <a:pt x="106276" y="0"/>
                    </a:cubicBezTo>
                    <a:cubicBezTo>
                      <a:pt x="164903" y="0"/>
                      <a:pt x="212552" y="47649"/>
                      <a:pt x="212552" y="106276"/>
                    </a:cubicBezTo>
                    <a:close/>
                  </a:path>
                </a:pathLst>
              </a:custGeom>
              <a:solidFill>
                <a:schemeClr val="accent4"/>
              </a:solidFill>
              <a:ln w="11231" cap="flat">
                <a:noFill/>
                <a:prstDash val="solid"/>
                <a:miter/>
              </a:ln>
            </p:spPr>
            <p:txBody>
              <a:bodyPr rtlCol="0" anchor="ctr"/>
              <a:lstStyle/>
              <a:p>
                <a:endParaRPr lang="en-US">
                  <a:latin typeface="+mj-lt"/>
                </a:endParaRPr>
              </a:p>
            </p:txBody>
          </p:sp>
          <p:sp>
            <p:nvSpPr>
              <p:cNvPr id="50" name="Freeform: Shape 49">
                <a:extLst>
                  <a:ext uri="{FF2B5EF4-FFF2-40B4-BE49-F238E27FC236}">
                    <a16:creationId xmlns:a16="http://schemas.microsoft.com/office/drawing/2014/main" id="{84C03A05-4F9E-4F2A-AB00-116C325E8E8B}"/>
                  </a:ext>
                </a:extLst>
              </p:cNvPr>
              <p:cNvSpPr/>
              <p:nvPr/>
            </p:nvSpPr>
            <p:spPr>
              <a:xfrm>
                <a:off x="8704560" y="2559576"/>
                <a:ext cx="192406" cy="192406"/>
              </a:xfrm>
              <a:custGeom>
                <a:avLst/>
                <a:gdLst>
                  <a:gd name="connsiteX0" fmla="*/ 201460 w 192405"/>
                  <a:gd name="connsiteY0" fmla="*/ 100730 h 192405"/>
                  <a:gd name="connsiteX1" fmla="*/ 100730 w 192405"/>
                  <a:gd name="connsiteY1" fmla="*/ 201460 h 192405"/>
                  <a:gd name="connsiteX2" fmla="*/ 0 w 192405"/>
                  <a:gd name="connsiteY2" fmla="*/ 100730 h 192405"/>
                  <a:gd name="connsiteX3" fmla="*/ 100730 w 192405"/>
                  <a:gd name="connsiteY3" fmla="*/ 0 h 192405"/>
                  <a:gd name="connsiteX4" fmla="*/ 201460 w 192405"/>
                  <a:gd name="connsiteY4" fmla="*/ 100730 h 19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 h="192405">
                    <a:moveTo>
                      <a:pt x="201460" y="100730"/>
                    </a:moveTo>
                    <a:cubicBezTo>
                      <a:pt x="201460" y="156415"/>
                      <a:pt x="156301" y="201460"/>
                      <a:pt x="100730" y="201460"/>
                    </a:cubicBezTo>
                    <a:cubicBezTo>
                      <a:pt x="45046" y="201460"/>
                      <a:pt x="0" y="156302"/>
                      <a:pt x="0" y="100730"/>
                    </a:cubicBezTo>
                    <a:cubicBezTo>
                      <a:pt x="0" y="45046"/>
                      <a:pt x="45159" y="0"/>
                      <a:pt x="100730" y="0"/>
                    </a:cubicBezTo>
                    <a:cubicBezTo>
                      <a:pt x="156415" y="-113"/>
                      <a:pt x="201460" y="45046"/>
                      <a:pt x="201460" y="100730"/>
                    </a:cubicBezTo>
                    <a:close/>
                  </a:path>
                </a:pathLst>
              </a:custGeom>
              <a:solidFill>
                <a:schemeClr val="accent3"/>
              </a:solidFill>
              <a:ln w="11231" cap="flat">
                <a:noFill/>
                <a:prstDash val="solid"/>
                <a:miter/>
              </a:ln>
            </p:spPr>
            <p:txBody>
              <a:bodyPr rtlCol="0" anchor="ctr"/>
              <a:lstStyle/>
              <a:p>
                <a:endParaRPr lang="en-US">
                  <a:latin typeface="+mj-lt"/>
                </a:endParaRPr>
              </a:p>
            </p:txBody>
          </p:sp>
        </p:grpSp>
        <p:grpSp>
          <p:nvGrpSpPr>
            <p:cNvPr id="51" name="Graphic 39">
              <a:extLst>
                <a:ext uri="{FF2B5EF4-FFF2-40B4-BE49-F238E27FC236}">
                  <a16:creationId xmlns:a16="http://schemas.microsoft.com/office/drawing/2014/main" id="{CFC8FC0A-B4F3-446E-B93A-6EFB061A0821}"/>
                </a:ext>
              </a:extLst>
            </p:cNvPr>
            <p:cNvGrpSpPr/>
            <p:nvPr/>
          </p:nvGrpSpPr>
          <p:grpSpPr>
            <a:xfrm>
              <a:off x="8764425" y="4873186"/>
              <a:ext cx="554540" cy="550493"/>
              <a:chOff x="8399691" y="5190977"/>
              <a:chExt cx="554540" cy="550493"/>
            </a:xfrm>
            <a:solidFill>
              <a:schemeClr val="accent1"/>
            </a:solidFill>
          </p:grpSpPr>
          <p:sp>
            <p:nvSpPr>
              <p:cNvPr id="52" name="Freeform: Shape 51">
                <a:extLst>
                  <a:ext uri="{FF2B5EF4-FFF2-40B4-BE49-F238E27FC236}">
                    <a16:creationId xmlns:a16="http://schemas.microsoft.com/office/drawing/2014/main" id="{F8075A39-609D-4920-B8DC-3C8D5B767A7C}"/>
                  </a:ext>
                </a:extLst>
              </p:cNvPr>
              <p:cNvSpPr/>
              <p:nvPr/>
            </p:nvSpPr>
            <p:spPr>
              <a:xfrm>
                <a:off x="8399691" y="5190977"/>
                <a:ext cx="501920" cy="550493"/>
              </a:xfrm>
              <a:custGeom>
                <a:avLst/>
                <a:gdLst>
                  <a:gd name="connsiteX0" fmla="*/ 255008 w 501919"/>
                  <a:gd name="connsiteY0" fmla="*/ 292247 h 550492"/>
                  <a:gd name="connsiteX1" fmla="*/ 255008 w 501919"/>
                  <a:gd name="connsiteY1" fmla="*/ 292247 h 550492"/>
                  <a:gd name="connsiteX2" fmla="*/ 255008 w 501919"/>
                  <a:gd name="connsiteY2" fmla="*/ 0 h 550492"/>
                  <a:gd name="connsiteX3" fmla="*/ 37482 w 501919"/>
                  <a:gd name="connsiteY3" fmla="*/ 138676 h 550492"/>
                  <a:gd name="connsiteX4" fmla="*/ 0 w 501919"/>
                  <a:gd name="connsiteY4" fmla="*/ 277999 h 550492"/>
                  <a:gd name="connsiteX5" fmla="*/ 139647 w 501919"/>
                  <a:gd name="connsiteY5" fmla="*/ 520134 h 550492"/>
                  <a:gd name="connsiteX6" fmla="*/ 278970 w 501919"/>
                  <a:gd name="connsiteY6" fmla="*/ 557617 h 550492"/>
                  <a:gd name="connsiteX7" fmla="*/ 508072 w 501919"/>
                  <a:gd name="connsiteY7" fmla="*/ 438451 h 550492"/>
                  <a:gd name="connsiteX8" fmla="*/ 267151 w 501919"/>
                  <a:gd name="connsiteY8" fmla="*/ 299290 h 550492"/>
                  <a:gd name="connsiteX9" fmla="*/ 255008 w 501919"/>
                  <a:gd name="connsiteY9" fmla="*/ 292247 h 55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919" h="550492">
                    <a:moveTo>
                      <a:pt x="255008" y="292247"/>
                    </a:moveTo>
                    <a:lnTo>
                      <a:pt x="255008" y="292247"/>
                    </a:lnTo>
                    <a:lnTo>
                      <a:pt x="255008" y="0"/>
                    </a:lnTo>
                    <a:cubicBezTo>
                      <a:pt x="162314" y="7448"/>
                      <a:pt x="85407" y="56183"/>
                      <a:pt x="37482" y="138676"/>
                    </a:cubicBezTo>
                    <a:cubicBezTo>
                      <a:pt x="12062" y="182634"/>
                      <a:pt x="0" y="230559"/>
                      <a:pt x="0" y="277999"/>
                    </a:cubicBezTo>
                    <a:cubicBezTo>
                      <a:pt x="0" y="374578"/>
                      <a:pt x="50030" y="468404"/>
                      <a:pt x="139647" y="520134"/>
                    </a:cubicBezTo>
                    <a:cubicBezTo>
                      <a:pt x="183686" y="545554"/>
                      <a:pt x="231612" y="557617"/>
                      <a:pt x="278970" y="557617"/>
                    </a:cubicBezTo>
                    <a:cubicBezTo>
                      <a:pt x="367940" y="557617"/>
                      <a:pt x="454480" y="515196"/>
                      <a:pt x="508072" y="438451"/>
                    </a:cubicBezTo>
                    <a:lnTo>
                      <a:pt x="267151" y="299290"/>
                    </a:lnTo>
                    <a:lnTo>
                      <a:pt x="255008" y="292247"/>
                    </a:lnTo>
                    <a:close/>
                  </a:path>
                </a:pathLst>
              </a:custGeom>
              <a:solidFill>
                <a:srgbClr val="D9542F"/>
              </a:solidFill>
              <a:ln w="8007" cap="flat">
                <a:noFill/>
                <a:prstDash val="solid"/>
                <a:miter/>
              </a:ln>
            </p:spPr>
            <p:txBody>
              <a:bodyPr rtlCol="0" anchor="ctr"/>
              <a:lstStyle/>
              <a:p>
                <a:endParaRPr lang="en-US">
                  <a:latin typeface="+mj-lt"/>
                </a:endParaRPr>
              </a:p>
            </p:txBody>
          </p:sp>
          <p:sp>
            <p:nvSpPr>
              <p:cNvPr id="53" name="Freeform: Shape 52">
                <a:extLst>
                  <a:ext uri="{FF2B5EF4-FFF2-40B4-BE49-F238E27FC236}">
                    <a16:creationId xmlns:a16="http://schemas.microsoft.com/office/drawing/2014/main" id="{ED2C6CFC-048A-4105-8386-3322B1C195D5}"/>
                  </a:ext>
                </a:extLst>
              </p:cNvPr>
              <p:cNvSpPr/>
              <p:nvPr/>
            </p:nvSpPr>
            <p:spPr>
              <a:xfrm>
                <a:off x="8703271" y="5191058"/>
                <a:ext cx="250960" cy="388583"/>
              </a:xfrm>
              <a:custGeom>
                <a:avLst/>
                <a:gdLst>
                  <a:gd name="connsiteX0" fmla="*/ 0 w 250959"/>
                  <a:gd name="connsiteY0" fmla="*/ 0 h 388582"/>
                  <a:gd name="connsiteX1" fmla="*/ 0 w 250959"/>
                  <a:gd name="connsiteY1" fmla="*/ 264155 h 388582"/>
                  <a:gd name="connsiteX2" fmla="*/ 228859 w 250959"/>
                  <a:gd name="connsiteY2" fmla="*/ 396355 h 388582"/>
                  <a:gd name="connsiteX3" fmla="*/ 255008 w 250959"/>
                  <a:gd name="connsiteY3" fmla="*/ 278161 h 388582"/>
                  <a:gd name="connsiteX4" fmla="*/ 173243 w 250959"/>
                  <a:gd name="connsiteY4" fmla="*/ 80712 h 388582"/>
                  <a:gd name="connsiteX5" fmla="*/ 0 w 250959"/>
                  <a:gd name="connsiteY5" fmla="*/ 0 h 3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959" h="388582">
                    <a:moveTo>
                      <a:pt x="0" y="0"/>
                    </a:moveTo>
                    <a:lnTo>
                      <a:pt x="0" y="264155"/>
                    </a:lnTo>
                    <a:lnTo>
                      <a:pt x="228859" y="396355"/>
                    </a:lnTo>
                    <a:cubicBezTo>
                      <a:pt x="246912" y="358873"/>
                      <a:pt x="254927" y="322038"/>
                      <a:pt x="255008" y="278161"/>
                    </a:cubicBezTo>
                    <a:cubicBezTo>
                      <a:pt x="255008" y="200930"/>
                      <a:pt x="223840" y="131309"/>
                      <a:pt x="173243" y="80712"/>
                    </a:cubicBezTo>
                    <a:cubicBezTo>
                      <a:pt x="127990" y="35458"/>
                      <a:pt x="67516" y="5748"/>
                      <a:pt x="0" y="0"/>
                    </a:cubicBezTo>
                    <a:close/>
                  </a:path>
                </a:pathLst>
              </a:custGeom>
              <a:solidFill>
                <a:schemeClr val="accent2"/>
              </a:solidFill>
              <a:ln w="8007" cap="flat">
                <a:noFill/>
                <a:prstDash val="solid"/>
                <a:miter/>
              </a:ln>
            </p:spPr>
            <p:txBody>
              <a:bodyPr rtlCol="0" anchor="ctr"/>
              <a:lstStyle/>
              <a:p>
                <a:endParaRPr lang="en-US">
                  <a:latin typeface="+mj-lt"/>
                </a:endParaRPr>
              </a:p>
            </p:txBody>
          </p:sp>
        </p:grpSp>
        <p:sp>
          <p:nvSpPr>
            <p:cNvPr id="57" name="Freeform: Shape 56">
              <a:extLst>
                <a:ext uri="{FF2B5EF4-FFF2-40B4-BE49-F238E27FC236}">
                  <a16:creationId xmlns:a16="http://schemas.microsoft.com/office/drawing/2014/main" id="{6009848D-8167-4E0D-85D3-36C924BFA1FE}"/>
                </a:ext>
              </a:extLst>
            </p:cNvPr>
            <p:cNvSpPr/>
            <p:nvPr/>
          </p:nvSpPr>
          <p:spPr>
            <a:xfrm>
              <a:off x="5907318" y="3253149"/>
              <a:ext cx="200719" cy="201867"/>
            </a:xfrm>
            <a:custGeom>
              <a:avLst/>
              <a:gdLst>
                <a:gd name="connsiteX0" fmla="*/ 162270 w 154882"/>
                <a:gd name="connsiteY0" fmla="*/ 81135 h 154882"/>
                <a:gd name="connsiteX1" fmla="*/ 81135 w 154882"/>
                <a:gd name="connsiteY1" fmla="*/ 0 h 154882"/>
                <a:gd name="connsiteX2" fmla="*/ 0 w 154882"/>
                <a:gd name="connsiteY2" fmla="*/ 81135 h 154882"/>
                <a:gd name="connsiteX3" fmla="*/ 81135 w 154882"/>
                <a:gd name="connsiteY3" fmla="*/ 162270 h 154882"/>
                <a:gd name="connsiteX4" fmla="*/ 162270 w 154882"/>
                <a:gd name="connsiteY4" fmla="*/ 81135 h 154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82" h="154882">
                  <a:moveTo>
                    <a:pt x="162270" y="81135"/>
                  </a:moveTo>
                  <a:cubicBezTo>
                    <a:pt x="162270" y="36338"/>
                    <a:pt x="125932" y="0"/>
                    <a:pt x="81135" y="0"/>
                  </a:cubicBezTo>
                  <a:cubicBezTo>
                    <a:pt x="36338" y="0"/>
                    <a:pt x="0" y="36338"/>
                    <a:pt x="0" y="81135"/>
                  </a:cubicBezTo>
                  <a:cubicBezTo>
                    <a:pt x="0" y="125932"/>
                    <a:pt x="36338" y="162270"/>
                    <a:pt x="81135" y="162270"/>
                  </a:cubicBezTo>
                  <a:cubicBezTo>
                    <a:pt x="125932" y="162270"/>
                    <a:pt x="162270" y="125932"/>
                    <a:pt x="162270" y="81135"/>
                  </a:cubicBezTo>
                  <a:close/>
                </a:path>
              </a:pathLst>
            </a:custGeom>
            <a:solidFill>
              <a:schemeClr val="tx2"/>
            </a:solidFill>
            <a:ln w="11793" cap="flat">
              <a:noFill/>
              <a:prstDash val="solid"/>
              <a:miter/>
            </a:ln>
          </p:spPr>
          <p:txBody>
            <a:bodyPr rtlCol="0" anchor="ctr"/>
            <a:lstStyle/>
            <a:p>
              <a:endParaRPr lang="en-US">
                <a:latin typeface="+mj-lt"/>
              </a:endParaRPr>
            </a:p>
          </p:txBody>
        </p:sp>
        <p:sp>
          <p:nvSpPr>
            <p:cNvPr id="58" name="Freeform: Shape 57">
              <a:extLst>
                <a:ext uri="{FF2B5EF4-FFF2-40B4-BE49-F238E27FC236}">
                  <a16:creationId xmlns:a16="http://schemas.microsoft.com/office/drawing/2014/main" id="{9A592250-3782-4001-85E5-297E1D5F0097}"/>
                </a:ext>
              </a:extLst>
            </p:cNvPr>
            <p:cNvSpPr/>
            <p:nvPr/>
          </p:nvSpPr>
          <p:spPr>
            <a:xfrm>
              <a:off x="5858527" y="3491817"/>
              <a:ext cx="277918" cy="760883"/>
            </a:xfrm>
            <a:custGeom>
              <a:avLst/>
              <a:gdLst>
                <a:gd name="connsiteX0" fmla="*/ 198012 w 214453"/>
                <a:gd name="connsiteY0" fmla="*/ 263896 h 583789"/>
                <a:gd name="connsiteX1" fmla="*/ 176566 w 214453"/>
                <a:gd name="connsiteY1" fmla="*/ 260680 h 583789"/>
                <a:gd name="connsiteX2" fmla="*/ 137607 w 214453"/>
                <a:gd name="connsiteY2" fmla="*/ 236852 h 583789"/>
                <a:gd name="connsiteX3" fmla="*/ 129625 w 214453"/>
                <a:gd name="connsiteY3" fmla="*/ 187885 h 583789"/>
                <a:gd name="connsiteX4" fmla="*/ 166320 w 214453"/>
                <a:gd name="connsiteY4" fmla="*/ 78395 h 583789"/>
                <a:gd name="connsiteX5" fmla="*/ 221363 w 214453"/>
                <a:gd name="connsiteY5" fmla="*/ 14893 h 583789"/>
                <a:gd name="connsiteX6" fmla="*/ 153215 w 214453"/>
                <a:gd name="connsiteY6" fmla="*/ 0 h 583789"/>
                <a:gd name="connsiteX7" fmla="*/ 84232 w 214453"/>
                <a:gd name="connsiteY7" fmla="*/ 0 h 583789"/>
                <a:gd name="connsiteX8" fmla="*/ 0 w 214453"/>
                <a:gd name="connsiteY8" fmla="*/ 27641 h 583789"/>
                <a:gd name="connsiteX9" fmla="*/ 24781 w 214453"/>
                <a:gd name="connsiteY9" fmla="*/ 90428 h 583789"/>
                <a:gd name="connsiteX10" fmla="*/ 2383 w 214453"/>
                <a:gd name="connsiteY10" fmla="*/ 150594 h 583789"/>
                <a:gd name="connsiteX11" fmla="*/ 60166 w 214453"/>
                <a:gd name="connsiteY11" fmla="*/ 248289 h 583789"/>
                <a:gd name="connsiteX12" fmla="*/ 59928 w 214453"/>
                <a:gd name="connsiteY12" fmla="*/ 352656 h 583789"/>
                <a:gd name="connsiteX13" fmla="*/ 25734 w 214453"/>
                <a:gd name="connsiteY13" fmla="*/ 403887 h 583789"/>
                <a:gd name="connsiteX14" fmla="*/ 25496 w 214453"/>
                <a:gd name="connsiteY14" fmla="*/ 551264 h 583789"/>
                <a:gd name="connsiteX15" fmla="*/ 25377 w 214453"/>
                <a:gd name="connsiteY15" fmla="*/ 553646 h 583789"/>
                <a:gd name="connsiteX16" fmla="*/ 68744 w 214453"/>
                <a:gd name="connsiteY16" fmla="*/ 584980 h 583789"/>
                <a:gd name="connsiteX17" fmla="*/ 114732 w 214453"/>
                <a:gd name="connsiteY17" fmla="*/ 538992 h 583789"/>
                <a:gd name="connsiteX18" fmla="*/ 160721 w 214453"/>
                <a:gd name="connsiteY18" fmla="*/ 584980 h 583789"/>
                <a:gd name="connsiteX19" fmla="*/ 200275 w 214453"/>
                <a:gd name="connsiteY19" fmla="*/ 562105 h 583789"/>
                <a:gd name="connsiteX20" fmla="*/ 198012 w 214453"/>
                <a:gd name="connsiteY20" fmla="*/ 543043 h 583789"/>
                <a:gd name="connsiteX21" fmla="*/ 198012 w 214453"/>
                <a:gd name="connsiteY21" fmla="*/ 263896 h 58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4453" h="583789">
                  <a:moveTo>
                    <a:pt x="198012" y="263896"/>
                  </a:moveTo>
                  <a:lnTo>
                    <a:pt x="176566" y="260680"/>
                  </a:lnTo>
                  <a:cubicBezTo>
                    <a:pt x="155121" y="256867"/>
                    <a:pt x="143564" y="245668"/>
                    <a:pt x="137607" y="236852"/>
                  </a:cubicBezTo>
                  <a:cubicBezTo>
                    <a:pt x="128553" y="223508"/>
                    <a:pt x="125813" y="206590"/>
                    <a:pt x="129625" y="187885"/>
                  </a:cubicBezTo>
                  <a:lnTo>
                    <a:pt x="166320" y="78395"/>
                  </a:lnTo>
                  <a:cubicBezTo>
                    <a:pt x="175494" y="47775"/>
                    <a:pt x="193961" y="26568"/>
                    <a:pt x="221363" y="14893"/>
                  </a:cubicBezTo>
                  <a:cubicBezTo>
                    <a:pt x="203850" y="4527"/>
                    <a:pt x="181094" y="0"/>
                    <a:pt x="153215" y="0"/>
                  </a:cubicBezTo>
                  <a:lnTo>
                    <a:pt x="84232" y="0"/>
                  </a:lnTo>
                  <a:cubicBezTo>
                    <a:pt x="46703" y="0"/>
                    <a:pt x="18467" y="8221"/>
                    <a:pt x="0" y="27641"/>
                  </a:cubicBezTo>
                  <a:cubicBezTo>
                    <a:pt x="15369" y="44201"/>
                    <a:pt x="24781" y="66123"/>
                    <a:pt x="24781" y="90428"/>
                  </a:cubicBezTo>
                  <a:cubicBezTo>
                    <a:pt x="24781" y="113422"/>
                    <a:pt x="16322" y="134391"/>
                    <a:pt x="2383" y="150594"/>
                  </a:cubicBezTo>
                  <a:cubicBezTo>
                    <a:pt x="49086" y="167273"/>
                    <a:pt x="60166" y="211117"/>
                    <a:pt x="60166" y="248289"/>
                  </a:cubicBezTo>
                  <a:lnTo>
                    <a:pt x="59928" y="352656"/>
                  </a:lnTo>
                  <a:cubicBezTo>
                    <a:pt x="59928" y="376723"/>
                    <a:pt x="46703" y="395547"/>
                    <a:pt x="25734" y="403887"/>
                  </a:cubicBezTo>
                  <a:lnTo>
                    <a:pt x="25496" y="551264"/>
                  </a:lnTo>
                  <a:cubicBezTo>
                    <a:pt x="25496" y="552098"/>
                    <a:pt x="25377" y="552932"/>
                    <a:pt x="25377" y="553646"/>
                  </a:cubicBezTo>
                  <a:cubicBezTo>
                    <a:pt x="31572" y="571875"/>
                    <a:pt x="48490" y="584980"/>
                    <a:pt x="68744" y="584980"/>
                  </a:cubicBezTo>
                  <a:cubicBezTo>
                    <a:pt x="94121" y="584980"/>
                    <a:pt x="114732" y="564369"/>
                    <a:pt x="114732" y="538992"/>
                  </a:cubicBezTo>
                  <a:cubicBezTo>
                    <a:pt x="114732" y="564369"/>
                    <a:pt x="135344" y="584980"/>
                    <a:pt x="160721" y="584980"/>
                  </a:cubicBezTo>
                  <a:cubicBezTo>
                    <a:pt x="177639" y="584980"/>
                    <a:pt x="192293" y="575687"/>
                    <a:pt x="200275" y="562105"/>
                  </a:cubicBezTo>
                  <a:cubicBezTo>
                    <a:pt x="198846" y="556148"/>
                    <a:pt x="198012" y="549715"/>
                    <a:pt x="198012" y="543043"/>
                  </a:cubicBezTo>
                  <a:lnTo>
                    <a:pt x="198012" y="263896"/>
                  </a:lnTo>
                  <a:close/>
                </a:path>
              </a:pathLst>
            </a:custGeom>
            <a:solidFill>
              <a:schemeClr val="tx2"/>
            </a:solidFill>
            <a:ln w="11793" cap="flat">
              <a:noFill/>
              <a:prstDash val="solid"/>
              <a:miter/>
            </a:ln>
          </p:spPr>
          <p:txBody>
            <a:bodyPr rtlCol="0" anchor="ctr"/>
            <a:lstStyle/>
            <a:p>
              <a:endParaRPr lang="en-US">
                <a:latin typeface="+mj-lt"/>
              </a:endParaRPr>
            </a:p>
          </p:txBody>
        </p:sp>
        <p:sp>
          <p:nvSpPr>
            <p:cNvPr id="59" name="Freeform: Shape 58">
              <a:extLst>
                <a:ext uri="{FF2B5EF4-FFF2-40B4-BE49-F238E27FC236}">
                  <a16:creationId xmlns:a16="http://schemas.microsoft.com/office/drawing/2014/main" id="{780EA88C-85C0-4348-9C69-3225F2CFCE60}"/>
                </a:ext>
              </a:extLst>
            </p:cNvPr>
            <p:cNvSpPr/>
            <p:nvPr/>
          </p:nvSpPr>
          <p:spPr>
            <a:xfrm>
              <a:off x="5638817" y="3713095"/>
              <a:ext cx="262478" cy="527959"/>
            </a:xfrm>
            <a:custGeom>
              <a:avLst/>
              <a:gdLst>
                <a:gd name="connsiteX0" fmla="*/ 203731 w 202539"/>
                <a:gd name="connsiteY0" fmla="*/ 182762 h 405078"/>
                <a:gd name="connsiteX1" fmla="*/ 203969 w 202539"/>
                <a:gd name="connsiteY1" fmla="*/ 78395 h 405078"/>
                <a:gd name="connsiteX2" fmla="*/ 138084 w 202539"/>
                <a:gd name="connsiteY2" fmla="*/ 0 h 405078"/>
                <a:gd name="connsiteX3" fmla="*/ 80420 w 202539"/>
                <a:gd name="connsiteY3" fmla="*/ 0 h 405078"/>
                <a:gd name="connsiteX4" fmla="*/ 62549 w 202539"/>
                <a:gd name="connsiteY4" fmla="*/ 71961 h 405078"/>
                <a:gd name="connsiteX5" fmla="*/ 22637 w 202539"/>
                <a:gd name="connsiteY5" fmla="*/ 85900 h 405078"/>
                <a:gd name="connsiteX6" fmla="*/ 0 w 202539"/>
                <a:gd name="connsiteY6" fmla="*/ 81611 h 405078"/>
                <a:gd name="connsiteX7" fmla="*/ 238 w 202539"/>
                <a:gd name="connsiteY7" fmla="*/ 182762 h 405078"/>
                <a:gd name="connsiteX8" fmla="*/ 34193 w 202539"/>
                <a:gd name="connsiteY8" fmla="*/ 212785 h 405078"/>
                <a:gd name="connsiteX9" fmla="*/ 34193 w 202539"/>
                <a:gd name="connsiteY9" fmla="*/ 381250 h 405078"/>
                <a:gd name="connsiteX10" fmla="*/ 68029 w 202539"/>
                <a:gd name="connsiteY10" fmla="*/ 414967 h 405078"/>
                <a:gd name="connsiteX11" fmla="*/ 101865 w 202539"/>
                <a:gd name="connsiteY11" fmla="*/ 381250 h 405078"/>
                <a:gd name="connsiteX12" fmla="*/ 135582 w 202539"/>
                <a:gd name="connsiteY12" fmla="*/ 414967 h 405078"/>
                <a:gd name="connsiteX13" fmla="*/ 169418 w 202539"/>
                <a:gd name="connsiteY13" fmla="*/ 381250 h 405078"/>
                <a:gd name="connsiteX14" fmla="*/ 169656 w 202539"/>
                <a:gd name="connsiteY14" fmla="*/ 212785 h 405078"/>
                <a:gd name="connsiteX15" fmla="*/ 203731 w 202539"/>
                <a:gd name="connsiteY15" fmla="*/ 182762 h 40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2539" h="405078">
                  <a:moveTo>
                    <a:pt x="203731" y="182762"/>
                  </a:moveTo>
                  <a:lnTo>
                    <a:pt x="203969" y="78395"/>
                  </a:lnTo>
                  <a:cubicBezTo>
                    <a:pt x="203969" y="25139"/>
                    <a:pt x="181094" y="3098"/>
                    <a:pt x="138084" y="0"/>
                  </a:cubicBezTo>
                  <a:lnTo>
                    <a:pt x="80420" y="0"/>
                  </a:lnTo>
                  <a:cubicBezTo>
                    <a:pt x="90070" y="26568"/>
                    <a:pt x="83637" y="55162"/>
                    <a:pt x="62549" y="71961"/>
                  </a:cubicBezTo>
                  <a:cubicBezTo>
                    <a:pt x="51350" y="81016"/>
                    <a:pt x="37172" y="85900"/>
                    <a:pt x="22637" y="85900"/>
                  </a:cubicBezTo>
                  <a:cubicBezTo>
                    <a:pt x="15250" y="85781"/>
                    <a:pt x="6672" y="84232"/>
                    <a:pt x="0" y="81611"/>
                  </a:cubicBezTo>
                  <a:lnTo>
                    <a:pt x="238" y="182762"/>
                  </a:lnTo>
                  <a:cubicBezTo>
                    <a:pt x="238" y="199441"/>
                    <a:pt x="12033" y="212785"/>
                    <a:pt x="34193" y="212785"/>
                  </a:cubicBezTo>
                  <a:lnTo>
                    <a:pt x="34193" y="381250"/>
                  </a:lnTo>
                  <a:cubicBezTo>
                    <a:pt x="34193" y="399955"/>
                    <a:pt x="49324" y="414967"/>
                    <a:pt x="68029" y="414967"/>
                  </a:cubicBezTo>
                  <a:cubicBezTo>
                    <a:pt x="86615" y="414967"/>
                    <a:pt x="101865" y="399836"/>
                    <a:pt x="101865" y="381250"/>
                  </a:cubicBezTo>
                  <a:cubicBezTo>
                    <a:pt x="101865" y="399955"/>
                    <a:pt x="116996" y="414967"/>
                    <a:pt x="135582" y="414967"/>
                  </a:cubicBezTo>
                  <a:cubicBezTo>
                    <a:pt x="154287" y="414967"/>
                    <a:pt x="169418" y="399836"/>
                    <a:pt x="169418" y="381250"/>
                  </a:cubicBezTo>
                  <a:lnTo>
                    <a:pt x="169656" y="212785"/>
                  </a:lnTo>
                  <a:cubicBezTo>
                    <a:pt x="192293" y="212904"/>
                    <a:pt x="203731" y="199561"/>
                    <a:pt x="203731" y="182762"/>
                  </a:cubicBezTo>
                  <a:close/>
                </a:path>
              </a:pathLst>
            </a:custGeom>
            <a:solidFill>
              <a:schemeClr val="accent1"/>
            </a:solidFill>
            <a:ln w="11793" cap="flat">
              <a:noFill/>
              <a:prstDash val="solid"/>
              <a:miter/>
            </a:ln>
          </p:spPr>
          <p:txBody>
            <a:bodyPr rtlCol="0" anchor="ctr"/>
            <a:lstStyle/>
            <a:p>
              <a:endParaRPr lang="en-US">
                <a:latin typeface="+mj-lt"/>
              </a:endParaRPr>
            </a:p>
          </p:txBody>
        </p:sp>
        <p:sp>
          <p:nvSpPr>
            <p:cNvPr id="60" name="Freeform: Shape 59">
              <a:extLst>
                <a:ext uri="{FF2B5EF4-FFF2-40B4-BE49-F238E27FC236}">
                  <a16:creationId xmlns:a16="http://schemas.microsoft.com/office/drawing/2014/main" id="{9C9C26E9-9F72-4BE5-A25A-650CAB627DFE}"/>
                </a:ext>
              </a:extLst>
            </p:cNvPr>
            <p:cNvSpPr/>
            <p:nvPr/>
          </p:nvSpPr>
          <p:spPr>
            <a:xfrm>
              <a:off x="5616469" y="3689181"/>
              <a:ext cx="92639" cy="93169"/>
            </a:xfrm>
            <a:custGeom>
              <a:avLst/>
              <a:gdLst>
                <a:gd name="connsiteX0" fmla="*/ 66332 w 71484"/>
                <a:gd name="connsiteY0" fmla="*/ 73510 h 71484"/>
                <a:gd name="connsiteX1" fmla="*/ 72765 w 71484"/>
                <a:gd name="connsiteY1" fmla="*/ 15727 h 71484"/>
                <a:gd name="connsiteX2" fmla="*/ 65021 w 71484"/>
                <a:gd name="connsiteY2" fmla="*/ 4646 h 71484"/>
                <a:gd name="connsiteX3" fmla="*/ 53703 w 71484"/>
                <a:gd name="connsiteY3" fmla="*/ 0 h 71484"/>
                <a:gd name="connsiteX4" fmla="*/ 22488 w 71484"/>
                <a:gd name="connsiteY4" fmla="*/ 17037 h 71484"/>
                <a:gd name="connsiteX5" fmla="*/ 5332 w 71484"/>
                <a:gd name="connsiteY5" fmla="*/ 61477 h 71484"/>
                <a:gd name="connsiteX6" fmla="*/ 14386 w 71484"/>
                <a:gd name="connsiteY6" fmla="*/ 73867 h 71484"/>
                <a:gd name="connsiteX7" fmla="*/ 39882 w 71484"/>
                <a:gd name="connsiteY7" fmla="*/ 82922 h 71484"/>
                <a:gd name="connsiteX8" fmla="*/ 66332 w 71484"/>
                <a:gd name="connsiteY8" fmla="*/ 73510 h 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4" h="71484">
                  <a:moveTo>
                    <a:pt x="66332" y="73510"/>
                  </a:moveTo>
                  <a:cubicBezTo>
                    <a:pt x="84084" y="59332"/>
                    <a:pt x="84322" y="34670"/>
                    <a:pt x="72765" y="15727"/>
                  </a:cubicBezTo>
                  <a:cubicBezTo>
                    <a:pt x="68476" y="8697"/>
                    <a:pt x="67761" y="7268"/>
                    <a:pt x="65021" y="4646"/>
                  </a:cubicBezTo>
                  <a:cubicBezTo>
                    <a:pt x="61566" y="1430"/>
                    <a:pt x="57515" y="0"/>
                    <a:pt x="53703" y="0"/>
                  </a:cubicBezTo>
                  <a:cubicBezTo>
                    <a:pt x="44171" y="0"/>
                    <a:pt x="33687" y="8102"/>
                    <a:pt x="22488" y="17037"/>
                  </a:cubicBezTo>
                  <a:cubicBezTo>
                    <a:pt x="4736" y="31215"/>
                    <a:pt x="-7536" y="40150"/>
                    <a:pt x="5332" y="61477"/>
                  </a:cubicBezTo>
                  <a:cubicBezTo>
                    <a:pt x="6880" y="64098"/>
                    <a:pt x="9501" y="69697"/>
                    <a:pt x="14386" y="73867"/>
                  </a:cubicBezTo>
                  <a:cubicBezTo>
                    <a:pt x="21177" y="79705"/>
                    <a:pt x="29755" y="82922"/>
                    <a:pt x="39882" y="82922"/>
                  </a:cubicBezTo>
                  <a:cubicBezTo>
                    <a:pt x="49175" y="82803"/>
                    <a:pt x="58587" y="79705"/>
                    <a:pt x="66332" y="73510"/>
                  </a:cubicBezTo>
                  <a:close/>
                </a:path>
              </a:pathLst>
            </a:custGeom>
            <a:solidFill>
              <a:srgbClr val="008AAF"/>
            </a:solidFill>
            <a:ln w="11793" cap="flat">
              <a:noFill/>
              <a:prstDash val="solid"/>
              <a:miter/>
            </a:ln>
          </p:spPr>
          <p:txBody>
            <a:bodyPr rtlCol="0" anchor="ctr"/>
            <a:lstStyle/>
            <a:p>
              <a:endParaRPr lang="en-US">
                <a:latin typeface="+mj-lt"/>
              </a:endParaRPr>
            </a:p>
          </p:txBody>
        </p:sp>
        <p:sp>
          <p:nvSpPr>
            <p:cNvPr id="61" name="Freeform: Shape 60">
              <a:extLst>
                <a:ext uri="{FF2B5EF4-FFF2-40B4-BE49-F238E27FC236}">
                  <a16:creationId xmlns:a16="http://schemas.microsoft.com/office/drawing/2014/main" id="{5ECE2EA5-6D46-4DE7-80D4-B130C249F94D}"/>
                </a:ext>
              </a:extLst>
            </p:cNvPr>
            <p:cNvSpPr/>
            <p:nvPr/>
          </p:nvSpPr>
          <p:spPr>
            <a:xfrm>
              <a:off x="5688379" y="3526601"/>
              <a:ext cx="154399" cy="155283"/>
            </a:xfrm>
            <a:custGeom>
              <a:avLst/>
              <a:gdLst>
                <a:gd name="connsiteX0" fmla="*/ 63740 w 119140"/>
                <a:gd name="connsiteY0" fmla="*/ 127480 h 119140"/>
                <a:gd name="connsiteX1" fmla="*/ 127480 w 119140"/>
                <a:gd name="connsiteY1" fmla="*/ 63740 h 119140"/>
                <a:gd name="connsiteX2" fmla="*/ 63740 w 119140"/>
                <a:gd name="connsiteY2" fmla="*/ 0 h 119140"/>
                <a:gd name="connsiteX3" fmla="*/ 0 w 119140"/>
                <a:gd name="connsiteY3" fmla="*/ 63740 h 119140"/>
                <a:gd name="connsiteX4" fmla="*/ 63740 w 119140"/>
                <a:gd name="connsiteY4" fmla="*/ 127480 h 11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40" h="119140">
                  <a:moveTo>
                    <a:pt x="63740" y="127480"/>
                  </a:moveTo>
                  <a:cubicBezTo>
                    <a:pt x="99006" y="127480"/>
                    <a:pt x="127480" y="98887"/>
                    <a:pt x="127480" y="63740"/>
                  </a:cubicBezTo>
                  <a:cubicBezTo>
                    <a:pt x="127480" y="28475"/>
                    <a:pt x="99006" y="0"/>
                    <a:pt x="63740" y="0"/>
                  </a:cubicBezTo>
                  <a:cubicBezTo>
                    <a:pt x="28475" y="0"/>
                    <a:pt x="0" y="28475"/>
                    <a:pt x="0" y="63740"/>
                  </a:cubicBezTo>
                  <a:cubicBezTo>
                    <a:pt x="0" y="98887"/>
                    <a:pt x="28475" y="127480"/>
                    <a:pt x="63740" y="127480"/>
                  </a:cubicBezTo>
                  <a:close/>
                </a:path>
              </a:pathLst>
            </a:custGeom>
            <a:solidFill>
              <a:schemeClr val="accent1"/>
            </a:solidFill>
            <a:ln w="11793" cap="flat">
              <a:noFill/>
              <a:prstDash val="solid"/>
              <a:miter/>
            </a:ln>
          </p:spPr>
          <p:txBody>
            <a:bodyPr rtlCol="0" anchor="ctr"/>
            <a:lstStyle/>
            <a:p>
              <a:endParaRPr lang="en-US">
                <a:latin typeface="+mj-lt"/>
              </a:endParaRPr>
            </a:p>
          </p:txBody>
        </p:sp>
        <p:sp>
          <p:nvSpPr>
            <p:cNvPr id="62" name="Freeform: Shape 61">
              <a:extLst>
                <a:ext uri="{FF2B5EF4-FFF2-40B4-BE49-F238E27FC236}">
                  <a16:creationId xmlns:a16="http://schemas.microsoft.com/office/drawing/2014/main" id="{1211EA6D-9C49-4D95-990C-12D99D18E328}"/>
                </a:ext>
              </a:extLst>
            </p:cNvPr>
            <p:cNvSpPr/>
            <p:nvPr/>
          </p:nvSpPr>
          <p:spPr>
            <a:xfrm>
              <a:off x="6057596" y="3530793"/>
              <a:ext cx="324237" cy="714298"/>
            </a:xfrm>
            <a:custGeom>
              <a:avLst/>
              <a:gdLst>
                <a:gd name="connsiteX0" fmla="*/ 243843 w 250195"/>
                <a:gd name="connsiteY0" fmla="*/ 139752 h 548046"/>
                <a:gd name="connsiteX1" fmla="*/ 261834 w 250195"/>
                <a:gd name="connsiteY1" fmla="*/ 89355 h 548046"/>
                <a:gd name="connsiteX2" fmla="*/ 222398 w 250195"/>
                <a:gd name="connsiteY2" fmla="*/ 74582 h 548046"/>
                <a:gd name="connsiteX3" fmla="*/ 206195 w 250195"/>
                <a:gd name="connsiteY3" fmla="*/ 2264 h 548046"/>
                <a:gd name="connsiteX4" fmla="*/ 177839 w 250195"/>
                <a:gd name="connsiteY4" fmla="*/ 0 h 548046"/>
                <a:gd name="connsiteX5" fmla="*/ 127205 w 250195"/>
                <a:gd name="connsiteY5" fmla="*/ 0 h 548046"/>
                <a:gd name="connsiteX6" fmla="*/ 37134 w 250195"/>
                <a:gd name="connsiteY6" fmla="*/ 56115 h 548046"/>
                <a:gd name="connsiteX7" fmla="*/ 1154 w 250195"/>
                <a:gd name="connsiteY7" fmla="*/ 162984 h 548046"/>
                <a:gd name="connsiteX8" fmla="*/ 27246 w 250195"/>
                <a:gd name="connsiteY8" fmla="*/ 205160 h 548046"/>
                <a:gd name="connsiteX9" fmla="*/ 70017 w 250195"/>
                <a:gd name="connsiteY9" fmla="*/ 211594 h 548046"/>
                <a:gd name="connsiteX10" fmla="*/ 70017 w 250195"/>
                <a:gd name="connsiteY10" fmla="*/ 512781 h 548046"/>
                <a:gd name="connsiteX11" fmla="*/ 107904 w 250195"/>
                <a:gd name="connsiteY11" fmla="*/ 555195 h 548046"/>
                <a:gd name="connsiteX12" fmla="*/ 147697 w 250195"/>
                <a:gd name="connsiteY12" fmla="*/ 512781 h 548046"/>
                <a:gd name="connsiteX13" fmla="*/ 185464 w 250195"/>
                <a:gd name="connsiteY13" fmla="*/ 555195 h 548046"/>
                <a:gd name="connsiteX14" fmla="*/ 225257 w 250195"/>
                <a:gd name="connsiteY14" fmla="*/ 512781 h 548046"/>
                <a:gd name="connsiteX15" fmla="*/ 225376 w 250195"/>
                <a:gd name="connsiteY15" fmla="*/ 392449 h 548046"/>
                <a:gd name="connsiteX16" fmla="*/ 211556 w 250195"/>
                <a:gd name="connsiteY16" fmla="*/ 357541 h 548046"/>
                <a:gd name="connsiteX17" fmla="*/ 211318 w 250195"/>
                <a:gd name="connsiteY17" fmla="*/ 269258 h 548046"/>
                <a:gd name="connsiteX18" fmla="*/ 225496 w 250195"/>
                <a:gd name="connsiteY18" fmla="*/ 211832 h 548046"/>
                <a:gd name="connsiteX19" fmla="*/ 257783 w 250195"/>
                <a:gd name="connsiteY19" fmla="*/ 184787 h 548046"/>
                <a:gd name="connsiteX20" fmla="*/ 243843 w 250195"/>
                <a:gd name="connsiteY20" fmla="*/ 139752 h 548046"/>
                <a:gd name="connsiteX21" fmla="*/ 197617 w 250195"/>
                <a:gd name="connsiteY21" fmla="*/ 161674 h 548046"/>
                <a:gd name="connsiteX22" fmla="*/ 163304 w 250195"/>
                <a:gd name="connsiteY22" fmla="*/ 158100 h 548046"/>
                <a:gd name="connsiteX23" fmla="*/ 151152 w 250195"/>
                <a:gd name="connsiteY23" fmla="*/ 194676 h 548046"/>
                <a:gd name="connsiteX24" fmla="*/ 148292 w 250195"/>
                <a:gd name="connsiteY24" fmla="*/ 174184 h 548046"/>
                <a:gd name="connsiteX25" fmla="*/ 122558 w 250195"/>
                <a:gd name="connsiteY25" fmla="*/ 154049 h 548046"/>
                <a:gd name="connsiteX26" fmla="*/ 53814 w 250195"/>
                <a:gd name="connsiteY26" fmla="*/ 140467 h 548046"/>
                <a:gd name="connsiteX27" fmla="*/ 102662 w 250195"/>
                <a:gd name="connsiteY27" fmla="*/ 126289 h 548046"/>
                <a:gd name="connsiteX28" fmla="*/ 144599 w 250195"/>
                <a:gd name="connsiteY28" fmla="*/ 123787 h 548046"/>
                <a:gd name="connsiteX29" fmla="*/ 170691 w 250195"/>
                <a:gd name="connsiteY29" fmla="*/ 87211 h 548046"/>
                <a:gd name="connsiteX30" fmla="*/ 221326 w 250195"/>
                <a:gd name="connsiteY30" fmla="*/ 110920 h 548046"/>
                <a:gd name="connsiteX31" fmla="*/ 197617 w 250195"/>
                <a:gd name="connsiteY31" fmla="*/ 161674 h 54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0195" h="548046">
                  <a:moveTo>
                    <a:pt x="243843" y="139752"/>
                  </a:moveTo>
                  <a:cubicBezTo>
                    <a:pt x="243843" y="120689"/>
                    <a:pt x="250634" y="103057"/>
                    <a:pt x="261834" y="89355"/>
                  </a:cubicBezTo>
                  <a:cubicBezTo>
                    <a:pt x="247418" y="88998"/>
                    <a:pt x="233478" y="83875"/>
                    <a:pt x="222398" y="74582"/>
                  </a:cubicBezTo>
                  <a:cubicBezTo>
                    <a:pt x="201787" y="57307"/>
                    <a:pt x="195949" y="28594"/>
                    <a:pt x="206195" y="2264"/>
                  </a:cubicBezTo>
                  <a:cubicBezTo>
                    <a:pt x="197617" y="834"/>
                    <a:pt x="188205" y="0"/>
                    <a:pt x="177839" y="0"/>
                  </a:cubicBezTo>
                  <a:lnTo>
                    <a:pt x="127205" y="0"/>
                  </a:lnTo>
                  <a:cubicBezTo>
                    <a:pt x="79787" y="0"/>
                    <a:pt x="49167" y="15727"/>
                    <a:pt x="37134" y="56115"/>
                  </a:cubicBezTo>
                  <a:lnTo>
                    <a:pt x="1154" y="162984"/>
                  </a:lnTo>
                  <a:cubicBezTo>
                    <a:pt x="-3374" y="185025"/>
                    <a:pt x="5443" y="201348"/>
                    <a:pt x="27246" y="205160"/>
                  </a:cubicBezTo>
                  <a:lnTo>
                    <a:pt x="70017" y="211594"/>
                  </a:lnTo>
                  <a:lnTo>
                    <a:pt x="70017" y="512781"/>
                  </a:lnTo>
                  <a:cubicBezTo>
                    <a:pt x="70017" y="536252"/>
                    <a:pt x="83718" y="555195"/>
                    <a:pt x="107904" y="555195"/>
                  </a:cubicBezTo>
                  <a:cubicBezTo>
                    <a:pt x="132089" y="555195"/>
                    <a:pt x="147697" y="536252"/>
                    <a:pt x="147697" y="512781"/>
                  </a:cubicBezTo>
                  <a:cubicBezTo>
                    <a:pt x="147697" y="536252"/>
                    <a:pt x="161398" y="555195"/>
                    <a:pt x="185464" y="555195"/>
                  </a:cubicBezTo>
                  <a:cubicBezTo>
                    <a:pt x="209650" y="555195"/>
                    <a:pt x="225257" y="536252"/>
                    <a:pt x="225257" y="512781"/>
                  </a:cubicBezTo>
                  <a:lnTo>
                    <a:pt x="225376" y="392449"/>
                  </a:lnTo>
                  <a:cubicBezTo>
                    <a:pt x="216679" y="383514"/>
                    <a:pt x="211556" y="371361"/>
                    <a:pt x="211556" y="357541"/>
                  </a:cubicBezTo>
                  <a:lnTo>
                    <a:pt x="211318" y="269258"/>
                  </a:lnTo>
                  <a:cubicBezTo>
                    <a:pt x="211318" y="244000"/>
                    <a:pt x="216798" y="225414"/>
                    <a:pt x="225496" y="211832"/>
                  </a:cubicBezTo>
                  <a:cubicBezTo>
                    <a:pt x="234074" y="198488"/>
                    <a:pt x="245511" y="190029"/>
                    <a:pt x="257783" y="184787"/>
                  </a:cubicBezTo>
                  <a:cubicBezTo>
                    <a:pt x="249085" y="172277"/>
                    <a:pt x="243843" y="156670"/>
                    <a:pt x="243843" y="139752"/>
                  </a:cubicBezTo>
                  <a:close/>
                  <a:moveTo>
                    <a:pt x="197617" y="161674"/>
                  </a:moveTo>
                  <a:cubicBezTo>
                    <a:pt x="185703" y="165963"/>
                    <a:pt x="173193" y="164176"/>
                    <a:pt x="163304" y="158100"/>
                  </a:cubicBezTo>
                  <a:cubicBezTo>
                    <a:pt x="165925" y="183715"/>
                    <a:pt x="151152" y="194676"/>
                    <a:pt x="151152" y="194676"/>
                  </a:cubicBezTo>
                  <a:cubicBezTo>
                    <a:pt x="151152" y="194676"/>
                    <a:pt x="151867" y="182285"/>
                    <a:pt x="148292" y="174184"/>
                  </a:cubicBezTo>
                  <a:cubicBezTo>
                    <a:pt x="144242" y="164652"/>
                    <a:pt x="135783" y="157146"/>
                    <a:pt x="122558" y="154049"/>
                  </a:cubicBezTo>
                  <a:lnTo>
                    <a:pt x="53814" y="140467"/>
                  </a:lnTo>
                  <a:cubicBezTo>
                    <a:pt x="62869" y="137488"/>
                    <a:pt x="71685" y="135939"/>
                    <a:pt x="102662" y="126289"/>
                  </a:cubicBezTo>
                  <a:cubicBezTo>
                    <a:pt x="116244" y="122119"/>
                    <a:pt x="132447" y="118545"/>
                    <a:pt x="144599" y="123787"/>
                  </a:cubicBezTo>
                  <a:cubicBezTo>
                    <a:pt x="144837" y="107822"/>
                    <a:pt x="154726" y="92930"/>
                    <a:pt x="170691" y="87211"/>
                  </a:cubicBezTo>
                  <a:cubicBezTo>
                    <a:pt x="191183" y="79705"/>
                    <a:pt x="213939" y="90428"/>
                    <a:pt x="221326" y="110920"/>
                  </a:cubicBezTo>
                  <a:cubicBezTo>
                    <a:pt x="228832" y="131650"/>
                    <a:pt x="218228" y="154287"/>
                    <a:pt x="197617" y="161674"/>
                  </a:cubicBezTo>
                  <a:close/>
                </a:path>
              </a:pathLst>
            </a:custGeom>
            <a:solidFill>
              <a:schemeClr val="tx2"/>
            </a:solidFill>
            <a:ln w="11793" cap="flat">
              <a:noFill/>
              <a:prstDash val="solid"/>
              <a:miter/>
            </a:ln>
          </p:spPr>
          <p:txBody>
            <a:bodyPr rtlCol="0" anchor="ctr"/>
            <a:lstStyle/>
            <a:p>
              <a:endParaRPr lang="en-US">
                <a:latin typeface="+mj-lt"/>
              </a:endParaRPr>
            </a:p>
          </p:txBody>
        </p:sp>
        <p:sp>
          <p:nvSpPr>
            <p:cNvPr id="63" name="Freeform: Shape 62">
              <a:extLst>
                <a:ext uri="{FF2B5EF4-FFF2-40B4-BE49-F238E27FC236}">
                  <a16:creationId xmlns:a16="http://schemas.microsoft.com/office/drawing/2014/main" id="{7D00C437-E73C-4724-9540-348BBCA0CB14}"/>
                </a:ext>
              </a:extLst>
            </p:cNvPr>
            <p:cNvSpPr/>
            <p:nvPr/>
          </p:nvSpPr>
          <p:spPr>
            <a:xfrm>
              <a:off x="6346155" y="3510917"/>
              <a:ext cx="92639" cy="93169"/>
            </a:xfrm>
            <a:custGeom>
              <a:avLst/>
              <a:gdLst>
                <a:gd name="connsiteX0" fmla="*/ 58828 w 71484"/>
                <a:gd name="connsiteY0" fmla="*/ 17752 h 71484"/>
                <a:gd name="connsiteX1" fmla="*/ 27613 w 71484"/>
                <a:gd name="connsiteY1" fmla="*/ 0 h 71484"/>
                <a:gd name="connsiteX2" fmla="*/ 16652 w 71484"/>
                <a:gd name="connsiteY2" fmla="*/ 4408 h 71484"/>
                <a:gd name="connsiteX3" fmla="*/ 8550 w 71484"/>
                <a:gd name="connsiteY3" fmla="*/ 15369 h 71484"/>
                <a:gd name="connsiteX4" fmla="*/ 13673 w 71484"/>
                <a:gd name="connsiteY4" fmla="*/ 73271 h 71484"/>
                <a:gd name="connsiteX5" fmla="*/ 40957 w 71484"/>
                <a:gd name="connsiteY5" fmla="*/ 83160 h 71484"/>
                <a:gd name="connsiteX6" fmla="*/ 65619 w 71484"/>
                <a:gd name="connsiteY6" fmla="*/ 74701 h 71484"/>
                <a:gd name="connsiteX7" fmla="*/ 74912 w 71484"/>
                <a:gd name="connsiteY7" fmla="*/ 62549 h 71484"/>
                <a:gd name="connsiteX8" fmla="*/ 58828 w 71484"/>
                <a:gd name="connsiteY8" fmla="*/ 17752 h 7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84" h="71484">
                  <a:moveTo>
                    <a:pt x="58828" y="17752"/>
                  </a:moveTo>
                  <a:cubicBezTo>
                    <a:pt x="47748" y="8459"/>
                    <a:pt x="37263" y="0"/>
                    <a:pt x="27613" y="0"/>
                  </a:cubicBezTo>
                  <a:cubicBezTo>
                    <a:pt x="23800" y="0"/>
                    <a:pt x="20107" y="1311"/>
                    <a:pt x="16652" y="4408"/>
                  </a:cubicBezTo>
                  <a:cubicBezTo>
                    <a:pt x="13793" y="7029"/>
                    <a:pt x="13078" y="8459"/>
                    <a:pt x="8550" y="15369"/>
                  </a:cubicBezTo>
                  <a:cubicBezTo>
                    <a:pt x="-3483" y="34074"/>
                    <a:pt x="-3721" y="58736"/>
                    <a:pt x="13673" y="73271"/>
                  </a:cubicBezTo>
                  <a:cubicBezTo>
                    <a:pt x="21537" y="79824"/>
                    <a:pt x="31306" y="83160"/>
                    <a:pt x="40957" y="83160"/>
                  </a:cubicBezTo>
                  <a:cubicBezTo>
                    <a:pt x="49892" y="83160"/>
                    <a:pt x="58709" y="80301"/>
                    <a:pt x="65619" y="74701"/>
                  </a:cubicBezTo>
                  <a:cubicBezTo>
                    <a:pt x="70503" y="70650"/>
                    <a:pt x="73363" y="65051"/>
                    <a:pt x="74912" y="62549"/>
                  </a:cubicBezTo>
                  <a:cubicBezTo>
                    <a:pt x="88255" y="41699"/>
                    <a:pt x="76222" y="32406"/>
                    <a:pt x="58828" y="17752"/>
                  </a:cubicBezTo>
                  <a:close/>
                </a:path>
              </a:pathLst>
            </a:custGeom>
            <a:solidFill>
              <a:schemeClr val="tx2"/>
            </a:solidFill>
            <a:ln w="11793" cap="flat">
              <a:noFill/>
              <a:prstDash val="solid"/>
              <a:miter/>
            </a:ln>
          </p:spPr>
          <p:txBody>
            <a:bodyPr rtlCol="0" anchor="ctr"/>
            <a:lstStyle/>
            <a:p>
              <a:endParaRPr lang="en-US">
                <a:latin typeface="+mj-lt"/>
              </a:endParaRPr>
            </a:p>
          </p:txBody>
        </p:sp>
        <p:sp>
          <p:nvSpPr>
            <p:cNvPr id="64" name="Freeform: Shape 63">
              <a:extLst>
                <a:ext uri="{FF2B5EF4-FFF2-40B4-BE49-F238E27FC236}">
                  <a16:creationId xmlns:a16="http://schemas.microsoft.com/office/drawing/2014/main" id="{AC2CD0A0-A779-4862-A710-42B2360CB08A}"/>
                </a:ext>
              </a:extLst>
            </p:cNvPr>
            <p:cNvSpPr/>
            <p:nvPr/>
          </p:nvSpPr>
          <p:spPr>
            <a:xfrm>
              <a:off x="6365265" y="3795704"/>
              <a:ext cx="216159" cy="450319"/>
            </a:xfrm>
            <a:custGeom>
              <a:avLst/>
              <a:gdLst>
                <a:gd name="connsiteX0" fmla="*/ 116639 w 166796"/>
                <a:gd name="connsiteY0" fmla="*/ 0 h 345507"/>
                <a:gd name="connsiteX1" fmla="*/ 55639 w 166796"/>
                <a:gd name="connsiteY1" fmla="*/ 0 h 345507"/>
                <a:gd name="connsiteX2" fmla="*/ 0 w 166796"/>
                <a:gd name="connsiteY2" fmla="*/ 66242 h 345507"/>
                <a:gd name="connsiteX3" fmla="*/ 238 w 166796"/>
                <a:gd name="connsiteY3" fmla="*/ 154406 h 345507"/>
                <a:gd name="connsiteX4" fmla="*/ 28951 w 166796"/>
                <a:gd name="connsiteY4" fmla="*/ 179783 h 345507"/>
                <a:gd name="connsiteX5" fmla="*/ 28951 w 166796"/>
                <a:gd name="connsiteY5" fmla="*/ 323586 h 345507"/>
                <a:gd name="connsiteX6" fmla="*/ 57545 w 166796"/>
                <a:gd name="connsiteY6" fmla="*/ 352061 h 345507"/>
                <a:gd name="connsiteX7" fmla="*/ 86139 w 166796"/>
                <a:gd name="connsiteY7" fmla="*/ 323586 h 345507"/>
                <a:gd name="connsiteX8" fmla="*/ 114732 w 166796"/>
                <a:gd name="connsiteY8" fmla="*/ 352061 h 345507"/>
                <a:gd name="connsiteX9" fmla="*/ 143326 w 166796"/>
                <a:gd name="connsiteY9" fmla="*/ 323586 h 345507"/>
                <a:gd name="connsiteX10" fmla="*/ 143564 w 166796"/>
                <a:gd name="connsiteY10" fmla="*/ 179783 h 345507"/>
                <a:gd name="connsiteX11" fmla="*/ 172396 w 166796"/>
                <a:gd name="connsiteY11" fmla="*/ 154406 h 345507"/>
                <a:gd name="connsiteX12" fmla="*/ 172635 w 166796"/>
                <a:gd name="connsiteY12" fmla="*/ 66242 h 345507"/>
                <a:gd name="connsiteX13" fmla="*/ 116639 w 166796"/>
                <a:gd name="connsiteY13" fmla="*/ 0 h 34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796" h="345507">
                  <a:moveTo>
                    <a:pt x="116639" y="0"/>
                  </a:moveTo>
                  <a:lnTo>
                    <a:pt x="55639" y="0"/>
                  </a:lnTo>
                  <a:cubicBezTo>
                    <a:pt x="19301" y="2740"/>
                    <a:pt x="0" y="21207"/>
                    <a:pt x="0" y="66242"/>
                  </a:cubicBezTo>
                  <a:lnTo>
                    <a:pt x="238" y="154406"/>
                  </a:lnTo>
                  <a:cubicBezTo>
                    <a:pt x="238" y="168584"/>
                    <a:pt x="10246" y="179783"/>
                    <a:pt x="28951" y="179783"/>
                  </a:cubicBezTo>
                  <a:lnTo>
                    <a:pt x="28951" y="323586"/>
                  </a:lnTo>
                  <a:cubicBezTo>
                    <a:pt x="28951" y="339312"/>
                    <a:pt x="41699" y="352061"/>
                    <a:pt x="57545" y="352061"/>
                  </a:cubicBezTo>
                  <a:cubicBezTo>
                    <a:pt x="73391" y="352061"/>
                    <a:pt x="86139" y="339312"/>
                    <a:pt x="86139" y="323586"/>
                  </a:cubicBezTo>
                  <a:cubicBezTo>
                    <a:pt x="86139" y="339312"/>
                    <a:pt x="98887" y="352061"/>
                    <a:pt x="114732" y="352061"/>
                  </a:cubicBezTo>
                  <a:cubicBezTo>
                    <a:pt x="130459" y="352061"/>
                    <a:pt x="143326" y="339312"/>
                    <a:pt x="143326" y="323586"/>
                  </a:cubicBezTo>
                  <a:lnTo>
                    <a:pt x="143564" y="179783"/>
                  </a:lnTo>
                  <a:cubicBezTo>
                    <a:pt x="162746" y="179783"/>
                    <a:pt x="172396" y="168465"/>
                    <a:pt x="172396" y="154406"/>
                  </a:cubicBezTo>
                  <a:lnTo>
                    <a:pt x="172635" y="66242"/>
                  </a:lnTo>
                  <a:cubicBezTo>
                    <a:pt x="172396" y="21207"/>
                    <a:pt x="153096" y="2740"/>
                    <a:pt x="116639" y="0"/>
                  </a:cubicBezTo>
                  <a:close/>
                </a:path>
              </a:pathLst>
            </a:custGeom>
            <a:solidFill>
              <a:schemeClr val="accent1"/>
            </a:solidFill>
            <a:ln w="11793" cap="flat">
              <a:noFill/>
              <a:prstDash val="solid"/>
              <a:miter/>
            </a:ln>
          </p:spPr>
          <p:txBody>
            <a:bodyPr rtlCol="0" anchor="ctr"/>
            <a:lstStyle/>
            <a:p>
              <a:endParaRPr lang="en-US">
                <a:latin typeface="+mj-lt"/>
              </a:endParaRPr>
            </a:p>
          </p:txBody>
        </p:sp>
        <p:sp>
          <p:nvSpPr>
            <p:cNvPr id="65" name="Freeform: Shape 64">
              <a:extLst>
                <a:ext uri="{FF2B5EF4-FFF2-40B4-BE49-F238E27FC236}">
                  <a16:creationId xmlns:a16="http://schemas.microsoft.com/office/drawing/2014/main" id="{C7A2E6DE-EC4F-428A-83AA-8BDA48254974}"/>
                </a:ext>
              </a:extLst>
            </p:cNvPr>
            <p:cNvSpPr/>
            <p:nvPr/>
          </p:nvSpPr>
          <p:spPr>
            <a:xfrm>
              <a:off x="6407107" y="3642752"/>
              <a:ext cx="138960" cy="139755"/>
            </a:xfrm>
            <a:custGeom>
              <a:avLst/>
              <a:gdLst>
                <a:gd name="connsiteX0" fmla="*/ 0 w 107226"/>
                <a:gd name="connsiteY0" fmla="*/ 53852 h 107226"/>
                <a:gd name="connsiteX1" fmla="*/ 53852 w 107226"/>
                <a:gd name="connsiteY1" fmla="*/ 107703 h 107226"/>
                <a:gd name="connsiteX2" fmla="*/ 107703 w 107226"/>
                <a:gd name="connsiteY2" fmla="*/ 53852 h 107226"/>
                <a:gd name="connsiteX3" fmla="*/ 53852 w 107226"/>
                <a:gd name="connsiteY3" fmla="*/ 0 h 107226"/>
                <a:gd name="connsiteX4" fmla="*/ 0 w 107226"/>
                <a:gd name="connsiteY4" fmla="*/ 53852 h 10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26" h="107226">
                  <a:moveTo>
                    <a:pt x="0" y="53852"/>
                  </a:moveTo>
                  <a:cubicBezTo>
                    <a:pt x="0" y="83637"/>
                    <a:pt x="24066" y="107703"/>
                    <a:pt x="53852" y="107703"/>
                  </a:cubicBezTo>
                  <a:cubicBezTo>
                    <a:pt x="83637" y="107703"/>
                    <a:pt x="107703" y="83637"/>
                    <a:pt x="107703" y="53852"/>
                  </a:cubicBezTo>
                  <a:cubicBezTo>
                    <a:pt x="107703" y="24066"/>
                    <a:pt x="83637" y="0"/>
                    <a:pt x="53852" y="0"/>
                  </a:cubicBezTo>
                  <a:cubicBezTo>
                    <a:pt x="24066" y="0"/>
                    <a:pt x="0" y="24066"/>
                    <a:pt x="0" y="53852"/>
                  </a:cubicBezTo>
                  <a:close/>
                </a:path>
              </a:pathLst>
            </a:custGeom>
            <a:solidFill>
              <a:schemeClr val="accent1"/>
            </a:solidFill>
            <a:ln w="11793" cap="flat">
              <a:noFill/>
              <a:prstDash val="solid"/>
              <a:miter/>
            </a:ln>
          </p:spPr>
          <p:txBody>
            <a:bodyPr rtlCol="0" anchor="ctr"/>
            <a:lstStyle/>
            <a:p>
              <a:endParaRPr lang="en-US">
                <a:latin typeface="+mj-lt"/>
              </a:endParaRPr>
            </a:p>
          </p:txBody>
        </p:sp>
        <p:sp>
          <p:nvSpPr>
            <p:cNvPr id="66" name="Freeform: Shape 65">
              <a:extLst>
                <a:ext uri="{FF2B5EF4-FFF2-40B4-BE49-F238E27FC236}">
                  <a16:creationId xmlns:a16="http://schemas.microsoft.com/office/drawing/2014/main" id="{D6D466EC-D203-414F-AAB3-FB22D1AC4283}"/>
                </a:ext>
              </a:extLst>
            </p:cNvPr>
            <p:cNvSpPr/>
            <p:nvPr/>
          </p:nvSpPr>
          <p:spPr>
            <a:xfrm>
              <a:off x="6152657" y="3311535"/>
              <a:ext cx="185279" cy="186339"/>
            </a:xfrm>
            <a:custGeom>
              <a:avLst/>
              <a:gdLst>
                <a:gd name="connsiteX0" fmla="*/ 149283 w 142968"/>
                <a:gd name="connsiteY0" fmla="*/ 74701 h 142968"/>
                <a:gd name="connsiteX1" fmla="*/ 74582 w 142968"/>
                <a:gd name="connsiteY1" fmla="*/ 0 h 142968"/>
                <a:gd name="connsiteX2" fmla="*/ 0 w 142968"/>
                <a:gd name="connsiteY2" fmla="*/ 74701 h 142968"/>
                <a:gd name="connsiteX3" fmla="*/ 74582 w 142968"/>
                <a:gd name="connsiteY3" fmla="*/ 149283 h 142968"/>
                <a:gd name="connsiteX4" fmla="*/ 149283 w 142968"/>
                <a:gd name="connsiteY4" fmla="*/ 74701 h 1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68" h="142968">
                  <a:moveTo>
                    <a:pt x="149283" y="74701"/>
                  </a:moveTo>
                  <a:cubicBezTo>
                    <a:pt x="149283" y="33479"/>
                    <a:pt x="115805" y="0"/>
                    <a:pt x="74582" y="0"/>
                  </a:cubicBezTo>
                  <a:cubicBezTo>
                    <a:pt x="33359" y="0"/>
                    <a:pt x="0" y="33359"/>
                    <a:pt x="0" y="74701"/>
                  </a:cubicBezTo>
                  <a:cubicBezTo>
                    <a:pt x="0" y="115924"/>
                    <a:pt x="33359" y="149283"/>
                    <a:pt x="74582" y="149283"/>
                  </a:cubicBezTo>
                  <a:cubicBezTo>
                    <a:pt x="115924" y="149402"/>
                    <a:pt x="149283" y="115924"/>
                    <a:pt x="149283" y="74701"/>
                  </a:cubicBezTo>
                  <a:close/>
                </a:path>
              </a:pathLst>
            </a:custGeom>
            <a:solidFill>
              <a:schemeClr val="tx2"/>
            </a:solidFill>
            <a:ln w="11793" cap="flat">
              <a:noFill/>
              <a:prstDash val="solid"/>
              <a:miter/>
            </a:ln>
          </p:spPr>
          <p:txBody>
            <a:bodyPr rtlCol="0" anchor="ctr"/>
            <a:lstStyle/>
            <a:p>
              <a:endParaRPr lang="en-US">
                <a:latin typeface="+mj-lt"/>
              </a:endParaRPr>
            </a:p>
          </p:txBody>
        </p:sp>
      </p:grpSp>
    </p:spTree>
    <p:custDataLst>
      <p:tags r:id="rId1"/>
    </p:custDataLst>
    <p:extLst>
      <p:ext uri="{BB962C8B-B14F-4D97-AF65-F5344CB8AC3E}">
        <p14:creationId xmlns:p14="http://schemas.microsoft.com/office/powerpoint/2010/main" val="4566593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altLang="en-US"/>
              <a:t>Risk Assessment Documentation</a:t>
            </a:r>
          </a:p>
        </p:txBody>
      </p:sp>
      <p:sp>
        <p:nvSpPr>
          <p:cNvPr id="5" name="Text Placeholder 4"/>
          <p:cNvSpPr>
            <a:spLocks noGrp="1"/>
          </p:cNvSpPr>
          <p:nvPr>
            <p:ph type="body" sz="quarter" idx="11"/>
          </p:nvPr>
        </p:nvSpPr>
        <p:spPr>
          <a:xfrm>
            <a:off x="639663" y="1931831"/>
            <a:ext cx="5456337" cy="3953814"/>
          </a:xfrm>
        </p:spPr>
        <p:txBody>
          <a:bodyPr anchor="ctr"/>
          <a:lstStyle/>
          <a:p>
            <a:pPr>
              <a:spcBef>
                <a:spcPts val="0"/>
              </a:spcBef>
              <a:spcAft>
                <a:spcPts val="1200"/>
              </a:spcAft>
            </a:pPr>
            <a:r>
              <a:rPr lang="en-US"/>
              <a:t>Workers should document:</a:t>
            </a:r>
          </a:p>
          <a:p>
            <a:pPr>
              <a:spcBef>
                <a:spcPts val="0"/>
              </a:spcBef>
              <a:spcAft>
                <a:spcPts val="1200"/>
              </a:spcAft>
            </a:pPr>
            <a:endParaRPr lang="en-US"/>
          </a:p>
          <a:p>
            <a:pPr marL="457200" indent="-457200">
              <a:spcBef>
                <a:spcPts val="0"/>
              </a:spcBef>
              <a:spcAft>
                <a:spcPts val="1200"/>
              </a:spcAft>
              <a:buFont typeface="Arial" panose="020B0604020202020204" pitchFamily="34" charset="0"/>
              <a:buChar char="•"/>
            </a:pPr>
            <a:r>
              <a:rPr lang="en-US" altLang="en-US"/>
              <a:t>Evidence that supports</a:t>
            </a:r>
            <a:br>
              <a:rPr lang="en-US" altLang="en-US"/>
            </a:br>
            <a:r>
              <a:rPr lang="en-US" altLang="en-US"/>
              <a:t>item responses; and</a:t>
            </a:r>
            <a:endParaRPr lang="en-US"/>
          </a:p>
          <a:p>
            <a:pPr marL="457200" indent="-457200">
              <a:spcBef>
                <a:spcPts val="0"/>
              </a:spcBef>
              <a:spcAft>
                <a:spcPts val="1200"/>
              </a:spcAft>
              <a:buFont typeface="Arial" panose="020B0604020202020204" pitchFamily="34" charset="0"/>
              <a:buChar char="•"/>
            </a:pPr>
            <a:r>
              <a:rPr lang="en-US" altLang="en-US"/>
              <a:t>Whether the case-opening decision/action differs</a:t>
            </a:r>
            <a:br>
              <a:rPr lang="en-US" altLang="en-US"/>
            </a:br>
            <a:r>
              <a:rPr lang="en-US" altLang="en-US"/>
              <a:t>from the recommendation.</a:t>
            </a:r>
            <a:endParaRPr lang="en-US"/>
          </a:p>
        </p:txBody>
      </p:sp>
      <p:pic>
        <p:nvPicPr>
          <p:cNvPr id="7" name="Picture Placeholder 6">
            <a:extLst>
              <a:ext uri="{FF2B5EF4-FFF2-40B4-BE49-F238E27FC236}">
                <a16:creationId xmlns:a16="http://schemas.microsoft.com/office/drawing/2014/main" id="{5FFD87B6-ABD5-DB1F-8E0A-84DFDA75AFB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48" r="21648"/>
          <a:stretch>
            <a:fillRect/>
          </a:stretch>
        </p:blipFill>
        <p:spPr/>
      </p:pic>
    </p:spTree>
    <p:custDataLst>
      <p:tags r:id="rId1"/>
    </p:custDataLst>
    <p:extLst>
      <p:ext uri="{BB962C8B-B14F-4D97-AF65-F5344CB8AC3E}">
        <p14:creationId xmlns:p14="http://schemas.microsoft.com/office/powerpoint/2010/main" val="306611012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E5C4-FD9E-48D4-9546-7DA468C36BC9}"/>
              </a:ext>
            </a:extLst>
          </p:cNvPr>
          <p:cNvSpPr>
            <a:spLocks noGrp="1"/>
          </p:cNvSpPr>
          <p:nvPr>
            <p:ph type="title"/>
          </p:nvPr>
        </p:nvSpPr>
        <p:spPr/>
        <p:txBody>
          <a:bodyPr/>
          <a:lstStyle/>
          <a:p>
            <a:r>
              <a:rPr lang="en-US"/>
              <a:t>PRACTICE</a:t>
            </a:r>
          </a:p>
        </p:txBody>
      </p:sp>
      <p:sp>
        <p:nvSpPr>
          <p:cNvPr id="3" name="Text Placeholder 2">
            <a:extLst>
              <a:ext uri="{FF2B5EF4-FFF2-40B4-BE49-F238E27FC236}">
                <a16:creationId xmlns:a16="http://schemas.microsoft.com/office/drawing/2014/main" id="{1B54E76A-3D47-4F51-8AEF-AD035E106C64}"/>
              </a:ext>
            </a:extLst>
          </p:cNvPr>
          <p:cNvSpPr>
            <a:spLocks noGrp="1"/>
          </p:cNvSpPr>
          <p:nvPr>
            <p:ph type="body" sz="quarter" idx="11"/>
          </p:nvPr>
        </p:nvSpPr>
        <p:spPr>
          <a:xfrm>
            <a:off x="7662022" y="2511379"/>
            <a:ext cx="3896477" cy="3108267"/>
          </a:xfrm>
        </p:spPr>
        <p:txBody>
          <a:bodyPr anchor="t"/>
          <a:lstStyle/>
          <a:p>
            <a:endParaRPr lang="en-AU"/>
          </a:p>
          <a:p>
            <a:pPr marL="457200" indent="-457200">
              <a:buFont typeface="Arial" panose="020B0604020202020204" pitchFamily="34" charset="0"/>
              <a:buChar char="•"/>
            </a:pPr>
            <a:r>
              <a:rPr lang="en-AU" noProof="0"/>
              <a:t>Approve override</a:t>
            </a:r>
          </a:p>
          <a:p>
            <a:pPr marL="457200" indent="-457200">
              <a:buFont typeface="Arial" panose="020B0604020202020204" pitchFamily="34" charset="0"/>
              <a:buChar char="•"/>
            </a:pPr>
            <a:r>
              <a:rPr lang="en-AU" noProof="0"/>
              <a:t>Override risk level</a:t>
            </a:r>
            <a:br>
              <a:rPr lang="en-AU" noProof="0"/>
            </a:br>
            <a:r>
              <a:rPr lang="en-AU" noProof="0"/>
              <a:t>or recommend alternative action</a:t>
            </a:r>
          </a:p>
        </p:txBody>
      </p:sp>
      <p:pic>
        <p:nvPicPr>
          <p:cNvPr id="9" name="Picture Placeholder 8" descr="A person playing a piano&#10;&#10;Description automatically generated with medium confidence">
            <a:extLst>
              <a:ext uri="{FF2B5EF4-FFF2-40B4-BE49-F238E27FC236}">
                <a16:creationId xmlns:a16="http://schemas.microsoft.com/office/drawing/2014/main" id="{B3B5023F-149E-4E9C-84D0-62FC8FA0DBA8}"/>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404" b="404"/>
          <a:stretch/>
        </p:blipFill>
        <p:spPr/>
      </p:pic>
    </p:spTree>
    <p:custDataLst>
      <p:tags r:id="rId1"/>
    </p:custDataLst>
    <p:extLst>
      <p:ext uri="{BB962C8B-B14F-4D97-AF65-F5344CB8AC3E}">
        <p14:creationId xmlns:p14="http://schemas.microsoft.com/office/powerpoint/2010/main" val="8730410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en-CA" noProof="1"/>
              <a:t>Talking With Families About Risk</a:t>
            </a:r>
          </a:p>
        </p:txBody>
      </p:sp>
      <p:pic>
        <p:nvPicPr>
          <p:cNvPr id="15" name="Picture Placeholder 14">
            <a:extLst>
              <a:ext uri="{FF2B5EF4-FFF2-40B4-BE49-F238E27FC236}">
                <a16:creationId xmlns:a16="http://schemas.microsoft.com/office/drawing/2014/main" id="{2298FA7E-BF2E-4A36-AB71-6625BDFF704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143" r="12143"/>
          <a:stretch/>
        </p:blipFill>
        <p:spPr/>
      </p:pic>
      <p:sp>
        <p:nvSpPr>
          <p:cNvPr id="13" name="Text Placeholder 12">
            <a:extLst>
              <a:ext uri="{FF2B5EF4-FFF2-40B4-BE49-F238E27FC236}">
                <a16:creationId xmlns:a16="http://schemas.microsoft.com/office/drawing/2014/main" id="{372ADEAA-1FC7-4186-8184-EDBE874D767F}"/>
              </a:ext>
            </a:extLst>
          </p:cNvPr>
          <p:cNvSpPr>
            <a:spLocks noGrp="1"/>
          </p:cNvSpPr>
          <p:nvPr>
            <p:ph type="body" sz="quarter" idx="11"/>
          </p:nvPr>
        </p:nvSpPr>
        <p:spPr>
          <a:xfrm>
            <a:off x="639663" y="3654571"/>
            <a:ext cx="3860619" cy="1956519"/>
          </a:xfrm>
        </p:spPr>
        <p:txBody>
          <a:bodyPr anchor="ctr"/>
          <a:lstStyle/>
          <a:p>
            <a:pPr marL="457200" indent="-457200">
              <a:buFont typeface="Arial" panose="020B0604020202020204" pitchFamily="34" charset="0"/>
              <a:buChar char="•"/>
            </a:pPr>
            <a:r>
              <a:rPr lang="en-US">
                <a:cs typeface="Verdana"/>
              </a:rPr>
              <a:t>Gather information</a:t>
            </a:r>
          </a:p>
          <a:p>
            <a:pPr marL="457200" indent="-457200">
              <a:buFont typeface="Arial" panose="020B0604020202020204" pitchFamily="34" charset="0"/>
              <a:buChar char="•"/>
            </a:pPr>
            <a:r>
              <a:rPr lang="en-US">
                <a:cs typeface="Verdana"/>
              </a:rPr>
              <a:t>Create a game plan</a:t>
            </a:r>
          </a:p>
          <a:p>
            <a:pPr marL="457200" indent="-457200">
              <a:buFont typeface="Arial" panose="020B0604020202020204" pitchFamily="34" charset="0"/>
              <a:buChar char="•"/>
            </a:pPr>
            <a:r>
              <a:rPr lang="en-US">
                <a:cs typeface="Verdana"/>
              </a:rPr>
              <a:t>Have a conversation</a:t>
            </a:r>
          </a:p>
        </p:txBody>
      </p:sp>
    </p:spTree>
    <p:custDataLst>
      <p:tags r:id="rId1"/>
    </p:custDataLst>
    <p:extLst>
      <p:ext uri="{BB962C8B-B14F-4D97-AF65-F5344CB8AC3E}">
        <p14:creationId xmlns:p14="http://schemas.microsoft.com/office/powerpoint/2010/main" val="31850566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80C5-4745-41D1-95EC-61841235B40F}"/>
              </a:ext>
            </a:extLst>
          </p:cNvPr>
          <p:cNvSpPr>
            <a:spLocks noGrp="1"/>
          </p:cNvSpPr>
          <p:nvPr>
            <p:ph type="title"/>
          </p:nvPr>
        </p:nvSpPr>
        <p:spPr>
          <a:xfrm>
            <a:off x="7663625" y="1261525"/>
            <a:ext cx="3894874" cy="4347067"/>
          </a:xfrm>
        </p:spPr>
        <p:txBody>
          <a:bodyPr anchor="ctr"/>
          <a:lstStyle/>
          <a:p>
            <a:r>
              <a:rPr lang="en-US">
                <a:cs typeface="Verdana" pitchFamily="34" charset="0"/>
              </a:rPr>
              <a:t>The SDM</a:t>
            </a:r>
            <a:r>
              <a:rPr lang="en-US" baseline="30000">
                <a:cs typeface="Verdana" pitchFamily="34" charset="0"/>
              </a:rPr>
              <a:t> </a:t>
            </a:r>
            <a:r>
              <a:rPr lang="en-US">
                <a:cs typeface="Verdana" pitchFamily="34" charset="0"/>
              </a:rPr>
              <a:t>Model Can Help Focus Resources</a:t>
            </a:r>
            <a:endParaRPr lang="en-US"/>
          </a:p>
        </p:txBody>
      </p:sp>
      <p:pic>
        <p:nvPicPr>
          <p:cNvPr id="10" name="Picture Placeholder 9"/>
          <p:cNvPicPr>
            <a:picLocks noGrp="1" noChangeAspect="1"/>
          </p:cNvPicPr>
          <p:nvPr>
            <p:ph type="pic" sz="quarter" idx="12"/>
          </p:nvPr>
        </p:nvPicPr>
        <p:blipFill>
          <a:blip r:embed="rId4"/>
          <a:srcRect t="5915" b="5915"/>
          <a:stretch/>
        </p:blipFill>
        <p:spPr/>
      </p:pic>
    </p:spTree>
    <p:custDataLst>
      <p:tags r:id="rId1"/>
    </p:custDataLst>
    <p:extLst>
      <p:ext uri="{BB962C8B-B14F-4D97-AF65-F5344CB8AC3E}">
        <p14:creationId xmlns:p14="http://schemas.microsoft.com/office/powerpoint/2010/main" val="34206210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C5FCA-F221-982E-8005-1A798DD2A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77BC2-5F77-5237-35E5-DB35573CD0C2}"/>
              </a:ext>
            </a:extLst>
          </p:cNvPr>
          <p:cNvSpPr>
            <a:spLocks noGrp="1"/>
          </p:cNvSpPr>
          <p:nvPr>
            <p:ph type="title"/>
          </p:nvPr>
        </p:nvSpPr>
        <p:spPr/>
        <p:txBody>
          <a:bodyPr/>
          <a:lstStyle/>
          <a:p>
            <a:r>
              <a:rPr lang="en-US">
                <a:cs typeface="Segoe UI"/>
              </a:rPr>
              <a:t>The Intersection of safety and risk</a:t>
            </a:r>
            <a:endParaRPr lang="en-US"/>
          </a:p>
        </p:txBody>
      </p:sp>
      <p:sp>
        <p:nvSpPr>
          <p:cNvPr id="15" name="TextBox 14">
            <a:extLst>
              <a:ext uri="{FF2B5EF4-FFF2-40B4-BE49-F238E27FC236}">
                <a16:creationId xmlns:a16="http://schemas.microsoft.com/office/drawing/2014/main" id="{D6C00FE5-DB83-DDA5-67D8-99BBD8A53295}"/>
              </a:ext>
            </a:extLst>
          </p:cNvPr>
          <p:cNvSpPr txBox="1"/>
          <p:nvPr/>
        </p:nvSpPr>
        <p:spPr>
          <a:xfrm>
            <a:off x="3236213" y="1778321"/>
            <a:ext cx="1764956" cy="461665"/>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Safe</a:t>
            </a:r>
            <a:endParaRPr kumimoji="0" lang="en-US" sz="2400" b="1" i="0" u="none" strike="noStrike" kern="1200" cap="all"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2ED6B8FD-F72E-D13B-6EB9-54E424BAF025}"/>
              </a:ext>
            </a:extLst>
          </p:cNvPr>
          <p:cNvSpPr txBox="1"/>
          <p:nvPr/>
        </p:nvSpPr>
        <p:spPr>
          <a:xfrm>
            <a:off x="5812024" y="1778321"/>
            <a:ext cx="2709333" cy="461665"/>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Safe With Plan</a:t>
            </a:r>
            <a:endParaRPr kumimoji="0" lang="en-US" sz="2400" b="1" i="0" u="none" strike="noStrike" kern="1200" cap="all"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D80EA054-9D2F-A4AE-183D-3636A9699D11}"/>
              </a:ext>
            </a:extLst>
          </p:cNvPr>
          <p:cNvSpPr txBox="1"/>
          <p:nvPr/>
        </p:nvSpPr>
        <p:spPr>
          <a:xfrm>
            <a:off x="9358224" y="1778321"/>
            <a:ext cx="1870065" cy="461665"/>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Unsafe</a:t>
            </a:r>
            <a:endParaRPr kumimoji="0" lang="en-US" sz="2400" b="1" i="0" u="none" strike="noStrike" kern="1200" cap="all"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18" name="TextBox 17">
            <a:extLst>
              <a:ext uri="{FF2B5EF4-FFF2-40B4-BE49-F238E27FC236}">
                <a16:creationId xmlns:a16="http://schemas.microsoft.com/office/drawing/2014/main" id="{94697D89-6DB2-CBE4-2805-BEDC5F9C15D3}"/>
              </a:ext>
            </a:extLst>
          </p:cNvPr>
          <p:cNvSpPr txBox="1"/>
          <p:nvPr/>
        </p:nvSpPr>
        <p:spPr>
          <a:xfrm>
            <a:off x="639658" y="2551174"/>
            <a:ext cx="1877763" cy="1200329"/>
          </a:xfrm>
          <a:prstGeom prst="rect">
            <a:avLst/>
          </a:prstGeom>
          <a:noFill/>
        </p:spPr>
        <p:txBody>
          <a:bodyPr wrap="square">
            <a:spAutoFit/>
          </a:bodyPr>
          <a:lstStyle/>
          <a:p>
            <a:pPr marL="0" marR="0" lvl="0" indent="0" algn="l"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Low/ moderate risk</a:t>
            </a:r>
          </a:p>
        </p:txBody>
      </p:sp>
      <p:sp>
        <p:nvSpPr>
          <p:cNvPr id="19" name="TextBox 18">
            <a:extLst>
              <a:ext uri="{FF2B5EF4-FFF2-40B4-BE49-F238E27FC236}">
                <a16:creationId xmlns:a16="http://schemas.microsoft.com/office/drawing/2014/main" id="{B6F67DA0-3832-21D0-C8E5-CF2AD12122DB}"/>
              </a:ext>
            </a:extLst>
          </p:cNvPr>
          <p:cNvSpPr txBox="1"/>
          <p:nvPr/>
        </p:nvSpPr>
        <p:spPr>
          <a:xfrm>
            <a:off x="639657" y="4768490"/>
            <a:ext cx="1877763" cy="830997"/>
          </a:xfrm>
          <a:prstGeom prst="rect">
            <a:avLst/>
          </a:prstGeom>
          <a:noFill/>
        </p:spPr>
        <p:txBody>
          <a:bodyPr wrap="square">
            <a:spAutoFit/>
          </a:bodyPr>
          <a:lstStyle/>
          <a:p>
            <a:pPr marL="0" marR="0" lvl="0" indent="0" algn="l"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High/very </a:t>
            </a:r>
            <a:r>
              <a:rPr lang="en-US" sz="2400" b="1">
                <a:solidFill>
                  <a:srgbClr val="4C4C4E"/>
                </a:solidFill>
                <a:latin typeface="Segoe UI" panose="020B0502040204020203" pitchFamily="34" charset="0"/>
                <a:cs typeface="Segoe UI" panose="020B0502040204020203" pitchFamily="34" charset="0"/>
              </a:rPr>
              <a:t>h</a:t>
            </a: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igh risk</a:t>
            </a:r>
          </a:p>
        </p:txBody>
      </p:sp>
      <p:sp>
        <p:nvSpPr>
          <p:cNvPr id="20" name="Rectangle: Rounded Corners 19">
            <a:extLst>
              <a:ext uri="{FF2B5EF4-FFF2-40B4-BE49-F238E27FC236}">
                <a16:creationId xmlns:a16="http://schemas.microsoft.com/office/drawing/2014/main" id="{4B105D8A-A049-1EA0-FE64-4FFEB2DC71E6}"/>
              </a:ext>
            </a:extLst>
          </p:cNvPr>
          <p:cNvSpPr/>
          <p:nvPr/>
        </p:nvSpPr>
        <p:spPr>
          <a:xfrm>
            <a:off x="2747091" y="2713378"/>
            <a:ext cx="2743200" cy="1191092"/>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Do we even need to be involved?</a:t>
            </a:r>
          </a:p>
        </p:txBody>
      </p:sp>
      <p:sp>
        <p:nvSpPr>
          <p:cNvPr id="21" name="Rectangle: Rounded Corners 20">
            <a:extLst>
              <a:ext uri="{FF2B5EF4-FFF2-40B4-BE49-F238E27FC236}">
                <a16:creationId xmlns:a16="http://schemas.microsoft.com/office/drawing/2014/main" id="{B1C05A36-28EB-EAD0-6D44-7B5D545DA073}"/>
              </a:ext>
            </a:extLst>
          </p:cNvPr>
          <p:cNvSpPr/>
          <p:nvPr/>
        </p:nvSpPr>
        <p:spPr>
          <a:xfrm>
            <a:off x="8921657" y="4403777"/>
            <a:ext cx="2743200" cy="1191092"/>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What behavior change are we seeing in the caregiver?</a:t>
            </a: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2" name="Rectangle: Rounded Corners 21">
            <a:extLst>
              <a:ext uri="{FF2B5EF4-FFF2-40B4-BE49-F238E27FC236}">
                <a16:creationId xmlns:a16="http://schemas.microsoft.com/office/drawing/2014/main" id="{7A3E3832-E5FB-B55E-1753-EAD53E3BA73E}"/>
              </a:ext>
            </a:extLst>
          </p:cNvPr>
          <p:cNvSpPr/>
          <p:nvPr/>
        </p:nvSpPr>
        <p:spPr>
          <a:xfrm>
            <a:off x="5795090" y="4403777"/>
            <a:ext cx="2743200" cy="1191092"/>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How long do we need to see the plan work?</a:t>
            </a:r>
            <a:endParaRPr kumimoji="0" lang="en-US" sz="20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23" name="Rectangle: Rounded Corners 22">
            <a:extLst>
              <a:ext uri="{FF2B5EF4-FFF2-40B4-BE49-F238E27FC236}">
                <a16:creationId xmlns:a16="http://schemas.microsoft.com/office/drawing/2014/main" id="{7020CD02-D972-71D9-0548-A0C41F66A30C}"/>
              </a:ext>
            </a:extLst>
          </p:cNvPr>
          <p:cNvSpPr/>
          <p:nvPr/>
        </p:nvSpPr>
        <p:spPr>
          <a:xfrm>
            <a:off x="2747091" y="4403777"/>
            <a:ext cx="2743200" cy="1191092"/>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What prevention services would be useful? </a:t>
            </a:r>
            <a:endParaRPr kumimoji="0" lang="en-US" sz="20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24" name="Rectangle: Rounded Corners 23">
            <a:extLst>
              <a:ext uri="{FF2B5EF4-FFF2-40B4-BE49-F238E27FC236}">
                <a16:creationId xmlns:a16="http://schemas.microsoft.com/office/drawing/2014/main" id="{A559AD09-BE3E-EE51-2E78-05D7977A7F65}"/>
              </a:ext>
            </a:extLst>
          </p:cNvPr>
          <p:cNvSpPr/>
          <p:nvPr/>
        </p:nvSpPr>
        <p:spPr>
          <a:xfrm>
            <a:off x="5795090" y="2713378"/>
            <a:ext cx="2743200" cy="119109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Is the plan working to resolve the threat?</a:t>
            </a:r>
          </a:p>
        </p:txBody>
      </p:sp>
      <p:sp>
        <p:nvSpPr>
          <p:cNvPr id="25" name="Rectangle: Rounded Corners 24">
            <a:extLst>
              <a:ext uri="{FF2B5EF4-FFF2-40B4-BE49-F238E27FC236}">
                <a16:creationId xmlns:a16="http://schemas.microsoft.com/office/drawing/2014/main" id="{80DE0B73-0FFA-3452-516A-96B5D5F8064F}"/>
              </a:ext>
            </a:extLst>
          </p:cNvPr>
          <p:cNvSpPr/>
          <p:nvPr/>
        </p:nvSpPr>
        <p:spPr>
          <a:xfrm>
            <a:off x="8921657" y="2648125"/>
            <a:ext cx="2743200" cy="1191092"/>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Is a quick return possible?</a:t>
            </a:r>
            <a:endPar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custDataLst>
      <p:tags r:id="rId1"/>
    </p:custDataLst>
    <p:extLst>
      <p:ext uri="{BB962C8B-B14F-4D97-AF65-F5344CB8AC3E}">
        <p14:creationId xmlns:p14="http://schemas.microsoft.com/office/powerpoint/2010/main" val="14709293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2E952D4-ADFF-A6F9-6D31-329BA20C3C4E}"/>
              </a:ext>
            </a:extLst>
          </p:cNvPr>
          <p:cNvGraphicFramePr/>
          <p:nvPr>
            <p:extLst>
              <p:ext uri="{D42A27DB-BD31-4B8C-83A1-F6EECF244321}">
                <p14:modId xmlns:p14="http://schemas.microsoft.com/office/powerpoint/2010/main" val="3632145330"/>
              </p:ext>
            </p:extLst>
          </p:nvPr>
        </p:nvGraphicFramePr>
        <p:xfrm>
          <a:off x="1438987" y="1324008"/>
          <a:ext cx="2358407" cy="23855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1B2E11EC-36FE-A510-5781-EEDF98F326DE}"/>
              </a:ext>
            </a:extLst>
          </p:cNvPr>
          <p:cNvGraphicFramePr/>
          <p:nvPr>
            <p:extLst>
              <p:ext uri="{D42A27DB-BD31-4B8C-83A1-F6EECF244321}">
                <p14:modId xmlns:p14="http://schemas.microsoft.com/office/powerpoint/2010/main" val="2557494323"/>
              </p:ext>
            </p:extLst>
          </p:nvPr>
        </p:nvGraphicFramePr>
        <p:xfrm>
          <a:off x="4655353" y="1315986"/>
          <a:ext cx="2358407" cy="23855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06F8381B-C32F-7D77-A4C1-6E8B1E6B4A18}"/>
              </a:ext>
            </a:extLst>
          </p:cNvPr>
          <p:cNvGraphicFramePr/>
          <p:nvPr>
            <p:extLst>
              <p:ext uri="{D42A27DB-BD31-4B8C-83A1-F6EECF244321}">
                <p14:modId xmlns:p14="http://schemas.microsoft.com/office/powerpoint/2010/main" val="931694687"/>
              </p:ext>
            </p:extLst>
          </p:nvPr>
        </p:nvGraphicFramePr>
        <p:xfrm>
          <a:off x="7919998" y="1238969"/>
          <a:ext cx="2358407" cy="238555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97E243DF-BEBB-BD85-05EA-E0678E14FBF4}"/>
              </a:ext>
            </a:extLst>
          </p:cNvPr>
          <p:cNvGraphicFramePr/>
          <p:nvPr>
            <p:extLst>
              <p:ext uri="{D42A27DB-BD31-4B8C-83A1-F6EECF244321}">
                <p14:modId xmlns:p14="http://schemas.microsoft.com/office/powerpoint/2010/main" val="330172939"/>
              </p:ext>
            </p:extLst>
          </p:nvPr>
        </p:nvGraphicFramePr>
        <p:xfrm>
          <a:off x="1452162" y="4094464"/>
          <a:ext cx="2358407" cy="238555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a:extLst>
              <a:ext uri="{FF2B5EF4-FFF2-40B4-BE49-F238E27FC236}">
                <a16:creationId xmlns:a16="http://schemas.microsoft.com/office/drawing/2014/main" id="{0397381A-7837-286D-7677-5E46B78A156A}"/>
              </a:ext>
            </a:extLst>
          </p:cNvPr>
          <p:cNvGraphicFramePr/>
          <p:nvPr>
            <p:extLst>
              <p:ext uri="{D42A27DB-BD31-4B8C-83A1-F6EECF244321}">
                <p14:modId xmlns:p14="http://schemas.microsoft.com/office/powerpoint/2010/main" val="2121759226"/>
              </p:ext>
            </p:extLst>
          </p:nvPr>
        </p:nvGraphicFramePr>
        <p:xfrm>
          <a:off x="4655430" y="4091271"/>
          <a:ext cx="2358407" cy="238555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Chart 14">
            <a:extLst>
              <a:ext uri="{FF2B5EF4-FFF2-40B4-BE49-F238E27FC236}">
                <a16:creationId xmlns:a16="http://schemas.microsoft.com/office/drawing/2014/main" id="{BE804AB9-D126-E28E-39A1-DC5270022225}"/>
              </a:ext>
            </a:extLst>
          </p:cNvPr>
          <p:cNvGraphicFramePr/>
          <p:nvPr>
            <p:extLst>
              <p:ext uri="{D42A27DB-BD31-4B8C-83A1-F6EECF244321}">
                <p14:modId xmlns:p14="http://schemas.microsoft.com/office/powerpoint/2010/main" val="3949232003"/>
              </p:ext>
            </p:extLst>
          </p:nvPr>
        </p:nvGraphicFramePr>
        <p:xfrm>
          <a:off x="7895935" y="4107313"/>
          <a:ext cx="2358407" cy="238555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01FFF7A7-B5AF-4C35-7615-3F5B6BEDDF45}"/>
              </a:ext>
            </a:extLst>
          </p:cNvPr>
          <p:cNvSpPr txBox="1"/>
          <p:nvPr/>
        </p:nvSpPr>
        <p:spPr>
          <a:xfrm>
            <a:off x="2004011" y="2145404"/>
            <a:ext cx="11911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ABCA"/>
                </a:solidFill>
                <a:effectLst/>
                <a:uLnTx/>
                <a:uFillTx/>
                <a:ea typeface="+mn-ea"/>
                <a:cs typeface="+mn-cs"/>
              </a:rPr>
              <a:t>89,685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ABCA"/>
                </a:solidFill>
                <a:effectLst/>
                <a:uLnTx/>
                <a:uFillTx/>
                <a:ea typeface="+mn-ea"/>
                <a:cs typeface="+mn-cs"/>
              </a:rPr>
              <a:t>(70%)</a:t>
            </a:r>
          </a:p>
        </p:txBody>
      </p:sp>
      <p:sp>
        <p:nvSpPr>
          <p:cNvPr id="9" name="TextBox 8">
            <a:extLst>
              <a:ext uri="{FF2B5EF4-FFF2-40B4-BE49-F238E27FC236}">
                <a16:creationId xmlns:a16="http://schemas.microsoft.com/office/drawing/2014/main" id="{854A2FF4-842B-DC5D-B9CC-E3A1696357C9}"/>
              </a:ext>
            </a:extLst>
          </p:cNvPr>
          <p:cNvSpPr txBox="1"/>
          <p:nvPr/>
        </p:nvSpPr>
        <p:spPr>
          <a:xfrm>
            <a:off x="5220453" y="2145404"/>
            <a:ext cx="11911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AAF"/>
                </a:solidFill>
                <a:effectLst/>
                <a:uLnTx/>
                <a:uFillTx/>
                <a:ea typeface="+mn-ea"/>
                <a:cs typeface="+mn-cs"/>
              </a:rPr>
              <a:t>4,758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8AAF"/>
                </a:solidFill>
                <a:effectLst/>
                <a:uLnTx/>
                <a:uFillTx/>
                <a:ea typeface="+mn-ea"/>
                <a:cs typeface="+mn-cs"/>
              </a:rPr>
              <a:t>(4%)</a:t>
            </a:r>
          </a:p>
        </p:txBody>
      </p:sp>
      <p:sp>
        <p:nvSpPr>
          <p:cNvPr id="10" name="TextBox 9">
            <a:extLst>
              <a:ext uri="{FF2B5EF4-FFF2-40B4-BE49-F238E27FC236}">
                <a16:creationId xmlns:a16="http://schemas.microsoft.com/office/drawing/2014/main" id="{6BD23A8A-66E6-3A76-8754-3BC8B9C8D7C8}"/>
              </a:ext>
            </a:extLst>
          </p:cNvPr>
          <p:cNvSpPr txBox="1"/>
          <p:nvPr/>
        </p:nvSpPr>
        <p:spPr>
          <a:xfrm>
            <a:off x="8485022" y="2038643"/>
            <a:ext cx="11911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E8D"/>
                </a:solidFill>
                <a:effectLst/>
                <a:uLnTx/>
                <a:uFillTx/>
                <a:ea typeface="+mn-ea"/>
                <a:cs typeface="+mn-cs"/>
              </a:rPr>
              <a:t>1,161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6E8D"/>
                </a:solidFill>
                <a:effectLst/>
                <a:uLnTx/>
                <a:uFillTx/>
                <a:ea typeface="+mn-ea"/>
                <a:cs typeface="+mn-cs"/>
              </a:rPr>
              <a:t>(1%)</a:t>
            </a:r>
          </a:p>
        </p:txBody>
      </p:sp>
      <p:sp>
        <p:nvSpPr>
          <p:cNvPr id="11" name="TextBox 10">
            <a:extLst>
              <a:ext uri="{FF2B5EF4-FFF2-40B4-BE49-F238E27FC236}">
                <a16:creationId xmlns:a16="http://schemas.microsoft.com/office/drawing/2014/main" id="{A220E3A9-468A-611C-D8E6-F9E418B577AA}"/>
              </a:ext>
            </a:extLst>
          </p:cNvPr>
          <p:cNvSpPr txBox="1"/>
          <p:nvPr/>
        </p:nvSpPr>
        <p:spPr>
          <a:xfrm>
            <a:off x="2004011" y="4923175"/>
            <a:ext cx="11911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6943D"/>
                </a:solidFill>
                <a:effectLst/>
                <a:uLnTx/>
                <a:uFillTx/>
                <a:ea typeface="+mn-ea"/>
                <a:cs typeface="+mn-cs"/>
              </a:rPr>
              <a:t>23,382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6943D"/>
                </a:solidFill>
                <a:effectLst/>
                <a:uLnTx/>
                <a:uFillTx/>
                <a:ea typeface="+mn-ea"/>
                <a:cs typeface="+mn-cs"/>
              </a:rPr>
              <a:t>(18%)</a:t>
            </a:r>
          </a:p>
        </p:txBody>
      </p:sp>
      <p:sp>
        <p:nvSpPr>
          <p:cNvPr id="12" name="TextBox 11">
            <a:extLst>
              <a:ext uri="{FF2B5EF4-FFF2-40B4-BE49-F238E27FC236}">
                <a16:creationId xmlns:a16="http://schemas.microsoft.com/office/drawing/2014/main" id="{B0189913-F780-3503-0399-C05AD96098A4}"/>
              </a:ext>
            </a:extLst>
          </p:cNvPr>
          <p:cNvSpPr txBox="1"/>
          <p:nvPr/>
        </p:nvSpPr>
        <p:spPr>
          <a:xfrm>
            <a:off x="5220453" y="4923175"/>
            <a:ext cx="11911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D9542F"/>
                </a:solidFill>
                <a:effectLst/>
                <a:uLnTx/>
                <a:uFillTx/>
                <a:ea typeface="+mn-ea"/>
                <a:cs typeface="+mn-cs"/>
              </a:rPr>
              <a:t>3,903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D9542F"/>
                </a:solidFill>
                <a:effectLst/>
                <a:uLnTx/>
                <a:uFillTx/>
                <a:ea typeface="+mn-ea"/>
                <a:cs typeface="+mn-cs"/>
              </a:rPr>
              <a:t>(3%)</a:t>
            </a:r>
          </a:p>
        </p:txBody>
      </p:sp>
      <p:sp>
        <p:nvSpPr>
          <p:cNvPr id="13" name="TextBox 12">
            <a:extLst>
              <a:ext uri="{FF2B5EF4-FFF2-40B4-BE49-F238E27FC236}">
                <a16:creationId xmlns:a16="http://schemas.microsoft.com/office/drawing/2014/main" id="{06FCFDB4-9C68-428A-FF5C-BB163F594A90}"/>
              </a:ext>
            </a:extLst>
          </p:cNvPr>
          <p:cNvSpPr txBox="1"/>
          <p:nvPr/>
        </p:nvSpPr>
        <p:spPr>
          <a:xfrm>
            <a:off x="8485022" y="4923175"/>
            <a:ext cx="119112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932532"/>
                </a:solidFill>
                <a:effectLst/>
                <a:uLnTx/>
                <a:uFillTx/>
                <a:ea typeface="+mn-ea"/>
                <a:cs typeface="+mn-cs"/>
              </a:rPr>
              <a:t>5,720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932532"/>
                </a:solidFill>
                <a:effectLst/>
                <a:uLnTx/>
                <a:uFillTx/>
                <a:ea typeface="+mn-ea"/>
                <a:cs typeface="+mn-cs"/>
              </a:rPr>
              <a:t>(4%)</a:t>
            </a:r>
          </a:p>
        </p:txBody>
      </p:sp>
      <p:sp>
        <p:nvSpPr>
          <p:cNvPr id="4" name="Title 1">
            <a:extLst>
              <a:ext uri="{FF2B5EF4-FFF2-40B4-BE49-F238E27FC236}">
                <a16:creationId xmlns:a16="http://schemas.microsoft.com/office/drawing/2014/main" id="{C24DF247-317A-4A2A-7D6D-62627C74B16A}"/>
              </a:ext>
            </a:extLst>
          </p:cNvPr>
          <p:cNvSpPr>
            <a:spLocks noGrp="1"/>
          </p:cNvSpPr>
          <p:nvPr>
            <p:ph type="title"/>
          </p:nvPr>
        </p:nvSpPr>
        <p:spPr>
          <a:xfrm>
            <a:off x="639662" y="365129"/>
            <a:ext cx="11015661" cy="1280160"/>
          </a:xfrm>
        </p:spPr>
        <p:txBody>
          <a:bodyPr/>
          <a:lstStyle/>
          <a:p>
            <a:r>
              <a:rPr lang="en-US">
                <a:cs typeface="Segoe UI"/>
              </a:rPr>
              <a:t>safety and risk For 2024</a:t>
            </a:r>
            <a:endParaRPr lang="en-US"/>
          </a:p>
        </p:txBody>
      </p:sp>
    </p:spTree>
    <p:custDataLst>
      <p:tags r:id="rId1"/>
    </p:custDataLst>
    <p:extLst>
      <p:ext uri="{BB962C8B-B14F-4D97-AF65-F5344CB8AC3E}">
        <p14:creationId xmlns:p14="http://schemas.microsoft.com/office/powerpoint/2010/main" val="15549918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brown rectangular sign with white text&#10;&#10;AI-generated content may be incorrect.">
            <a:extLst>
              <a:ext uri="{FF2B5EF4-FFF2-40B4-BE49-F238E27FC236}">
                <a16:creationId xmlns:a16="http://schemas.microsoft.com/office/drawing/2014/main" id="{BC1A9ACD-5900-8025-7C03-6FF13FC06C58}"/>
              </a:ext>
            </a:extLst>
          </p:cNvPr>
          <p:cNvPicPr>
            <a:picLocks noGrp="1" noChangeAspect="1"/>
          </p:cNvPicPr>
          <p:nvPr>
            <p:ph type="pic" sz="quarter" idx="10"/>
          </p:nvPr>
        </p:nvPicPr>
        <p:blipFill>
          <a:blip r:embed="rId4"/>
          <a:srcRect l="161" t="7252" r="-161" b="14354"/>
          <a:stretch>
            <a:fillRect/>
          </a:stretch>
        </p:blipFill>
        <p:spPr>
          <a:xfrm>
            <a:off x="639763" y="534988"/>
            <a:ext cx="4918075" cy="5783262"/>
          </a:xfrm>
          <a:noFill/>
        </p:spPr>
      </p:pic>
      <p:sp>
        <p:nvSpPr>
          <p:cNvPr id="9" name="Title 2">
            <a:extLst>
              <a:ext uri="{FF2B5EF4-FFF2-40B4-BE49-F238E27FC236}">
                <a16:creationId xmlns:a16="http://schemas.microsoft.com/office/drawing/2014/main" id="{5F7C17E2-A626-65BE-09D8-A00E54E5B920}"/>
              </a:ext>
            </a:extLst>
          </p:cNvPr>
          <p:cNvSpPr>
            <a:spLocks noGrp="1"/>
          </p:cNvSpPr>
          <p:nvPr>
            <p:ph type="title"/>
          </p:nvPr>
        </p:nvSpPr>
        <p:spPr>
          <a:xfrm>
            <a:off x="6104536" y="535667"/>
            <a:ext cx="5456337" cy="1787237"/>
          </a:xfrm>
        </p:spPr>
        <p:txBody>
          <a:bodyPr/>
          <a:lstStyle/>
          <a:p>
            <a:r>
              <a:rPr lang="en-US"/>
              <a:t>Practice</a:t>
            </a:r>
          </a:p>
        </p:txBody>
      </p:sp>
      <p:sp>
        <p:nvSpPr>
          <p:cNvPr id="11" name="Text Placeholder 3">
            <a:extLst>
              <a:ext uri="{FF2B5EF4-FFF2-40B4-BE49-F238E27FC236}">
                <a16:creationId xmlns:a16="http://schemas.microsoft.com/office/drawing/2014/main" id="{B6F82C84-A1F9-D947-6CD4-EBF0655BE059}"/>
              </a:ext>
            </a:extLst>
          </p:cNvPr>
          <p:cNvSpPr>
            <a:spLocks noGrp="1"/>
          </p:cNvSpPr>
          <p:nvPr>
            <p:ph type="body" sz="quarter" idx="11"/>
          </p:nvPr>
        </p:nvSpPr>
        <p:spPr>
          <a:xfrm>
            <a:off x="6103938" y="1536700"/>
            <a:ext cx="5456237" cy="4781550"/>
          </a:xfrm>
        </p:spPr>
        <p:txBody>
          <a:bodyPr/>
          <a:lstStyle/>
          <a:p>
            <a:pPr marL="457200" indent="-457200">
              <a:spcBef>
                <a:spcPts val="0"/>
              </a:spcBef>
              <a:spcAft>
                <a:spcPts val="600"/>
              </a:spcAft>
              <a:buFont typeface="Arial" panose="020B0604020202020204" pitchFamily="34" charset="0"/>
              <a:buChar char="•"/>
            </a:pPr>
            <a:r>
              <a:rPr lang="en-US" sz="2600"/>
              <a:t>What jumps out about various items in the different households based upon the children’s ages?  </a:t>
            </a:r>
          </a:p>
          <a:p>
            <a:pPr marL="457200" indent="-457200">
              <a:spcBef>
                <a:spcPts val="0"/>
              </a:spcBef>
              <a:spcAft>
                <a:spcPts val="600"/>
              </a:spcAft>
              <a:buFont typeface="Arial" panose="020B0604020202020204" pitchFamily="34" charset="0"/>
              <a:buChar char="•"/>
            </a:pPr>
            <a:r>
              <a:rPr lang="en-US" sz="2600"/>
              <a:t>Which items could benefit from services or support?  </a:t>
            </a:r>
          </a:p>
          <a:p>
            <a:pPr marL="457200" indent="-457200">
              <a:spcBef>
                <a:spcPts val="0"/>
              </a:spcBef>
              <a:spcAft>
                <a:spcPts val="600"/>
              </a:spcAft>
              <a:buFont typeface="Arial" panose="020B0604020202020204" pitchFamily="34" charset="0"/>
              <a:buChar char="•"/>
            </a:pPr>
            <a:r>
              <a:rPr lang="en-US" sz="2600"/>
              <a:t>Which items speak to the current circumstances for the children in the home?  </a:t>
            </a:r>
          </a:p>
          <a:p>
            <a:pPr marL="457200" indent="-457200">
              <a:spcBef>
                <a:spcPts val="0"/>
              </a:spcBef>
              <a:spcAft>
                <a:spcPts val="600"/>
              </a:spcAft>
              <a:buFont typeface="Arial" panose="020B0604020202020204" pitchFamily="34" charset="0"/>
              <a:buChar char="•"/>
            </a:pPr>
            <a:r>
              <a:rPr lang="en-US" sz="2600"/>
              <a:t>How could decisions about service interventions be guided by this information?  </a:t>
            </a:r>
          </a:p>
          <a:p>
            <a:pPr>
              <a:spcBef>
                <a:spcPts val="0"/>
              </a:spcBef>
              <a:spcAft>
                <a:spcPts val="600"/>
              </a:spcAft>
            </a:pPr>
            <a:endParaRPr lang="en-US" sz="2600"/>
          </a:p>
        </p:txBody>
      </p:sp>
    </p:spTree>
    <p:custDataLst>
      <p:tags r:id="rId1"/>
    </p:custDataLst>
    <p:extLst>
      <p:ext uri="{BB962C8B-B14F-4D97-AF65-F5344CB8AC3E}">
        <p14:creationId xmlns:p14="http://schemas.microsoft.com/office/powerpoint/2010/main" val="22875297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8815-A7B7-7E97-5098-808DFC7A05F9}"/>
              </a:ext>
            </a:extLst>
          </p:cNvPr>
          <p:cNvSpPr>
            <a:spLocks noGrp="1"/>
          </p:cNvSpPr>
          <p:nvPr>
            <p:ph type="title"/>
          </p:nvPr>
        </p:nvSpPr>
        <p:spPr/>
        <p:txBody>
          <a:bodyPr/>
          <a:lstStyle/>
          <a:p>
            <a:r>
              <a:rPr lang="en-US"/>
              <a:t>Reunification Assessment </a:t>
            </a:r>
          </a:p>
        </p:txBody>
      </p:sp>
    </p:spTree>
    <p:custDataLst>
      <p:tags r:id="rId1"/>
    </p:custDataLst>
    <p:extLst>
      <p:ext uri="{BB962C8B-B14F-4D97-AF65-F5344CB8AC3E}">
        <p14:creationId xmlns:p14="http://schemas.microsoft.com/office/powerpoint/2010/main" val="7038316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E9842-737F-4986-3725-4BB656A4F813}"/>
            </a:ext>
          </a:extLst>
        </p:cNvPr>
        <p:cNvGrpSpPr/>
        <p:nvPr/>
      </p:nvGrpSpPr>
      <p:grpSpPr>
        <a:xfrm>
          <a:off x="0" y="0"/>
          <a:ext cx="0" cy="0"/>
          <a:chOff x="0" y="0"/>
          <a:chExt cx="0" cy="0"/>
        </a:xfrm>
      </p:grpSpPr>
      <p:sp>
        <p:nvSpPr>
          <p:cNvPr id="35842" name="Title 13">
            <a:extLst>
              <a:ext uri="{FF2B5EF4-FFF2-40B4-BE49-F238E27FC236}">
                <a16:creationId xmlns:a16="http://schemas.microsoft.com/office/drawing/2014/main" id="{208C068B-751E-4577-1816-B6C3E4D3ADD0}"/>
              </a:ext>
            </a:extLst>
          </p:cNvPr>
          <p:cNvSpPr>
            <a:spLocks noGrp="1"/>
          </p:cNvSpPr>
          <p:nvPr>
            <p:ph type="title"/>
          </p:nvPr>
        </p:nvSpPr>
        <p:spPr/>
        <p:txBody>
          <a:bodyPr>
            <a:noAutofit/>
          </a:bodyPr>
          <a:lstStyle/>
          <a:p>
            <a:r>
              <a:rPr lang="en-US" sz="3600"/>
              <a:t>The Main Question for Out-Of-Home care</a:t>
            </a:r>
          </a:p>
        </p:txBody>
      </p:sp>
      <p:grpSp>
        <p:nvGrpSpPr>
          <p:cNvPr id="7" name="Group 6">
            <a:extLst>
              <a:ext uri="{FF2B5EF4-FFF2-40B4-BE49-F238E27FC236}">
                <a16:creationId xmlns:a16="http://schemas.microsoft.com/office/drawing/2014/main" id="{2343C927-1DFC-D2C7-B48F-2727109CB340}"/>
              </a:ext>
            </a:extLst>
          </p:cNvPr>
          <p:cNvGrpSpPr/>
          <p:nvPr/>
        </p:nvGrpSpPr>
        <p:grpSpPr>
          <a:xfrm>
            <a:off x="310533" y="2118654"/>
            <a:ext cx="11570933" cy="3761397"/>
            <a:chOff x="-1107171" y="1989345"/>
            <a:chExt cx="12446157" cy="4045908"/>
          </a:xfrm>
        </p:grpSpPr>
        <p:grpSp>
          <p:nvGrpSpPr>
            <p:cNvPr id="54" name="Group 53">
              <a:extLst>
                <a:ext uri="{FF2B5EF4-FFF2-40B4-BE49-F238E27FC236}">
                  <a16:creationId xmlns:a16="http://schemas.microsoft.com/office/drawing/2014/main" id="{CA9FBB74-4E0E-EBA9-67A8-E586CBD86B8F}"/>
                </a:ext>
              </a:extLst>
            </p:cNvPr>
            <p:cNvGrpSpPr/>
            <p:nvPr/>
          </p:nvGrpSpPr>
          <p:grpSpPr>
            <a:xfrm>
              <a:off x="695519" y="1989346"/>
              <a:ext cx="10643467" cy="4045907"/>
              <a:chOff x="695519" y="1989346"/>
              <a:chExt cx="10643467" cy="4045907"/>
            </a:xfrm>
          </p:grpSpPr>
          <p:grpSp>
            <p:nvGrpSpPr>
              <p:cNvPr id="45" name="Graphic 20">
                <a:extLst>
                  <a:ext uri="{FF2B5EF4-FFF2-40B4-BE49-F238E27FC236}">
                    <a16:creationId xmlns:a16="http://schemas.microsoft.com/office/drawing/2014/main" id="{8186D945-5E34-B0DA-6269-CAF51A33D76A}"/>
                  </a:ext>
                </a:extLst>
              </p:cNvPr>
              <p:cNvGrpSpPr/>
              <p:nvPr/>
            </p:nvGrpSpPr>
            <p:grpSpPr>
              <a:xfrm>
                <a:off x="4692372" y="3984868"/>
                <a:ext cx="961282" cy="586335"/>
                <a:chOff x="7964031" y="3219786"/>
                <a:chExt cx="1628892" cy="977626"/>
              </a:xfrm>
              <a:solidFill>
                <a:schemeClr val="tx2"/>
              </a:solidFill>
            </p:grpSpPr>
            <p:sp>
              <p:nvSpPr>
                <p:cNvPr id="50" name="Freeform: Shape 49">
                  <a:extLst>
                    <a:ext uri="{FF2B5EF4-FFF2-40B4-BE49-F238E27FC236}">
                      <a16:creationId xmlns:a16="http://schemas.microsoft.com/office/drawing/2014/main" id="{AA3A8B5D-82ED-6ACF-824E-6A39E3EA91FE}"/>
                    </a:ext>
                  </a:extLst>
                </p:cNvPr>
                <p:cNvSpPr/>
                <p:nvPr/>
              </p:nvSpPr>
              <p:spPr>
                <a:xfrm>
                  <a:off x="7964031" y="3346933"/>
                  <a:ext cx="639762" cy="721475"/>
                </a:xfrm>
                <a:custGeom>
                  <a:avLst/>
                  <a:gdLst>
                    <a:gd name="connsiteX0" fmla="*/ 543423 w 639762"/>
                    <a:gd name="connsiteY0" fmla="*/ 721475 h 721475"/>
                    <a:gd name="connsiteX1" fmla="*/ 639762 w 639762"/>
                    <a:gd name="connsiteY1" fmla="*/ 476250 h 721475"/>
                    <a:gd name="connsiteX2" fmla="*/ 379387 w 639762"/>
                    <a:gd name="connsiteY2" fmla="*/ 0 h 721475"/>
                    <a:gd name="connsiteX3" fmla="*/ 660 w 639762"/>
                    <a:gd name="connsiteY3" fmla="*/ 721475 h 721475"/>
                    <a:gd name="connsiteX4" fmla="*/ 543423 w 639762"/>
                    <a:gd name="connsiteY4" fmla="*/ 721475 h 72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62" h="721475">
                      <a:moveTo>
                        <a:pt x="543423" y="721475"/>
                      </a:moveTo>
                      <a:cubicBezTo>
                        <a:pt x="531825" y="659932"/>
                        <a:pt x="554548" y="543710"/>
                        <a:pt x="639762" y="476250"/>
                      </a:cubicBezTo>
                      <a:lnTo>
                        <a:pt x="379387" y="0"/>
                      </a:lnTo>
                      <a:cubicBezTo>
                        <a:pt x="50604" y="210667"/>
                        <a:pt x="-7152" y="543474"/>
                        <a:pt x="660" y="721475"/>
                      </a:cubicBezTo>
                      <a:lnTo>
                        <a:pt x="543423" y="721475"/>
                      </a:ln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51" name="Freeform: Shape 50">
                  <a:extLst>
                    <a:ext uri="{FF2B5EF4-FFF2-40B4-BE49-F238E27FC236}">
                      <a16:creationId xmlns:a16="http://schemas.microsoft.com/office/drawing/2014/main" id="{21CA4875-1C68-F2A7-8DEA-4273B911BD3F}"/>
                    </a:ext>
                  </a:extLst>
                </p:cNvPr>
                <p:cNvSpPr/>
                <p:nvPr/>
              </p:nvSpPr>
              <p:spPr>
                <a:xfrm>
                  <a:off x="8402358" y="3219786"/>
                  <a:ext cx="1190565" cy="848622"/>
                </a:xfrm>
                <a:custGeom>
                  <a:avLst/>
                  <a:gdLst>
                    <a:gd name="connsiteX0" fmla="*/ 550101 w 1190565"/>
                    <a:gd name="connsiteY0" fmla="*/ 600319 h 848622"/>
                    <a:gd name="connsiteX1" fmla="*/ 776154 w 1190565"/>
                    <a:gd name="connsiteY1" fmla="*/ 185850 h 848622"/>
                    <a:gd name="connsiteX2" fmla="*/ 1120323 w 1190565"/>
                    <a:gd name="connsiteY2" fmla="*/ 779978 h 848622"/>
                    <a:gd name="connsiteX3" fmla="*/ 650464 w 1190565"/>
                    <a:gd name="connsiteY3" fmla="*/ 779978 h 848622"/>
                    <a:gd name="connsiteX4" fmla="*/ 652831 w 1190565"/>
                    <a:gd name="connsiteY4" fmla="*/ 814300 h 848622"/>
                    <a:gd name="connsiteX5" fmla="*/ 650464 w 1190565"/>
                    <a:gd name="connsiteY5" fmla="*/ 848622 h 848622"/>
                    <a:gd name="connsiteX6" fmla="*/ 1189914 w 1190565"/>
                    <a:gd name="connsiteY6" fmla="*/ 848622 h 848622"/>
                    <a:gd name="connsiteX7" fmla="*/ 780415 w 1190565"/>
                    <a:gd name="connsiteY7" fmla="*/ 108211 h 848622"/>
                    <a:gd name="connsiteX8" fmla="*/ 0 w 1190565"/>
                    <a:gd name="connsiteY8" fmla="*/ 92115 h 848622"/>
                    <a:gd name="connsiteX9" fmla="*/ 259428 w 1190565"/>
                    <a:gd name="connsiteY9" fmla="*/ 566471 h 848622"/>
                    <a:gd name="connsiteX10" fmla="*/ 550101 w 1190565"/>
                    <a:gd name="connsiteY10" fmla="*/ 600319 h 84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565" h="848622">
                      <a:moveTo>
                        <a:pt x="550101" y="600319"/>
                      </a:moveTo>
                      <a:lnTo>
                        <a:pt x="776154" y="185850"/>
                      </a:lnTo>
                      <a:cubicBezTo>
                        <a:pt x="980194" y="316037"/>
                        <a:pt x="1109198" y="538540"/>
                        <a:pt x="1120323" y="779978"/>
                      </a:cubicBezTo>
                      <a:lnTo>
                        <a:pt x="650464" y="779978"/>
                      </a:lnTo>
                      <a:cubicBezTo>
                        <a:pt x="651884" y="791340"/>
                        <a:pt x="652831" y="802702"/>
                        <a:pt x="652831" y="814300"/>
                      </a:cubicBezTo>
                      <a:cubicBezTo>
                        <a:pt x="652831" y="825899"/>
                        <a:pt x="651884" y="837261"/>
                        <a:pt x="650464" y="848622"/>
                      </a:cubicBezTo>
                      <a:lnTo>
                        <a:pt x="1189914" y="848622"/>
                      </a:lnTo>
                      <a:cubicBezTo>
                        <a:pt x="1201039" y="569785"/>
                        <a:pt x="1069905" y="273904"/>
                        <a:pt x="780415" y="108211"/>
                      </a:cubicBezTo>
                      <a:cubicBezTo>
                        <a:pt x="474119" y="-67187"/>
                        <a:pt x="162143" y="3114"/>
                        <a:pt x="0" y="92115"/>
                      </a:cubicBezTo>
                      <a:lnTo>
                        <a:pt x="259428" y="566471"/>
                      </a:lnTo>
                      <a:cubicBezTo>
                        <a:pt x="347246" y="531675"/>
                        <a:pt x="451159" y="524101"/>
                        <a:pt x="550101" y="600319"/>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52" name="Freeform: Shape 51">
                  <a:extLst>
                    <a:ext uri="{FF2B5EF4-FFF2-40B4-BE49-F238E27FC236}">
                      <a16:creationId xmlns:a16="http://schemas.microsoft.com/office/drawing/2014/main" id="{1FC76E81-2758-F61E-A46B-AB2B5EE5BF34}"/>
                    </a:ext>
                  </a:extLst>
                </p:cNvPr>
                <p:cNvSpPr/>
                <p:nvPr/>
              </p:nvSpPr>
              <p:spPr>
                <a:xfrm>
                  <a:off x="8616812" y="3864749"/>
                  <a:ext cx="465477" cy="332663"/>
                </a:xfrm>
                <a:custGeom>
                  <a:avLst/>
                  <a:gdLst>
                    <a:gd name="connsiteX0" fmla="*/ 457077 w 465477"/>
                    <a:gd name="connsiteY0" fmla="*/ 93 h 332663"/>
                    <a:gd name="connsiteX1" fmla="*/ 244989 w 465477"/>
                    <a:gd name="connsiteY1" fmla="*/ 28735 h 332663"/>
                    <a:gd name="connsiteX2" fmla="*/ 163089 w 465477"/>
                    <a:gd name="connsiteY2" fmla="*/ 6485 h 332663"/>
                    <a:gd name="connsiteX3" fmla="*/ 0 w 465477"/>
                    <a:gd name="connsiteY3" fmla="*/ 169574 h 332663"/>
                    <a:gd name="connsiteX4" fmla="*/ 163089 w 465477"/>
                    <a:gd name="connsiteY4" fmla="*/ 332663 h 332663"/>
                    <a:gd name="connsiteX5" fmla="*/ 325706 w 465477"/>
                    <a:gd name="connsiteY5" fmla="*/ 178095 h 332663"/>
                    <a:gd name="connsiteX6" fmla="*/ 463704 w 465477"/>
                    <a:gd name="connsiteY6" fmla="*/ 12639 h 332663"/>
                    <a:gd name="connsiteX7" fmla="*/ 457077 w 465477"/>
                    <a:gd name="connsiteY7" fmla="*/ 93 h 33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77" h="332663">
                      <a:moveTo>
                        <a:pt x="457077" y="93"/>
                      </a:moveTo>
                      <a:lnTo>
                        <a:pt x="244989" y="28735"/>
                      </a:lnTo>
                      <a:cubicBezTo>
                        <a:pt x="219899" y="14059"/>
                        <a:pt x="191731" y="6485"/>
                        <a:pt x="163089" y="6485"/>
                      </a:cubicBezTo>
                      <a:cubicBezTo>
                        <a:pt x="73142" y="6485"/>
                        <a:pt x="0" y="79626"/>
                        <a:pt x="0" y="169574"/>
                      </a:cubicBezTo>
                      <a:cubicBezTo>
                        <a:pt x="0" y="259522"/>
                        <a:pt x="73142" y="332663"/>
                        <a:pt x="163089" y="332663"/>
                      </a:cubicBezTo>
                      <a:cubicBezTo>
                        <a:pt x="250433" y="332663"/>
                        <a:pt x="321208" y="264966"/>
                        <a:pt x="325706" y="178095"/>
                      </a:cubicBezTo>
                      <a:lnTo>
                        <a:pt x="463704" y="12639"/>
                      </a:lnTo>
                      <a:cubicBezTo>
                        <a:pt x="468202" y="5538"/>
                        <a:pt x="463468" y="-853"/>
                        <a:pt x="457077" y="93"/>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grpSp>
          <p:pic>
            <p:nvPicPr>
              <p:cNvPr id="53" name="Graphic 52">
                <a:extLst>
                  <a:ext uri="{FF2B5EF4-FFF2-40B4-BE49-F238E27FC236}">
                    <a16:creationId xmlns:a16="http://schemas.microsoft.com/office/drawing/2014/main" id="{A4D14215-22C8-2B3B-8C13-37AA395F1C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4181" y="3897611"/>
                <a:ext cx="610515" cy="746185"/>
              </a:xfrm>
              <a:prstGeom prst="rect">
                <a:avLst/>
              </a:prstGeom>
            </p:spPr>
          </p:pic>
          <p:grpSp>
            <p:nvGrpSpPr>
              <p:cNvPr id="3" name="Group 2">
                <a:extLst>
                  <a:ext uri="{FF2B5EF4-FFF2-40B4-BE49-F238E27FC236}">
                    <a16:creationId xmlns:a16="http://schemas.microsoft.com/office/drawing/2014/main" id="{5F9D9790-EA78-6992-8D03-8872977FCA44}"/>
                  </a:ext>
                </a:extLst>
              </p:cNvPr>
              <p:cNvGrpSpPr/>
              <p:nvPr/>
            </p:nvGrpSpPr>
            <p:grpSpPr>
              <a:xfrm>
                <a:off x="695519" y="1989346"/>
                <a:ext cx="10643467" cy="4045907"/>
                <a:chOff x="695519" y="1989346"/>
                <a:chExt cx="10643467" cy="4045907"/>
              </a:xfrm>
            </p:grpSpPr>
            <p:grpSp>
              <p:nvGrpSpPr>
                <p:cNvPr id="4" name="Group 3">
                  <a:extLst>
                    <a:ext uri="{FF2B5EF4-FFF2-40B4-BE49-F238E27FC236}">
                      <a16:creationId xmlns:a16="http://schemas.microsoft.com/office/drawing/2014/main" id="{17B8DFCC-8DDB-F252-FDB4-9664FE05347B}"/>
                    </a:ext>
                  </a:extLst>
                </p:cNvPr>
                <p:cNvGrpSpPr/>
                <p:nvPr/>
              </p:nvGrpSpPr>
              <p:grpSpPr>
                <a:xfrm>
                  <a:off x="695519" y="1989346"/>
                  <a:ext cx="10643467" cy="4045907"/>
                  <a:chOff x="695519" y="1989346"/>
                  <a:chExt cx="10643467" cy="4045907"/>
                </a:xfrm>
              </p:grpSpPr>
              <p:grpSp>
                <p:nvGrpSpPr>
                  <p:cNvPr id="2" name="Group 1">
                    <a:extLst>
                      <a:ext uri="{FF2B5EF4-FFF2-40B4-BE49-F238E27FC236}">
                        <a16:creationId xmlns:a16="http://schemas.microsoft.com/office/drawing/2014/main" id="{26672890-FA02-B703-2E78-0C5BE5969987}"/>
                      </a:ext>
                    </a:extLst>
                  </p:cNvPr>
                  <p:cNvGrpSpPr/>
                  <p:nvPr/>
                </p:nvGrpSpPr>
                <p:grpSpPr>
                  <a:xfrm>
                    <a:off x="695519" y="1989346"/>
                    <a:ext cx="10643467" cy="4045907"/>
                    <a:chOff x="695519" y="1989346"/>
                    <a:chExt cx="10643467" cy="4045907"/>
                  </a:xfrm>
                </p:grpSpPr>
                <p:grpSp>
                  <p:nvGrpSpPr>
                    <p:cNvPr id="48" name="Group 47">
                      <a:extLst>
                        <a:ext uri="{FF2B5EF4-FFF2-40B4-BE49-F238E27FC236}">
                          <a16:creationId xmlns:a16="http://schemas.microsoft.com/office/drawing/2014/main" id="{421C7297-70B0-1C30-D2A9-2BC2F915E9D5}"/>
                        </a:ext>
                      </a:extLst>
                    </p:cNvPr>
                    <p:cNvGrpSpPr/>
                    <p:nvPr/>
                  </p:nvGrpSpPr>
                  <p:grpSpPr>
                    <a:xfrm>
                      <a:off x="695519" y="1989346"/>
                      <a:ext cx="1673352" cy="4045907"/>
                      <a:chOff x="764087" y="1941534"/>
                      <a:chExt cx="1673352" cy="4045907"/>
                    </a:xfrm>
                  </p:grpSpPr>
                  <p:sp>
                    <p:nvSpPr>
                      <p:cNvPr id="49" name="Rectangle: Rounded Corners 48">
                        <a:extLst>
                          <a:ext uri="{FF2B5EF4-FFF2-40B4-BE49-F238E27FC236}">
                            <a16:creationId xmlns:a16="http://schemas.microsoft.com/office/drawing/2014/main" id="{6972C8BF-E453-4888-90A6-516E2D5C22B8}"/>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55" name="Group 54">
                        <a:extLst>
                          <a:ext uri="{FF2B5EF4-FFF2-40B4-BE49-F238E27FC236}">
                            <a16:creationId xmlns:a16="http://schemas.microsoft.com/office/drawing/2014/main" id="{9D8B8AC9-9B6C-E24E-FF39-F7705DCAB9BB}"/>
                          </a:ext>
                        </a:extLst>
                      </p:cNvPr>
                      <p:cNvGrpSpPr/>
                      <p:nvPr/>
                    </p:nvGrpSpPr>
                    <p:grpSpPr>
                      <a:xfrm>
                        <a:off x="818614" y="1987603"/>
                        <a:ext cx="1564028" cy="3012836"/>
                        <a:chOff x="818614" y="1987603"/>
                        <a:chExt cx="1564028" cy="3012836"/>
                      </a:xfrm>
                    </p:grpSpPr>
                    <p:sp>
                      <p:nvSpPr>
                        <p:cNvPr id="56" name="Rectangle: Rounded Corners 55">
                          <a:extLst>
                            <a:ext uri="{FF2B5EF4-FFF2-40B4-BE49-F238E27FC236}">
                              <a16:creationId xmlns:a16="http://schemas.microsoft.com/office/drawing/2014/main" id="{9B104C11-780B-BF42-B4AC-982CA4FA1315}"/>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57" name="Rectangle 56">
                          <a:extLst>
                            <a:ext uri="{FF2B5EF4-FFF2-40B4-BE49-F238E27FC236}">
                              <a16:creationId xmlns:a16="http://schemas.microsoft.com/office/drawing/2014/main" id="{A801F343-FCB7-A6DD-3C08-D2854B9BF0E4}"/>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ea typeface="+mn-ea"/>
                              <a:cs typeface="+mn-cs"/>
                            </a:rPr>
                            <a:t>Should</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this report</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be investigated? How soon should we respond?</a:t>
                          </a:r>
                        </a:p>
                      </p:txBody>
                    </p:sp>
                  </p:grpSp>
                </p:grpSp>
                <p:grpSp>
                  <p:nvGrpSpPr>
                    <p:cNvPr id="58" name="Group 57">
                      <a:extLst>
                        <a:ext uri="{FF2B5EF4-FFF2-40B4-BE49-F238E27FC236}">
                          <a16:creationId xmlns:a16="http://schemas.microsoft.com/office/drawing/2014/main" id="{C345DC78-3B28-B4A4-EAB5-C7A92DA24E56}"/>
                        </a:ext>
                      </a:extLst>
                    </p:cNvPr>
                    <p:cNvGrpSpPr/>
                    <p:nvPr/>
                  </p:nvGrpSpPr>
                  <p:grpSpPr>
                    <a:xfrm>
                      <a:off x="2489542" y="1989346"/>
                      <a:ext cx="1673352" cy="4045907"/>
                      <a:chOff x="764087" y="1941534"/>
                      <a:chExt cx="1673352" cy="4045907"/>
                    </a:xfrm>
                  </p:grpSpPr>
                  <p:sp>
                    <p:nvSpPr>
                      <p:cNvPr id="59" name="Rectangle: Rounded Corners 58">
                        <a:extLst>
                          <a:ext uri="{FF2B5EF4-FFF2-40B4-BE49-F238E27FC236}">
                            <a16:creationId xmlns:a16="http://schemas.microsoft.com/office/drawing/2014/main" id="{31A672E2-A6EE-E370-3794-4ECB0353FBD2}"/>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60" name="Group 59">
                        <a:extLst>
                          <a:ext uri="{FF2B5EF4-FFF2-40B4-BE49-F238E27FC236}">
                            <a16:creationId xmlns:a16="http://schemas.microsoft.com/office/drawing/2014/main" id="{FF415A31-30D4-FD67-9C0E-6009D8DA157B}"/>
                          </a:ext>
                        </a:extLst>
                      </p:cNvPr>
                      <p:cNvGrpSpPr/>
                      <p:nvPr/>
                    </p:nvGrpSpPr>
                    <p:grpSpPr>
                      <a:xfrm>
                        <a:off x="818680" y="1986119"/>
                        <a:ext cx="1563895" cy="3014320"/>
                        <a:chOff x="818680" y="1986119"/>
                        <a:chExt cx="1563895" cy="3014320"/>
                      </a:xfrm>
                    </p:grpSpPr>
                    <p:sp>
                      <p:nvSpPr>
                        <p:cNvPr id="61" name="Rectangle: Rounded Corners 60">
                          <a:extLst>
                            <a:ext uri="{FF2B5EF4-FFF2-40B4-BE49-F238E27FC236}">
                              <a16:creationId xmlns:a16="http://schemas.microsoft.com/office/drawing/2014/main" id="{45A00797-BDE3-1FB6-DC34-8C1D7745C11E}"/>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Brandon Grotesque Regular"/>
                              <a:ea typeface="+mn-ea"/>
                              <a:cs typeface="+mn-cs"/>
                            </a:rPr>
                            <a:t>2.64</a:t>
                          </a:r>
                        </a:p>
                      </p:txBody>
                    </p:sp>
                    <p:sp>
                      <p:nvSpPr>
                        <p:cNvPr id="63" name="Rectangle 62">
                          <a:extLst>
                            <a:ext uri="{FF2B5EF4-FFF2-40B4-BE49-F238E27FC236}">
                              <a16:creationId xmlns:a16="http://schemas.microsoft.com/office/drawing/2014/main" id="{F9898A5D-DC95-EBE8-FA8F-EF1597A57A26}"/>
                            </a:ext>
                          </a:extLst>
                        </p:cNvPr>
                        <p:cNvSpPr/>
                        <p:nvPr/>
                      </p:nvSpPr>
                      <p:spPr>
                        <a:xfrm>
                          <a:off x="818680" y="2255974"/>
                          <a:ext cx="1563624" cy="2744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child</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safely remain</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in the home?</a:t>
                          </a:r>
                        </a:p>
                      </p:txBody>
                    </p:sp>
                  </p:grpSp>
                </p:grpSp>
                <p:grpSp>
                  <p:nvGrpSpPr>
                    <p:cNvPr id="64" name="Group 63">
                      <a:extLst>
                        <a:ext uri="{FF2B5EF4-FFF2-40B4-BE49-F238E27FC236}">
                          <a16:creationId xmlns:a16="http://schemas.microsoft.com/office/drawing/2014/main" id="{49532C28-F057-2735-1B45-84BF47C10410}"/>
                        </a:ext>
                      </a:extLst>
                    </p:cNvPr>
                    <p:cNvGrpSpPr/>
                    <p:nvPr/>
                  </p:nvGrpSpPr>
                  <p:grpSpPr>
                    <a:xfrm>
                      <a:off x="4283565" y="1989346"/>
                      <a:ext cx="1673352" cy="4045907"/>
                      <a:chOff x="764087" y="1941534"/>
                      <a:chExt cx="1673352" cy="4045907"/>
                    </a:xfrm>
                  </p:grpSpPr>
                  <p:sp>
                    <p:nvSpPr>
                      <p:cNvPr id="65" name="Rectangle: Rounded Corners 64">
                        <a:extLst>
                          <a:ext uri="{FF2B5EF4-FFF2-40B4-BE49-F238E27FC236}">
                            <a16:creationId xmlns:a16="http://schemas.microsoft.com/office/drawing/2014/main" id="{F799AC0F-502E-7A15-60F6-8B50747ED24F}"/>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66" name="Group 65">
                        <a:extLst>
                          <a:ext uri="{FF2B5EF4-FFF2-40B4-BE49-F238E27FC236}">
                            <a16:creationId xmlns:a16="http://schemas.microsoft.com/office/drawing/2014/main" id="{E6634339-6F3E-AE27-3ED1-0811C447D534}"/>
                          </a:ext>
                        </a:extLst>
                      </p:cNvPr>
                      <p:cNvGrpSpPr/>
                      <p:nvPr/>
                    </p:nvGrpSpPr>
                    <p:grpSpPr>
                      <a:xfrm>
                        <a:off x="818951" y="1992087"/>
                        <a:ext cx="1563747" cy="3008352"/>
                        <a:chOff x="818951" y="1992087"/>
                        <a:chExt cx="1563747" cy="3008352"/>
                      </a:xfrm>
                    </p:grpSpPr>
                    <p:sp>
                      <p:nvSpPr>
                        <p:cNvPr id="106" name="Rectangle: Rounded Corners 105">
                          <a:extLst>
                            <a:ext uri="{FF2B5EF4-FFF2-40B4-BE49-F238E27FC236}">
                              <a16:creationId xmlns:a16="http://schemas.microsoft.com/office/drawing/2014/main" id="{B4D237F5-EB89-B4A2-005D-A70B5D755716}"/>
                            </a:ext>
                          </a:extLst>
                        </p:cNvPr>
                        <p:cNvSpPr/>
                        <p:nvPr/>
                      </p:nvSpPr>
                      <p:spPr>
                        <a:xfrm>
                          <a:off x="819074"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07" name="Rectangle 106">
                          <a:extLst>
                            <a:ext uri="{FF2B5EF4-FFF2-40B4-BE49-F238E27FC236}">
                              <a16:creationId xmlns:a16="http://schemas.microsoft.com/office/drawing/2014/main" id="{D7C98FB7-ABB8-8BB7-2B77-FA4BB84F0BEC}"/>
                            </a:ext>
                          </a:extLst>
                        </p:cNvPr>
                        <p:cNvSpPr/>
                        <p:nvPr/>
                      </p:nvSpPr>
                      <p:spPr>
                        <a:xfrm>
                          <a:off x="818951"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lstStyle/>
                        <a:p>
                          <a:pPr lvl="0" algn="ctr" fontAlgn="base">
                            <a:spcBef>
                              <a:spcPct val="0"/>
                            </a:spcBef>
                            <a:spcAft>
                              <a:spcPct val="0"/>
                            </a:spcAft>
                            <a:defRPr/>
                          </a:pPr>
                          <a:r>
                            <a:rPr lang="en-US" sz="1300">
                              <a:solidFill>
                                <a:srgbClr val="484C45"/>
                              </a:solidFill>
                            </a:rPr>
                            <a:t>Should intervention—or, if no safety threats are present, prevention—be provided?</a:t>
                          </a:r>
                        </a:p>
                      </p:txBody>
                    </p:sp>
                  </p:grpSp>
                </p:grpSp>
                <p:grpSp>
                  <p:nvGrpSpPr>
                    <p:cNvPr id="108" name="Group 107">
                      <a:extLst>
                        <a:ext uri="{FF2B5EF4-FFF2-40B4-BE49-F238E27FC236}">
                          <a16:creationId xmlns:a16="http://schemas.microsoft.com/office/drawing/2014/main" id="{553208BC-9F5A-BEEE-E7B0-18286E7D6C53}"/>
                        </a:ext>
                      </a:extLst>
                    </p:cNvPr>
                    <p:cNvGrpSpPr/>
                    <p:nvPr/>
                  </p:nvGrpSpPr>
                  <p:grpSpPr>
                    <a:xfrm>
                      <a:off x="6077588" y="1989346"/>
                      <a:ext cx="1673352" cy="4045907"/>
                      <a:chOff x="764087" y="1941534"/>
                      <a:chExt cx="1673352" cy="4045907"/>
                    </a:xfrm>
                  </p:grpSpPr>
                  <p:sp>
                    <p:nvSpPr>
                      <p:cNvPr id="109" name="Rectangle: Rounded Corners 108">
                        <a:extLst>
                          <a:ext uri="{FF2B5EF4-FFF2-40B4-BE49-F238E27FC236}">
                            <a16:creationId xmlns:a16="http://schemas.microsoft.com/office/drawing/2014/main" id="{A1BFAE25-198F-1D87-9567-F0EFE989ECAC}"/>
                          </a:ext>
                        </a:extLst>
                      </p:cNvPr>
                      <p:cNvSpPr/>
                      <p:nvPr/>
                    </p:nvSpPr>
                    <p:spPr>
                      <a:xfrm>
                        <a:off x="764087" y="1941534"/>
                        <a:ext cx="1673352" cy="404590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10" name="Group 109">
                        <a:extLst>
                          <a:ext uri="{FF2B5EF4-FFF2-40B4-BE49-F238E27FC236}">
                            <a16:creationId xmlns:a16="http://schemas.microsoft.com/office/drawing/2014/main" id="{64AF31EB-537F-EDA8-879E-434F46A3BBD1}"/>
                          </a:ext>
                        </a:extLst>
                      </p:cNvPr>
                      <p:cNvGrpSpPr/>
                      <p:nvPr/>
                    </p:nvGrpSpPr>
                    <p:grpSpPr>
                      <a:xfrm>
                        <a:off x="822507" y="1992087"/>
                        <a:ext cx="1563625" cy="3008352"/>
                        <a:chOff x="822507" y="1992087"/>
                        <a:chExt cx="1563625" cy="3008352"/>
                      </a:xfrm>
                    </p:grpSpPr>
                    <p:sp>
                      <p:nvSpPr>
                        <p:cNvPr id="111" name="Rectangle: Rounded Corners 110">
                          <a:extLst>
                            <a:ext uri="{FF2B5EF4-FFF2-40B4-BE49-F238E27FC236}">
                              <a16:creationId xmlns:a16="http://schemas.microsoft.com/office/drawing/2014/main" id="{F0280A26-1AA1-A5C0-2CA2-D78AD846E414}"/>
                            </a:ext>
                          </a:extLst>
                        </p:cNvPr>
                        <p:cNvSpPr/>
                        <p:nvPr/>
                      </p:nvSpPr>
                      <p:spPr>
                        <a:xfrm>
                          <a:off x="822507"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12" name="Rectangle 111">
                          <a:extLst>
                            <a:ext uri="{FF2B5EF4-FFF2-40B4-BE49-F238E27FC236}">
                              <a16:creationId xmlns:a16="http://schemas.microsoft.com/office/drawing/2014/main" id="{1181F099-E2D8-E5DB-4024-094EAF6110F9}"/>
                            </a:ext>
                          </a:extLst>
                        </p:cNvPr>
                        <p:cNvSpPr/>
                        <p:nvPr/>
                      </p:nvSpPr>
                      <p:spPr>
                        <a:xfrm>
                          <a:off x="822508"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84C45"/>
                              </a:solidFill>
                              <a:effectLst/>
                              <a:uLnTx/>
                              <a:uFillTx/>
                              <a:ea typeface="+mn-ea"/>
                              <a:cs typeface="+mn-cs"/>
                            </a:rPr>
                            <a:t>What goals should be addressed in the case plan?</a:t>
                          </a:r>
                        </a:p>
                      </p:txBody>
                    </p:sp>
                  </p:grpSp>
                </p:grpSp>
                <p:grpSp>
                  <p:nvGrpSpPr>
                    <p:cNvPr id="113" name="Group 112">
                      <a:extLst>
                        <a:ext uri="{FF2B5EF4-FFF2-40B4-BE49-F238E27FC236}">
                          <a16:creationId xmlns:a16="http://schemas.microsoft.com/office/drawing/2014/main" id="{9B9E6516-812D-300D-2976-F7DFAAB2EC6B}"/>
                        </a:ext>
                      </a:extLst>
                    </p:cNvPr>
                    <p:cNvGrpSpPr/>
                    <p:nvPr/>
                  </p:nvGrpSpPr>
                  <p:grpSpPr>
                    <a:xfrm>
                      <a:off x="7871611" y="1989346"/>
                      <a:ext cx="1673352" cy="4045907"/>
                      <a:chOff x="764087" y="1941534"/>
                      <a:chExt cx="1673352" cy="4045907"/>
                    </a:xfrm>
                  </p:grpSpPr>
                  <p:sp>
                    <p:nvSpPr>
                      <p:cNvPr id="114" name="Rectangle: Rounded Corners 113">
                        <a:extLst>
                          <a:ext uri="{FF2B5EF4-FFF2-40B4-BE49-F238E27FC236}">
                            <a16:creationId xmlns:a16="http://schemas.microsoft.com/office/drawing/2014/main" id="{0A1760E2-A6D0-A1F5-EB6A-E166A6D53128}"/>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15" name="Group 114">
                        <a:extLst>
                          <a:ext uri="{FF2B5EF4-FFF2-40B4-BE49-F238E27FC236}">
                            <a16:creationId xmlns:a16="http://schemas.microsoft.com/office/drawing/2014/main" id="{B4054AF6-7007-F113-9138-993FC469B7DF}"/>
                          </a:ext>
                        </a:extLst>
                      </p:cNvPr>
                      <p:cNvGrpSpPr/>
                      <p:nvPr/>
                    </p:nvGrpSpPr>
                    <p:grpSpPr>
                      <a:xfrm>
                        <a:off x="818951" y="1992087"/>
                        <a:ext cx="1563624" cy="3008351"/>
                        <a:chOff x="818951" y="1992087"/>
                        <a:chExt cx="1563624" cy="3008351"/>
                      </a:xfrm>
                    </p:grpSpPr>
                    <p:sp>
                      <p:nvSpPr>
                        <p:cNvPr id="116" name="Rectangle: Rounded Corners 115">
                          <a:extLst>
                            <a:ext uri="{FF2B5EF4-FFF2-40B4-BE49-F238E27FC236}">
                              <a16:creationId xmlns:a16="http://schemas.microsoft.com/office/drawing/2014/main" id="{7D5908C8-3CB9-B22C-8487-11332B722D1D}"/>
                            </a:ext>
                          </a:extLst>
                        </p:cNvPr>
                        <p:cNvSpPr/>
                        <p:nvPr/>
                      </p:nvSpPr>
                      <p:spPr>
                        <a:xfrm>
                          <a:off x="818951"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17" name="Rectangle 116">
                          <a:extLst>
                            <a:ext uri="{FF2B5EF4-FFF2-40B4-BE49-F238E27FC236}">
                              <a16:creationId xmlns:a16="http://schemas.microsoft.com/office/drawing/2014/main" id="{DA2EE3D5-9531-947D-5A5D-2918D0D51DE3}"/>
                            </a:ext>
                          </a:extLst>
                        </p:cNvPr>
                        <p:cNvSpPr/>
                        <p:nvPr/>
                      </p:nvSpPr>
                      <p:spPr>
                        <a:xfrm>
                          <a:off x="818952" y="2347415"/>
                          <a:ext cx="1563623" cy="2653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 child safely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home?</a:t>
                          </a:r>
                        </a:p>
                      </p:txBody>
                    </p:sp>
                  </p:grpSp>
                </p:grpSp>
                <p:grpSp>
                  <p:nvGrpSpPr>
                    <p:cNvPr id="118" name="Group 117">
                      <a:extLst>
                        <a:ext uri="{FF2B5EF4-FFF2-40B4-BE49-F238E27FC236}">
                          <a16:creationId xmlns:a16="http://schemas.microsoft.com/office/drawing/2014/main" id="{24568700-1DD4-4A93-E063-2A5FBEAECD65}"/>
                        </a:ext>
                      </a:extLst>
                    </p:cNvPr>
                    <p:cNvGrpSpPr/>
                    <p:nvPr/>
                  </p:nvGrpSpPr>
                  <p:grpSpPr>
                    <a:xfrm>
                      <a:off x="9665634" y="1989346"/>
                      <a:ext cx="1673352" cy="4045907"/>
                      <a:chOff x="764087" y="1941534"/>
                      <a:chExt cx="1673352" cy="4045907"/>
                    </a:xfrm>
                  </p:grpSpPr>
                  <p:sp>
                    <p:nvSpPr>
                      <p:cNvPr id="119" name="Rectangle: Rounded Corners 118">
                        <a:extLst>
                          <a:ext uri="{FF2B5EF4-FFF2-40B4-BE49-F238E27FC236}">
                            <a16:creationId xmlns:a16="http://schemas.microsoft.com/office/drawing/2014/main" id="{A55BD34C-3EDC-250D-403C-0C1AE632B6BA}"/>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20" name="Group 119">
                        <a:extLst>
                          <a:ext uri="{FF2B5EF4-FFF2-40B4-BE49-F238E27FC236}">
                            <a16:creationId xmlns:a16="http://schemas.microsoft.com/office/drawing/2014/main" id="{59A0B061-B4D1-F7CC-64CC-12391B2137A6}"/>
                          </a:ext>
                        </a:extLst>
                      </p:cNvPr>
                      <p:cNvGrpSpPr/>
                      <p:nvPr/>
                    </p:nvGrpSpPr>
                    <p:grpSpPr>
                      <a:xfrm>
                        <a:off x="818951" y="1986119"/>
                        <a:ext cx="1563624" cy="3014319"/>
                        <a:chOff x="818951" y="1986119"/>
                        <a:chExt cx="1563624" cy="3014319"/>
                      </a:xfrm>
                    </p:grpSpPr>
                    <p:sp>
                      <p:nvSpPr>
                        <p:cNvPr id="121" name="Rectangle: Rounded Corners 120">
                          <a:extLst>
                            <a:ext uri="{FF2B5EF4-FFF2-40B4-BE49-F238E27FC236}">
                              <a16:creationId xmlns:a16="http://schemas.microsoft.com/office/drawing/2014/main" id="{9AB9816F-6A39-71BE-3BA6-6D98D6D37E78}"/>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22" name="Rectangle 121">
                          <a:extLst>
                            <a:ext uri="{FF2B5EF4-FFF2-40B4-BE49-F238E27FC236}">
                              <a16:creationId xmlns:a16="http://schemas.microsoft.com/office/drawing/2014/main" id="{886FDDBF-5980-23AD-92F7-1082E724BCD0}"/>
                            </a:ext>
                          </a:extLst>
                        </p:cNvPr>
                        <p:cNvSpPr/>
                        <p:nvPr/>
                      </p:nvSpPr>
                      <p:spPr>
                        <a:xfrm>
                          <a:off x="818951" y="2255974"/>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Are ongoing services still necessary?</a:t>
                          </a:r>
                        </a:p>
                      </p:txBody>
                    </p:sp>
                  </p:grpSp>
                </p:grpSp>
              </p:grpSp>
              <p:pic>
                <p:nvPicPr>
                  <p:cNvPr id="41" name="Graphic 40">
                    <a:extLst>
                      <a:ext uri="{FF2B5EF4-FFF2-40B4-BE49-F238E27FC236}">
                        <a16:creationId xmlns:a16="http://schemas.microsoft.com/office/drawing/2014/main" id="{8FDC7F8D-FE98-81D3-6DB3-E1D3DF263D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164" y="3912278"/>
                    <a:ext cx="731520" cy="731520"/>
                  </a:xfrm>
                  <a:prstGeom prst="rect">
                    <a:avLst/>
                  </a:prstGeom>
                </p:spPr>
              </p:pic>
              <p:pic>
                <p:nvPicPr>
                  <p:cNvPr id="42" name="Graphic 41">
                    <a:extLst>
                      <a:ext uri="{FF2B5EF4-FFF2-40B4-BE49-F238E27FC236}">
                        <a16:creationId xmlns:a16="http://schemas.microsoft.com/office/drawing/2014/main" id="{84D87E5C-5057-163A-E171-1EA1D85C9A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0240" y="3914078"/>
                    <a:ext cx="811943" cy="729720"/>
                  </a:xfrm>
                  <a:prstGeom prst="rect">
                    <a:avLst/>
                  </a:prstGeom>
                </p:spPr>
              </p:pic>
              <p:pic>
                <p:nvPicPr>
                  <p:cNvPr id="44" name="Graphic 43">
                    <a:extLst>
                      <a:ext uri="{FF2B5EF4-FFF2-40B4-BE49-F238E27FC236}">
                        <a16:creationId xmlns:a16="http://schemas.microsoft.com/office/drawing/2014/main" id="{4E3E48E0-00D2-D365-1569-61EB684D97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0533" y="3912278"/>
                    <a:ext cx="927462" cy="731519"/>
                  </a:xfrm>
                  <a:prstGeom prst="rect">
                    <a:avLst/>
                  </a:prstGeom>
                </p:spPr>
              </p:pic>
              <p:pic>
                <p:nvPicPr>
                  <p:cNvPr id="46" name="Graphic 45">
                    <a:extLst>
                      <a:ext uri="{FF2B5EF4-FFF2-40B4-BE49-F238E27FC236}">
                        <a16:creationId xmlns:a16="http://schemas.microsoft.com/office/drawing/2014/main" id="{76D41EC6-54B1-2DF2-A39A-8B9C05F868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95313" y="3912277"/>
                    <a:ext cx="425948" cy="731519"/>
                  </a:xfrm>
                  <a:prstGeom prst="rect">
                    <a:avLst/>
                  </a:prstGeom>
                </p:spPr>
              </p:pic>
            </p:grpSp>
            <p:pic>
              <p:nvPicPr>
                <p:cNvPr id="6" name="Graphic 44">
                  <a:extLst>
                    <a:ext uri="{FF2B5EF4-FFF2-40B4-BE49-F238E27FC236}">
                      <a16:creationId xmlns:a16="http://schemas.microsoft.com/office/drawing/2014/main" id="{2970AD15-BCE3-78C5-F69B-FD882CDABA7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11720" y="3912276"/>
                  <a:ext cx="1217041" cy="731519"/>
                </a:xfrm>
                <a:prstGeom prst="rect">
                  <a:avLst/>
                </a:prstGeom>
              </p:spPr>
            </p:pic>
            <p:pic>
              <p:nvPicPr>
                <p:cNvPr id="5" name="Graphic 49">
                  <a:extLst>
                    <a:ext uri="{FF2B5EF4-FFF2-40B4-BE49-F238E27FC236}">
                      <a16:creationId xmlns:a16="http://schemas.microsoft.com/office/drawing/2014/main" id="{C9D5122A-52E7-488D-5245-4C05FEEA19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3052" y="3912276"/>
                  <a:ext cx="598515" cy="731518"/>
                </a:xfrm>
                <a:prstGeom prst="rect">
                  <a:avLst/>
                </a:prstGeom>
              </p:spPr>
            </p:pic>
          </p:grpSp>
        </p:grpSp>
        <p:grpSp>
          <p:nvGrpSpPr>
            <p:cNvPr id="62" name="Group 61">
              <a:extLst>
                <a:ext uri="{FF2B5EF4-FFF2-40B4-BE49-F238E27FC236}">
                  <a16:creationId xmlns:a16="http://schemas.microsoft.com/office/drawing/2014/main" id="{660E5086-5E39-B938-E413-4346FBC662F3}"/>
                </a:ext>
              </a:extLst>
            </p:cNvPr>
            <p:cNvGrpSpPr/>
            <p:nvPr/>
          </p:nvGrpSpPr>
          <p:grpSpPr>
            <a:xfrm>
              <a:off x="-1107171" y="1989345"/>
              <a:ext cx="1673352" cy="4045907"/>
              <a:chOff x="-332150" y="1577209"/>
              <a:chExt cx="1673352" cy="4045907"/>
            </a:xfrm>
          </p:grpSpPr>
          <p:grpSp>
            <p:nvGrpSpPr>
              <p:cNvPr id="67" name="Group 66">
                <a:extLst>
                  <a:ext uri="{FF2B5EF4-FFF2-40B4-BE49-F238E27FC236}">
                    <a16:creationId xmlns:a16="http://schemas.microsoft.com/office/drawing/2014/main" id="{13925E67-1D2B-6734-E804-97161F0CAFAC}"/>
                  </a:ext>
                </a:extLst>
              </p:cNvPr>
              <p:cNvGrpSpPr/>
              <p:nvPr/>
            </p:nvGrpSpPr>
            <p:grpSpPr>
              <a:xfrm>
                <a:off x="-332150" y="1577209"/>
                <a:ext cx="1673352" cy="4045907"/>
                <a:chOff x="764087" y="1941534"/>
                <a:chExt cx="1673352" cy="4045907"/>
              </a:xfrm>
            </p:grpSpPr>
            <p:sp>
              <p:nvSpPr>
                <p:cNvPr id="73" name="Rectangle: Rounded Corners 72">
                  <a:extLst>
                    <a:ext uri="{FF2B5EF4-FFF2-40B4-BE49-F238E27FC236}">
                      <a16:creationId xmlns:a16="http://schemas.microsoft.com/office/drawing/2014/main" id="{F0644684-8FDA-690A-04E6-337AE249626E}"/>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74" name="Group 73">
                  <a:extLst>
                    <a:ext uri="{FF2B5EF4-FFF2-40B4-BE49-F238E27FC236}">
                      <a16:creationId xmlns:a16="http://schemas.microsoft.com/office/drawing/2014/main" id="{63C18DDB-0B4A-E2FC-1FFB-BF0F62C739AA}"/>
                    </a:ext>
                  </a:extLst>
                </p:cNvPr>
                <p:cNvGrpSpPr/>
                <p:nvPr/>
              </p:nvGrpSpPr>
              <p:grpSpPr>
                <a:xfrm>
                  <a:off x="818614" y="1987603"/>
                  <a:ext cx="1564028" cy="3012836"/>
                  <a:chOff x="818614" y="1987603"/>
                  <a:chExt cx="1564028" cy="3012836"/>
                </a:xfrm>
              </p:grpSpPr>
              <p:sp>
                <p:nvSpPr>
                  <p:cNvPr id="75" name="Rectangle: Rounded Corners 74">
                    <a:extLst>
                      <a:ext uri="{FF2B5EF4-FFF2-40B4-BE49-F238E27FC236}">
                        <a16:creationId xmlns:a16="http://schemas.microsoft.com/office/drawing/2014/main" id="{154BB97A-03C7-1785-1BD0-C2CD3650974A}"/>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76" name="Rectangle 75">
                    <a:extLst>
                      <a:ext uri="{FF2B5EF4-FFF2-40B4-BE49-F238E27FC236}">
                        <a16:creationId xmlns:a16="http://schemas.microsoft.com/office/drawing/2014/main" id="{6D6141C7-32DE-D0E0-26D4-2C80110BFDE2}"/>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Should this incident be reported?</a:t>
                    </a:r>
                  </a:p>
                </p:txBody>
              </p:sp>
            </p:grpSp>
          </p:grpSp>
          <p:grpSp>
            <p:nvGrpSpPr>
              <p:cNvPr id="68" name="Group 67">
                <a:extLst>
                  <a:ext uri="{FF2B5EF4-FFF2-40B4-BE49-F238E27FC236}">
                    <a16:creationId xmlns:a16="http://schemas.microsoft.com/office/drawing/2014/main" id="{E0DE8810-A149-C967-22C6-23F62B520009}"/>
                  </a:ext>
                </a:extLst>
              </p:cNvPr>
              <p:cNvGrpSpPr/>
              <p:nvPr/>
            </p:nvGrpSpPr>
            <p:grpSpPr>
              <a:xfrm>
                <a:off x="-223469" y="3535275"/>
                <a:ext cx="1455447" cy="660540"/>
                <a:chOff x="-436880" y="3428999"/>
                <a:chExt cx="1755653" cy="796785"/>
              </a:xfrm>
            </p:grpSpPr>
            <p:grpSp>
              <p:nvGrpSpPr>
                <p:cNvPr id="69" name="Group 68">
                  <a:extLst>
                    <a:ext uri="{FF2B5EF4-FFF2-40B4-BE49-F238E27FC236}">
                      <a16:creationId xmlns:a16="http://schemas.microsoft.com/office/drawing/2014/main" id="{0D7673FB-C561-E814-2335-D3824084A35E}"/>
                    </a:ext>
                  </a:extLst>
                </p:cNvPr>
                <p:cNvGrpSpPr/>
                <p:nvPr/>
              </p:nvGrpSpPr>
              <p:grpSpPr>
                <a:xfrm>
                  <a:off x="-436880" y="3429000"/>
                  <a:ext cx="1112894" cy="796784"/>
                  <a:chOff x="5347409" y="230525"/>
                  <a:chExt cx="1112894" cy="796784"/>
                </a:xfrm>
              </p:grpSpPr>
              <p:pic>
                <p:nvPicPr>
                  <p:cNvPr id="71" name="Graphic 70">
                    <a:extLst>
                      <a:ext uri="{FF2B5EF4-FFF2-40B4-BE49-F238E27FC236}">
                        <a16:creationId xmlns:a16="http://schemas.microsoft.com/office/drawing/2014/main" id="{156F5008-8768-6BBF-5914-D106D403D121}"/>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r="62150"/>
                  <a:stretch/>
                </p:blipFill>
                <p:spPr>
                  <a:xfrm>
                    <a:off x="5347409" y="230525"/>
                    <a:ext cx="1096934" cy="796784"/>
                  </a:xfrm>
                  <a:prstGeom prst="rect">
                    <a:avLst/>
                  </a:prstGeom>
                </p:spPr>
              </p:pic>
              <p:sp>
                <p:nvSpPr>
                  <p:cNvPr id="72" name="Rectangle 71">
                    <a:extLst>
                      <a:ext uri="{FF2B5EF4-FFF2-40B4-BE49-F238E27FC236}">
                        <a16:creationId xmlns:a16="http://schemas.microsoft.com/office/drawing/2014/main" id="{C822CD66-5421-AB8F-4CD6-8CEAE504A65D}"/>
                      </a:ext>
                    </a:extLst>
                  </p:cNvPr>
                  <p:cNvSpPr/>
                  <p:nvPr/>
                </p:nvSpPr>
                <p:spPr>
                  <a:xfrm>
                    <a:off x="6405154" y="566057"/>
                    <a:ext cx="55149" cy="461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pic>
              <p:nvPicPr>
                <p:cNvPr id="70" name="Graphic 69">
                  <a:extLst>
                    <a:ext uri="{FF2B5EF4-FFF2-40B4-BE49-F238E27FC236}">
                      <a16:creationId xmlns:a16="http://schemas.microsoft.com/office/drawing/2014/main" id="{6F7FCE32-798B-3521-6ADE-8B260492C64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041" y="3428999"/>
                  <a:ext cx="663732" cy="796784"/>
                </a:xfrm>
                <a:prstGeom prst="rect">
                  <a:avLst/>
                </a:prstGeom>
              </p:spPr>
            </p:pic>
          </p:grpSp>
        </p:grpSp>
      </p:grpSp>
      <p:sp>
        <p:nvSpPr>
          <p:cNvPr id="79" name="TextBox 78">
            <a:extLst>
              <a:ext uri="{FF2B5EF4-FFF2-40B4-BE49-F238E27FC236}">
                <a16:creationId xmlns:a16="http://schemas.microsoft.com/office/drawing/2014/main" id="{E592EB88-6818-C8B2-221F-B417C8A71427}"/>
              </a:ext>
            </a:extLst>
          </p:cNvPr>
          <p:cNvSpPr txBox="1"/>
          <p:nvPr/>
        </p:nvSpPr>
        <p:spPr>
          <a:xfrm>
            <a:off x="310281" y="4959587"/>
            <a:ext cx="1555681" cy="92333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Community Response Guide</a:t>
            </a:r>
          </a:p>
        </p:txBody>
      </p:sp>
      <p:sp>
        <p:nvSpPr>
          <p:cNvPr id="80" name="TextBox 79">
            <a:extLst>
              <a:ext uri="{FF2B5EF4-FFF2-40B4-BE49-F238E27FC236}">
                <a16:creationId xmlns:a16="http://schemas.microsoft.com/office/drawing/2014/main" id="{5FEC8FEF-EBAD-8524-5148-C0982149F104}"/>
              </a:ext>
            </a:extLst>
          </p:cNvPr>
          <p:cNvSpPr txBox="1"/>
          <p:nvPr/>
        </p:nvSpPr>
        <p:spPr>
          <a:xfrm>
            <a:off x="1977152" y="5084558"/>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Intake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Assessment</a:t>
            </a:r>
          </a:p>
        </p:txBody>
      </p:sp>
      <p:sp>
        <p:nvSpPr>
          <p:cNvPr id="81" name="TextBox 80">
            <a:extLst>
              <a:ext uri="{FF2B5EF4-FFF2-40B4-BE49-F238E27FC236}">
                <a16:creationId xmlns:a16="http://schemas.microsoft.com/office/drawing/2014/main" id="{757F93DC-3D23-B624-85D3-3937757A2F08}"/>
              </a:ext>
            </a:extLst>
          </p:cNvPr>
          <p:cNvSpPr txBox="1"/>
          <p:nvPr/>
        </p:nvSpPr>
        <p:spPr>
          <a:xfrm>
            <a:off x="3645018" y="5098560"/>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Safety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Assessment</a:t>
            </a:r>
          </a:p>
        </p:txBody>
      </p:sp>
      <p:sp>
        <p:nvSpPr>
          <p:cNvPr id="82" name="TextBox 81">
            <a:extLst>
              <a:ext uri="{FF2B5EF4-FFF2-40B4-BE49-F238E27FC236}">
                <a16:creationId xmlns:a16="http://schemas.microsoft.com/office/drawing/2014/main" id="{06D27EE5-3BDF-7608-74BA-AFFC31B8C99F}"/>
              </a:ext>
            </a:extLst>
          </p:cNvPr>
          <p:cNvSpPr txBox="1"/>
          <p:nvPr/>
        </p:nvSpPr>
        <p:spPr>
          <a:xfrm>
            <a:off x="5324716" y="5083479"/>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 Assessment</a:t>
            </a:r>
          </a:p>
        </p:txBody>
      </p:sp>
      <p:sp>
        <p:nvSpPr>
          <p:cNvPr id="83" name="TextBox 82">
            <a:extLst>
              <a:ext uri="{FF2B5EF4-FFF2-40B4-BE49-F238E27FC236}">
                <a16:creationId xmlns:a16="http://schemas.microsoft.com/office/drawing/2014/main" id="{5929CCF3-1923-35B3-3A77-BBFDFF676ACB}"/>
              </a:ext>
            </a:extLst>
          </p:cNvPr>
          <p:cNvSpPr txBox="1"/>
          <p:nvPr/>
        </p:nvSpPr>
        <p:spPr>
          <a:xfrm>
            <a:off x="6990053" y="5236587"/>
            <a:ext cx="15556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CANS</a:t>
            </a:r>
          </a:p>
        </p:txBody>
      </p:sp>
      <p:sp>
        <p:nvSpPr>
          <p:cNvPr id="84" name="TextBox 83">
            <a:extLst>
              <a:ext uri="{FF2B5EF4-FFF2-40B4-BE49-F238E27FC236}">
                <a16:creationId xmlns:a16="http://schemas.microsoft.com/office/drawing/2014/main" id="{C451B1D7-98D2-2ADA-BB5A-68091FBE2A5B}"/>
              </a:ext>
            </a:extLst>
          </p:cNvPr>
          <p:cNvSpPr txBox="1"/>
          <p:nvPr/>
        </p:nvSpPr>
        <p:spPr>
          <a:xfrm>
            <a:off x="8645556" y="5083564"/>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Reunification Assessment</a:t>
            </a:r>
          </a:p>
        </p:txBody>
      </p:sp>
      <p:sp>
        <p:nvSpPr>
          <p:cNvPr id="85" name="TextBox 84">
            <a:extLst>
              <a:ext uri="{FF2B5EF4-FFF2-40B4-BE49-F238E27FC236}">
                <a16:creationId xmlns:a16="http://schemas.microsoft.com/office/drawing/2014/main" id="{66F1A7F2-90F7-B351-E150-5F5111B7F6D3}"/>
              </a:ext>
            </a:extLst>
          </p:cNvPr>
          <p:cNvSpPr txBox="1"/>
          <p:nvPr/>
        </p:nvSpPr>
        <p:spPr>
          <a:xfrm>
            <a:off x="10245188" y="5084204"/>
            <a:ext cx="171687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Reassessment</a:t>
            </a:r>
          </a:p>
        </p:txBody>
      </p:sp>
      <p:sp>
        <p:nvSpPr>
          <p:cNvPr id="9" name="Oval 8">
            <a:extLst>
              <a:ext uri="{FF2B5EF4-FFF2-40B4-BE49-F238E27FC236}">
                <a16:creationId xmlns:a16="http://schemas.microsoft.com/office/drawing/2014/main" id="{20ABF0AB-4F52-CB05-1E77-C96DB2B3DC44}"/>
              </a:ext>
            </a:extLst>
          </p:cNvPr>
          <p:cNvSpPr/>
          <p:nvPr/>
        </p:nvSpPr>
        <p:spPr>
          <a:xfrm>
            <a:off x="8708926" y="2317366"/>
            <a:ext cx="1445673" cy="1038030"/>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BCA"/>
              </a:solidFill>
              <a:effectLst/>
              <a:uLnTx/>
              <a:uFillTx/>
              <a:latin typeface="Brandon Grotesque Regular"/>
              <a:ea typeface="+mn-ea"/>
              <a:cs typeface="+mn-cs"/>
            </a:endParaRPr>
          </a:p>
        </p:txBody>
      </p:sp>
    </p:spTree>
    <p:custDataLst>
      <p:tags r:id="rId1"/>
    </p:custDataLst>
    <p:extLst>
      <p:ext uri="{BB962C8B-B14F-4D97-AF65-F5344CB8AC3E}">
        <p14:creationId xmlns:p14="http://schemas.microsoft.com/office/powerpoint/2010/main" val="37602869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CA" noProof="1"/>
              <a:t>Reunification Assessment Purpose</a:t>
            </a:r>
          </a:p>
        </p:txBody>
      </p:sp>
      <p:sp>
        <p:nvSpPr>
          <p:cNvPr id="8" name="TextBox 7"/>
          <p:cNvSpPr txBox="1"/>
          <p:nvPr/>
        </p:nvSpPr>
        <p:spPr>
          <a:xfrm>
            <a:off x="4231482" y="3605942"/>
            <a:ext cx="1585913" cy="1028700"/>
          </a:xfrm>
          <a:prstGeom prst="rect">
            <a:avLst/>
          </a:prstGeom>
        </p:spPr>
        <p:txBody>
          <a:bodyPr vert="horz" wrap="square" lIns="51435" tIns="25718" rIns="51435" bIns="25718" rtlCol="0" anchor="ctr">
            <a:norm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575" b="0" i="0" u="none" strike="noStrike" kern="0" cap="none" spc="0" normalizeH="0" baseline="0" noProof="0">
              <a:ln>
                <a:noFill/>
              </a:ln>
              <a:solidFill>
                <a:srgbClr val="FFFFFF"/>
              </a:solidFill>
              <a:effectLst/>
              <a:uLnTx/>
              <a:uFillTx/>
              <a:latin typeface="Verdana"/>
              <a:ea typeface="+mn-ea"/>
              <a:cs typeface="Verdana"/>
            </a:endParaRPr>
          </a:p>
        </p:txBody>
      </p:sp>
      <p:sp>
        <p:nvSpPr>
          <p:cNvPr id="3" name="Rectangle 2">
            <a:extLst>
              <a:ext uri="{FF2B5EF4-FFF2-40B4-BE49-F238E27FC236}">
                <a16:creationId xmlns:a16="http://schemas.microsoft.com/office/drawing/2014/main" id="{510EB0EE-5183-4C5A-B97D-DBEC1351FC4A}"/>
              </a:ext>
            </a:extLst>
          </p:cNvPr>
          <p:cNvSpPr/>
          <p:nvPr/>
        </p:nvSpPr>
        <p:spPr>
          <a:xfrm>
            <a:off x="639663" y="3614707"/>
            <a:ext cx="5022583"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Assess </a:t>
            </a:r>
            <a:r>
              <a:rPr lang="en-US" sz="3200" b="1">
                <a:solidFill>
                  <a:schemeClr val="accent3"/>
                </a:solidFill>
                <a:latin typeface="Segoe UI" panose="020B0502040204020203" pitchFamily="34" charset="0"/>
                <a:cs typeface="Segoe UI" panose="020B0502040204020203" pitchFamily="34" charset="0"/>
              </a:rPr>
              <a:t>safety</a:t>
            </a:r>
            <a:r>
              <a:rPr kumimoji="0" lang="en-US" sz="3200" b="1"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 progress </a:t>
            </a:r>
            <a:r>
              <a:rPr lang="en-US" sz="3200" b="1">
                <a:solidFill>
                  <a:schemeClr val="accent3"/>
                </a:solidFill>
                <a:latin typeface="Segoe UI" panose="020B0502040204020203" pitchFamily="34" charset="0"/>
                <a:cs typeface="Segoe UI" panose="020B0502040204020203" pitchFamily="34" charset="0"/>
              </a:rPr>
              <a:t>toward</a:t>
            </a:r>
            <a:r>
              <a:rPr kumimoji="0" lang="en-US" sz="3200" b="1"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 </a:t>
            </a:r>
            <a:r>
              <a:rPr lang="en-US" sz="3200" b="1">
                <a:solidFill>
                  <a:schemeClr val="accent3"/>
                </a:solidFill>
                <a:latin typeface="Segoe UI" panose="020B0502040204020203" pitchFamily="34" charset="0"/>
                <a:cs typeface="Segoe UI" panose="020B0502040204020203" pitchFamily="34" charset="0"/>
              </a:rPr>
              <a:t>case plan goal</a:t>
            </a:r>
            <a:r>
              <a:rPr kumimoji="0" lang="en-US" sz="3200" b="1" i="0" u="none" strike="noStrike" kern="1200" cap="none" spc="0" normalizeH="0" baseline="0" noProof="0">
                <a:ln>
                  <a:noFill/>
                </a:ln>
                <a:solidFill>
                  <a:schemeClr val="accent3"/>
                </a:solidFill>
                <a:effectLst/>
                <a:uLnTx/>
                <a:uFillTx/>
                <a:latin typeface="Segoe UI" panose="020B0502040204020203" pitchFamily="34" charset="0"/>
                <a:ea typeface="+mn-ea"/>
                <a:cs typeface="Segoe UI" panose="020B0502040204020203" pitchFamily="34" charset="0"/>
              </a:rPr>
              <a:t>, and visitation/contact time</a:t>
            </a:r>
          </a:p>
        </p:txBody>
      </p:sp>
      <p:sp>
        <p:nvSpPr>
          <p:cNvPr id="9" name="Rectangle 8">
            <a:extLst>
              <a:ext uri="{FF2B5EF4-FFF2-40B4-BE49-F238E27FC236}">
                <a16:creationId xmlns:a16="http://schemas.microsoft.com/office/drawing/2014/main" id="{97DC5598-C40D-4A37-94B1-72CFCABAC3EC}"/>
              </a:ext>
            </a:extLst>
          </p:cNvPr>
          <p:cNvSpPr/>
          <p:nvPr/>
        </p:nvSpPr>
        <p:spPr>
          <a:xfrm>
            <a:off x="6515296" y="3605942"/>
            <a:ext cx="502258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4"/>
                </a:solidFill>
                <a:effectLst/>
                <a:uLnTx/>
                <a:uFillTx/>
                <a:latin typeface="Segoe UI" panose="020B0502040204020203" pitchFamily="34" charset="0"/>
                <a:ea typeface="+mn-ea"/>
                <a:cs typeface="Segoe UI" panose="020B0502040204020203" pitchFamily="34" charset="0"/>
              </a:rPr>
              <a:t>Reunification Recommendation</a:t>
            </a:r>
          </a:p>
        </p:txBody>
      </p:sp>
      <p:sp>
        <p:nvSpPr>
          <p:cNvPr id="10" name="Rectangle 9">
            <a:extLst>
              <a:ext uri="{FF2B5EF4-FFF2-40B4-BE49-F238E27FC236}">
                <a16:creationId xmlns:a16="http://schemas.microsoft.com/office/drawing/2014/main" id="{15822530-5101-4C7A-BD23-CC5EF5DEFEAE}"/>
              </a:ext>
            </a:extLst>
          </p:cNvPr>
          <p:cNvSpPr/>
          <p:nvPr/>
        </p:nvSpPr>
        <p:spPr>
          <a:xfrm>
            <a:off x="6529754" y="4634642"/>
            <a:ext cx="502258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What is the permanency plan recommendation?</a:t>
            </a:r>
          </a:p>
        </p:txBody>
      </p:sp>
      <p:pic>
        <p:nvPicPr>
          <p:cNvPr id="11" name="Graphic 10">
            <a:extLst>
              <a:ext uri="{FF2B5EF4-FFF2-40B4-BE49-F238E27FC236}">
                <a16:creationId xmlns:a16="http://schemas.microsoft.com/office/drawing/2014/main" id="{DE46F807-0AF4-4F48-9286-79D0290F99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0093" y="2625701"/>
            <a:ext cx="859670" cy="803298"/>
          </a:xfrm>
          <a:prstGeom prst="rect">
            <a:avLst/>
          </a:prstGeom>
        </p:spPr>
      </p:pic>
      <p:pic>
        <p:nvPicPr>
          <p:cNvPr id="12" name="Graphic 11">
            <a:extLst>
              <a:ext uri="{FF2B5EF4-FFF2-40B4-BE49-F238E27FC236}">
                <a16:creationId xmlns:a16="http://schemas.microsoft.com/office/drawing/2014/main" id="{65E94246-F17C-43CD-86AF-09A998533C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2237" y="2625701"/>
            <a:ext cx="935754" cy="810056"/>
          </a:xfrm>
          <a:prstGeom prst="rect">
            <a:avLst/>
          </a:prstGeom>
        </p:spPr>
      </p:pic>
      <p:sp>
        <p:nvSpPr>
          <p:cNvPr id="5" name="Arrow: Right 4">
            <a:extLst>
              <a:ext uri="{FF2B5EF4-FFF2-40B4-BE49-F238E27FC236}">
                <a16:creationId xmlns:a16="http://schemas.microsoft.com/office/drawing/2014/main" id="{67A99CA1-7849-4935-AD92-4A4E7E5C8439}"/>
              </a:ext>
            </a:extLst>
          </p:cNvPr>
          <p:cNvSpPr/>
          <p:nvPr/>
        </p:nvSpPr>
        <p:spPr>
          <a:xfrm>
            <a:off x="5128846" y="2351781"/>
            <a:ext cx="1934308" cy="1077218"/>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custDataLst>
      <p:tags r:id="rId1"/>
    </p:custDataLst>
    <p:extLst>
      <p:ext uri="{BB962C8B-B14F-4D97-AF65-F5344CB8AC3E}">
        <p14:creationId xmlns:p14="http://schemas.microsoft.com/office/powerpoint/2010/main" val="2019682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22F6483-8822-4DDA-AB92-8F461F72C72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3680" t="-106" r="41476" b="106"/>
          <a:stretch>
            <a:fillRect/>
          </a:stretch>
        </p:blipFill>
        <p:spPr>
          <a:xfrm>
            <a:off x="7566660" y="180767"/>
            <a:ext cx="4379540" cy="6496465"/>
          </a:xfrm>
        </p:spPr>
      </p:pic>
      <p:sp>
        <p:nvSpPr>
          <p:cNvPr id="3" name="Text Placeholder 2">
            <a:extLst>
              <a:ext uri="{FF2B5EF4-FFF2-40B4-BE49-F238E27FC236}">
                <a16:creationId xmlns:a16="http://schemas.microsoft.com/office/drawing/2014/main" id="{AA05CC09-BD3E-500D-09D9-3CE07452329A}"/>
              </a:ext>
            </a:extLst>
          </p:cNvPr>
          <p:cNvSpPr>
            <a:spLocks noGrp="1"/>
          </p:cNvSpPr>
          <p:nvPr>
            <p:ph type="body" sz="quarter" idx="12"/>
          </p:nvPr>
        </p:nvSpPr>
        <p:spPr>
          <a:solidFill>
            <a:schemeClr val="tx1"/>
          </a:solidFill>
        </p:spPr>
        <p:txBody>
          <a:bodyPr/>
          <a:lstStyle/>
          <a:p>
            <a:endParaRPr lang="en-US"/>
          </a:p>
        </p:txBody>
      </p:sp>
      <p:sp>
        <p:nvSpPr>
          <p:cNvPr id="2" name="Title 1">
            <a:extLst>
              <a:ext uri="{FF2B5EF4-FFF2-40B4-BE49-F238E27FC236}">
                <a16:creationId xmlns:a16="http://schemas.microsoft.com/office/drawing/2014/main" id="{945BA19E-639A-C250-3D43-50BFF6F23D54}"/>
              </a:ext>
            </a:extLst>
          </p:cNvPr>
          <p:cNvSpPr>
            <a:spLocks noGrp="1"/>
          </p:cNvSpPr>
          <p:nvPr>
            <p:ph type="title"/>
          </p:nvPr>
        </p:nvSpPr>
        <p:spPr/>
        <p:txBody>
          <a:bodyPr/>
          <a:lstStyle/>
          <a:p>
            <a:r>
              <a:rPr lang="en-AU"/>
              <a:t>Child Welfare and Cognitive Errors</a:t>
            </a:r>
            <a:endParaRPr lang="en-US"/>
          </a:p>
        </p:txBody>
      </p:sp>
    </p:spTree>
    <p:custDataLst>
      <p:tags r:id="rId1"/>
    </p:custDataLst>
    <p:extLst>
      <p:ext uri="{BB962C8B-B14F-4D97-AF65-F5344CB8AC3E}">
        <p14:creationId xmlns:p14="http://schemas.microsoft.com/office/powerpoint/2010/main" val="1093517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8864" y="535667"/>
            <a:ext cx="5447761" cy="2893332"/>
          </a:xfrm>
        </p:spPr>
        <p:txBody>
          <a:bodyPr/>
          <a:lstStyle/>
          <a:p>
            <a:r>
              <a:rPr lang="en-CA" noProof="1">
                <a:latin typeface="Segoe UI"/>
                <a:cs typeface="Segoe UI"/>
              </a:rPr>
              <a:t>Reunification Assessment: Three Main Sections</a:t>
            </a:r>
          </a:p>
        </p:txBody>
      </p:sp>
      <p:pic>
        <p:nvPicPr>
          <p:cNvPr id="11" name="Picture Placeholder 10" descr="A person and person playing with a child&#10;&#10;Description automatically generated">
            <a:extLst>
              <a:ext uri="{FF2B5EF4-FFF2-40B4-BE49-F238E27FC236}">
                <a16:creationId xmlns:a16="http://schemas.microsoft.com/office/drawing/2014/main" id="{C4C24BA4-4611-958B-0138-D980991FCF9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78" r="21678"/>
          <a:stretch/>
        </p:blipFill>
        <p:spPr/>
      </p:pic>
      <p:sp>
        <p:nvSpPr>
          <p:cNvPr id="22" name="Text Placeholder 21">
            <a:extLst>
              <a:ext uri="{FF2B5EF4-FFF2-40B4-BE49-F238E27FC236}">
                <a16:creationId xmlns:a16="http://schemas.microsoft.com/office/drawing/2014/main" id="{A862E772-1BA7-4B27-9B08-A0EBBCE1E272}"/>
              </a:ext>
            </a:extLst>
          </p:cNvPr>
          <p:cNvSpPr>
            <a:spLocks noGrp="1"/>
          </p:cNvSpPr>
          <p:nvPr>
            <p:ph type="body" sz="quarter" idx="11"/>
          </p:nvPr>
        </p:nvSpPr>
        <p:spPr>
          <a:xfrm>
            <a:off x="6089448" y="2975708"/>
            <a:ext cx="5448792" cy="3427647"/>
          </a:xfrm>
        </p:spPr>
        <p:txBody>
          <a:bodyPr anchor="ctr"/>
          <a:lstStyle/>
          <a:p>
            <a:pPr marL="509270" indent="-457200" defTabSz="1066800">
              <a:lnSpc>
                <a:spcPct val="90000"/>
              </a:lnSpc>
              <a:spcBef>
                <a:spcPct val="0"/>
              </a:spcBef>
              <a:spcAft>
                <a:spcPct val="35000"/>
              </a:spcAft>
              <a:buFont typeface="Arial" panose="020B0604020202020204" pitchFamily="34" charset="0"/>
              <a:buChar char="•"/>
            </a:pPr>
            <a:r>
              <a:rPr lang="en-US">
                <a:latin typeface="Segoe UI"/>
                <a:ea typeface="Tahoma"/>
                <a:cs typeface="Tahoma"/>
              </a:rPr>
              <a:t>Case Plan Progress</a:t>
            </a:r>
          </a:p>
          <a:p>
            <a:pPr marL="509270" indent="-457200" defTabSz="1066800">
              <a:lnSpc>
                <a:spcPct val="90000"/>
              </a:lnSpc>
              <a:spcBef>
                <a:spcPct val="0"/>
              </a:spcBef>
              <a:spcAft>
                <a:spcPct val="35000"/>
              </a:spcAft>
              <a:buFont typeface="Arial" panose="020B0604020202020204" pitchFamily="34" charset="0"/>
              <a:buChar char="•"/>
            </a:pPr>
            <a:r>
              <a:rPr lang="en-US">
                <a:ea typeface="Tahoma"/>
                <a:cs typeface="Tahoma"/>
              </a:rPr>
              <a:t>Visitation Evaluation</a:t>
            </a:r>
            <a:endParaRPr lang="en-US"/>
          </a:p>
          <a:p>
            <a:pPr marL="509270" indent="-457200" defTabSz="1066800">
              <a:lnSpc>
                <a:spcPct val="90000"/>
              </a:lnSpc>
              <a:spcBef>
                <a:spcPct val="0"/>
              </a:spcBef>
              <a:spcAft>
                <a:spcPct val="35000"/>
              </a:spcAft>
              <a:buFont typeface="Arial" panose="020B0604020202020204" pitchFamily="34" charset="0"/>
              <a:buChar char="•"/>
            </a:pPr>
            <a:r>
              <a:rPr lang="en-US">
                <a:latin typeface="Segoe UI"/>
                <a:ea typeface="Tahoma"/>
                <a:cs typeface="Tahoma"/>
              </a:rPr>
              <a:t>Safety Assessment</a:t>
            </a:r>
            <a:endParaRPr lang="en-US"/>
          </a:p>
          <a:p>
            <a:pPr marL="52070" defTabSz="1066800">
              <a:lnSpc>
                <a:spcPct val="90000"/>
              </a:lnSpc>
              <a:spcBef>
                <a:spcPct val="0"/>
              </a:spcBef>
              <a:spcAft>
                <a:spcPct val="35000"/>
              </a:spcAft>
            </a:pPr>
            <a:endParaRPr lang="en-US">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01876051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00CBB-F518-3ECA-9F5A-B8A9AEF050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6F72432-9DF7-5D0F-BBFD-BC32C41D47D5}"/>
              </a:ext>
            </a:extLst>
          </p:cNvPr>
          <p:cNvSpPr>
            <a:spLocks noGrp="1"/>
          </p:cNvSpPr>
          <p:nvPr>
            <p:ph type="title"/>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4C8AC5FA-2487-5C47-6E67-11C069FC4D44}"/>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3049370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BC565-DFD6-80CF-4605-90400AB311F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1E99787-F388-0BE2-6D7A-B8B20927B7F7}"/>
              </a:ext>
              <a:ext uri="{C183D7F6-B498-43B3-948B-1728B52AA6E4}">
                <adec:decorative xmlns:adec="http://schemas.microsoft.com/office/drawing/2017/decorative" val="1"/>
              </a:ext>
            </a:extLst>
          </p:cNvPr>
          <p:cNvSpPr/>
          <p:nvPr/>
        </p:nvSpPr>
        <p:spPr>
          <a:xfrm>
            <a:off x="8286470" y="176437"/>
            <a:ext cx="3317359" cy="2604977"/>
          </a:xfrm>
          <a:prstGeom prst="round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B849B52-8DFD-346A-96B8-9AB6AFE1BF16}"/>
              </a:ext>
              <a:ext uri="{C183D7F6-B498-43B3-948B-1728B52AA6E4}">
                <adec:decorative xmlns:adec="http://schemas.microsoft.com/office/drawing/2017/decorative" val="1"/>
              </a:ext>
            </a:extLst>
          </p:cNvPr>
          <p:cNvSpPr/>
          <p:nvPr/>
        </p:nvSpPr>
        <p:spPr>
          <a:xfrm>
            <a:off x="8286471" y="3237614"/>
            <a:ext cx="3317359" cy="2604977"/>
          </a:xfrm>
          <a:prstGeom prst="round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B1A1167-F8B1-F6EF-A2F7-31C35FC2C397}"/>
              </a:ext>
              <a:ext uri="{C183D7F6-B498-43B3-948B-1728B52AA6E4}">
                <adec:decorative xmlns:adec="http://schemas.microsoft.com/office/drawing/2017/decorative" val="1"/>
              </a:ext>
            </a:extLst>
          </p:cNvPr>
          <p:cNvSpPr/>
          <p:nvPr/>
        </p:nvSpPr>
        <p:spPr>
          <a:xfrm>
            <a:off x="588169" y="176437"/>
            <a:ext cx="3317359" cy="2604977"/>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FE960A1-2837-6282-00DE-BEDF712B3E87}"/>
              </a:ext>
              <a:ext uri="{C183D7F6-B498-43B3-948B-1728B52AA6E4}">
                <adec:decorative xmlns:adec="http://schemas.microsoft.com/office/drawing/2017/decorative" val="1"/>
              </a:ext>
            </a:extLst>
          </p:cNvPr>
          <p:cNvSpPr/>
          <p:nvPr/>
        </p:nvSpPr>
        <p:spPr>
          <a:xfrm>
            <a:off x="4437319" y="176437"/>
            <a:ext cx="3317359" cy="260497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C8ADC31-7BB2-0BE8-0843-530C9867DCEB}"/>
              </a:ext>
              <a:ext uri="{C183D7F6-B498-43B3-948B-1728B52AA6E4}">
                <adec:decorative xmlns:adec="http://schemas.microsoft.com/office/drawing/2017/decorative" val="1"/>
              </a:ext>
            </a:extLst>
          </p:cNvPr>
          <p:cNvSpPr/>
          <p:nvPr/>
        </p:nvSpPr>
        <p:spPr>
          <a:xfrm>
            <a:off x="4437318" y="3237614"/>
            <a:ext cx="3317359" cy="260497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5B87391-348B-D794-3299-7BEBDFAB5EE5}"/>
              </a:ext>
              <a:ext uri="{C183D7F6-B498-43B3-948B-1728B52AA6E4}">
                <adec:decorative xmlns:adec="http://schemas.microsoft.com/office/drawing/2017/decorative" val="1"/>
              </a:ext>
            </a:extLst>
          </p:cNvPr>
          <p:cNvSpPr/>
          <p:nvPr/>
        </p:nvSpPr>
        <p:spPr>
          <a:xfrm>
            <a:off x="588165" y="3237614"/>
            <a:ext cx="3317359" cy="2604977"/>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7B4D08-3307-885B-0D82-4BB37D4093BC}"/>
              </a:ext>
            </a:extLst>
          </p:cNvPr>
          <p:cNvSpPr txBox="1"/>
          <p:nvPr/>
        </p:nvSpPr>
        <p:spPr>
          <a:xfrm>
            <a:off x="1156811" y="1497637"/>
            <a:ext cx="2180066"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Read to the period.</a:t>
            </a:r>
          </a:p>
        </p:txBody>
      </p:sp>
      <p:sp>
        <p:nvSpPr>
          <p:cNvPr id="10" name="TextBox 9">
            <a:extLst>
              <a:ext uri="{FF2B5EF4-FFF2-40B4-BE49-F238E27FC236}">
                <a16:creationId xmlns:a16="http://schemas.microsoft.com/office/drawing/2014/main" id="{2F2AA90E-936D-F506-6145-0C37D2DD6AEA}"/>
              </a:ext>
            </a:extLst>
          </p:cNvPr>
          <p:cNvSpPr txBox="1"/>
          <p:nvPr/>
        </p:nvSpPr>
        <p:spPr>
          <a:xfrm>
            <a:off x="4565134" y="1282194"/>
            <a:ext cx="3061725"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Examples</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are not all-inclusive lists.</a:t>
            </a:r>
          </a:p>
        </p:txBody>
      </p:sp>
      <p:sp>
        <p:nvSpPr>
          <p:cNvPr id="11" name="TextBox 10">
            <a:extLst>
              <a:ext uri="{FF2B5EF4-FFF2-40B4-BE49-F238E27FC236}">
                <a16:creationId xmlns:a16="http://schemas.microsoft.com/office/drawing/2014/main" id="{117DB525-835F-EF79-82CF-D073DE359DC0}"/>
              </a:ext>
            </a:extLst>
          </p:cNvPr>
          <p:cNvSpPr txBox="1"/>
          <p:nvPr/>
        </p:nvSpPr>
        <p:spPr>
          <a:xfrm>
            <a:off x="8779642" y="1282194"/>
            <a:ext cx="2331013"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Be aware of:</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AND</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OR</a:t>
            </a:r>
          </a:p>
        </p:txBody>
      </p:sp>
      <p:sp>
        <p:nvSpPr>
          <p:cNvPr id="12" name="TextBox 11">
            <a:extLst>
              <a:ext uri="{FF2B5EF4-FFF2-40B4-BE49-F238E27FC236}">
                <a16:creationId xmlns:a16="http://schemas.microsoft.com/office/drawing/2014/main" id="{3FACE5E7-3D49-6EE3-A453-AD682806D5CC}"/>
              </a:ext>
            </a:extLst>
          </p:cNvPr>
          <p:cNvSpPr txBox="1"/>
          <p:nvPr/>
        </p:nvSpPr>
        <p:spPr>
          <a:xfrm>
            <a:off x="1046058" y="4614762"/>
            <a:ext cx="2401572"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When unsure,</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ask others.</a:t>
            </a:r>
          </a:p>
        </p:txBody>
      </p:sp>
      <p:sp>
        <p:nvSpPr>
          <p:cNvPr id="13" name="TextBox 12">
            <a:extLst>
              <a:ext uri="{FF2B5EF4-FFF2-40B4-BE49-F238E27FC236}">
                <a16:creationId xmlns:a16="http://schemas.microsoft.com/office/drawing/2014/main" id="{76FBA52E-EF74-43EF-F712-B24A42603293}"/>
              </a:ext>
            </a:extLst>
          </p:cNvPr>
          <p:cNvSpPr txBox="1"/>
          <p:nvPr/>
        </p:nvSpPr>
        <p:spPr>
          <a:xfrm>
            <a:off x="4437318" y="4399319"/>
            <a:ext cx="3317360"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“Unasked” is different from “unknown.”</a:t>
            </a:r>
          </a:p>
        </p:txBody>
      </p:sp>
      <p:sp>
        <p:nvSpPr>
          <p:cNvPr id="14" name="TextBox 13">
            <a:extLst>
              <a:ext uri="{FF2B5EF4-FFF2-40B4-BE49-F238E27FC236}">
                <a16:creationId xmlns:a16="http://schemas.microsoft.com/office/drawing/2014/main" id="{96305427-9D62-5FD4-B34C-69F0B13455C4}"/>
              </a:ext>
            </a:extLst>
          </p:cNvPr>
          <p:cNvSpPr txBox="1"/>
          <p:nvPr/>
        </p:nvSpPr>
        <p:spPr>
          <a:xfrm>
            <a:off x="8442134" y="4399317"/>
            <a:ext cx="3006028"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Use professional judgment and common sense.</a:t>
            </a:r>
          </a:p>
        </p:txBody>
      </p:sp>
      <p:pic>
        <p:nvPicPr>
          <p:cNvPr id="15" name="Graphic 14">
            <a:extLst>
              <a:ext uri="{FF2B5EF4-FFF2-40B4-BE49-F238E27FC236}">
                <a16:creationId xmlns:a16="http://schemas.microsoft.com/office/drawing/2014/main" id="{F8B4546C-9D9D-BCE2-1050-85045774680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9226" y="352454"/>
            <a:ext cx="915236" cy="753723"/>
          </a:xfrm>
          <a:prstGeom prst="rect">
            <a:avLst/>
          </a:prstGeom>
        </p:spPr>
      </p:pic>
      <p:pic>
        <p:nvPicPr>
          <p:cNvPr id="16" name="Graphic 15">
            <a:extLst>
              <a:ext uri="{FF2B5EF4-FFF2-40B4-BE49-F238E27FC236}">
                <a16:creationId xmlns:a16="http://schemas.microsoft.com/office/drawing/2014/main" id="{02999C97-E3F1-4FED-8CFD-47AA32D6080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8286" y="352454"/>
            <a:ext cx="753723" cy="753723"/>
          </a:xfrm>
          <a:prstGeom prst="rect">
            <a:avLst/>
          </a:prstGeom>
        </p:spPr>
      </p:pic>
      <p:pic>
        <p:nvPicPr>
          <p:cNvPr id="17" name="Graphic 16">
            <a:extLst>
              <a:ext uri="{FF2B5EF4-FFF2-40B4-BE49-F238E27FC236}">
                <a16:creationId xmlns:a16="http://schemas.microsoft.com/office/drawing/2014/main" id="{48E10B24-E3A2-4114-95F4-49A5B500B74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715" y="353116"/>
            <a:ext cx="720570" cy="720570"/>
          </a:xfrm>
          <a:prstGeom prst="rect">
            <a:avLst/>
          </a:prstGeom>
        </p:spPr>
      </p:pic>
      <p:pic>
        <p:nvPicPr>
          <p:cNvPr id="18" name="Graphic 17">
            <a:extLst>
              <a:ext uri="{FF2B5EF4-FFF2-40B4-BE49-F238E27FC236}">
                <a16:creationId xmlns:a16="http://schemas.microsoft.com/office/drawing/2014/main" id="{7BB5ADA7-F5A7-C036-BAAF-824B4DE86C3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4600" y="3422791"/>
            <a:ext cx="984488" cy="812202"/>
          </a:xfrm>
          <a:prstGeom prst="rect">
            <a:avLst/>
          </a:prstGeom>
        </p:spPr>
      </p:pic>
      <p:pic>
        <p:nvPicPr>
          <p:cNvPr id="19" name="Graphic 18">
            <a:extLst>
              <a:ext uri="{FF2B5EF4-FFF2-40B4-BE49-F238E27FC236}">
                <a16:creationId xmlns:a16="http://schemas.microsoft.com/office/drawing/2014/main" id="{A9A44CA5-7051-358C-E6A8-EDC899E9465E}"/>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13666" y="3422793"/>
            <a:ext cx="1164667" cy="812202"/>
          </a:xfrm>
          <a:prstGeom prst="rect">
            <a:avLst/>
          </a:prstGeom>
        </p:spPr>
      </p:pic>
      <p:pic>
        <p:nvPicPr>
          <p:cNvPr id="20" name="Graphic 19">
            <a:extLst>
              <a:ext uri="{FF2B5EF4-FFF2-40B4-BE49-F238E27FC236}">
                <a16:creationId xmlns:a16="http://schemas.microsoft.com/office/drawing/2014/main" id="{CFDC47E8-0851-ED77-BCE9-E66837770A0F}"/>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06863" y="3422791"/>
            <a:ext cx="676575" cy="812202"/>
          </a:xfrm>
          <a:prstGeom prst="rect">
            <a:avLst/>
          </a:prstGeom>
        </p:spPr>
      </p:pic>
      <p:sp>
        <p:nvSpPr>
          <p:cNvPr id="22" name="Title 21">
            <a:extLst>
              <a:ext uri="{FF2B5EF4-FFF2-40B4-BE49-F238E27FC236}">
                <a16:creationId xmlns:a16="http://schemas.microsoft.com/office/drawing/2014/main" id="{C7EB8EC0-17CF-7CEE-4120-B13EF01B56A7}"/>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20844408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a child hugging&#10;&#10;Description automatically generated">
            <a:extLst>
              <a:ext uri="{FF2B5EF4-FFF2-40B4-BE49-F238E27FC236}">
                <a16:creationId xmlns:a16="http://schemas.microsoft.com/office/drawing/2014/main" id="{D5C98EA8-A381-4BBD-4D0D-7B0B50F0F5D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242" t="-106" r="43662" b="106"/>
          <a:stretch>
            <a:fillRect/>
          </a:stretch>
        </p:blipFill>
        <p:spPr>
          <a:xfrm>
            <a:off x="7566660" y="180767"/>
            <a:ext cx="4379540" cy="6496465"/>
          </a:xfrm>
        </p:spPr>
      </p:pic>
      <p:sp>
        <p:nvSpPr>
          <p:cNvPr id="8" name="Text Placeholder 7">
            <a:extLst>
              <a:ext uri="{FF2B5EF4-FFF2-40B4-BE49-F238E27FC236}">
                <a16:creationId xmlns:a16="http://schemas.microsoft.com/office/drawing/2014/main" id="{FF83CE19-4447-3203-DC61-A8823E1E0B8D}"/>
              </a:ext>
            </a:extLst>
          </p:cNvPr>
          <p:cNvSpPr>
            <a:spLocks noGrp="1"/>
          </p:cNvSpPr>
          <p:nvPr>
            <p:ph type="body" sz="quarter" idx="12"/>
          </p:nvPr>
        </p:nvSpPr>
        <p:spPr>
          <a:solidFill>
            <a:schemeClr val="accent6"/>
          </a:solidFill>
        </p:spPr>
        <p:txBody>
          <a:bodyPr/>
          <a:lstStyle/>
          <a:p>
            <a:endParaRPr lang="en-US"/>
          </a:p>
        </p:txBody>
      </p:sp>
      <p:sp>
        <p:nvSpPr>
          <p:cNvPr id="4" name="Title 3">
            <a:extLst>
              <a:ext uri="{FF2B5EF4-FFF2-40B4-BE49-F238E27FC236}">
                <a16:creationId xmlns:a16="http://schemas.microsoft.com/office/drawing/2014/main" id="{74D5D5A8-1A62-4814-60DB-5011A4084414}"/>
              </a:ext>
            </a:extLst>
          </p:cNvPr>
          <p:cNvSpPr>
            <a:spLocks noGrp="1"/>
          </p:cNvSpPr>
          <p:nvPr>
            <p:ph type="title"/>
          </p:nvPr>
        </p:nvSpPr>
        <p:spPr/>
        <p:txBody>
          <a:bodyPr/>
          <a:lstStyle/>
          <a:p>
            <a:r>
              <a:rPr lang="en-US">
                <a:latin typeface="Segoe UI"/>
                <a:cs typeface="Segoe UI"/>
              </a:rPr>
              <a:t>Behavior Change</a:t>
            </a:r>
          </a:p>
        </p:txBody>
      </p:sp>
    </p:spTree>
    <p:custDataLst>
      <p:tags r:id="rId1"/>
    </p:custDataLst>
    <p:extLst>
      <p:ext uri="{BB962C8B-B14F-4D97-AF65-F5344CB8AC3E}">
        <p14:creationId xmlns:p14="http://schemas.microsoft.com/office/powerpoint/2010/main" val="27633828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family looking at ducks&#10;&#10;Description automatically generated">
            <a:extLst>
              <a:ext uri="{FF2B5EF4-FFF2-40B4-BE49-F238E27FC236}">
                <a16:creationId xmlns:a16="http://schemas.microsoft.com/office/drawing/2014/main" id="{2536D4D2-4934-2572-58A5-DD0DE382C58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758" t="-106" r="40544" b="106"/>
          <a:stretch>
            <a:fillRect/>
          </a:stretch>
        </p:blipFill>
        <p:spPr>
          <a:xfrm>
            <a:off x="247427" y="180767"/>
            <a:ext cx="4358864" cy="6496465"/>
          </a:xfrm>
        </p:spPr>
      </p:pic>
      <p:sp>
        <p:nvSpPr>
          <p:cNvPr id="3" name="Text Placeholder 2">
            <a:extLst>
              <a:ext uri="{FF2B5EF4-FFF2-40B4-BE49-F238E27FC236}">
                <a16:creationId xmlns:a16="http://schemas.microsoft.com/office/drawing/2014/main" id="{CC984AA5-FE12-2BBC-086B-D9F76091DD51}"/>
              </a:ext>
            </a:extLst>
          </p:cNvPr>
          <p:cNvSpPr>
            <a:spLocks noGrp="1"/>
          </p:cNvSpPr>
          <p:nvPr>
            <p:ph type="body" sz="quarter" idx="12"/>
          </p:nvPr>
        </p:nvSpPr>
        <p:spPr>
          <a:solidFill>
            <a:schemeClr val="tx1"/>
          </a:solidFill>
        </p:spPr>
        <p:txBody>
          <a:bodyPr/>
          <a:lstStyle/>
          <a:p>
            <a:endParaRPr lang="en-US"/>
          </a:p>
        </p:txBody>
      </p:sp>
      <p:sp>
        <p:nvSpPr>
          <p:cNvPr id="2" name="Title 1">
            <a:extLst>
              <a:ext uri="{FF2B5EF4-FFF2-40B4-BE49-F238E27FC236}">
                <a16:creationId xmlns:a16="http://schemas.microsoft.com/office/drawing/2014/main" id="{CFC4155C-10C3-723B-C78B-AFC7153BF1DB}"/>
              </a:ext>
            </a:extLst>
          </p:cNvPr>
          <p:cNvSpPr>
            <a:spLocks noGrp="1"/>
          </p:cNvSpPr>
          <p:nvPr>
            <p:ph type="title"/>
          </p:nvPr>
        </p:nvSpPr>
        <p:spPr/>
        <p:txBody>
          <a:bodyPr/>
          <a:lstStyle/>
          <a:p>
            <a:r>
              <a:rPr lang="en-US">
                <a:latin typeface="Segoe UI"/>
                <a:cs typeface="Segoe UI"/>
              </a:rPr>
              <a:t>Visitation plan Evaluation</a:t>
            </a:r>
            <a:endParaRPr lang="en-US"/>
          </a:p>
        </p:txBody>
      </p:sp>
    </p:spTree>
    <p:custDataLst>
      <p:tags r:id="rId1"/>
    </p:custDataLst>
    <p:extLst>
      <p:ext uri="{BB962C8B-B14F-4D97-AF65-F5344CB8AC3E}">
        <p14:creationId xmlns:p14="http://schemas.microsoft.com/office/powerpoint/2010/main" val="15028667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hijab using a computer&#10;&#10;Description automatically generated">
            <a:extLst>
              <a:ext uri="{FF2B5EF4-FFF2-40B4-BE49-F238E27FC236}">
                <a16:creationId xmlns:a16="http://schemas.microsoft.com/office/drawing/2014/main" id="{27C72B48-8C4E-25A2-A644-21FA251AE53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525" r="27525"/>
          <a:stretch/>
        </p:blipFill>
        <p:spPr/>
      </p:pic>
      <p:sp>
        <p:nvSpPr>
          <p:cNvPr id="2" name="Text Placeholder 1">
            <a:extLst>
              <a:ext uri="{FF2B5EF4-FFF2-40B4-BE49-F238E27FC236}">
                <a16:creationId xmlns:a16="http://schemas.microsoft.com/office/drawing/2014/main" id="{59EB58AB-7A09-C9C0-6496-0BA5E2FE6ECE}"/>
              </a:ext>
            </a:extLst>
          </p:cNvPr>
          <p:cNvSpPr>
            <a:spLocks noGrp="1"/>
          </p:cNvSpPr>
          <p:nvPr>
            <p:ph type="body" sz="quarter" idx="12"/>
          </p:nvPr>
        </p:nvSpPr>
        <p:spPr/>
        <p:txBody>
          <a:bodyPr/>
          <a:lstStyle/>
          <a:p>
            <a:endParaRPr lang="en-US"/>
          </a:p>
        </p:txBody>
      </p:sp>
      <p:sp>
        <p:nvSpPr>
          <p:cNvPr id="4" name="Title 3">
            <a:extLst>
              <a:ext uri="{FF2B5EF4-FFF2-40B4-BE49-F238E27FC236}">
                <a16:creationId xmlns:a16="http://schemas.microsoft.com/office/drawing/2014/main" id="{ECC7498F-9B8B-2A4B-6EF0-A0A8FA46DAEF}"/>
              </a:ext>
            </a:extLst>
          </p:cNvPr>
          <p:cNvSpPr>
            <a:spLocks noGrp="1"/>
          </p:cNvSpPr>
          <p:nvPr>
            <p:ph type="title"/>
          </p:nvPr>
        </p:nvSpPr>
        <p:spPr/>
        <p:txBody>
          <a:bodyPr/>
          <a:lstStyle/>
          <a:p>
            <a:r>
              <a:rPr lang="en-US"/>
              <a:t>Reunification Safety Assessment</a:t>
            </a:r>
          </a:p>
        </p:txBody>
      </p:sp>
    </p:spTree>
    <p:custDataLst>
      <p:tags r:id="rId1"/>
    </p:custDataLst>
    <p:extLst>
      <p:ext uri="{BB962C8B-B14F-4D97-AF65-F5344CB8AC3E}">
        <p14:creationId xmlns:p14="http://schemas.microsoft.com/office/powerpoint/2010/main" val="32793849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hild walking on gravel path&#10;&#10;Description automatically generated">
            <a:extLst>
              <a:ext uri="{FF2B5EF4-FFF2-40B4-BE49-F238E27FC236}">
                <a16:creationId xmlns:a16="http://schemas.microsoft.com/office/drawing/2014/main" id="{72061D60-36B9-629B-C556-3D9C074AE22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7631" r="27631"/>
          <a:stretch/>
        </p:blipFill>
        <p:spPr/>
      </p:pic>
      <p:sp>
        <p:nvSpPr>
          <p:cNvPr id="4" name="Text Placeholder 3">
            <a:extLst>
              <a:ext uri="{FF2B5EF4-FFF2-40B4-BE49-F238E27FC236}">
                <a16:creationId xmlns:a16="http://schemas.microsoft.com/office/drawing/2014/main" id="{DB5072BD-FE45-25B8-1293-F3DBF5D99459}"/>
              </a:ext>
            </a:extLst>
          </p:cNvPr>
          <p:cNvSpPr>
            <a:spLocks noGrp="1"/>
          </p:cNvSpPr>
          <p:nvPr>
            <p:ph type="body" sz="quarter" idx="12"/>
          </p:nvPr>
        </p:nvSpPr>
        <p:spPr>
          <a:solidFill>
            <a:schemeClr val="accent4"/>
          </a:solidFill>
        </p:spPr>
        <p:txBody>
          <a:bodyPr/>
          <a:lstStyle/>
          <a:p>
            <a:endParaRPr lang="en-US"/>
          </a:p>
        </p:txBody>
      </p:sp>
      <p:sp>
        <p:nvSpPr>
          <p:cNvPr id="2" name="Title 1">
            <a:extLst>
              <a:ext uri="{FF2B5EF4-FFF2-40B4-BE49-F238E27FC236}">
                <a16:creationId xmlns:a16="http://schemas.microsoft.com/office/drawing/2014/main" id="{EC55D480-B163-DEE9-F655-FBE368AD6447}"/>
              </a:ext>
            </a:extLst>
          </p:cNvPr>
          <p:cNvSpPr>
            <a:spLocks noGrp="1"/>
          </p:cNvSpPr>
          <p:nvPr>
            <p:ph type="title"/>
          </p:nvPr>
        </p:nvSpPr>
        <p:spPr>
          <a:xfrm>
            <a:off x="4724400" y="173848"/>
            <a:ext cx="7220173" cy="6503384"/>
          </a:xfrm>
        </p:spPr>
        <p:txBody>
          <a:bodyPr/>
          <a:lstStyle/>
          <a:p>
            <a:r>
              <a:rPr lang="en-US"/>
              <a:t>Placement/ Permanency Plan Guidelines</a:t>
            </a:r>
            <a:endParaRPr lang="en-US" sz="8000"/>
          </a:p>
        </p:txBody>
      </p:sp>
    </p:spTree>
    <p:custDataLst>
      <p:tags r:id="rId1"/>
    </p:custDataLst>
    <p:extLst>
      <p:ext uri="{BB962C8B-B14F-4D97-AF65-F5344CB8AC3E}">
        <p14:creationId xmlns:p14="http://schemas.microsoft.com/office/powerpoint/2010/main" val="20085250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5EF2-26EA-4327-768B-421BF373C8F9}"/>
              </a:ext>
            </a:extLst>
          </p:cNvPr>
          <p:cNvSpPr>
            <a:spLocks noGrp="1"/>
          </p:cNvSpPr>
          <p:nvPr>
            <p:ph type="title"/>
          </p:nvPr>
        </p:nvSpPr>
        <p:spPr/>
        <p:txBody>
          <a:bodyPr anchor="ctr">
            <a:noAutofit/>
          </a:bodyPr>
          <a:lstStyle/>
          <a:p>
            <a:pPr>
              <a:lnSpc>
                <a:spcPct val="90000"/>
              </a:lnSpc>
            </a:pPr>
            <a:r>
              <a:rPr lang="en-US"/>
              <a:t>Recommendation summary and sibling group</a:t>
            </a:r>
          </a:p>
        </p:txBody>
      </p:sp>
      <p:sp>
        <p:nvSpPr>
          <p:cNvPr id="5" name="Text Placeholder 4">
            <a:extLst>
              <a:ext uri="{FF2B5EF4-FFF2-40B4-BE49-F238E27FC236}">
                <a16:creationId xmlns:a16="http://schemas.microsoft.com/office/drawing/2014/main" id="{84EBA382-25F0-3C55-E07E-784A8CC3AD26}"/>
              </a:ext>
            </a:extLst>
          </p:cNvPr>
          <p:cNvSpPr>
            <a:spLocks noGrp="1"/>
          </p:cNvSpPr>
          <p:nvPr>
            <p:ph type="body" sz="quarter" idx="15"/>
          </p:nvPr>
        </p:nvSpPr>
        <p:spPr>
          <a:xfrm>
            <a:off x="853937" y="3295417"/>
            <a:ext cx="4846319" cy="2900666"/>
          </a:xfrm>
        </p:spPr>
        <p:txBody>
          <a:bodyPr>
            <a:normAutofit/>
          </a:bodyPr>
          <a:lstStyle/>
          <a:p>
            <a:pPr algn="l">
              <a:lnSpc>
                <a:spcPct val="90000"/>
              </a:lnSpc>
            </a:pPr>
            <a:r>
              <a:rPr lang="en-US" sz="2600"/>
              <a:t>Records the decision for each child.</a:t>
            </a:r>
          </a:p>
          <a:p>
            <a:pPr>
              <a:lnSpc>
                <a:spcPct val="90000"/>
              </a:lnSpc>
            </a:pPr>
            <a:endParaRPr lang="en-US" sz="2600"/>
          </a:p>
        </p:txBody>
      </p:sp>
      <p:sp>
        <p:nvSpPr>
          <p:cNvPr id="10" name="Text Placeholder 3">
            <a:extLst>
              <a:ext uri="{FF2B5EF4-FFF2-40B4-BE49-F238E27FC236}">
                <a16:creationId xmlns:a16="http://schemas.microsoft.com/office/drawing/2014/main" id="{AC6D5319-9D0F-77BC-9401-4808A47FC72C}"/>
              </a:ext>
            </a:extLst>
          </p:cNvPr>
          <p:cNvSpPr>
            <a:spLocks noGrp="1"/>
          </p:cNvSpPr>
          <p:nvPr>
            <p:ph type="body" sz="quarter" idx="16"/>
          </p:nvPr>
        </p:nvSpPr>
        <p:spPr>
          <a:xfrm>
            <a:off x="6491745" y="3295416"/>
            <a:ext cx="4846320" cy="2900667"/>
          </a:xfrm>
        </p:spPr>
        <p:txBody>
          <a:bodyPr/>
          <a:lstStyle/>
          <a:p>
            <a:pPr algn="l"/>
            <a:r>
              <a:rPr lang="en-US" sz="2600">
                <a:effectLst/>
                <a:latin typeface="Segoe UI" panose="020B0502040204020203" pitchFamily="34" charset="0"/>
              </a:rPr>
              <a:t>Applies only if at least one child's recommendation differs from the recommendation for any other child.</a:t>
            </a:r>
            <a:endParaRPr lang="en-US" sz="2600"/>
          </a:p>
        </p:txBody>
      </p:sp>
      <p:sp>
        <p:nvSpPr>
          <p:cNvPr id="12" name="Text Placeholder 4">
            <a:extLst>
              <a:ext uri="{FF2B5EF4-FFF2-40B4-BE49-F238E27FC236}">
                <a16:creationId xmlns:a16="http://schemas.microsoft.com/office/drawing/2014/main" id="{79911925-D88C-00B2-DC50-D0C8CC42DDA4}"/>
              </a:ext>
            </a:extLst>
          </p:cNvPr>
          <p:cNvSpPr>
            <a:spLocks noGrp="1"/>
          </p:cNvSpPr>
          <p:nvPr>
            <p:ph type="body" sz="quarter" idx="17"/>
          </p:nvPr>
        </p:nvSpPr>
        <p:spPr>
          <a:xfrm>
            <a:off x="2589062" y="2082753"/>
            <a:ext cx="3111194" cy="942971"/>
          </a:xfrm>
        </p:spPr>
        <p:txBody>
          <a:bodyPr anchor="ctr"/>
          <a:lstStyle/>
          <a:p>
            <a:r>
              <a:rPr lang="en-US">
                <a:latin typeface="Segoe UI Semibold" panose="020B0702040204020203" pitchFamily="34" charset="0"/>
                <a:cs typeface="Segoe UI Semibold" panose="020B0702040204020203" pitchFamily="34" charset="0"/>
              </a:rPr>
              <a:t>Recommendation Summary</a:t>
            </a:r>
          </a:p>
        </p:txBody>
      </p:sp>
      <p:sp>
        <p:nvSpPr>
          <p:cNvPr id="14" name="Text Placeholder 5">
            <a:extLst>
              <a:ext uri="{FF2B5EF4-FFF2-40B4-BE49-F238E27FC236}">
                <a16:creationId xmlns:a16="http://schemas.microsoft.com/office/drawing/2014/main" id="{6E7C713A-767B-ABEE-8695-D815693E2F66}"/>
              </a:ext>
            </a:extLst>
          </p:cNvPr>
          <p:cNvSpPr>
            <a:spLocks noGrp="1"/>
          </p:cNvSpPr>
          <p:nvPr>
            <p:ph type="body" sz="quarter" idx="18"/>
          </p:nvPr>
        </p:nvSpPr>
        <p:spPr/>
        <p:txBody>
          <a:bodyPr anchor="ctr"/>
          <a:lstStyle/>
          <a:p>
            <a:r>
              <a:rPr lang="en-US">
                <a:latin typeface="Segoe UI Semibold" panose="020B0702040204020203" pitchFamily="34" charset="0"/>
                <a:cs typeface="Segoe UI Semibold" panose="020B0702040204020203" pitchFamily="34" charset="0"/>
              </a:rPr>
              <a:t>Sibling Group</a:t>
            </a:r>
          </a:p>
        </p:txBody>
      </p:sp>
      <p:sp>
        <p:nvSpPr>
          <p:cNvPr id="16" name="Text Placeholder 6">
            <a:extLst>
              <a:ext uri="{FF2B5EF4-FFF2-40B4-BE49-F238E27FC236}">
                <a16:creationId xmlns:a16="http://schemas.microsoft.com/office/drawing/2014/main" id="{EB5D1786-C115-915E-339B-F16173A56780}"/>
              </a:ext>
            </a:extLst>
          </p:cNvPr>
          <p:cNvSpPr>
            <a:spLocks noGrp="1"/>
          </p:cNvSpPr>
          <p:nvPr>
            <p:ph type="body" sz="quarter" idx="19"/>
          </p:nvPr>
        </p:nvSpPr>
        <p:spPr/>
        <p:txBody>
          <a:bodyPr/>
          <a:lstStyle/>
          <a:p>
            <a:r>
              <a:rPr lang="en-US"/>
              <a:t>E.</a:t>
            </a:r>
          </a:p>
        </p:txBody>
      </p:sp>
      <p:sp>
        <p:nvSpPr>
          <p:cNvPr id="18" name="Text Placeholder 7">
            <a:extLst>
              <a:ext uri="{FF2B5EF4-FFF2-40B4-BE49-F238E27FC236}">
                <a16:creationId xmlns:a16="http://schemas.microsoft.com/office/drawing/2014/main" id="{080762A0-C83D-7A51-608B-88CAB02A8F02}"/>
              </a:ext>
            </a:extLst>
          </p:cNvPr>
          <p:cNvSpPr>
            <a:spLocks noGrp="1"/>
          </p:cNvSpPr>
          <p:nvPr>
            <p:ph type="body" sz="quarter" idx="20"/>
          </p:nvPr>
        </p:nvSpPr>
        <p:spPr/>
        <p:txBody>
          <a:bodyPr/>
          <a:lstStyle/>
          <a:p>
            <a:r>
              <a:rPr lang="en-US"/>
              <a:t>F.</a:t>
            </a:r>
          </a:p>
        </p:txBody>
      </p:sp>
    </p:spTree>
    <p:custDataLst>
      <p:tags r:id="rId1"/>
    </p:custDataLst>
    <p:extLst>
      <p:ext uri="{BB962C8B-B14F-4D97-AF65-F5344CB8AC3E}">
        <p14:creationId xmlns:p14="http://schemas.microsoft.com/office/powerpoint/2010/main" val="25724088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85E0F7-5A21-DB7C-8EA1-7C5C673EC1C3}"/>
              </a:ext>
            </a:extLst>
          </p:cNvPr>
          <p:cNvSpPr>
            <a:spLocks noGrp="1"/>
          </p:cNvSpPr>
          <p:nvPr>
            <p:ph type="title"/>
          </p:nvPr>
        </p:nvSpPr>
        <p:spPr/>
        <p:txBody>
          <a:bodyPr/>
          <a:lstStyle/>
          <a:p>
            <a:r>
              <a:rPr lang="en-US">
                <a:latin typeface="Segoe UI"/>
                <a:cs typeface="Segoe UI"/>
              </a:rPr>
              <a:t>Activity: Treasure Hunt </a:t>
            </a:r>
            <a:endParaRPr lang="en-US"/>
          </a:p>
        </p:txBody>
      </p:sp>
    </p:spTree>
    <p:custDataLst>
      <p:tags r:id="rId1"/>
    </p:custDataLst>
    <p:extLst>
      <p:ext uri="{BB962C8B-B14F-4D97-AF65-F5344CB8AC3E}">
        <p14:creationId xmlns:p14="http://schemas.microsoft.com/office/powerpoint/2010/main" val="17185048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C43B7-0467-DD36-FC1A-D7724BD31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4246B-9C8E-3046-57BF-50FBFFC8BD41}"/>
              </a:ext>
            </a:extLst>
          </p:cNvPr>
          <p:cNvSpPr>
            <a:spLocks noGrp="1"/>
          </p:cNvSpPr>
          <p:nvPr>
            <p:ph type="title"/>
          </p:nvPr>
        </p:nvSpPr>
        <p:spPr/>
        <p:txBody>
          <a:bodyPr/>
          <a:lstStyle/>
          <a:p>
            <a:r>
              <a:rPr lang="en-US" err="1"/>
              <a:t>Safemeasures</a:t>
            </a:r>
            <a:endParaRPr lang="en-US"/>
          </a:p>
        </p:txBody>
      </p:sp>
      <p:pic>
        <p:nvPicPr>
          <p:cNvPr id="6" name="Picture Placeholder 5">
            <a:extLst>
              <a:ext uri="{FF2B5EF4-FFF2-40B4-BE49-F238E27FC236}">
                <a16:creationId xmlns:a16="http://schemas.microsoft.com/office/drawing/2014/main" id="{57DC2682-22C7-B432-3ED5-04484421DAEA}"/>
              </a:ext>
            </a:extLst>
          </p:cNvPr>
          <p:cNvPicPr>
            <a:picLocks noGrp="1" noChangeAspect="1"/>
          </p:cNvPicPr>
          <p:nvPr>
            <p:ph type="pic" sz="quarter" idx="4294967295"/>
          </p:nvPr>
        </p:nvPicPr>
        <p:blipFill>
          <a:blip r:embed="rId4"/>
          <a:srcRect l="180" t="4247" r="-541" b="1044"/>
          <a:stretch>
            <a:fillRect/>
          </a:stretch>
        </p:blipFill>
        <p:spPr>
          <a:xfrm>
            <a:off x="2101537" y="1645289"/>
            <a:ext cx="7988926" cy="5047611"/>
          </a:xfrm>
          <a:prstGeom prst="rect">
            <a:avLst/>
          </a:prstGeom>
        </p:spPr>
      </p:pic>
    </p:spTree>
    <p:custDataLst>
      <p:tags r:id="rId1"/>
    </p:custDataLst>
    <p:extLst>
      <p:ext uri="{BB962C8B-B14F-4D97-AF65-F5344CB8AC3E}">
        <p14:creationId xmlns:p14="http://schemas.microsoft.com/office/powerpoint/2010/main" val="560301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EA77A-5A74-6329-4D80-ED5F878BF4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A443C6-9330-C6A5-3190-FED264B1CB14}"/>
              </a:ext>
            </a:extLst>
          </p:cNvPr>
          <p:cNvSpPr>
            <a:spLocks noGrp="1"/>
          </p:cNvSpPr>
          <p:nvPr>
            <p:ph type="title"/>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55637803-642C-E47D-0145-157055AD959E}"/>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4776802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in a wheelchair looking at a computer&#10;&#10;Description automatically generated">
            <a:extLst>
              <a:ext uri="{FF2B5EF4-FFF2-40B4-BE49-F238E27FC236}">
                <a16:creationId xmlns:a16="http://schemas.microsoft.com/office/drawing/2014/main" id="{38D4CBC6-23BC-A8F1-183D-0F800A4839A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531" r="27531"/>
          <a:stretch/>
        </p:blipFill>
        <p:spPr/>
      </p:pic>
      <p:sp>
        <p:nvSpPr>
          <p:cNvPr id="3" name="Text Placeholder 2">
            <a:extLst>
              <a:ext uri="{FF2B5EF4-FFF2-40B4-BE49-F238E27FC236}">
                <a16:creationId xmlns:a16="http://schemas.microsoft.com/office/drawing/2014/main" id="{6532E9D9-D7DF-2009-A2B0-C42C2DDBF220}"/>
              </a:ext>
            </a:extLst>
          </p:cNvPr>
          <p:cNvSpPr>
            <a:spLocks noGrp="1"/>
          </p:cNvSpPr>
          <p:nvPr>
            <p:ph type="body" sz="quarter" idx="12"/>
          </p:nvPr>
        </p:nvSpPr>
        <p:spPr>
          <a:solidFill>
            <a:schemeClr val="tx2"/>
          </a:solidFill>
        </p:spPr>
        <p:txBody>
          <a:bodyPr/>
          <a:lstStyle/>
          <a:p>
            <a:endParaRPr lang="en-US"/>
          </a:p>
        </p:txBody>
      </p:sp>
      <p:sp>
        <p:nvSpPr>
          <p:cNvPr id="2" name="Title 1">
            <a:extLst>
              <a:ext uri="{FF2B5EF4-FFF2-40B4-BE49-F238E27FC236}">
                <a16:creationId xmlns:a16="http://schemas.microsoft.com/office/drawing/2014/main" id="{E16E60A4-FBFC-4450-AFEC-50CFF647DA23}"/>
              </a:ext>
            </a:extLst>
          </p:cNvPr>
          <p:cNvSpPr>
            <a:spLocks noGrp="1"/>
          </p:cNvSpPr>
          <p:nvPr>
            <p:ph type="title"/>
          </p:nvPr>
        </p:nvSpPr>
        <p:spPr/>
        <p:txBody>
          <a:bodyPr/>
          <a:lstStyle/>
          <a:p>
            <a:r>
              <a:rPr lang="en-US"/>
              <a:t>Supervisors’ Role in effective assessment</a:t>
            </a:r>
          </a:p>
        </p:txBody>
      </p:sp>
    </p:spTree>
    <p:custDataLst>
      <p:tags r:id="rId1"/>
    </p:custDataLst>
    <p:extLst>
      <p:ext uri="{BB962C8B-B14F-4D97-AF65-F5344CB8AC3E}">
        <p14:creationId xmlns:p14="http://schemas.microsoft.com/office/powerpoint/2010/main" val="3170883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40080" y="1975448"/>
            <a:ext cx="11015282" cy="4015919"/>
          </a:xfrm>
        </p:spPr>
        <p:txBody>
          <a:bodyPr anchor="ctr">
            <a:noAutofit/>
          </a:bodyPr>
          <a:lstStyle/>
          <a:p>
            <a:pPr marL="515938" indent="-515938">
              <a:lnSpc>
                <a:spcPct val="100000"/>
              </a:lnSpc>
              <a:spcBef>
                <a:spcPts val="0"/>
              </a:spcBef>
              <a:spcAft>
                <a:spcPts val="1000"/>
              </a:spcAft>
              <a:buFont typeface="Arial" panose="020B0604020202020204" pitchFamily="34" charset="0"/>
              <a:buChar char="•"/>
            </a:pPr>
            <a:r>
              <a:rPr lang="en-CA" sz="3200" noProof="1"/>
              <a:t>Any change in safety (vulnerability, safety threats, protective capacity, interventions we could try out with the safety network)</a:t>
            </a:r>
          </a:p>
          <a:p>
            <a:pPr marL="515938" indent="-515938">
              <a:lnSpc>
                <a:spcPct val="100000"/>
              </a:lnSpc>
              <a:spcBef>
                <a:spcPts val="0"/>
              </a:spcBef>
              <a:spcAft>
                <a:spcPts val="1000"/>
              </a:spcAft>
              <a:buFont typeface="Arial" panose="020B0604020202020204" pitchFamily="34" charset="0"/>
              <a:buChar char="•"/>
            </a:pPr>
            <a:r>
              <a:rPr lang="en-CA" sz="3200" noProof="1"/>
              <a:t>Quality of interactions during visits</a:t>
            </a:r>
          </a:p>
          <a:p>
            <a:pPr marL="515938" indent="-515938">
              <a:lnSpc>
                <a:spcPct val="100000"/>
              </a:lnSpc>
              <a:spcBef>
                <a:spcPts val="0"/>
              </a:spcBef>
              <a:spcAft>
                <a:spcPts val="1000"/>
              </a:spcAft>
              <a:buFont typeface="Arial" panose="020B0604020202020204" pitchFamily="34" charset="0"/>
              <a:buChar char="•"/>
            </a:pPr>
            <a:r>
              <a:rPr lang="en-CA" sz="3200" noProof="1"/>
              <a:t>Demonstration of skills (not just compliance with services)</a:t>
            </a:r>
          </a:p>
          <a:p>
            <a:pPr marL="515938" indent="-515938">
              <a:lnSpc>
                <a:spcPct val="100000"/>
              </a:lnSpc>
              <a:spcBef>
                <a:spcPts val="0"/>
              </a:spcBef>
              <a:spcAft>
                <a:spcPts val="1000"/>
              </a:spcAft>
              <a:buFont typeface="Arial" panose="020B0604020202020204" pitchFamily="34" charset="0"/>
              <a:buChar char="•"/>
            </a:pPr>
            <a:r>
              <a:rPr lang="en-CA" sz="3200" noProof="1"/>
              <a:t>Any change in needs (identification of new needs or reduced level of need)</a:t>
            </a:r>
          </a:p>
        </p:txBody>
      </p:sp>
      <p:sp>
        <p:nvSpPr>
          <p:cNvPr id="2" name="Title 1"/>
          <p:cNvSpPr>
            <a:spLocks noGrp="1"/>
          </p:cNvSpPr>
          <p:nvPr>
            <p:ph type="title"/>
          </p:nvPr>
        </p:nvSpPr>
        <p:spPr/>
        <p:txBody>
          <a:bodyPr/>
          <a:lstStyle/>
          <a:p>
            <a:r>
              <a:rPr lang="en-CA" altLang="en-US" noProof="1"/>
              <a:t>Assess During Each Contact</a:t>
            </a:r>
            <a:endParaRPr lang="en-CA" noProof="1"/>
          </a:p>
        </p:txBody>
      </p:sp>
    </p:spTree>
    <p:custDataLst>
      <p:tags r:id="rId1"/>
    </p:custDataLst>
    <p:extLst>
      <p:ext uri="{BB962C8B-B14F-4D97-AF65-F5344CB8AC3E}">
        <p14:creationId xmlns:p14="http://schemas.microsoft.com/office/powerpoint/2010/main" val="4063206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2CD51B4D-895C-43D3-A649-603598F0A5CD}"/>
              </a:ext>
            </a:extLst>
          </p:cNvPr>
          <p:cNvSpPr txBox="1">
            <a:spLocks/>
          </p:cNvSpPr>
          <p:nvPr/>
        </p:nvSpPr>
        <p:spPr>
          <a:xfrm>
            <a:off x="867549" y="3938478"/>
            <a:ext cx="4103787" cy="2532529"/>
          </a:xfrm>
          <a:prstGeom prst="rect">
            <a:avLst/>
          </a:prstGeom>
        </p:spPr>
        <p:txBody>
          <a:bodyPr anchor="t"/>
          <a:lstStyle>
            <a:lvl1pPr marL="325829" indent="-325829" algn="l" defTabSz="913965" rtl="0" eaLnBrk="1" latinLnBrk="0" hangingPunct="1">
              <a:lnSpc>
                <a:spcPct val="90000"/>
              </a:lnSpc>
              <a:spcBef>
                <a:spcPts val="1000"/>
              </a:spcBef>
              <a:buClr>
                <a:schemeClr val="accent1"/>
              </a:buClr>
              <a:buSzPct val="150000"/>
              <a:buFont typeface="Arial" panose="020B0604020202020204" pitchFamily="34" charset="0"/>
              <a:buChar char="•"/>
              <a:defRPr sz="2249"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Arial" panose="020B0604020202020204" pitchFamily="34" charset="0"/>
              <a:buChar char="•"/>
              <a:defRPr sz="2249"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249"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25829" marR="0" lvl="0" indent="-325829" algn="l" defTabSz="913965" rtl="0" eaLnBrk="1" fontAlgn="auto" latinLnBrk="0" hangingPunct="1">
              <a:lnSpc>
                <a:spcPct val="100000"/>
              </a:lnSpc>
              <a:spcBef>
                <a:spcPts val="1000"/>
              </a:spcBef>
              <a:spcAft>
                <a:spcPts val="0"/>
              </a:spcAft>
              <a:buClr>
                <a:srgbClr val="00ABCA"/>
              </a:buClr>
              <a:buSzPct val="150000"/>
              <a:buFont typeface="Arial" panose="020B0604020202020204" pitchFamily="34" charset="0"/>
              <a:buChar char="•"/>
              <a:tabLst/>
              <a:defRPr/>
            </a:pPr>
            <a:endParaRPr kumimoji="0" lang="en-US" sz="2800" b="0" i="0" u="none" strike="noStrike" kern="1200" cap="none" spc="0" normalizeH="0" baseline="0" noProof="0">
              <a:ln>
                <a:noFill/>
              </a:ln>
              <a:solidFill>
                <a:srgbClr val="4C4C4E"/>
              </a:solidFill>
              <a:effectLst/>
              <a:uLnTx/>
              <a:uFillTx/>
            </a:endParaRPr>
          </a:p>
        </p:txBody>
      </p:sp>
      <p:pic>
        <p:nvPicPr>
          <p:cNvPr id="12" name="Picture Placeholder 6">
            <a:extLst>
              <a:ext uri="{FF2B5EF4-FFF2-40B4-BE49-F238E27FC236}">
                <a16:creationId xmlns:a16="http://schemas.microsoft.com/office/drawing/2014/main" id="{0D16D8C5-FC0B-42CA-845C-D47A5F86E04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941" r="21941"/>
          <a:stretch/>
        </p:blipFill>
        <p:spPr/>
      </p:pic>
      <p:sp>
        <p:nvSpPr>
          <p:cNvPr id="4" name="Title 3">
            <a:extLst>
              <a:ext uri="{FF2B5EF4-FFF2-40B4-BE49-F238E27FC236}">
                <a16:creationId xmlns:a16="http://schemas.microsoft.com/office/drawing/2014/main" id="{F3A32BB8-62AF-4C6C-A69B-81012F3E4CB0}"/>
              </a:ext>
            </a:extLst>
          </p:cNvPr>
          <p:cNvSpPr>
            <a:spLocks noGrp="1"/>
          </p:cNvSpPr>
          <p:nvPr>
            <p:ph type="title"/>
          </p:nvPr>
        </p:nvSpPr>
        <p:spPr/>
        <p:txBody>
          <a:bodyPr>
            <a:normAutofit fontScale="90000"/>
          </a:bodyPr>
          <a:lstStyle/>
          <a:p>
            <a:r>
              <a:rPr lang="en-US" b="1">
                <a:latin typeface="Segoe UI" panose="020B0502040204020203" pitchFamily="34" charset="0"/>
              </a:rPr>
              <a:t>Balanced Information Gathering</a:t>
            </a:r>
          </a:p>
        </p:txBody>
      </p:sp>
      <p:sp>
        <p:nvSpPr>
          <p:cNvPr id="3" name="Text Placeholder 2">
            <a:extLst>
              <a:ext uri="{FF2B5EF4-FFF2-40B4-BE49-F238E27FC236}">
                <a16:creationId xmlns:a16="http://schemas.microsoft.com/office/drawing/2014/main" id="{1922138D-9A08-4B83-9060-7E4DF1897693}"/>
              </a:ext>
            </a:extLst>
          </p:cNvPr>
          <p:cNvSpPr>
            <a:spLocks noGrp="1"/>
          </p:cNvSpPr>
          <p:nvPr>
            <p:ph type="body" sz="quarter" idx="11"/>
          </p:nvPr>
        </p:nvSpPr>
        <p:spPr/>
        <p:txBody>
          <a:bodyPr anchor="ctr"/>
          <a:lstStyle/>
          <a:p>
            <a:pPr marL="463550" marR="0" lvl="0" indent="-463550" algn="l" defTabSz="913965" rtl="0" eaLnBrk="1" fontAlgn="auto" latinLnBrk="0" hangingPunct="1">
              <a:lnSpc>
                <a:spcPct val="100000"/>
              </a:lnSpc>
              <a:spcBef>
                <a:spcPts val="1000"/>
              </a:spcBef>
              <a:spcAft>
                <a:spcPts val="0"/>
              </a:spcAft>
              <a:buClr>
                <a:srgbClr val="00ABCA"/>
              </a:buClr>
              <a:buSzPct val="100000"/>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rPr>
              <a:t>What are we worried about?</a:t>
            </a:r>
          </a:p>
          <a:p>
            <a:pPr marL="463550" marR="0" lvl="0" indent="-463550" algn="l" defTabSz="913965" rtl="0" eaLnBrk="1" fontAlgn="auto" latinLnBrk="0" hangingPunct="1">
              <a:lnSpc>
                <a:spcPct val="100000"/>
              </a:lnSpc>
              <a:spcBef>
                <a:spcPts val="1000"/>
              </a:spcBef>
              <a:spcAft>
                <a:spcPts val="0"/>
              </a:spcAft>
              <a:buClr>
                <a:srgbClr val="00ABCA"/>
              </a:buClr>
              <a:buSzPct val="100000"/>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rPr>
              <a:t>What is working well?</a:t>
            </a:r>
          </a:p>
          <a:p>
            <a:pPr marL="463550" marR="0" lvl="0" indent="-463550" algn="l" defTabSz="913965" rtl="0" eaLnBrk="1" fontAlgn="auto" latinLnBrk="0" hangingPunct="1">
              <a:lnSpc>
                <a:spcPct val="100000"/>
              </a:lnSpc>
              <a:spcBef>
                <a:spcPts val="1000"/>
              </a:spcBef>
              <a:spcAft>
                <a:spcPts val="0"/>
              </a:spcAft>
              <a:buClr>
                <a:srgbClr val="00ABCA"/>
              </a:buClr>
              <a:buSzPct val="100000"/>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rPr>
              <a:t>What needs to happen next?</a:t>
            </a:r>
          </a:p>
        </p:txBody>
      </p:sp>
    </p:spTree>
    <p:custDataLst>
      <p:tags r:id="rId1"/>
    </p:custDataLst>
    <p:extLst>
      <p:ext uri="{BB962C8B-B14F-4D97-AF65-F5344CB8AC3E}">
        <p14:creationId xmlns:p14="http://schemas.microsoft.com/office/powerpoint/2010/main" val="36951148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94CBE-BE80-03DE-9B83-C7A9E24C111A}"/>
              </a:ext>
            </a:extLst>
          </p:cNvPr>
          <p:cNvSpPr>
            <a:spLocks noGrp="1"/>
          </p:cNvSpPr>
          <p:nvPr>
            <p:ph type="title"/>
          </p:nvPr>
        </p:nvSpPr>
        <p:spPr/>
        <p:txBody>
          <a:bodyPr/>
          <a:lstStyle/>
          <a:p>
            <a:r>
              <a:rPr lang="en-US"/>
              <a:t>SDM Risk Reassessment </a:t>
            </a:r>
          </a:p>
        </p:txBody>
      </p:sp>
    </p:spTree>
    <p:custDataLst>
      <p:tags r:id="rId1"/>
    </p:custDataLst>
    <p:extLst>
      <p:ext uri="{BB962C8B-B14F-4D97-AF65-F5344CB8AC3E}">
        <p14:creationId xmlns:p14="http://schemas.microsoft.com/office/powerpoint/2010/main" val="34454266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2607-24C6-A48E-8808-33A9F218BEBE}"/>
            </a:ext>
          </a:extLst>
        </p:cNvPr>
        <p:cNvGrpSpPr/>
        <p:nvPr/>
      </p:nvGrpSpPr>
      <p:grpSpPr>
        <a:xfrm>
          <a:off x="0" y="0"/>
          <a:ext cx="0" cy="0"/>
          <a:chOff x="0" y="0"/>
          <a:chExt cx="0" cy="0"/>
        </a:xfrm>
      </p:grpSpPr>
      <p:sp>
        <p:nvSpPr>
          <p:cNvPr id="35842" name="Title 13">
            <a:extLst>
              <a:ext uri="{FF2B5EF4-FFF2-40B4-BE49-F238E27FC236}">
                <a16:creationId xmlns:a16="http://schemas.microsoft.com/office/drawing/2014/main" id="{42C3D9BA-4937-B3AD-7F3D-E858DAFB58D9}"/>
              </a:ext>
            </a:extLst>
          </p:cNvPr>
          <p:cNvSpPr>
            <a:spLocks noGrp="1"/>
          </p:cNvSpPr>
          <p:nvPr>
            <p:ph type="title"/>
          </p:nvPr>
        </p:nvSpPr>
        <p:spPr/>
        <p:txBody>
          <a:bodyPr>
            <a:noAutofit/>
          </a:bodyPr>
          <a:lstStyle/>
          <a:p>
            <a:r>
              <a:rPr lang="en-US" sz="3600"/>
              <a:t>The Main Question for In-home care</a:t>
            </a:r>
          </a:p>
        </p:txBody>
      </p:sp>
      <p:grpSp>
        <p:nvGrpSpPr>
          <p:cNvPr id="7" name="Group 6">
            <a:extLst>
              <a:ext uri="{FF2B5EF4-FFF2-40B4-BE49-F238E27FC236}">
                <a16:creationId xmlns:a16="http://schemas.microsoft.com/office/drawing/2014/main" id="{DC5E5AC2-98B6-1BF9-1EDD-0DD0CA75CBE1}"/>
              </a:ext>
            </a:extLst>
          </p:cNvPr>
          <p:cNvGrpSpPr/>
          <p:nvPr/>
        </p:nvGrpSpPr>
        <p:grpSpPr>
          <a:xfrm>
            <a:off x="310533" y="2118654"/>
            <a:ext cx="11570933" cy="3761397"/>
            <a:chOff x="-1107171" y="1989345"/>
            <a:chExt cx="12446157" cy="4045908"/>
          </a:xfrm>
        </p:grpSpPr>
        <p:grpSp>
          <p:nvGrpSpPr>
            <p:cNvPr id="54" name="Group 53">
              <a:extLst>
                <a:ext uri="{FF2B5EF4-FFF2-40B4-BE49-F238E27FC236}">
                  <a16:creationId xmlns:a16="http://schemas.microsoft.com/office/drawing/2014/main" id="{B41921D6-010B-2784-DA25-DE057F088515}"/>
                </a:ext>
              </a:extLst>
            </p:cNvPr>
            <p:cNvGrpSpPr/>
            <p:nvPr/>
          </p:nvGrpSpPr>
          <p:grpSpPr>
            <a:xfrm>
              <a:off x="695519" y="1989346"/>
              <a:ext cx="10643467" cy="4045907"/>
              <a:chOff x="695519" y="1989346"/>
              <a:chExt cx="10643467" cy="4045907"/>
            </a:xfrm>
          </p:grpSpPr>
          <p:grpSp>
            <p:nvGrpSpPr>
              <p:cNvPr id="45" name="Graphic 20">
                <a:extLst>
                  <a:ext uri="{FF2B5EF4-FFF2-40B4-BE49-F238E27FC236}">
                    <a16:creationId xmlns:a16="http://schemas.microsoft.com/office/drawing/2014/main" id="{526E4B8E-2BB8-F87E-575B-919649B33753}"/>
                  </a:ext>
                </a:extLst>
              </p:cNvPr>
              <p:cNvGrpSpPr/>
              <p:nvPr/>
            </p:nvGrpSpPr>
            <p:grpSpPr>
              <a:xfrm>
                <a:off x="4692372" y="3984868"/>
                <a:ext cx="961282" cy="586335"/>
                <a:chOff x="7964031" y="3219786"/>
                <a:chExt cx="1628892" cy="977626"/>
              </a:xfrm>
              <a:solidFill>
                <a:schemeClr val="tx2"/>
              </a:solidFill>
            </p:grpSpPr>
            <p:sp>
              <p:nvSpPr>
                <p:cNvPr id="50" name="Freeform: Shape 49">
                  <a:extLst>
                    <a:ext uri="{FF2B5EF4-FFF2-40B4-BE49-F238E27FC236}">
                      <a16:creationId xmlns:a16="http://schemas.microsoft.com/office/drawing/2014/main" id="{75143F9A-0E5F-92D7-9637-5C6F3BB0D065}"/>
                    </a:ext>
                  </a:extLst>
                </p:cNvPr>
                <p:cNvSpPr/>
                <p:nvPr/>
              </p:nvSpPr>
              <p:spPr>
                <a:xfrm>
                  <a:off x="7964031" y="3346933"/>
                  <a:ext cx="639762" cy="721475"/>
                </a:xfrm>
                <a:custGeom>
                  <a:avLst/>
                  <a:gdLst>
                    <a:gd name="connsiteX0" fmla="*/ 543423 w 639762"/>
                    <a:gd name="connsiteY0" fmla="*/ 721475 h 721475"/>
                    <a:gd name="connsiteX1" fmla="*/ 639762 w 639762"/>
                    <a:gd name="connsiteY1" fmla="*/ 476250 h 721475"/>
                    <a:gd name="connsiteX2" fmla="*/ 379387 w 639762"/>
                    <a:gd name="connsiteY2" fmla="*/ 0 h 721475"/>
                    <a:gd name="connsiteX3" fmla="*/ 660 w 639762"/>
                    <a:gd name="connsiteY3" fmla="*/ 721475 h 721475"/>
                    <a:gd name="connsiteX4" fmla="*/ 543423 w 639762"/>
                    <a:gd name="connsiteY4" fmla="*/ 721475 h 72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62" h="721475">
                      <a:moveTo>
                        <a:pt x="543423" y="721475"/>
                      </a:moveTo>
                      <a:cubicBezTo>
                        <a:pt x="531825" y="659932"/>
                        <a:pt x="554548" y="543710"/>
                        <a:pt x="639762" y="476250"/>
                      </a:cubicBezTo>
                      <a:lnTo>
                        <a:pt x="379387" y="0"/>
                      </a:lnTo>
                      <a:cubicBezTo>
                        <a:pt x="50604" y="210667"/>
                        <a:pt x="-7152" y="543474"/>
                        <a:pt x="660" y="721475"/>
                      </a:cubicBezTo>
                      <a:lnTo>
                        <a:pt x="543423" y="721475"/>
                      </a:ln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51" name="Freeform: Shape 50">
                  <a:extLst>
                    <a:ext uri="{FF2B5EF4-FFF2-40B4-BE49-F238E27FC236}">
                      <a16:creationId xmlns:a16="http://schemas.microsoft.com/office/drawing/2014/main" id="{0A17914B-82DC-A870-DA35-CEB5E79495B8}"/>
                    </a:ext>
                  </a:extLst>
                </p:cNvPr>
                <p:cNvSpPr/>
                <p:nvPr/>
              </p:nvSpPr>
              <p:spPr>
                <a:xfrm>
                  <a:off x="8402358" y="3219786"/>
                  <a:ext cx="1190565" cy="848622"/>
                </a:xfrm>
                <a:custGeom>
                  <a:avLst/>
                  <a:gdLst>
                    <a:gd name="connsiteX0" fmla="*/ 550101 w 1190565"/>
                    <a:gd name="connsiteY0" fmla="*/ 600319 h 848622"/>
                    <a:gd name="connsiteX1" fmla="*/ 776154 w 1190565"/>
                    <a:gd name="connsiteY1" fmla="*/ 185850 h 848622"/>
                    <a:gd name="connsiteX2" fmla="*/ 1120323 w 1190565"/>
                    <a:gd name="connsiteY2" fmla="*/ 779978 h 848622"/>
                    <a:gd name="connsiteX3" fmla="*/ 650464 w 1190565"/>
                    <a:gd name="connsiteY3" fmla="*/ 779978 h 848622"/>
                    <a:gd name="connsiteX4" fmla="*/ 652831 w 1190565"/>
                    <a:gd name="connsiteY4" fmla="*/ 814300 h 848622"/>
                    <a:gd name="connsiteX5" fmla="*/ 650464 w 1190565"/>
                    <a:gd name="connsiteY5" fmla="*/ 848622 h 848622"/>
                    <a:gd name="connsiteX6" fmla="*/ 1189914 w 1190565"/>
                    <a:gd name="connsiteY6" fmla="*/ 848622 h 848622"/>
                    <a:gd name="connsiteX7" fmla="*/ 780415 w 1190565"/>
                    <a:gd name="connsiteY7" fmla="*/ 108211 h 848622"/>
                    <a:gd name="connsiteX8" fmla="*/ 0 w 1190565"/>
                    <a:gd name="connsiteY8" fmla="*/ 92115 h 848622"/>
                    <a:gd name="connsiteX9" fmla="*/ 259428 w 1190565"/>
                    <a:gd name="connsiteY9" fmla="*/ 566471 h 848622"/>
                    <a:gd name="connsiteX10" fmla="*/ 550101 w 1190565"/>
                    <a:gd name="connsiteY10" fmla="*/ 600319 h 84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565" h="848622">
                      <a:moveTo>
                        <a:pt x="550101" y="600319"/>
                      </a:moveTo>
                      <a:lnTo>
                        <a:pt x="776154" y="185850"/>
                      </a:lnTo>
                      <a:cubicBezTo>
                        <a:pt x="980194" y="316037"/>
                        <a:pt x="1109198" y="538540"/>
                        <a:pt x="1120323" y="779978"/>
                      </a:cubicBezTo>
                      <a:lnTo>
                        <a:pt x="650464" y="779978"/>
                      </a:lnTo>
                      <a:cubicBezTo>
                        <a:pt x="651884" y="791340"/>
                        <a:pt x="652831" y="802702"/>
                        <a:pt x="652831" y="814300"/>
                      </a:cubicBezTo>
                      <a:cubicBezTo>
                        <a:pt x="652831" y="825899"/>
                        <a:pt x="651884" y="837261"/>
                        <a:pt x="650464" y="848622"/>
                      </a:cubicBezTo>
                      <a:lnTo>
                        <a:pt x="1189914" y="848622"/>
                      </a:lnTo>
                      <a:cubicBezTo>
                        <a:pt x="1201039" y="569785"/>
                        <a:pt x="1069905" y="273904"/>
                        <a:pt x="780415" y="108211"/>
                      </a:cubicBezTo>
                      <a:cubicBezTo>
                        <a:pt x="474119" y="-67187"/>
                        <a:pt x="162143" y="3114"/>
                        <a:pt x="0" y="92115"/>
                      </a:cubicBezTo>
                      <a:lnTo>
                        <a:pt x="259428" y="566471"/>
                      </a:lnTo>
                      <a:cubicBezTo>
                        <a:pt x="347246" y="531675"/>
                        <a:pt x="451159" y="524101"/>
                        <a:pt x="550101" y="600319"/>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52" name="Freeform: Shape 51">
                  <a:extLst>
                    <a:ext uri="{FF2B5EF4-FFF2-40B4-BE49-F238E27FC236}">
                      <a16:creationId xmlns:a16="http://schemas.microsoft.com/office/drawing/2014/main" id="{729E9BEE-EEE8-2B14-CE50-DFF3A501ED29}"/>
                    </a:ext>
                  </a:extLst>
                </p:cNvPr>
                <p:cNvSpPr/>
                <p:nvPr/>
              </p:nvSpPr>
              <p:spPr>
                <a:xfrm>
                  <a:off x="8616812" y="3864749"/>
                  <a:ext cx="465477" cy="332663"/>
                </a:xfrm>
                <a:custGeom>
                  <a:avLst/>
                  <a:gdLst>
                    <a:gd name="connsiteX0" fmla="*/ 457077 w 465477"/>
                    <a:gd name="connsiteY0" fmla="*/ 93 h 332663"/>
                    <a:gd name="connsiteX1" fmla="*/ 244989 w 465477"/>
                    <a:gd name="connsiteY1" fmla="*/ 28735 h 332663"/>
                    <a:gd name="connsiteX2" fmla="*/ 163089 w 465477"/>
                    <a:gd name="connsiteY2" fmla="*/ 6485 h 332663"/>
                    <a:gd name="connsiteX3" fmla="*/ 0 w 465477"/>
                    <a:gd name="connsiteY3" fmla="*/ 169574 h 332663"/>
                    <a:gd name="connsiteX4" fmla="*/ 163089 w 465477"/>
                    <a:gd name="connsiteY4" fmla="*/ 332663 h 332663"/>
                    <a:gd name="connsiteX5" fmla="*/ 325706 w 465477"/>
                    <a:gd name="connsiteY5" fmla="*/ 178095 h 332663"/>
                    <a:gd name="connsiteX6" fmla="*/ 463704 w 465477"/>
                    <a:gd name="connsiteY6" fmla="*/ 12639 h 332663"/>
                    <a:gd name="connsiteX7" fmla="*/ 457077 w 465477"/>
                    <a:gd name="connsiteY7" fmla="*/ 93 h 33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77" h="332663">
                      <a:moveTo>
                        <a:pt x="457077" y="93"/>
                      </a:moveTo>
                      <a:lnTo>
                        <a:pt x="244989" y="28735"/>
                      </a:lnTo>
                      <a:cubicBezTo>
                        <a:pt x="219899" y="14059"/>
                        <a:pt x="191731" y="6485"/>
                        <a:pt x="163089" y="6485"/>
                      </a:cubicBezTo>
                      <a:cubicBezTo>
                        <a:pt x="73142" y="6485"/>
                        <a:pt x="0" y="79626"/>
                        <a:pt x="0" y="169574"/>
                      </a:cubicBezTo>
                      <a:cubicBezTo>
                        <a:pt x="0" y="259522"/>
                        <a:pt x="73142" y="332663"/>
                        <a:pt x="163089" y="332663"/>
                      </a:cubicBezTo>
                      <a:cubicBezTo>
                        <a:pt x="250433" y="332663"/>
                        <a:pt x="321208" y="264966"/>
                        <a:pt x="325706" y="178095"/>
                      </a:cubicBezTo>
                      <a:lnTo>
                        <a:pt x="463704" y="12639"/>
                      </a:lnTo>
                      <a:cubicBezTo>
                        <a:pt x="468202" y="5538"/>
                        <a:pt x="463468" y="-853"/>
                        <a:pt x="457077" y="93"/>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grpSp>
          <p:pic>
            <p:nvPicPr>
              <p:cNvPr id="53" name="Graphic 52">
                <a:extLst>
                  <a:ext uri="{FF2B5EF4-FFF2-40B4-BE49-F238E27FC236}">
                    <a16:creationId xmlns:a16="http://schemas.microsoft.com/office/drawing/2014/main" id="{79F62687-D78C-733F-7589-A38C532B9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4181" y="3897611"/>
                <a:ext cx="610515" cy="746185"/>
              </a:xfrm>
              <a:prstGeom prst="rect">
                <a:avLst/>
              </a:prstGeom>
            </p:spPr>
          </p:pic>
          <p:grpSp>
            <p:nvGrpSpPr>
              <p:cNvPr id="3" name="Group 2">
                <a:extLst>
                  <a:ext uri="{FF2B5EF4-FFF2-40B4-BE49-F238E27FC236}">
                    <a16:creationId xmlns:a16="http://schemas.microsoft.com/office/drawing/2014/main" id="{6D063A5F-5C48-A952-3F1C-099CFC2C23BA}"/>
                  </a:ext>
                </a:extLst>
              </p:cNvPr>
              <p:cNvGrpSpPr/>
              <p:nvPr/>
            </p:nvGrpSpPr>
            <p:grpSpPr>
              <a:xfrm>
                <a:off x="695519" y="1989346"/>
                <a:ext cx="10643467" cy="4045907"/>
                <a:chOff x="695519" y="1989346"/>
                <a:chExt cx="10643467" cy="4045907"/>
              </a:xfrm>
            </p:grpSpPr>
            <p:grpSp>
              <p:nvGrpSpPr>
                <p:cNvPr id="4" name="Group 3">
                  <a:extLst>
                    <a:ext uri="{FF2B5EF4-FFF2-40B4-BE49-F238E27FC236}">
                      <a16:creationId xmlns:a16="http://schemas.microsoft.com/office/drawing/2014/main" id="{984315A9-123D-8FD5-6323-A3CEB0F19272}"/>
                    </a:ext>
                  </a:extLst>
                </p:cNvPr>
                <p:cNvGrpSpPr/>
                <p:nvPr/>
              </p:nvGrpSpPr>
              <p:grpSpPr>
                <a:xfrm>
                  <a:off x="695519" y="1989346"/>
                  <a:ext cx="10643467" cy="4045907"/>
                  <a:chOff x="695519" y="1989346"/>
                  <a:chExt cx="10643467" cy="4045907"/>
                </a:xfrm>
              </p:grpSpPr>
              <p:grpSp>
                <p:nvGrpSpPr>
                  <p:cNvPr id="2" name="Group 1">
                    <a:extLst>
                      <a:ext uri="{FF2B5EF4-FFF2-40B4-BE49-F238E27FC236}">
                        <a16:creationId xmlns:a16="http://schemas.microsoft.com/office/drawing/2014/main" id="{146EF71B-B672-600E-4D0B-A9B5D706ADAC}"/>
                      </a:ext>
                    </a:extLst>
                  </p:cNvPr>
                  <p:cNvGrpSpPr/>
                  <p:nvPr/>
                </p:nvGrpSpPr>
                <p:grpSpPr>
                  <a:xfrm>
                    <a:off x="695519" y="1989346"/>
                    <a:ext cx="10643467" cy="4045907"/>
                    <a:chOff x="695519" y="1989346"/>
                    <a:chExt cx="10643467" cy="4045907"/>
                  </a:xfrm>
                </p:grpSpPr>
                <p:grpSp>
                  <p:nvGrpSpPr>
                    <p:cNvPr id="48" name="Group 47">
                      <a:extLst>
                        <a:ext uri="{FF2B5EF4-FFF2-40B4-BE49-F238E27FC236}">
                          <a16:creationId xmlns:a16="http://schemas.microsoft.com/office/drawing/2014/main" id="{056442B9-3ED0-7636-E286-A2F7FBA93BA9}"/>
                        </a:ext>
                      </a:extLst>
                    </p:cNvPr>
                    <p:cNvGrpSpPr/>
                    <p:nvPr/>
                  </p:nvGrpSpPr>
                  <p:grpSpPr>
                    <a:xfrm>
                      <a:off x="695519" y="1989346"/>
                      <a:ext cx="1673352" cy="4045907"/>
                      <a:chOff x="764087" y="1941534"/>
                      <a:chExt cx="1673352" cy="4045907"/>
                    </a:xfrm>
                  </p:grpSpPr>
                  <p:sp>
                    <p:nvSpPr>
                      <p:cNvPr id="49" name="Rectangle: Rounded Corners 48">
                        <a:extLst>
                          <a:ext uri="{FF2B5EF4-FFF2-40B4-BE49-F238E27FC236}">
                            <a16:creationId xmlns:a16="http://schemas.microsoft.com/office/drawing/2014/main" id="{B8D867A2-55B6-3A29-F4E8-49432DF608A5}"/>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55" name="Group 54">
                        <a:extLst>
                          <a:ext uri="{FF2B5EF4-FFF2-40B4-BE49-F238E27FC236}">
                            <a16:creationId xmlns:a16="http://schemas.microsoft.com/office/drawing/2014/main" id="{33ABBB17-7CDF-4D24-9605-A9C40CE0622D}"/>
                          </a:ext>
                        </a:extLst>
                      </p:cNvPr>
                      <p:cNvGrpSpPr/>
                      <p:nvPr/>
                    </p:nvGrpSpPr>
                    <p:grpSpPr>
                      <a:xfrm>
                        <a:off x="818614" y="1987603"/>
                        <a:ext cx="1564028" cy="3012836"/>
                        <a:chOff x="818614" y="1987603"/>
                        <a:chExt cx="1564028" cy="3012836"/>
                      </a:xfrm>
                    </p:grpSpPr>
                    <p:sp>
                      <p:nvSpPr>
                        <p:cNvPr id="56" name="Rectangle: Rounded Corners 55">
                          <a:extLst>
                            <a:ext uri="{FF2B5EF4-FFF2-40B4-BE49-F238E27FC236}">
                              <a16:creationId xmlns:a16="http://schemas.microsoft.com/office/drawing/2014/main" id="{9612304C-1879-EC70-AD19-BC4ED3F8A527}"/>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57" name="Rectangle 56">
                          <a:extLst>
                            <a:ext uri="{FF2B5EF4-FFF2-40B4-BE49-F238E27FC236}">
                              <a16:creationId xmlns:a16="http://schemas.microsoft.com/office/drawing/2014/main" id="{8FBB1E84-CDD2-6CB6-4DCB-210728BC1F25}"/>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ea typeface="+mn-ea"/>
                              <a:cs typeface="+mn-cs"/>
                            </a:rPr>
                            <a:t>Should</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this report</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be investigated? How soon should we respond?</a:t>
                          </a:r>
                        </a:p>
                      </p:txBody>
                    </p:sp>
                  </p:grpSp>
                </p:grpSp>
                <p:grpSp>
                  <p:nvGrpSpPr>
                    <p:cNvPr id="58" name="Group 57">
                      <a:extLst>
                        <a:ext uri="{FF2B5EF4-FFF2-40B4-BE49-F238E27FC236}">
                          <a16:creationId xmlns:a16="http://schemas.microsoft.com/office/drawing/2014/main" id="{B0AAE1D8-AE7F-A6EC-74D2-ADEC8763705F}"/>
                        </a:ext>
                      </a:extLst>
                    </p:cNvPr>
                    <p:cNvGrpSpPr/>
                    <p:nvPr/>
                  </p:nvGrpSpPr>
                  <p:grpSpPr>
                    <a:xfrm>
                      <a:off x="2489542" y="1989346"/>
                      <a:ext cx="1673352" cy="4045907"/>
                      <a:chOff x="764087" y="1941534"/>
                      <a:chExt cx="1673352" cy="4045907"/>
                    </a:xfrm>
                  </p:grpSpPr>
                  <p:sp>
                    <p:nvSpPr>
                      <p:cNvPr id="59" name="Rectangle: Rounded Corners 58">
                        <a:extLst>
                          <a:ext uri="{FF2B5EF4-FFF2-40B4-BE49-F238E27FC236}">
                            <a16:creationId xmlns:a16="http://schemas.microsoft.com/office/drawing/2014/main" id="{57D245F0-1959-18E3-E887-6BD57F23A481}"/>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60" name="Group 59">
                        <a:extLst>
                          <a:ext uri="{FF2B5EF4-FFF2-40B4-BE49-F238E27FC236}">
                            <a16:creationId xmlns:a16="http://schemas.microsoft.com/office/drawing/2014/main" id="{9CFAAFE5-F0F2-8D21-933F-C694FC296FB0}"/>
                          </a:ext>
                        </a:extLst>
                      </p:cNvPr>
                      <p:cNvGrpSpPr/>
                      <p:nvPr/>
                    </p:nvGrpSpPr>
                    <p:grpSpPr>
                      <a:xfrm>
                        <a:off x="818680" y="1986119"/>
                        <a:ext cx="1563895" cy="3014320"/>
                        <a:chOff x="818680" y="1986119"/>
                        <a:chExt cx="1563895" cy="3014320"/>
                      </a:xfrm>
                    </p:grpSpPr>
                    <p:sp>
                      <p:nvSpPr>
                        <p:cNvPr id="61" name="Rectangle: Rounded Corners 60">
                          <a:extLst>
                            <a:ext uri="{FF2B5EF4-FFF2-40B4-BE49-F238E27FC236}">
                              <a16:creationId xmlns:a16="http://schemas.microsoft.com/office/drawing/2014/main" id="{FACD7E91-925E-80C7-9FEA-7E66AFF3A0FE}"/>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Brandon Grotesque Regular"/>
                              <a:ea typeface="+mn-ea"/>
                              <a:cs typeface="+mn-cs"/>
                            </a:rPr>
                            <a:t>2.64</a:t>
                          </a:r>
                        </a:p>
                      </p:txBody>
                    </p:sp>
                    <p:sp>
                      <p:nvSpPr>
                        <p:cNvPr id="63" name="Rectangle 62">
                          <a:extLst>
                            <a:ext uri="{FF2B5EF4-FFF2-40B4-BE49-F238E27FC236}">
                              <a16:creationId xmlns:a16="http://schemas.microsoft.com/office/drawing/2014/main" id="{A52B8C17-E5C6-3E12-6C6B-CE12DE70D804}"/>
                            </a:ext>
                          </a:extLst>
                        </p:cNvPr>
                        <p:cNvSpPr/>
                        <p:nvPr/>
                      </p:nvSpPr>
                      <p:spPr>
                        <a:xfrm>
                          <a:off x="818680" y="2255974"/>
                          <a:ext cx="1563624" cy="2744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child</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safely remain</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in the home?</a:t>
                          </a:r>
                        </a:p>
                      </p:txBody>
                    </p:sp>
                  </p:grpSp>
                </p:grpSp>
                <p:grpSp>
                  <p:nvGrpSpPr>
                    <p:cNvPr id="64" name="Group 63">
                      <a:extLst>
                        <a:ext uri="{FF2B5EF4-FFF2-40B4-BE49-F238E27FC236}">
                          <a16:creationId xmlns:a16="http://schemas.microsoft.com/office/drawing/2014/main" id="{ACA5D89F-6D7A-09E7-12C2-EB1752D3814A}"/>
                        </a:ext>
                      </a:extLst>
                    </p:cNvPr>
                    <p:cNvGrpSpPr/>
                    <p:nvPr/>
                  </p:nvGrpSpPr>
                  <p:grpSpPr>
                    <a:xfrm>
                      <a:off x="4283565" y="1989346"/>
                      <a:ext cx="1673352" cy="4045907"/>
                      <a:chOff x="764087" y="1941534"/>
                      <a:chExt cx="1673352" cy="4045907"/>
                    </a:xfrm>
                  </p:grpSpPr>
                  <p:sp>
                    <p:nvSpPr>
                      <p:cNvPr id="65" name="Rectangle: Rounded Corners 64">
                        <a:extLst>
                          <a:ext uri="{FF2B5EF4-FFF2-40B4-BE49-F238E27FC236}">
                            <a16:creationId xmlns:a16="http://schemas.microsoft.com/office/drawing/2014/main" id="{BC111B80-0E8F-E3E5-C784-2687496DE708}"/>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66" name="Group 65">
                        <a:extLst>
                          <a:ext uri="{FF2B5EF4-FFF2-40B4-BE49-F238E27FC236}">
                            <a16:creationId xmlns:a16="http://schemas.microsoft.com/office/drawing/2014/main" id="{5331B7BD-9AEB-1541-A00F-A2CE15D29F05}"/>
                          </a:ext>
                        </a:extLst>
                      </p:cNvPr>
                      <p:cNvGrpSpPr/>
                      <p:nvPr/>
                    </p:nvGrpSpPr>
                    <p:grpSpPr>
                      <a:xfrm>
                        <a:off x="818951" y="1992087"/>
                        <a:ext cx="1563747" cy="3008352"/>
                        <a:chOff x="818951" y="1992087"/>
                        <a:chExt cx="1563747" cy="3008352"/>
                      </a:xfrm>
                    </p:grpSpPr>
                    <p:sp>
                      <p:nvSpPr>
                        <p:cNvPr id="106" name="Rectangle: Rounded Corners 105">
                          <a:extLst>
                            <a:ext uri="{FF2B5EF4-FFF2-40B4-BE49-F238E27FC236}">
                              <a16:creationId xmlns:a16="http://schemas.microsoft.com/office/drawing/2014/main" id="{5D452AB4-09DD-41BB-FA72-DE3B3EC7F2C0}"/>
                            </a:ext>
                          </a:extLst>
                        </p:cNvPr>
                        <p:cNvSpPr/>
                        <p:nvPr/>
                      </p:nvSpPr>
                      <p:spPr>
                        <a:xfrm>
                          <a:off x="819074"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07" name="Rectangle 106">
                          <a:extLst>
                            <a:ext uri="{FF2B5EF4-FFF2-40B4-BE49-F238E27FC236}">
                              <a16:creationId xmlns:a16="http://schemas.microsoft.com/office/drawing/2014/main" id="{C9CEDE99-B5E4-A53C-3524-AF6387BBF059}"/>
                            </a:ext>
                          </a:extLst>
                        </p:cNvPr>
                        <p:cNvSpPr/>
                        <p:nvPr/>
                      </p:nvSpPr>
                      <p:spPr>
                        <a:xfrm>
                          <a:off x="818951"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484C45"/>
                              </a:solidFill>
                              <a:effectLst/>
                              <a:uLnTx/>
                              <a:uFillTx/>
                              <a:ea typeface="+mn-ea"/>
                              <a:cs typeface="+mn-cs"/>
                            </a:rPr>
                            <a:t>Should intervention—or, if no safety </a:t>
                          </a:r>
                          <a:r>
                            <a:rPr lang="en-US" sz="1300">
                              <a:solidFill>
                                <a:srgbClr val="484C45"/>
                              </a:solidFill>
                            </a:rPr>
                            <a:t>t</a:t>
                          </a:r>
                          <a:r>
                            <a:rPr kumimoji="0" lang="en-US" sz="1300" b="0" i="0" u="none" strike="noStrike" kern="1200" cap="none" spc="0" normalizeH="0" baseline="0" noProof="0" err="1">
                              <a:ln>
                                <a:noFill/>
                              </a:ln>
                              <a:solidFill>
                                <a:srgbClr val="484C45"/>
                              </a:solidFill>
                              <a:effectLst/>
                              <a:uLnTx/>
                              <a:uFillTx/>
                              <a:ea typeface="+mn-ea"/>
                              <a:cs typeface="+mn-cs"/>
                            </a:rPr>
                            <a:t>hreats</a:t>
                          </a:r>
                          <a:r>
                            <a:rPr kumimoji="0" lang="en-US" sz="1300" b="0" i="0" u="none" strike="noStrike" kern="1200" cap="none" spc="0" normalizeH="0" baseline="0" noProof="0">
                              <a:ln>
                                <a:noFill/>
                              </a:ln>
                              <a:solidFill>
                                <a:srgbClr val="484C45"/>
                              </a:solidFill>
                              <a:effectLst/>
                              <a:uLnTx/>
                              <a:uFillTx/>
                              <a:ea typeface="+mn-ea"/>
                              <a:cs typeface="+mn-cs"/>
                            </a:rPr>
                            <a:t> are present, prevention—be provided?</a:t>
                          </a:r>
                        </a:p>
                      </p:txBody>
                    </p:sp>
                  </p:grpSp>
                </p:grpSp>
                <p:grpSp>
                  <p:nvGrpSpPr>
                    <p:cNvPr id="108" name="Group 107">
                      <a:extLst>
                        <a:ext uri="{FF2B5EF4-FFF2-40B4-BE49-F238E27FC236}">
                          <a16:creationId xmlns:a16="http://schemas.microsoft.com/office/drawing/2014/main" id="{ABB62CB4-5C41-7CFE-F4A6-01F5AE777197}"/>
                        </a:ext>
                      </a:extLst>
                    </p:cNvPr>
                    <p:cNvGrpSpPr/>
                    <p:nvPr/>
                  </p:nvGrpSpPr>
                  <p:grpSpPr>
                    <a:xfrm>
                      <a:off x="6077588" y="1989346"/>
                      <a:ext cx="1673352" cy="4045907"/>
                      <a:chOff x="764087" y="1941534"/>
                      <a:chExt cx="1673352" cy="4045907"/>
                    </a:xfrm>
                  </p:grpSpPr>
                  <p:sp>
                    <p:nvSpPr>
                      <p:cNvPr id="109" name="Rectangle: Rounded Corners 108">
                        <a:extLst>
                          <a:ext uri="{FF2B5EF4-FFF2-40B4-BE49-F238E27FC236}">
                            <a16:creationId xmlns:a16="http://schemas.microsoft.com/office/drawing/2014/main" id="{0C192C7B-AFD2-32B3-7191-59157E924C3D}"/>
                          </a:ext>
                        </a:extLst>
                      </p:cNvPr>
                      <p:cNvSpPr/>
                      <p:nvPr/>
                    </p:nvSpPr>
                    <p:spPr>
                      <a:xfrm>
                        <a:off x="764087" y="1941534"/>
                        <a:ext cx="1673352" cy="404590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10" name="Group 109">
                        <a:extLst>
                          <a:ext uri="{FF2B5EF4-FFF2-40B4-BE49-F238E27FC236}">
                            <a16:creationId xmlns:a16="http://schemas.microsoft.com/office/drawing/2014/main" id="{9105A4E7-50D8-CFE9-560C-CD274480B5EA}"/>
                          </a:ext>
                        </a:extLst>
                      </p:cNvPr>
                      <p:cNvGrpSpPr/>
                      <p:nvPr/>
                    </p:nvGrpSpPr>
                    <p:grpSpPr>
                      <a:xfrm>
                        <a:off x="822507" y="1992087"/>
                        <a:ext cx="1563625" cy="3008352"/>
                        <a:chOff x="822507" y="1992087"/>
                        <a:chExt cx="1563625" cy="3008352"/>
                      </a:xfrm>
                    </p:grpSpPr>
                    <p:sp>
                      <p:nvSpPr>
                        <p:cNvPr id="111" name="Rectangle: Rounded Corners 110">
                          <a:extLst>
                            <a:ext uri="{FF2B5EF4-FFF2-40B4-BE49-F238E27FC236}">
                              <a16:creationId xmlns:a16="http://schemas.microsoft.com/office/drawing/2014/main" id="{D6C344B3-3BE6-85EA-4D05-191FC6CBE8B9}"/>
                            </a:ext>
                          </a:extLst>
                        </p:cNvPr>
                        <p:cNvSpPr/>
                        <p:nvPr/>
                      </p:nvSpPr>
                      <p:spPr>
                        <a:xfrm>
                          <a:off x="822507"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12" name="Rectangle 111">
                          <a:extLst>
                            <a:ext uri="{FF2B5EF4-FFF2-40B4-BE49-F238E27FC236}">
                              <a16:creationId xmlns:a16="http://schemas.microsoft.com/office/drawing/2014/main" id="{119BB345-D864-32E0-F4D7-E46374C44FC2}"/>
                            </a:ext>
                          </a:extLst>
                        </p:cNvPr>
                        <p:cNvSpPr/>
                        <p:nvPr/>
                      </p:nvSpPr>
                      <p:spPr>
                        <a:xfrm>
                          <a:off x="822508"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84C45"/>
                              </a:solidFill>
                              <a:effectLst/>
                              <a:uLnTx/>
                              <a:uFillTx/>
                              <a:ea typeface="+mn-ea"/>
                              <a:cs typeface="+mn-cs"/>
                            </a:rPr>
                            <a:t>What goals should be addressed in the case plan?</a:t>
                          </a:r>
                        </a:p>
                      </p:txBody>
                    </p:sp>
                  </p:grpSp>
                </p:grpSp>
                <p:grpSp>
                  <p:nvGrpSpPr>
                    <p:cNvPr id="113" name="Group 112">
                      <a:extLst>
                        <a:ext uri="{FF2B5EF4-FFF2-40B4-BE49-F238E27FC236}">
                          <a16:creationId xmlns:a16="http://schemas.microsoft.com/office/drawing/2014/main" id="{AB8E69E9-295E-D7D9-B5A7-CBDA6B8CC4BA}"/>
                        </a:ext>
                      </a:extLst>
                    </p:cNvPr>
                    <p:cNvGrpSpPr/>
                    <p:nvPr/>
                  </p:nvGrpSpPr>
                  <p:grpSpPr>
                    <a:xfrm>
                      <a:off x="7871611" y="1989346"/>
                      <a:ext cx="1673352" cy="4045907"/>
                      <a:chOff x="764087" y="1941534"/>
                      <a:chExt cx="1673352" cy="4045907"/>
                    </a:xfrm>
                  </p:grpSpPr>
                  <p:sp>
                    <p:nvSpPr>
                      <p:cNvPr id="114" name="Rectangle: Rounded Corners 113">
                        <a:extLst>
                          <a:ext uri="{FF2B5EF4-FFF2-40B4-BE49-F238E27FC236}">
                            <a16:creationId xmlns:a16="http://schemas.microsoft.com/office/drawing/2014/main" id="{E916D1B5-9B65-1D1F-D86D-68D2B9D9A12A}"/>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15" name="Group 114">
                        <a:extLst>
                          <a:ext uri="{FF2B5EF4-FFF2-40B4-BE49-F238E27FC236}">
                            <a16:creationId xmlns:a16="http://schemas.microsoft.com/office/drawing/2014/main" id="{50A81D1C-DAED-8F7E-4748-4C9ECA653AC6}"/>
                          </a:ext>
                        </a:extLst>
                      </p:cNvPr>
                      <p:cNvGrpSpPr/>
                      <p:nvPr/>
                    </p:nvGrpSpPr>
                    <p:grpSpPr>
                      <a:xfrm>
                        <a:off x="818951" y="1992087"/>
                        <a:ext cx="1563624" cy="3008351"/>
                        <a:chOff x="818951" y="1992087"/>
                        <a:chExt cx="1563624" cy="3008351"/>
                      </a:xfrm>
                    </p:grpSpPr>
                    <p:sp>
                      <p:nvSpPr>
                        <p:cNvPr id="116" name="Rectangle: Rounded Corners 115">
                          <a:extLst>
                            <a:ext uri="{FF2B5EF4-FFF2-40B4-BE49-F238E27FC236}">
                              <a16:creationId xmlns:a16="http://schemas.microsoft.com/office/drawing/2014/main" id="{F2045109-E449-2C6A-DB4C-8AA17925061D}"/>
                            </a:ext>
                          </a:extLst>
                        </p:cNvPr>
                        <p:cNvSpPr/>
                        <p:nvPr/>
                      </p:nvSpPr>
                      <p:spPr>
                        <a:xfrm>
                          <a:off x="818951"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17" name="Rectangle 116">
                          <a:extLst>
                            <a:ext uri="{FF2B5EF4-FFF2-40B4-BE49-F238E27FC236}">
                              <a16:creationId xmlns:a16="http://schemas.microsoft.com/office/drawing/2014/main" id="{4B17877E-0FCE-2C86-3B56-8AE1C082F1AC}"/>
                            </a:ext>
                          </a:extLst>
                        </p:cNvPr>
                        <p:cNvSpPr/>
                        <p:nvPr/>
                      </p:nvSpPr>
                      <p:spPr>
                        <a:xfrm>
                          <a:off x="818952" y="2347415"/>
                          <a:ext cx="1563623" cy="2653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 child safely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home?</a:t>
                          </a:r>
                        </a:p>
                      </p:txBody>
                    </p:sp>
                  </p:grpSp>
                </p:grpSp>
                <p:grpSp>
                  <p:nvGrpSpPr>
                    <p:cNvPr id="118" name="Group 117">
                      <a:extLst>
                        <a:ext uri="{FF2B5EF4-FFF2-40B4-BE49-F238E27FC236}">
                          <a16:creationId xmlns:a16="http://schemas.microsoft.com/office/drawing/2014/main" id="{C07AEC9E-C8B4-6F2C-97BB-16055D128712}"/>
                        </a:ext>
                      </a:extLst>
                    </p:cNvPr>
                    <p:cNvGrpSpPr/>
                    <p:nvPr/>
                  </p:nvGrpSpPr>
                  <p:grpSpPr>
                    <a:xfrm>
                      <a:off x="9665634" y="1989346"/>
                      <a:ext cx="1673352" cy="4045907"/>
                      <a:chOff x="764087" y="1941534"/>
                      <a:chExt cx="1673352" cy="4045907"/>
                    </a:xfrm>
                  </p:grpSpPr>
                  <p:sp>
                    <p:nvSpPr>
                      <p:cNvPr id="119" name="Rectangle: Rounded Corners 118">
                        <a:extLst>
                          <a:ext uri="{FF2B5EF4-FFF2-40B4-BE49-F238E27FC236}">
                            <a16:creationId xmlns:a16="http://schemas.microsoft.com/office/drawing/2014/main" id="{587E8F84-8B45-8ECA-180F-17527AF78B34}"/>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20" name="Group 119">
                        <a:extLst>
                          <a:ext uri="{FF2B5EF4-FFF2-40B4-BE49-F238E27FC236}">
                            <a16:creationId xmlns:a16="http://schemas.microsoft.com/office/drawing/2014/main" id="{0D702180-9F23-2A41-767B-59F82603B523}"/>
                          </a:ext>
                        </a:extLst>
                      </p:cNvPr>
                      <p:cNvGrpSpPr/>
                      <p:nvPr/>
                    </p:nvGrpSpPr>
                    <p:grpSpPr>
                      <a:xfrm>
                        <a:off x="818951" y="1986119"/>
                        <a:ext cx="1563624" cy="3014319"/>
                        <a:chOff x="818951" y="1986119"/>
                        <a:chExt cx="1563624" cy="3014319"/>
                      </a:xfrm>
                    </p:grpSpPr>
                    <p:sp>
                      <p:nvSpPr>
                        <p:cNvPr id="121" name="Rectangle: Rounded Corners 120">
                          <a:extLst>
                            <a:ext uri="{FF2B5EF4-FFF2-40B4-BE49-F238E27FC236}">
                              <a16:creationId xmlns:a16="http://schemas.microsoft.com/office/drawing/2014/main" id="{2DC8152C-2232-3EA8-7FF2-E51BE6535D8E}"/>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22" name="Rectangle 121">
                          <a:extLst>
                            <a:ext uri="{FF2B5EF4-FFF2-40B4-BE49-F238E27FC236}">
                              <a16:creationId xmlns:a16="http://schemas.microsoft.com/office/drawing/2014/main" id="{8D5CC3E6-5E59-DB05-98D1-743A7DA3C147}"/>
                            </a:ext>
                          </a:extLst>
                        </p:cNvPr>
                        <p:cNvSpPr/>
                        <p:nvPr/>
                      </p:nvSpPr>
                      <p:spPr>
                        <a:xfrm>
                          <a:off x="818951" y="2255974"/>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Are ongoing services still necessary?</a:t>
                          </a:r>
                        </a:p>
                      </p:txBody>
                    </p:sp>
                  </p:grpSp>
                </p:grpSp>
              </p:grpSp>
              <p:pic>
                <p:nvPicPr>
                  <p:cNvPr id="41" name="Graphic 40">
                    <a:extLst>
                      <a:ext uri="{FF2B5EF4-FFF2-40B4-BE49-F238E27FC236}">
                        <a16:creationId xmlns:a16="http://schemas.microsoft.com/office/drawing/2014/main" id="{D57873E4-9AE9-704B-693F-80A58B0668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164" y="3912278"/>
                    <a:ext cx="731520" cy="731520"/>
                  </a:xfrm>
                  <a:prstGeom prst="rect">
                    <a:avLst/>
                  </a:prstGeom>
                </p:spPr>
              </p:pic>
              <p:pic>
                <p:nvPicPr>
                  <p:cNvPr id="42" name="Graphic 41">
                    <a:extLst>
                      <a:ext uri="{FF2B5EF4-FFF2-40B4-BE49-F238E27FC236}">
                        <a16:creationId xmlns:a16="http://schemas.microsoft.com/office/drawing/2014/main" id="{25AF7247-BBF8-307C-0B1B-D4890A190D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0240" y="3914078"/>
                    <a:ext cx="811943" cy="729720"/>
                  </a:xfrm>
                  <a:prstGeom prst="rect">
                    <a:avLst/>
                  </a:prstGeom>
                </p:spPr>
              </p:pic>
              <p:pic>
                <p:nvPicPr>
                  <p:cNvPr id="44" name="Graphic 43">
                    <a:extLst>
                      <a:ext uri="{FF2B5EF4-FFF2-40B4-BE49-F238E27FC236}">
                        <a16:creationId xmlns:a16="http://schemas.microsoft.com/office/drawing/2014/main" id="{D0DE742A-6351-3125-718F-9695BBFC43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0533" y="3912278"/>
                    <a:ext cx="927462" cy="731519"/>
                  </a:xfrm>
                  <a:prstGeom prst="rect">
                    <a:avLst/>
                  </a:prstGeom>
                </p:spPr>
              </p:pic>
              <p:pic>
                <p:nvPicPr>
                  <p:cNvPr id="46" name="Graphic 45">
                    <a:extLst>
                      <a:ext uri="{FF2B5EF4-FFF2-40B4-BE49-F238E27FC236}">
                        <a16:creationId xmlns:a16="http://schemas.microsoft.com/office/drawing/2014/main" id="{B8A93757-8349-51C3-9506-28A19B4951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95313" y="3912277"/>
                    <a:ext cx="425948" cy="731519"/>
                  </a:xfrm>
                  <a:prstGeom prst="rect">
                    <a:avLst/>
                  </a:prstGeom>
                </p:spPr>
              </p:pic>
            </p:grpSp>
            <p:pic>
              <p:nvPicPr>
                <p:cNvPr id="6" name="Graphic 44">
                  <a:extLst>
                    <a:ext uri="{FF2B5EF4-FFF2-40B4-BE49-F238E27FC236}">
                      <a16:creationId xmlns:a16="http://schemas.microsoft.com/office/drawing/2014/main" id="{D8CC5041-5B7C-5A87-3F06-42166C7745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11720" y="3912276"/>
                  <a:ext cx="1217041" cy="731519"/>
                </a:xfrm>
                <a:prstGeom prst="rect">
                  <a:avLst/>
                </a:prstGeom>
              </p:spPr>
            </p:pic>
            <p:pic>
              <p:nvPicPr>
                <p:cNvPr id="5" name="Graphic 49">
                  <a:extLst>
                    <a:ext uri="{FF2B5EF4-FFF2-40B4-BE49-F238E27FC236}">
                      <a16:creationId xmlns:a16="http://schemas.microsoft.com/office/drawing/2014/main" id="{DD1BBDEC-E1C0-C3F1-8AB5-EAA3354A19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3052" y="3912276"/>
                  <a:ext cx="598515" cy="731518"/>
                </a:xfrm>
                <a:prstGeom prst="rect">
                  <a:avLst/>
                </a:prstGeom>
              </p:spPr>
            </p:pic>
          </p:grpSp>
        </p:grpSp>
        <p:grpSp>
          <p:nvGrpSpPr>
            <p:cNvPr id="62" name="Group 61">
              <a:extLst>
                <a:ext uri="{FF2B5EF4-FFF2-40B4-BE49-F238E27FC236}">
                  <a16:creationId xmlns:a16="http://schemas.microsoft.com/office/drawing/2014/main" id="{BD012105-9CF9-080B-136C-07CD454CD77E}"/>
                </a:ext>
              </a:extLst>
            </p:cNvPr>
            <p:cNvGrpSpPr/>
            <p:nvPr/>
          </p:nvGrpSpPr>
          <p:grpSpPr>
            <a:xfrm>
              <a:off x="-1107171" y="1989345"/>
              <a:ext cx="1673352" cy="4045907"/>
              <a:chOff x="-332150" y="1577209"/>
              <a:chExt cx="1673352" cy="4045907"/>
            </a:xfrm>
          </p:grpSpPr>
          <p:grpSp>
            <p:nvGrpSpPr>
              <p:cNvPr id="67" name="Group 66">
                <a:extLst>
                  <a:ext uri="{FF2B5EF4-FFF2-40B4-BE49-F238E27FC236}">
                    <a16:creationId xmlns:a16="http://schemas.microsoft.com/office/drawing/2014/main" id="{A648EA27-2CFD-296F-CF95-A7566830E450}"/>
                  </a:ext>
                </a:extLst>
              </p:cNvPr>
              <p:cNvGrpSpPr/>
              <p:nvPr/>
            </p:nvGrpSpPr>
            <p:grpSpPr>
              <a:xfrm>
                <a:off x="-332150" y="1577209"/>
                <a:ext cx="1673352" cy="4045907"/>
                <a:chOff x="764087" y="1941534"/>
                <a:chExt cx="1673352" cy="4045907"/>
              </a:xfrm>
            </p:grpSpPr>
            <p:sp>
              <p:nvSpPr>
                <p:cNvPr id="73" name="Rectangle: Rounded Corners 72">
                  <a:extLst>
                    <a:ext uri="{FF2B5EF4-FFF2-40B4-BE49-F238E27FC236}">
                      <a16:creationId xmlns:a16="http://schemas.microsoft.com/office/drawing/2014/main" id="{DDE1E885-ACC2-EDCB-9C35-2645E4DB954D}"/>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74" name="Group 73">
                  <a:extLst>
                    <a:ext uri="{FF2B5EF4-FFF2-40B4-BE49-F238E27FC236}">
                      <a16:creationId xmlns:a16="http://schemas.microsoft.com/office/drawing/2014/main" id="{A61DEB4A-EC04-3C78-1EC1-E4715EE9B3EE}"/>
                    </a:ext>
                  </a:extLst>
                </p:cNvPr>
                <p:cNvGrpSpPr/>
                <p:nvPr/>
              </p:nvGrpSpPr>
              <p:grpSpPr>
                <a:xfrm>
                  <a:off x="818614" y="1987603"/>
                  <a:ext cx="1564028" cy="3012836"/>
                  <a:chOff x="818614" y="1987603"/>
                  <a:chExt cx="1564028" cy="3012836"/>
                </a:xfrm>
              </p:grpSpPr>
              <p:sp>
                <p:nvSpPr>
                  <p:cNvPr id="75" name="Rectangle: Rounded Corners 74">
                    <a:extLst>
                      <a:ext uri="{FF2B5EF4-FFF2-40B4-BE49-F238E27FC236}">
                        <a16:creationId xmlns:a16="http://schemas.microsoft.com/office/drawing/2014/main" id="{9FC69976-4C2C-88A3-8A5D-9ABE469CF04C}"/>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76" name="Rectangle 75">
                    <a:extLst>
                      <a:ext uri="{FF2B5EF4-FFF2-40B4-BE49-F238E27FC236}">
                        <a16:creationId xmlns:a16="http://schemas.microsoft.com/office/drawing/2014/main" id="{DA424702-7491-9EC8-16B9-041D61EC7F36}"/>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Should this incident be reported?</a:t>
                    </a:r>
                  </a:p>
                </p:txBody>
              </p:sp>
            </p:grpSp>
          </p:grpSp>
          <p:grpSp>
            <p:nvGrpSpPr>
              <p:cNvPr id="68" name="Group 67">
                <a:extLst>
                  <a:ext uri="{FF2B5EF4-FFF2-40B4-BE49-F238E27FC236}">
                    <a16:creationId xmlns:a16="http://schemas.microsoft.com/office/drawing/2014/main" id="{8E97F78A-CD10-9879-A5EE-CC60C7B15691}"/>
                  </a:ext>
                </a:extLst>
              </p:cNvPr>
              <p:cNvGrpSpPr/>
              <p:nvPr/>
            </p:nvGrpSpPr>
            <p:grpSpPr>
              <a:xfrm>
                <a:off x="-223469" y="3535275"/>
                <a:ext cx="1455447" cy="660540"/>
                <a:chOff x="-436880" y="3428999"/>
                <a:chExt cx="1755653" cy="796785"/>
              </a:xfrm>
            </p:grpSpPr>
            <p:grpSp>
              <p:nvGrpSpPr>
                <p:cNvPr id="69" name="Group 68">
                  <a:extLst>
                    <a:ext uri="{FF2B5EF4-FFF2-40B4-BE49-F238E27FC236}">
                      <a16:creationId xmlns:a16="http://schemas.microsoft.com/office/drawing/2014/main" id="{3DCF818A-AB48-33B8-91AE-E7E893C69FB0}"/>
                    </a:ext>
                  </a:extLst>
                </p:cNvPr>
                <p:cNvGrpSpPr/>
                <p:nvPr/>
              </p:nvGrpSpPr>
              <p:grpSpPr>
                <a:xfrm>
                  <a:off x="-436880" y="3429000"/>
                  <a:ext cx="1112894" cy="796784"/>
                  <a:chOff x="5347409" y="230525"/>
                  <a:chExt cx="1112894" cy="796784"/>
                </a:xfrm>
              </p:grpSpPr>
              <p:pic>
                <p:nvPicPr>
                  <p:cNvPr id="71" name="Graphic 70">
                    <a:extLst>
                      <a:ext uri="{FF2B5EF4-FFF2-40B4-BE49-F238E27FC236}">
                        <a16:creationId xmlns:a16="http://schemas.microsoft.com/office/drawing/2014/main" id="{C81568AF-85CD-4C23-9858-216FC643D1F5}"/>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r="62150"/>
                  <a:stretch/>
                </p:blipFill>
                <p:spPr>
                  <a:xfrm>
                    <a:off x="5347409" y="230525"/>
                    <a:ext cx="1096934" cy="796784"/>
                  </a:xfrm>
                  <a:prstGeom prst="rect">
                    <a:avLst/>
                  </a:prstGeom>
                </p:spPr>
              </p:pic>
              <p:sp>
                <p:nvSpPr>
                  <p:cNvPr id="72" name="Rectangle 71">
                    <a:extLst>
                      <a:ext uri="{FF2B5EF4-FFF2-40B4-BE49-F238E27FC236}">
                        <a16:creationId xmlns:a16="http://schemas.microsoft.com/office/drawing/2014/main" id="{F00905ED-4FDA-F0FC-0765-96EAC0EDCC88}"/>
                      </a:ext>
                    </a:extLst>
                  </p:cNvPr>
                  <p:cNvSpPr/>
                  <p:nvPr/>
                </p:nvSpPr>
                <p:spPr>
                  <a:xfrm>
                    <a:off x="6405154" y="566057"/>
                    <a:ext cx="55149" cy="461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pic>
              <p:nvPicPr>
                <p:cNvPr id="70" name="Graphic 69">
                  <a:extLst>
                    <a:ext uri="{FF2B5EF4-FFF2-40B4-BE49-F238E27FC236}">
                      <a16:creationId xmlns:a16="http://schemas.microsoft.com/office/drawing/2014/main" id="{BA18228D-4677-D8B4-4D4B-68496D48ACD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041" y="3428999"/>
                  <a:ext cx="663732" cy="796784"/>
                </a:xfrm>
                <a:prstGeom prst="rect">
                  <a:avLst/>
                </a:prstGeom>
              </p:spPr>
            </p:pic>
          </p:grpSp>
        </p:grpSp>
      </p:grpSp>
      <p:sp>
        <p:nvSpPr>
          <p:cNvPr id="79" name="TextBox 78">
            <a:extLst>
              <a:ext uri="{FF2B5EF4-FFF2-40B4-BE49-F238E27FC236}">
                <a16:creationId xmlns:a16="http://schemas.microsoft.com/office/drawing/2014/main" id="{820E6FAF-2880-15DB-7829-BA8CB12AFA47}"/>
              </a:ext>
            </a:extLst>
          </p:cNvPr>
          <p:cNvSpPr txBox="1"/>
          <p:nvPr/>
        </p:nvSpPr>
        <p:spPr>
          <a:xfrm>
            <a:off x="310281" y="4959587"/>
            <a:ext cx="1555681" cy="92333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Community Response Guide</a:t>
            </a:r>
          </a:p>
        </p:txBody>
      </p:sp>
      <p:sp>
        <p:nvSpPr>
          <p:cNvPr id="80" name="TextBox 79">
            <a:extLst>
              <a:ext uri="{FF2B5EF4-FFF2-40B4-BE49-F238E27FC236}">
                <a16:creationId xmlns:a16="http://schemas.microsoft.com/office/drawing/2014/main" id="{C63EC01C-23BF-8B97-C881-53271B5A5F8E}"/>
              </a:ext>
            </a:extLst>
          </p:cNvPr>
          <p:cNvSpPr txBox="1"/>
          <p:nvPr/>
        </p:nvSpPr>
        <p:spPr>
          <a:xfrm>
            <a:off x="1977152" y="5084558"/>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Hotline</a:t>
            </a:r>
            <a:br>
              <a:rPr lang="en-US">
                <a:solidFill>
                  <a:prstClr val="white"/>
                </a:solidFill>
              </a:rPr>
            </a:br>
            <a:r>
              <a:rPr lang="en-US">
                <a:solidFill>
                  <a:prstClr val="white"/>
                </a:solidFill>
              </a:rPr>
              <a:t>Tools</a:t>
            </a: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81" name="TextBox 80">
            <a:extLst>
              <a:ext uri="{FF2B5EF4-FFF2-40B4-BE49-F238E27FC236}">
                <a16:creationId xmlns:a16="http://schemas.microsoft.com/office/drawing/2014/main" id="{A5B81FFB-98AE-C18B-D097-023BF3D0A6DD}"/>
              </a:ext>
            </a:extLst>
          </p:cNvPr>
          <p:cNvSpPr txBox="1"/>
          <p:nvPr/>
        </p:nvSpPr>
        <p:spPr>
          <a:xfrm>
            <a:off x="3645018" y="5098560"/>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Safety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Assessment</a:t>
            </a:r>
          </a:p>
        </p:txBody>
      </p:sp>
      <p:sp>
        <p:nvSpPr>
          <p:cNvPr id="82" name="TextBox 81">
            <a:extLst>
              <a:ext uri="{FF2B5EF4-FFF2-40B4-BE49-F238E27FC236}">
                <a16:creationId xmlns:a16="http://schemas.microsoft.com/office/drawing/2014/main" id="{834E8773-382A-BECB-F582-0A1C0E8D01E1}"/>
              </a:ext>
            </a:extLst>
          </p:cNvPr>
          <p:cNvSpPr txBox="1"/>
          <p:nvPr/>
        </p:nvSpPr>
        <p:spPr>
          <a:xfrm>
            <a:off x="5324716" y="5083479"/>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 Assessment</a:t>
            </a:r>
          </a:p>
        </p:txBody>
      </p:sp>
      <p:sp>
        <p:nvSpPr>
          <p:cNvPr id="83" name="TextBox 82">
            <a:extLst>
              <a:ext uri="{FF2B5EF4-FFF2-40B4-BE49-F238E27FC236}">
                <a16:creationId xmlns:a16="http://schemas.microsoft.com/office/drawing/2014/main" id="{396DE2E9-3BB1-1E82-F9F8-855C06467030}"/>
              </a:ext>
            </a:extLst>
          </p:cNvPr>
          <p:cNvSpPr txBox="1"/>
          <p:nvPr/>
        </p:nvSpPr>
        <p:spPr>
          <a:xfrm>
            <a:off x="6990053" y="5236587"/>
            <a:ext cx="15556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CANS</a:t>
            </a:r>
          </a:p>
        </p:txBody>
      </p:sp>
      <p:sp>
        <p:nvSpPr>
          <p:cNvPr id="84" name="TextBox 83">
            <a:extLst>
              <a:ext uri="{FF2B5EF4-FFF2-40B4-BE49-F238E27FC236}">
                <a16:creationId xmlns:a16="http://schemas.microsoft.com/office/drawing/2014/main" id="{D8BF19AD-1A06-E110-732D-182B06C88164}"/>
              </a:ext>
            </a:extLst>
          </p:cNvPr>
          <p:cNvSpPr txBox="1"/>
          <p:nvPr/>
        </p:nvSpPr>
        <p:spPr>
          <a:xfrm>
            <a:off x="8645556" y="5083564"/>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Reunification Assessment</a:t>
            </a:r>
          </a:p>
        </p:txBody>
      </p:sp>
      <p:sp>
        <p:nvSpPr>
          <p:cNvPr id="85" name="TextBox 84">
            <a:extLst>
              <a:ext uri="{FF2B5EF4-FFF2-40B4-BE49-F238E27FC236}">
                <a16:creationId xmlns:a16="http://schemas.microsoft.com/office/drawing/2014/main" id="{900CE124-4C87-B978-F742-B26279D6BB02}"/>
              </a:ext>
            </a:extLst>
          </p:cNvPr>
          <p:cNvSpPr txBox="1"/>
          <p:nvPr/>
        </p:nvSpPr>
        <p:spPr>
          <a:xfrm>
            <a:off x="10245188" y="5084204"/>
            <a:ext cx="171687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Reassessment</a:t>
            </a:r>
          </a:p>
        </p:txBody>
      </p:sp>
      <p:sp>
        <p:nvSpPr>
          <p:cNvPr id="9" name="Oval 8">
            <a:extLst>
              <a:ext uri="{FF2B5EF4-FFF2-40B4-BE49-F238E27FC236}">
                <a16:creationId xmlns:a16="http://schemas.microsoft.com/office/drawing/2014/main" id="{643A4E0D-2C47-8BD8-6AC2-CAEAAD24C567}"/>
              </a:ext>
            </a:extLst>
          </p:cNvPr>
          <p:cNvSpPr/>
          <p:nvPr/>
        </p:nvSpPr>
        <p:spPr>
          <a:xfrm>
            <a:off x="10376790" y="2261468"/>
            <a:ext cx="1453669" cy="1093927"/>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BCA"/>
              </a:solidFill>
              <a:effectLst/>
              <a:uLnTx/>
              <a:uFillTx/>
              <a:latin typeface="Brandon Grotesque Regular"/>
              <a:ea typeface="+mn-ea"/>
              <a:cs typeface="+mn-cs"/>
            </a:endParaRPr>
          </a:p>
        </p:txBody>
      </p:sp>
    </p:spTree>
    <p:custDataLst>
      <p:tags r:id="rId1"/>
    </p:custDataLst>
    <p:extLst>
      <p:ext uri="{BB962C8B-B14F-4D97-AF65-F5344CB8AC3E}">
        <p14:creationId xmlns:p14="http://schemas.microsoft.com/office/powerpoint/2010/main" val="21913687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0C93-9618-412D-87F6-AC1DB1406DE5}"/>
              </a:ext>
            </a:extLst>
          </p:cNvPr>
          <p:cNvSpPr>
            <a:spLocks noGrp="1"/>
          </p:cNvSpPr>
          <p:nvPr>
            <p:ph type="title"/>
          </p:nvPr>
        </p:nvSpPr>
        <p:spPr/>
        <p:txBody>
          <a:bodyPr/>
          <a:lstStyle/>
          <a:p>
            <a:r>
              <a:rPr lang="en-CA" noProof="1"/>
              <a:t>Purpose of Family Risk Reassessment</a:t>
            </a:r>
            <a:endParaRPr lang="en-US"/>
          </a:p>
        </p:txBody>
      </p:sp>
      <p:sp>
        <p:nvSpPr>
          <p:cNvPr id="4" name="Rectangle 3">
            <a:extLst>
              <a:ext uri="{FF2B5EF4-FFF2-40B4-BE49-F238E27FC236}">
                <a16:creationId xmlns:a16="http://schemas.microsoft.com/office/drawing/2014/main" id="{6828C3E3-A2EE-4698-9DE4-D7A542000A40}"/>
              </a:ext>
            </a:extLst>
          </p:cNvPr>
          <p:cNvSpPr/>
          <p:nvPr/>
        </p:nvSpPr>
        <p:spPr>
          <a:xfrm>
            <a:off x="639664" y="3466082"/>
            <a:ext cx="5010860" cy="1089529"/>
          </a:xfrm>
          <a:prstGeom prst="rect">
            <a:avLst/>
          </a:prstGeom>
        </p:spPr>
        <p:txBody>
          <a:bodyPr wrap="square" anchor="ctr">
            <a:sp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D9542F"/>
                </a:solidFill>
                <a:effectLst/>
                <a:uLnTx/>
                <a:uFillTx/>
                <a:latin typeface="Segoe UI" panose="020B0502040204020203" pitchFamily="34" charset="0"/>
                <a:ea typeface="+mn-ea"/>
                <a:cs typeface="Segoe UI" panose="020B0502040204020203" pitchFamily="34" charset="0"/>
              </a:rPr>
              <a:t>ASSESS RISK AND CHECK ON SAFETY</a:t>
            </a:r>
          </a:p>
        </p:txBody>
      </p:sp>
      <p:sp>
        <p:nvSpPr>
          <p:cNvPr id="5" name="Rectangle 4">
            <a:extLst>
              <a:ext uri="{FF2B5EF4-FFF2-40B4-BE49-F238E27FC236}">
                <a16:creationId xmlns:a16="http://schemas.microsoft.com/office/drawing/2014/main" id="{34FA7F69-E218-4A6F-AE51-13A81AEB5543}"/>
              </a:ext>
            </a:extLst>
          </p:cNvPr>
          <p:cNvSpPr/>
          <p:nvPr/>
        </p:nvSpPr>
        <p:spPr>
          <a:xfrm>
            <a:off x="6541476" y="3466081"/>
            <a:ext cx="5010860" cy="1089529"/>
          </a:xfrm>
          <a:prstGeom prst="rect">
            <a:avLst/>
          </a:prstGeom>
        </p:spPr>
        <p:txBody>
          <a:bodyPr wrap="square">
            <a:sp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932532"/>
                </a:solidFill>
                <a:effectLst/>
                <a:uLnTx/>
                <a:uFillTx/>
                <a:latin typeface="Segoe UI" panose="020B0502040204020203" pitchFamily="34" charset="0"/>
                <a:ea typeface="+mn-ea"/>
                <a:cs typeface="Segoe UI" panose="020B0502040204020203" pitchFamily="34" charset="0"/>
              </a:rPr>
              <a:t>CASE RECOMMENDATION</a:t>
            </a:r>
          </a:p>
        </p:txBody>
      </p:sp>
      <p:sp>
        <p:nvSpPr>
          <p:cNvPr id="6" name="Rectangle 5">
            <a:extLst>
              <a:ext uri="{FF2B5EF4-FFF2-40B4-BE49-F238E27FC236}">
                <a16:creationId xmlns:a16="http://schemas.microsoft.com/office/drawing/2014/main" id="{4A922099-E88E-434D-8E44-83286477A839}"/>
              </a:ext>
            </a:extLst>
          </p:cNvPr>
          <p:cNvSpPr/>
          <p:nvPr/>
        </p:nvSpPr>
        <p:spPr>
          <a:xfrm>
            <a:off x="639663" y="4649395"/>
            <a:ext cx="5010860" cy="867930"/>
          </a:xfrm>
          <a:prstGeom prst="rect">
            <a:avLst/>
          </a:prstGeom>
        </p:spPr>
        <p:txBody>
          <a:bodyPr wrap="square">
            <a:spAutoFit/>
          </a:bodyPr>
          <a:lstStyle/>
          <a:p>
            <a:pPr marL="0" marR="0" lvl="1" indent="0" algn="ctr" defTabSz="10668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What is the family’s new</a:t>
            </a:r>
            <a:br>
              <a:rPr lang="en-US" sz="2800">
                <a:solidFill>
                  <a:srgbClr val="4C4C4E"/>
                </a:solidFill>
                <a:latin typeface="Segoe UI" panose="020B0502040204020203" pitchFamily="34" charset="0"/>
                <a:cs typeface="Segoe UI" panose="020B0502040204020203" pitchFamily="34" charset="0"/>
              </a:rPr>
            </a:br>
            <a:r>
              <a:rPr kumimoji="0" lang="en-US" sz="28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risk level?</a:t>
            </a:r>
          </a:p>
        </p:txBody>
      </p:sp>
      <p:sp>
        <p:nvSpPr>
          <p:cNvPr id="7" name="Rectangle 6">
            <a:extLst>
              <a:ext uri="{FF2B5EF4-FFF2-40B4-BE49-F238E27FC236}">
                <a16:creationId xmlns:a16="http://schemas.microsoft.com/office/drawing/2014/main" id="{B557271D-9C52-4587-865A-6D842B234E59}"/>
              </a:ext>
            </a:extLst>
          </p:cNvPr>
          <p:cNvSpPr/>
          <p:nvPr/>
        </p:nvSpPr>
        <p:spPr>
          <a:xfrm>
            <a:off x="6541476" y="4649395"/>
            <a:ext cx="5010860" cy="867930"/>
          </a:xfrm>
          <a:prstGeom prst="rect">
            <a:avLst/>
          </a:prstGeom>
        </p:spPr>
        <p:txBody>
          <a:bodyPr wrap="square">
            <a:spAutoFit/>
          </a:bodyPr>
          <a:lstStyle/>
          <a:p>
            <a:pPr marL="0" marR="0" lvl="1" indent="0" algn="ctr" defTabSz="10668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Should services continue,</a:t>
            </a:r>
            <a:br>
              <a:rPr lang="en-US" sz="2800">
                <a:solidFill>
                  <a:srgbClr val="4C4C4E"/>
                </a:solidFill>
                <a:latin typeface="Segoe UI" panose="020B0502040204020203" pitchFamily="34" charset="0"/>
                <a:cs typeface="Segoe UI" panose="020B0502040204020203" pitchFamily="34" charset="0"/>
              </a:rPr>
            </a:br>
            <a:r>
              <a:rPr kumimoji="0" lang="en-US" sz="28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or can the case be closed?</a:t>
            </a:r>
          </a:p>
        </p:txBody>
      </p:sp>
      <p:sp>
        <p:nvSpPr>
          <p:cNvPr id="8" name="Arrow: Right 7">
            <a:extLst>
              <a:ext uri="{FF2B5EF4-FFF2-40B4-BE49-F238E27FC236}">
                <a16:creationId xmlns:a16="http://schemas.microsoft.com/office/drawing/2014/main" id="{1F5548A0-2E8B-4E35-98F9-A473E4A25B24}"/>
              </a:ext>
            </a:extLst>
          </p:cNvPr>
          <p:cNvSpPr/>
          <p:nvPr/>
        </p:nvSpPr>
        <p:spPr>
          <a:xfrm>
            <a:off x="5441755" y="2590020"/>
            <a:ext cx="1308491" cy="1089529"/>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Graphic 8">
            <a:extLst>
              <a:ext uri="{FF2B5EF4-FFF2-40B4-BE49-F238E27FC236}">
                <a16:creationId xmlns:a16="http://schemas.microsoft.com/office/drawing/2014/main" id="{17CB3DD4-CDC8-4AAD-9956-FC8C4383FD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13297" y="2456329"/>
            <a:ext cx="787383" cy="764561"/>
          </a:xfrm>
          <a:prstGeom prst="rect">
            <a:avLst/>
          </a:prstGeom>
        </p:spPr>
      </p:pic>
      <p:pic>
        <p:nvPicPr>
          <p:cNvPr id="10" name="Graphic 9">
            <a:extLst>
              <a:ext uri="{FF2B5EF4-FFF2-40B4-BE49-F238E27FC236}">
                <a16:creationId xmlns:a16="http://schemas.microsoft.com/office/drawing/2014/main" id="{28CCE1FD-64CE-41C2-AC07-8A1F0F064F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6521" y="2555978"/>
            <a:ext cx="760769" cy="664912"/>
          </a:xfrm>
          <a:prstGeom prst="rect">
            <a:avLst/>
          </a:prstGeom>
        </p:spPr>
      </p:pic>
    </p:spTree>
    <p:custDataLst>
      <p:tags r:id="rId1"/>
    </p:custDataLst>
    <p:extLst>
      <p:ext uri="{BB962C8B-B14F-4D97-AF65-F5344CB8AC3E}">
        <p14:creationId xmlns:p14="http://schemas.microsoft.com/office/powerpoint/2010/main" val="36193037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ign on a pole in the snow&#10;&#10;Description automatically generated">
            <a:extLst>
              <a:ext uri="{FF2B5EF4-FFF2-40B4-BE49-F238E27FC236}">
                <a16:creationId xmlns:a16="http://schemas.microsoft.com/office/drawing/2014/main" id="{58C64F78-C9BA-536B-A4E8-1EC6AD87A98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5729" t="-106" r="43941" b="106"/>
          <a:stretch>
            <a:fillRect/>
          </a:stretch>
        </p:blipFill>
        <p:spPr>
          <a:xfrm>
            <a:off x="247427" y="180767"/>
            <a:ext cx="4358864" cy="6496465"/>
          </a:xfrm>
        </p:spPr>
      </p:pic>
      <p:sp>
        <p:nvSpPr>
          <p:cNvPr id="3" name="Text Placeholder 2">
            <a:extLst>
              <a:ext uri="{FF2B5EF4-FFF2-40B4-BE49-F238E27FC236}">
                <a16:creationId xmlns:a16="http://schemas.microsoft.com/office/drawing/2014/main" id="{14318688-6B25-D843-9A99-CF89CB9F25AF}"/>
              </a:ext>
            </a:extLst>
          </p:cNvPr>
          <p:cNvSpPr>
            <a:spLocks noGrp="1"/>
          </p:cNvSpPr>
          <p:nvPr>
            <p:ph type="body" sz="quarter" idx="12"/>
          </p:nvPr>
        </p:nvSpPr>
        <p:spPr>
          <a:solidFill>
            <a:schemeClr val="accent4"/>
          </a:solidFill>
        </p:spPr>
        <p:txBody>
          <a:bodyPr/>
          <a:lstStyle/>
          <a:p>
            <a:endParaRPr lang="en-US"/>
          </a:p>
        </p:txBody>
      </p:sp>
      <p:sp>
        <p:nvSpPr>
          <p:cNvPr id="2" name="Title 1">
            <a:extLst>
              <a:ext uri="{FF2B5EF4-FFF2-40B4-BE49-F238E27FC236}">
                <a16:creationId xmlns:a16="http://schemas.microsoft.com/office/drawing/2014/main" id="{B39B107A-55F2-A731-A375-83C1D863932A}"/>
              </a:ext>
            </a:extLst>
          </p:cNvPr>
          <p:cNvSpPr>
            <a:spLocks noGrp="1"/>
          </p:cNvSpPr>
          <p:nvPr>
            <p:ph type="title"/>
          </p:nvPr>
        </p:nvSpPr>
        <p:spPr/>
        <p:txBody>
          <a:bodyPr/>
          <a:lstStyle/>
          <a:p>
            <a:r>
              <a:rPr lang="en-US"/>
              <a:t>RISK </a:t>
            </a:r>
            <a:br>
              <a:rPr lang="en-US"/>
            </a:br>
            <a:r>
              <a:rPr lang="en-US"/>
              <a:t>REMINDERS</a:t>
            </a:r>
          </a:p>
        </p:txBody>
      </p:sp>
    </p:spTree>
    <p:custDataLst>
      <p:tags r:id="rId1"/>
    </p:custDataLst>
    <p:extLst>
      <p:ext uri="{BB962C8B-B14F-4D97-AF65-F5344CB8AC3E}">
        <p14:creationId xmlns:p14="http://schemas.microsoft.com/office/powerpoint/2010/main" val="28630952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Title 1"/>
          <p:cNvSpPr>
            <a:spLocks noGrp="1"/>
          </p:cNvSpPr>
          <p:nvPr>
            <p:ph type="title"/>
          </p:nvPr>
        </p:nvSpPr>
        <p:spPr/>
        <p:txBody>
          <a:bodyPr anchor="t">
            <a:normAutofit/>
          </a:bodyPr>
          <a:lstStyle/>
          <a:p>
            <a:r>
              <a:rPr lang="en-CA" noProof="1"/>
              <a:t>RISK IS ABOUT LIKELIHOOD</a:t>
            </a:r>
          </a:p>
        </p:txBody>
      </p:sp>
      <p:pic>
        <p:nvPicPr>
          <p:cNvPr id="16390" name="Picture 6" descr="Cube, Cup, Shaker, Dice Cup, Black, Mirroring"/>
          <p:cNvPicPr>
            <a:picLocks noGrp="1" noChangeAspect="1" noChangeArrowheads="1"/>
          </p:cNvPicPr>
          <p:nvPr>
            <p:ph type="pic" sz="quarter" idx="10"/>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l="12375" r="12375"/>
          <a:stretch/>
        </p:blipFill>
        <p:spPr bwMode="auto">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1"/>
          </p:nvPr>
        </p:nvSpPr>
        <p:spPr>
          <a:xfrm>
            <a:off x="639663" y="2209800"/>
            <a:ext cx="5456337" cy="3544725"/>
          </a:xfrm>
        </p:spPr>
        <p:txBody>
          <a:bodyPr>
            <a:noAutofit/>
          </a:bodyPr>
          <a:lstStyle/>
          <a:p>
            <a:pPr>
              <a:spcBef>
                <a:spcPts val="0"/>
              </a:spcBef>
            </a:pPr>
            <a:r>
              <a:rPr lang="en-US"/>
              <a:t>Would it help to know whether the family you were working with had a . . . ​</a:t>
            </a:r>
          </a:p>
          <a:p>
            <a:pPr>
              <a:spcBef>
                <a:spcPts val="0"/>
              </a:spcBef>
            </a:pPr>
            <a:endParaRPr lang="en-US"/>
          </a:p>
          <a:p>
            <a:pPr marL="457200" indent="-457200">
              <a:buFont typeface="Arial" panose="020B0604020202020204" pitchFamily="34" charset="0"/>
              <a:buChar char="•"/>
            </a:pPr>
            <a:r>
              <a:rPr lang="en-US"/>
              <a:t>1:2 chance of coming back?​</a:t>
            </a:r>
          </a:p>
          <a:p>
            <a:pPr marL="457200" indent="-457200">
              <a:buFont typeface="Arial" panose="020B0604020202020204" pitchFamily="34" charset="0"/>
              <a:buChar char="•"/>
            </a:pPr>
            <a:r>
              <a:rPr lang="en-US"/>
              <a:t>1:6 chance?​</a:t>
            </a:r>
          </a:p>
          <a:p>
            <a:pPr marL="457200" indent="-457200">
              <a:buFont typeface="Arial" panose="020B0604020202020204" pitchFamily="34" charset="0"/>
              <a:buChar char="•"/>
            </a:pPr>
            <a:r>
              <a:rPr lang="en-US"/>
              <a:t>1:12 chance? </a:t>
            </a:r>
          </a:p>
        </p:txBody>
      </p:sp>
    </p:spTree>
    <p:custDataLst>
      <p:tags r:id="rId1"/>
    </p:custDataLst>
    <p:extLst>
      <p:ext uri="{BB962C8B-B14F-4D97-AF65-F5344CB8AC3E}">
        <p14:creationId xmlns:p14="http://schemas.microsoft.com/office/powerpoint/2010/main" val="21036613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59CC1D-0BCC-E09D-5D39-53230B72A782}"/>
              </a:ext>
            </a:extLst>
          </p:cNvPr>
          <p:cNvSpPr>
            <a:spLocks noGrp="1"/>
          </p:cNvSpPr>
          <p:nvPr>
            <p:ph type="title"/>
          </p:nvPr>
        </p:nvSpPr>
        <p:spPr/>
        <p:txBody>
          <a:bodyPr/>
          <a:lstStyle/>
          <a:p>
            <a:r>
              <a:rPr lang="en-US"/>
              <a:t>Static and Dynamic Risk Factors</a:t>
            </a:r>
          </a:p>
        </p:txBody>
      </p:sp>
      <p:sp>
        <p:nvSpPr>
          <p:cNvPr id="2" name="Rectangle: Rounded Corners 1">
            <a:extLst>
              <a:ext uri="{FF2B5EF4-FFF2-40B4-BE49-F238E27FC236}">
                <a16:creationId xmlns:a16="http://schemas.microsoft.com/office/drawing/2014/main" id="{1FCDCC50-DCEE-5A9E-1424-14154FECFE48}"/>
              </a:ext>
            </a:extLst>
          </p:cNvPr>
          <p:cNvSpPr/>
          <p:nvPr/>
        </p:nvSpPr>
        <p:spPr>
          <a:xfrm>
            <a:off x="1144630" y="1645289"/>
            <a:ext cx="4055168" cy="4182305"/>
          </a:xfrm>
          <a:prstGeom prst="roundRect">
            <a:avLst/>
          </a:pr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920" tIns="1870112" rIns="248920" bIns="182880" numCol="1" spcCol="1270" anchor="b" anchorCtr="0">
            <a:noAutofit/>
          </a:bodyPr>
          <a:lstStyle/>
          <a:p>
            <a:pPr marL="0" lvl="0" indent="0" algn="ctr" defTabSz="1555750">
              <a:spcBef>
                <a:spcPct val="0"/>
              </a:spcBef>
              <a:buNone/>
            </a:pPr>
            <a:r>
              <a:rPr lang="en-US" sz="3200" b="1" kern="1200">
                <a:solidFill>
                  <a:schemeClr val="bg1"/>
                </a:solidFill>
              </a:rPr>
              <a:t>Static</a:t>
            </a:r>
          </a:p>
        </p:txBody>
      </p:sp>
      <p:sp>
        <p:nvSpPr>
          <p:cNvPr id="6" name="Rectangle: Rounded Corners 5">
            <a:extLst>
              <a:ext uri="{FF2B5EF4-FFF2-40B4-BE49-F238E27FC236}">
                <a16:creationId xmlns:a16="http://schemas.microsoft.com/office/drawing/2014/main" id="{CFB06FBD-212E-0BC9-9AAC-4BBC0CD4E35D}"/>
              </a:ext>
            </a:extLst>
          </p:cNvPr>
          <p:cNvSpPr/>
          <p:nvPr/>
        </p:nvSpPr>
        <p:spPr>
          <a:xfrm>
            <a:off x="6399976" y="1645288"/>
            <a:ext cx="4055168" cy="4182305"/>
          </a:xfrm>
          <a:prstGeom prst="roundRect">
            <a:avLst/>
          </a:pr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8920" tIns="1870112" rIns="248920" bIns="182880" numCol="1" spcCol="1270" anchor="b" anchorCtr="0">
            <a:noAutofit/>
          </a:bodyPr>
          <a:lstStyle/>
          <a:p>
            <a:pPr marL="0" lvl="0" indent="0" algn="ctr" defTabSz="1555750">
              <a:spcBef>
                <a:spcPct val="0"/>
              </a:spcBef>
              <a:buNone/>
            </a:pPr>
            <a:r>
              <a:rPr lang="en-US" sz="3200" b="1" kern="1200">
                <a:solidFill>
                  <a:schemeClr val="bg1"/>
                </a:solidFill>
              </a:rPr>
              <a:t>Dynamic</a:t>
            </a:r>
          </a:p>
        </p:txBody>
      </p:sp>
      <p:pic>
        <p:nvPicPr>
          <p:cNvPr id="9" name="Picture 8">
            <a:extLst>
              <a:ext uri="{FF2B5EF4-FFF2-40B4-BE49-F238E27FC236}">
                <a16:creationId xmlns:a16="http://schemas.microsoft.com/office/drawing/2014/main" id="{278B2B73-66E2-17FB-8319-BE52A49210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7929" y="1907845"/>
            <a:ext cx="2688569" cy="2691450"/>
          </a:xfrm>
          <a:prstGeom prst="flowChartConnector">
            <a:avLst/>
          </a:prstGeom>
        </p:spPr>
      </p:pic>
      <p:pic>
        <p:nvPicPr>
          <p:cNvPr id="10" name="Picture 9">
            <a:extLst>
              <a:ext uri="{FF2B5EF4-FFF2-40B4-BE49-F238E27FC236}">
                <a16:creationId xmlns:a16="http://schemas.microsoft.com/office/drawing/2014/main" id="{9CD229DB-6F33-3399-1036-169C2D3B3C0A}"/>
              </a:ext>
            </a:extLst>
          </p:cNvPr>
          <p:cNvPicPr>
            <a:picLocks noChangeAspect="1"/>
          </p:cNvPicPr>
          <p:nvPr/>
        </p:nvPicPr>
        <p:blipFill>
          <a:blip r:embed="rId5">
            <a:extLst>
              <a:ext uri="{28A0092B-C50C-407E-A947-70E740481C1C}">
                <a14:useLocalDpi xmlns:a14="http://schemas.microsoft.com/office/drawing/2010/main" val="0"/>
              </a:ext>
            </a:extLst>
          </a:blip>
          <a:srcRect l="16707" r="16707"/>
          <a:stretch/>
        </p:blipFill>
        <p:spPr>
          <a:xfrm>
            <a:off x="7083275" y="1907845"/>
            <a:ext cx="2688569" cy="2691450"/>
          </a:xfrm>
          <a:prstGeom prst="flowChartConnector">
            <a:avLst/>
          </a:prstGeom>
        </p:spPr>
      </p:pic>
    </p:spTree>
    <p:custDataLst>
      <p:tags r:id="rId1"/>
    </p:custDataLst>
    <p:extLst>
      <p:ext uri="{BB962C8B-B14F-4D97-AF65-F5344CB8AC3E}">
        <p14:creationId xmlns:p14="http://schemas.microsoft.com/office/powerpoint/2010/main" val="37289099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70513-F2AC-9830-560A-DE11552E78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683F43-E0D0-077D-18A8-530C8C02FCEE}"/>
              </a:ext>
            </a:extLst>
          </p:cNvPr>
          <p:cNvSpPr>
            <a:spLocks noGrp="1"/>
          </p:cNvSpPr>
          <p:nvPr>
            <p:ph type="title"/>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9FA06A04-F28F-3986-A526-FE9D0B012273}"/>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86128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B1D7E-85D4-0EB9-AEB7-DB045BC2386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EF59A0C-08C5-319B-5CFF-DD25C35C1940}"/>
              </a:ext>
              <a:ext uri="{C183D7F6-B498-43B3-948B-1728B52AA6E4}">
                <adec:decorative xmlns:adec="http://schemas.microsoft.com/office/drawing/2017/decorative" val="1"/>
              </a:ext>
            </a:extLst>
          </p:cNvPr>
          <p:cNvSpPr/>
          <p:nvPr/>
        </p:nvSpPr>
        <p:spPr>
          <a:xfrm>
            <a:off x="8286470" y="176437"/>
            <a:ext cx="3317359" cy="2604977"/>
          </a:xfrm>
          <a:prstGeom prst="round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429BE2A4-7882-9361-5CB3-3EF3FD071B54}"/>
              </a:ext>
              <a:ext uri="{C183D7F6-B498-43B3-948B-1728B52AA6E4}">
                <adec:decorative xmlns:adec="http://schemas.microsoft.com/office/drawing/2017/decorative" val="1"/>
              </a:ext>
            </a:extLst>
          </p:cNvPr>
          <p:cNvSpPr/>
          <p:nvPr/>
        </p:nvSpPr>
        <p:spPr>
          <a:xfrm>
            <a:off x="8286471" y="3237614"/>
            <a:ext cx="3317359" cy="2604977"/>
          </a:xfrm>
          <a:prstGeom prst="round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94126EB-3DB0-E71A-0E09-26934FFE1DE4}"/>
              </a:ext>
              <a:ext uri="{C183D7F6-B498-43B3-948B-1728B52AA6E4}">
                <adec:decorative xmlns:adec="http://schemas.microsoft.com/office/drawing/2017/decorative" val="1"/>
              </a:ext>
            </a:extLst>
          </p:cNvPr>
          <p:cNvSpPr/>
          <p:nvPr/>
        </p:nvSpPr>
        <p:spPr>
          <a:xfrm>
            <a:off x="588169" y="176437"/>
            <a:ext cx="3317359" cy="2604977"/>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FF59C56-256B-D724-1F65-BFA33BCD6049}"/>
              </a:ext>
              <a:ext uri="{C183D7F6-B498-43B3-948B-1728B52AA6E4}">
                <adec:decorative xmlns:adec="http://schemas.microsoft.com/office/drawing/2017/decorative" val="1"/>
              </a:ext>
            </a:extLst>
          </p:cNvPr>
          <p:cNvSpPr/>
          <p:nvPr/>
        </p:nvSpPr>
        <p:spPr>
          <a:xfrm>
            <a:off x="4437319" y="176437"/>
            <a:ext cx="3317359" cy="260497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C585F7B-B5E2-76B9-0004-B6114A07D1EA}"/>
              </a:ext>
              <a:ext uri="{C183D7F6-B498-43B3-948B-1728B52AA6E4}">
                <adec:decorative xmlns:adec="http://schemas.microsoft.com/office/drawing/2017/decorative" val="1"/>
              </a:ext>
            </a:extLst>
          </p:cNvPr>
          <p:cNvSpPr/>
          <p:nvPr/>
        </p:nvSpPr>
        <p:spPr>
          <a:xfrm>
            <a:off x="4437318" y="3237614"/>
            <a:ext cx="3317359" cy="260497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2FBB9F2-64CE-A329-642B-8AB9CB79C1E5}"/>
              </a:ext>
              <a:ext uri="{C183D7F6-B498-43B3-948B-1728B52AA6E4}">
                <adec:decorative xmlns:adec="http://schemas.microsoft.com/office/drawing/2017/decorative" val="1"/>
              </a:ext>
            </a:extLst>
          </p:cNvPr>
          <p:cNvSpPr/>
          <p:nvPr/>
        </p:nvSpPr>
        <p:spPr>
          <a:xfrm>
            <a:off x="588165" y="3237614"/>
            <a:ext cx="3317359" cy="2604977"/>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025169-DAE2-A265-3E32-0C77CA3D1801}"/>
              </a:ext>
            </a:extLst>
          </p:cNvPr>
          <p:cNvSpPr txBox="1"/>
          <p:nvPr/>
        </p:nvSpPr>
        <p:spPr>
          <a:xfrm>
            <a:off x="1156811" y="1497637"/>
            <a:ext cx="2180066"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Read to the period.</a:t>
            </a:r>
          </a:p>
        </p:txBody>
      </p:sp>
      <p:sp>
        <p:nvSpPr>
          <p:cNvPr id="10" name="TextBox 9">
            <a:extLst>
              <a:ext uri="{FF2B5EF4-FFF2-40B4-BE49-F238E27FC236}">
                <a16:creationId xmlns:a16="http://schemas.microsoft.com/office/drawing/2014/main" id="{6ADF8A66-8017-0E57-99DB-B2E8096874B5}"/>
              </a:ext>
            </a:extLst>
          </p:cNvPr>
          <p:cNvSpPr txBox="1"/>
          <p:nvPr/>
        </p:nvSpPr>
        <p:spPr>
          <a:xfrm>
            <a:off x="4565134" y="1282194"/>
            <a:ext cx="3061725"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Examples</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are not all-inclusive lists.</a:t>
            </a:r>
          </a:p>
        </p:txBody>
      </p:sp>
      <p:sp>
        <p:nvSpPr>
          <p:cNvPr id="11" name="TextBox 10">
            <a:extLst>
              <a:ext uri="{FF2B5EF4-FFF2-40B4-BE49-F238E27FC236}">
                <a16:creationId xmlns:a16="http://schemas.microsoft.com/office/drawing/2014/main" id="{92992071-2DC2-7F4B-AFBC-6F9C2C4EE82A}"/>
              </a:ext>
            </a:extLst>
          </p:cNvPr>
          <p:cNvSpPr txBox="1"/>
          <p:nvPr/>
        </p:nvSpPr>
        <p:spPr>
          <a:xfrm>
            <a:off x="8779642" y="1282194"/>
            <a:ext cx="2331013"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Be aware of:</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AND</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OR</a:t>
            </a:r>
          </a:p>
        </p:txBody>
      </p:sp>
      <p:sp>
        <p:nvSpPr>
          <p:cNvPr id="12" name="TextBox 11">
            <a:extLst>
              <a:ext uri="{FF2B5EF4-FFF2-40B4-BE49-F238E27FC236}">
                <a16:creationId xmlns:a16="http://schemas.microsoft.com/office/drawing/2014/main" id="{46AB6536-76FA-0A83-58CB-87BB2C610F4A}"/>
              </a:ext>
            </a:extLst>
          </p:cNvPr>
          <p:cNvSpPr txBox="1"/>
          <p:nvPr/>
        </p:nvSpPr>
        <p:spPr>
          <a:xfrm>
            <a:off x="1046058" y="4614762"/>
            <a:ext cx="2401572"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When unsure,</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ask others.</a:t>
            </a:r>
          </a:p>
        </p:txBody>
      </p:sp>
      <p:sp>
        <p:nvSpPr>
          <p:cNvPr id="13" name="TextBox 12">
            <a:extLst>
              <a:ext uri="{FF2B5EF4-FFF2-40B4-BE49-F238E27FC236}">
                <a16:creationId xmlns:a16="http://schemas.microsoft.com/office/drawing/2014/main" id="{6BE00E15-5407-7EA1-9F63-4BF78FDC5C8B}"/>
              </a:ext>
            </a:extLst>
          </p:cNvPr>
          <p:cNvSpPr txBox="1"/>
          <p:nvPr/>
        </p:nvSpPr>
        <p:spPr>
          <a:xfrm>
            <a:off x="4437318" y="4399319"/>
            <a:ext cx="3317360"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“Unasked” is different from “unknown.”</a:t>
            </a:r>
          </a:p>
        </p:txBody>
      </p:sp>
      <p:sp>
        <p:nvSpPr>
          <p:cNvPr id="14" name="TextBox 13">
            <a:extLst>
              <a:ext uri="{FF2B5EF4-FFF2-40B4-BE49-F238E27FC236}">
                <a16:creationId xmlns:a16="http://schemas.microsoft.com/office/drawing/2014/main" id="{5B69ADD1-16A9-A867-5FF3-65E5775982EA}"/>
              </a:ext>
            </a:extLst>
          </p:cNvPr>
          <p:cNvSpPr txBox="1"/>
          <p:nvPr/>
        </p:nvSpPr>
        <p:spPr>
          <a:xfrm>
            <a:off x="8442134" y="4399317"/>
            <a:ext cx="3006028"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Use professional judgment and common sense.</a:t>
            </a:r>
          </a:p>
        </p:txBody>
      </p:sp>
      <p:pic>
        <p:nvPicPr>
          <p:cNvPr id="15" name="Graphic 14">
            <a:extLst>
              <a:ext uri="{FF2B5EF4-FFF2-40B4-BE49-F238E27FC236}">
                <a16:creationId xmlns:a16="http://schemas.microsoft.com/office/drawing/2014/main" id="{978BE7A1-301B-A215-654D-33FC0FCB197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9226" y="352454"/>
            <a:ext cx="915236" cy="753723"/>
          </a:xfrm>
          <a:prstGeom prst="rect">
            <a:avLst/>
          </a:prstGeom>
        </p:spPr>
      </p:pic>
      <p:pic>
        <p:nvPicPr>
          <p:cNvPr id="16" name="Graphic 15">
            <a:extLst>
              <a:ext uri="{FF2B5EF4-FFF2-40B4-BE49-F238E27FC236}">
                <a16:creationId xmlns:a16="http://schemas.microsoft.com/office/drawing/2014/main" id="{D1896899-1A46-7C25-A1C8-6E749EA9B6D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8286" y="352454"/>
            <a:ext cx="753723" cy="753723"/>
          </a:xfrm>
          <a:prstGeom prst="rect">
            <a:avLst/>
          </a:prstGeom>
        </p:spPr>
      </p:pic>
      <p:pic>
        <p:nvPicPr>
          <p:cNvPr id="17" name="Graphic 16">
            <a:extLst>
              <a:ext uri="{FF2B5EF4-FFF2-40B4-BE49-F238E27FC236}">
                <a16:creationId xmlns:a16="http://schemas.microsoft.com/office/drawing/2014/main" id="{995CF148-9CEF-8994-0D60-D8C3DCD7329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715" y="353116"/>
            <a:ext cx="720570" cy="720570"/>
          </a:xfrm>
          <a:prstGeom prst="rect">
            <a:avLst/>
          </a:prstGeom>
        </p:spPr>
      </p:pic>
      <p:pic>
        <p:nvPicPr>
          <p:cNvPr id="18" name="Graphic 17">
            <a:extLst>
              <a:ext uri="{FF2B5EF4-FFF2-40B4-BE49-F238E27FC236}">
                <a16:creationId xmlns:a16="http://schemas.microsoft.com/office/drawing/2014/main" id="{2CB1136B-852D-E360-4822-B3145E4D0842}"/>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4600" y="3422791"/>
            <a:ext cx="984488" cy="812202"/>
          </a:xfrm>
          <a:prstGeom prst="rect">
            <a:avLst/>
          </a:prstGeom>
        </p:spPr>
      </p:pic>
      <p:pic>
        <p:nvPicPr>
          <p:cNvPr id="19" name="Graphic 18">
            <a:extLst>
              <a:ext uri="{FF2B5EF4-FFF2-40B4-BE49-F238E27FC236}">
                <a16:creationId xmlns:a16="http://schemas.microsoft.com/office/drawing/2014/main" id="{0870A233-D2C7-3A9D-17D5-1D9565AB35BB}"/>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13666" y="3422793"/>
            <a:ext cx="1164667" cy="812202"/>
          </a:xfrm>
          <a:prstGeom prst="rect">
            <a:avLst/>
          </a:prstGeom>
        </p:spPr>
      </p:pic>
      <p:pic>
        <p:nvPicPr>
          <p:cNvPr id="20" name="Graphic 19">
            <a:extLst>
              <a:ext uri="{FF2B5EF4-FFF2-40B4-BE49-F238E27FC236}">
                <a16:creationId xmlns:a16="http://schemas.microsoft.com/office/drawing/2014/main" id="{51D994FD-5ED7-B645-ECCC-DB6604E030CC}"/>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06863" y="3422791"/>
            <a:ext cx="676575" cy="812202"/>
          </a:xfrm>
          <a:prstGeom prst="rect">
            <a:avLst/>
          </a:prstGeom>
        </p:spPr>
      </p:pic>
    </p:spTree>
    <p:custDataLst>
      <p:tags r:id="rId1"/>
    </p:custDataLst>
    <p:extLst>
      <p:ext uri="{BB962C8B-B14F-4D97-AF65-F5344CB8AC3E}">
        <p14:creationId xmlns:p14="http://schemas.microsoft.com/office/powerpoint/2010/main" val="14065313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9967-5D63-13BE-41B2-499B268FF08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E3726C8-95D7-7D2E-33B1-79435EAE350A}"/>
              </a:ext>
              <a:ext uri="{C183D7F6-B498-43B3-948B-1728B52AA6E4}">
                <adec:decorative xmlns:adec="http://schemas.microsoft.com/office/drawing/2017/decorative" val="1"/>
              </a:ext>
            </a:extLst>
          </p:cNvPr>
          <p:cNvSpPr/>
          <p:nvPr/>
        </p:nvSpPr>
        <p:spPr>
          <a:xfrm>
            <a:off x="8286470" y="176437"/>
            <a:ext cx="3317359" cy="2604977"/>
          </a:xfrm>
          <a:prstGeom prst="round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E804C10-31BB-A255-87C7-AD5FF36BEAA0}"/>
              </a:ext>
              <a:ext uri="{C183D7F6-B498-43B3-948B-1728B52AA6E4}">
                <adec:decorative xmlns:adec="http://schemas.microsoft.com/office/drawing/2017/decorative" val="1"/>
              </a:ext>
            </a:extLst>
          </p:cNvPr>
          <p:cNvSpPr/>
          <p:nvPr/>
        </p:nvSpPr>
        <p:spPr>
          <a:xfrm>
            <a:off x="8286471" y="3237614"/>
            <a:ext cx="3317359" cy="2604977"/>
          </a:xfrm>
          <a:prstGeom prst="round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78A4EFC7-C100-68C7-9D86-53537D8F5F06}"/>
              </a:ext>
              <a:ext uri="{C183D7F6-B498-43B3-948B-1728B52AA6E4}">
                <adec:decorative xmlns:adec="http://schemas.microsoft.com/office/drawing/2017/decorative" val="1"/>
              </a:ext>
            </a:extLst>
          </p:cNvPr>
          <p:cNvSpPr/>
          <p:nvPr/>
        </p:nvSpPr>
        <p:spPr>
          <a:xfrm>
            <a:off x="588169" y="176437"/>
            <a:ext cx="3317359" cy="2604977"/>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81D118F-9CA2-B3D1-431E-0C5E7C6236FF}"/>
              </a:ext>
              <a:ext uri="{C183D7F6-B498-43B3-948B-1728B52AA6E4}">
                <adec:decorative xmlns:adec="http://schemas.microsoft.com/office/drawing/2017/decorative" val="1"/>
              </a:ext>
            </a:extLst>
          </p:cNvPr>
          <p:cNvSpPr/>
          <p:nvPr/>
        </p:nvSpPr>
        <p:spPr>
          <a:xfrm>
            <a:off x="4437319" y="176437"/>
            <a:ext cx="3317359" cy="260497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0A6B0F9-1C4E-6F7A-3ACF-7D360DC19250}"/>
              </a:ext>
              <a:ext uri="{C183D7F6-B498-43B3-948B-1728B52AA6E4}">
                <adec:decorative xmlns:adec="http://schemas.microsoft.com/office/drawing/2017/decorative" val="1"/>
              </a:ext>
            </a:extLst>
          </p:cNvPr>
          <p:cNvSpPr/>
          <p:nvPr/>
        </p:nvSpPr>
        <p:spPr>
          <a:xfrm>
            <a:off x="4437318" y="3237614"/>
            <a:ext cx="3317359" cy="260497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63AF0E1-1840-17BC-A0E5-9583444202C9}"/>
              </a:ext>
              <a:ext uri="{C183D7F6-B498-43B3-948B-1728B52AA6E4}">
                <adec:decorative xmlns:adec="http://schemas.microsoft.com/office/drawing/2017/decorative" val="1"/>
              </a:ext>
            </a:extLst>
          </p:cNvPr>
          <p:cNvSpPr/>
          <p:nvPr/>
        </p:nvSpPr>
        <p:spPr>
          <a:xfrm>
            <a:off x="588165" y="3237614"/>
            <a:ext cx="3317359" cy="2604977"/>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495495-6B57-9A8A-AB77-837A81982613}"/>
              </a:ext>
            </a:extLst>
          </p:cNvPr>
          <p:cNvSpPr txBox="1"/>
          <p:nvPr/>
        </p:nvSpPr>
        <p:spPr>
          <a:xfrm>
            <a:off x="1156811" y="1497637"/>
            <a:ext cx="2180066"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Read to the period.</a:t>
            </a:r>
          </a:p>
        </p:txBody>
      </p:sp>
      <p:sp>
        <p:nvSpPr>
          <p:cNvPr id="10" name="TextBox 9">
            <a:extLst>
              <a:ext uri="{FF2B5EF4-FFF2-40B4-BE49-F238E27FC236}">
                <a16:creationId xmlns:a16="http://schemas.microsoft.com/office/drawing/2014/main" id="{6AB5A9A4-09B8-4E1A-2C9C-A115D8DF883D}"/>
              </a:ext>
            </a:extLst>
          </p:cNvPr>
          <p:cNvSpPr txBox="1"/>
          <p:nvPr/>
        </p:nvSpPr>
        <p:spPr>
          <a:xfrm>
            <a:off x="4565134" y="1282194"/>
            <a:ext cx="3061725"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Examples</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are not all-inclusive lists.</a:t>
            </a:r>
          </a:p>
        </p:txBody>
      </p:sp>
      <p:sp>
        <p:nvSpPr>
          <p:cNvPr id="11" name="TextBox 10">
            <a:extLst>
              <a:ext uri="{FF2B5EF4-FFF2-40B4-BE49-F238E27FC236}">
                <a16:creationId xmlns:a16="http://schemas.microsoft.com/office/drawing/2014/main" id="{E6C2D340-2778-B24C-64E5-9E33411EA3C9}"/>
              </a:ext>
            </a:extLst>
          </p:cNvPr>
          <p:cNvSpPr txBox="1"/>
          <p:nvPr/>
        </p:nvSpPr>
        <p:spPr>
          <a:xfrm>
            <a:off x="8779642" y="1282194"/>
            <a:ext cx="2331013"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Be aware of:</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AND</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OR</a:t>
            </a:r>
          </a:p>
        </p:txBody>
      </p:sp>
      <p:sp>
        <p:nvSpPr>
          <p:cNvPr id="12" name="TextBox 11">
            <a:extLst>
              <a:ext uri="{FF2B5EF4-FFF2-40B4-BE49-F238E27FC236}">
                <a16:creationId xmlns:a16="http://schemas.microsoft.com/office/drawing/2014/main" id="{64865E9F-B8BF-05D7-AAC6-EC87C0ED3B02}"/>
              </a:ext>
            </a:extLst>
          </p:cNvPr>
          <p:cNvSpPr txBox="1"/>
          <p:nvPr/>
        </p:nvSpPr>
        <p:spPr>
          <a:xfrm>
            <a:off x="1046058" y="4614762"/>
            <a:ext cx="2401572"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When unsure,</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ask others.</a:t>
            </a:r>
          </a:p>
        </p:txBody>
      </p:sp>
      <p:sp>
        <p:nvSpPr>
          <p:cNvPr id="13" name="TextBox 12">
            <a:extLst>
              <a:ext uri="{FF2B5EF4-FFF2-40B4-BE49-F238E27FC236}">
                <a16:creationId xmlns:a16="http://schemas.microsoft.com/office/drawing/2014/main" id="{5E3FC5FD-9E69-D3F2-EE07-1588A77467B5}"/>
              </a:ext>
            </a:extLst>
          </p:cNvPr>
          <p:cNvSpPr txBox="1"/>
          <p:nvPr/>
        </p:nvSpPr>
        <p:spPr>
          <a:xfrm>
            <a:off x="4437318" y="4399319"/>
            <a:ext cx="3317360"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“Unasked” is different from “unknown.”</a:t>
            </a:r>
          </a:p>
        </p:txBody>
      </p:sp>
      <p:sp>
        <p:nvSpPr>
          <p:cNvPr id="14" name="TextBox 13">
            <a:extLst>
              <a:ext uri="{FF2B5EF4-FFF2-40B4-BE49-F238E27FC236}">
                <a16:creationId xmlns:a16="http://schemas.microsoft.com/office/drawing/2014/main" id="{B634C77D-EB03-2022-E14C-3578A284A7BA}"/>
              </a:ext>
            </a:extLst>
          </p:cNvPr>
          <p:cNvSpPr txBox="1"/>
          <p:nvPr/>
        </p:nvSpPr>
        <p:spPr>
          <a:xfrm>
            <a:off x="8442134" y="4399317"/>
            <a:ext cx="3006028"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Use professional judgment and common sense.</a:t>
            </a:r>
          </a:p>
        </p:txBody>
      </p:sp>
      <p:pic>
        <p:nvPicPr>
          <p:cNvPr id="15" name="Graphic 14">
            <a:extLst>
              <a:ext uri="{FF2B5EF4-FFF2-40B4-BE49-F238E27FC236}">
                <a16:creationId xmlns:a16="http://schemas.microsoft.com/office/drawing/2014/main" id="{EE9E13AB-A9FA-9C4E-67B2-A32A48D5234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9226" y="352454"/>
            <a:ext cx="915236" cy="753723"/>
          </a:xfrm>
          <a:prstGeom prst="rect">
            <a:avLst/>
          </a:prstGeom>
        </p:spPr>
      </p:pic>
      <p:pic>
        <p:nvPicPr>
          <p:cNvPr id="16" name="Graphic 15">
            <a:extLst>
              <a:ext uri="{FF2B5EF4-FFF2-40B4-BE49-F238E27FC236}">
                <a16:creationId xmlns:a16="http://schemas.microsoft.com/office/drawing/2014/main" id="{A2AA197B-A8EF-0294-0427-1BA944B68F0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8286" y="352454"/>
            <a:ext cx="753723" cy="753723"/>
          </a:xfrm>
          <a:prstGeom prst="rect">
            <a:avLst/>
          </a:prstGeom>
        </p:spPr>
      </p:pic>
      <p:pic>
        <p:nvPicPr>
          <p:cNvPr id="17" name="Graphic 16">
            <a:extLst>
              <a:ext uri="{FF2B5EF4-FFF2-40B4-BE49-F238E27FC236}">
                <a16:creationId xmlns:a16="http://schemas.microsoft.com/office/drawing/2014/main" id="{55D3BADF-9129-F3EA-E8F5-F5F9FF7395C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715" y="353116"/>
            <a:ext cx="720570" cy="720570"/>
          </a:xfrm>
          <a:prstGeom prst="rect">
            <a:avLst/>
          </a:prstGeom>
        </p:spPr>
      </p:pic>
      <p:pic>
        <p:nvPicPr>
          <p:cNvPr id="18" name="Graphic 17">
            <a:extLst>
              <a:ext uri="{FF2B5EF4-FFF2-40B4-BE49-F238E27FC236}">
                <a16:creationId xmlns:a16="http://schemas.microsoft.com/office/drawing/2014/main" id="{D2E814C4-D685-4699-AF80-1098B60C6753}"/>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4600" y="3422791"/>
            <a:ext cx="984488" cy="812202"/>
          </a:xfrm>
          <a:prstGeom prst="rect">
            <a:avLst/>
          </a:prstGeom>
        </p:spPr>
      </p:pic>
      <p:pic>
        <p:nvPicPr>
          <p:cNvPr id="19" name="Graphic 18">
            <a:extLst>
              <a:ext uri="{FF2B5EF4-FFF2-40B4-BE49-F238E27FC236}">
                <a16:creationId xmlns:a16="http://schemas.microsoft.com/office/drawing/2014/main" id="{F56B13AB-A2FA-09DC-0FAE-45B669B473CE}"/>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13666" y="3422793"/>
            <a:ext cx="1164667" cy="812202"/>
          </a:xfrm>
          <a:prstGeom prst="rect">
            <a:avLst/>
          </a:prstGeom>
        </p:spPr>
      </p:pic>
      <p:pic>
        <p:nvPicPr>
          <p:cNvPr id="20" name="Graphic 19">
            <a:extLst>
              <a:ext uri="{FF2B5EF4-FFF2-40B4-BE49-F238E27FC236}">
                <a16:creationId xmlns:a16="http://schemas.microsoft.com/office/drawing/2014/main" id="{24969E6F-A071-DA69-2E20-190929FF6A6A}"/>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06863" y="3422791"/>
            <a:ext cx="676575" cy="812202"/>
          </a:xfrm>
          <a:prstGeom prst="rect">
            <a:avLst/>
          </a:prstGeom>
        </p:spPr>
      </p:pic>
      <p:sp>
        <p:nvSpPr>
          <p:cNvPr id="22" name="Title 21">
            <a:extLst>
              <a:ext uri="{FF2B5EF4-FFF2-40B4-BE49-F238E27FC236}">
                <a16:creationId xmlns:a16="http://schemas.microsoft.com/office/drawing/2014/main" id="{E396DA41-826A-0F45-68DE-17B1979A7D04}"/>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19351745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6E3839-7541-408D-A0E7-71988DE3FEBC}"/>
              </a:ext>
            </a:extLst>
          </p:cNvPr>
          <p:cNvSpPr>
            <a:spLocks noGrp="1"/>
          </p:cNvSpPr>
          <p:nvPr>
            <p:ph type="body" sz="quarter" idx="11"/>
          </p:nvPr>
        </p:nvSpPr>
        <p:spPr/>
        <p:txBody>
          <a:bodyPr>
            <a:noAutofit/>
          </a:bodyPr>
          <a:lstStyle/>
          <a:p>
            <a:pPr>
              <a:lnSpc>
                <a:spcPct val="100000"/>
              </a:lnSpc>
              <a:spcBef>
                <a:spcPts val="0"/>
              </a:spcBef>
            </a:pPr>
            <a:r>
              <a:rPr lang="en-US"/>
              <a:t>Is the risk reassessment accurate?</a:t>
            </a:r>
            <a:endParaRPr lang="en-US" sz="2400"/>
          </a:p>
        </p:txBody>
      </p:sp>
      <p:sp>
        <p:nvSpPr>
          <p:cNvPr id="2" name="Title 1">
            <a:extLst>
              <a:ext uri="{FF2B5EF4-FFF2-40B4-BE49-F238E27FC236}">
                <a16:creationId xmlns:a16="http://schemas.microsoft.com/office/drawing/2014/main" id="{2588F9F0-09E1-F27B-42C1-E9F9130FDB52}"/>
              </a:ext>
            </a:extLst>
          </p:cNvPr>
          <p:cNvSpPr>
            <a:spLocks noGrp="1"/>
          </p:cNvSpPr>
          <p:nvPr>
            <p:ph type="title"/>
          </p:nvPr>
        </p:nvSpPr>
        <p:spPr/>
        <p:txBody>
          <a:bodyPr>
            <a:normAutofit fontScale="90000"/>
          </a:bodyPr>
          <a:lstStyle/>
          <a:p>
            <a:r>
              <a:rPr lang="en-US" cap="none"/>
              <a:t>Families With Another Investigation Within Nine Months After a Risk Reassessment</a:t>
            </a:r>
          </a:p>
        </p:txBody>
      </p:sp>
      <p:sp>
        <p:nvSpPr>
          <p:cNvPr id="10" name="Rectangle 9">
            <a:extLst>
              <a:ext uri="{FF2B5EF4-FFF2-40B4-BE49-F238E27FC236}">
                <a16:creationId xmlns:a16="http://schemas.microsoft.com/office/drawing/2014/main" id="{2E77F462-3249-45BD-B42F-BE77E8663A2F}"/>
              </a:ext>
            </a:extLst>
          </p:cNvPr>
          <p:cNvSpPr/>
          <p:nvPr/>
        </p:nvSpPr>
        <p:spPr>
          <a:xfrm>
            <a:off x="639663" y="6092761"/>
            <a:ext cx="582486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C4C4E"/>
                </a:solidFill>
                <a:effectLst/>
                <a:uLnTx/>
                <a:uFillTx/>
                <a:latin typeface="Brandon Grotesque Regular"/>
                <a:ea typeface="+mn-ea"/>
                <a:cs typeface="+mn-cs"/>
              </a:rPr>
              <a:t>N = 5,259 families investigated July 2010 – June 2011</a:t>
            </a:r>
          </a:p>
        </p:txBody>
      </p:sp>
      <p:graphicFrame>
        <p:nvGraphicFramePr>
          <p:cNvPr id="13" name="Chart 12">
            <a:extLst>
              <a:ext uri="{FF2B5EF4-FFF2-40B4-BE49-F238E27FC236}">
                <a16:creationId xmlns:a16="http://schemas.microsoft.com/office/drawing/2014/main" id="{911A3E94-2FC7-463B-BB5C-496EB09C02B7}"/>
              </a:ext>
            </a:extLst>
          </p:cNvPr>
          <p:cNvGraphicFramePr/>
          <p:nvPr>
            <p:extLst>
              <p:ext uri="{D42A27DB-BD31-4B8C-83A1-F6EECF244321}">
                <p14:modId xmlns:p14="http://schemas.microsoft.com/office/powerpoint/2010/main" val="996596129"/>
              </p:ext>
            </p:extLst>
          </p:nvPr>
        </p:nvGraphicFramePr>
        <p:xfrm>
          <a:off x="614803" y="2258092"/>
          <a:ext cx="11015345" cy="3561868"/>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3272105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holding a baby while looking at a computer&#10;&#10;Description automatically generated">
            <a:extLst>
              <a:ext uri="{FF2B5EF4-FFF2-40B4-BE49-F238E27FC236}">
                <a16:creationId xmlns:a16="http://schemas.microsoft.com/office/drawing/2014/main" id="{ACBF5D31-CFB1-25C4-3ED2-0ABAA2BC295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631" r="27631"/>
          <a:stretch/>
        </p:blipFill>
        <p:spPr/>
      </p:pic>
      <p:sp>
        <p:nvSpPr>
          <p:cNvPr id="9" name="Text Placeholder 8">
            <a:extLst>
              <a:ext uri="{FF2B5EF4-FFF2-40B4-BE49-F238E27FC236}">
                <a16:creationId xmlns:a16="http://schemas.microsoft.com/office/drawing/2014/main" id="{DA151657-8B21-B9F7-087D-6277D1996FAF}"/>
              </a:ext>
            </a:extLst>
          </p:cNvPr>
          <p:cNvSpPr>
            <a:spLocks noGrp="1"/>
          </p:cNvSpPr>
          <p:nvPr>
            <p:ph type="body" sz="quarter" idx="12"/>
          </p:nvPr>
        </p:nvSpPr>
        <p:spPr>
          <a:solidFill>
            <a:schemeClr val="accent6"/>
          </a:solidFill>
        </p:spPr>
        <p:txBody>
          <a:bodyPr/>
          <a:lstStyle/>
          <a:p>
            <a:endParaRPr lang="en-US"/>
          </a:p>
        </p:txBody>
      </p:sp>
      <p:sp>
        <p:nvSpPr>
          <p:cNvPr id="2" name="Title 1">
            <a:extLst>
              <a:ext uri="{FF2B5EF4-FFF2-40B4-BE49-F238E27FC236}">
                <a16:creationId xmlns:a16="http://schemas.microsoft.com/office/drawing/2014/main" id="{638BC146-26C8-3CC8-DD4B-7F2969DA1FD5}"/>
              </a:ext>
            </a:extLst>
          </p:cNvPr>
          <p:cNvSpPr>
            <a:spLocks noGrp="1"/>
          </p:cNvSpPr>
          <p:nvPr>
            <p:ph type="title"/>
          </p:nvPr>
        </p:nvSpPr>
        <p:spPr/>
        <p:txBody>
          <a:bodyPr/>
          <a:lstStyle/>
          <a:p>
            <a:r>
              <a:rPr lang="en-CA" altLang="en-US" sz="6600" noProof="1"/>
              <a:t>Talk About Reassessment Early</a:t>
            </a:r>
            <a:endParaRPr lang="en-US"/>
          </a:p>
        </p:txBody>
      </p:sp>
    </p:spTree>
    <p:custDataLst>
      <p:tags r:id="rId1"/>
    </p:custDataLst>
    <p:extLst>
      <p:ext uri="{BB962C8B-B14F-4D97-AF65-F5344CB8AC3E}">
        <p14:creationId xmlns:p14="http://schemas.microsoft.com/office/powerpoint/2010/main" val="27722369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on a couch&#10;&#10;Description automatically generated">
            <a:extLst>
              <a:ext uri="{FF2B5EF4-FFF2-40B4-BE49-F238E27FC236}">
                <a16:creationId xmlns:a16="http://schemas.microsoft.com/office/drawing/2014/main" id="{8C4B256F-A611-7927-686E-9382C7A7AF0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93" r="493"/>
          <a:stretch/>
        </p:blipFill>
        <p:spPr/>
      </p:pic>
      <p:sp>
        <p:nvSpPr>
          <p:cNvPr id="4" name="Text Placeholder 3">
            <a:extLst>
              <a:ext uri="{FF2B5EF4-FFF2-40B4-BE49-F238E27FC236}">
                <a16:creationId xmlns:a16="http://schemas.microsoft.com/office/drawing/2014/main" id="{BF7A111E-FB83-89A9-485A-46A65A426AAF}"/>
              </a:ext>
            </a:extLst>
          </p:cNvPr>
          <p:cNvSpPr>
            <a:spLocks noGrp="1"/>
          </p:cNvSpPr>
          <p:nvPr>
            <p:ph type="body" sz="quarter" idx="12"/>
          </p:nvPr>
        </p:nvSpPr>
        <p:spPr/>
        <p:txBody>
          <a:bodyPr/>
          <a:lstStyle/>
          <a:p>
            <a:endParaRPr lang="en-US"/>
          </a:p>
        </p:txBody>
      </p:sp>
      <p:sp>
        <p:nvSpPr>
          <p:cNvPr id="2" name="Title 1">
            <a:extLst>
              <a:ext uri="{FF2B5EF4-FFF2-40B4-BE49-F238E27FC236}">
                <a16:creationId xmlns:a16="http://schemas.microsoft.com/office/drawing/2014/main" id="{A7183B17-67D5-D82C-486B-4B23BBC82B83}"/>
              </a:ext>
            </a:extLst>
          </p:cNvPr>
          <p:cNvSpPr>
            <a:spLocks noGrp="1"/>
          </p:cNvSpPr>
          <p:nvPr>
            <p:ph type="title"/>
          </p:nvPr>
        </p:nvSpPr>
        <p:spPr/>
        <p:txBody>
          <a:bodyPr/>
          <a:lstStyle/>
          <a:p>
            <a:r>
              <a:rPr lang="en-US"/>
              <a:t>Small-group discussion</a:t>
            </a:r>
          </a:p>
        </p:txBody>
      </p:sp>
    </p:spTree>
    <p:custDataLst>
      <p:tags r:id="rId1"/>
    </p:custDataLst>
    <p:extLst>
      <p:ext uri="{BB962C8B-B14F-4D97-AF65-F5344CB8AC3E}">
        <p14:creationId xmlns:p14="http://schemas.microsoft.com/office/powerpoint/2010/main" val="40998144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76B9C-5721-1325-321E-0BC22432FD31}"/>
              </a:ext>
            </a:extLst>
          </p:cNvPr>
          <p:cNvSpPr>
            <a:spLocks noGrp="1"/>
          </p:cNvSpPr>
          <p:nvPr>
            <p:ph type="body" sz="quarter" idx="11"/>
          </p:nvPr>
        </p:nvSpPr>
        <p:spPr>
          <a:xfrm>
            <a:off x="640080" y="1975448"/>
            <a:ext cx="11015282" cy="3896715"/>
          </a:xfrm>
        </p:spPr>
        <p:txBody>
          <a:bodyPr/>
          <a:lstStyle/>
          <a:p>
            <a:pPr marL="457200" indent="-457200">
              <a:spcBef>
                <a:spcPts val="0"/>
              </a:spcBef>
              <a:spcAft>
                <a:spcPts val="1800"/>
              </a:spcAft>
              <a:buAutoNum type="arabicPeriod"/>
            </a:pPr>
            <a:r>
              <a:rPr lang="en-US">
                <a:latin typeface="Segoe UI"/>
                <a:cs typeface="Segoe UI"/>
              </a:rPr>
              <a:t>How often do you talk to families about their risk level currently?</a:t>
            </a:r>
          </a:p>
          <a:p>
            <a:pPr marL="457200" indent="-457200">
              <a:spcBef>
                <a:spcPts val="0"/>
              </a:spcBef>
              <a:spcAft>
                <a:spcPts val="1800"/>
              </a:spcAft>
              <a:buAutoNum type="arabicPeriod"/>
            </a:pPr>
            <a:r>
              <a:rPr lang="en-US">
                <a:latin typeface="Segoe UI"/>
                <a:cs typeface="Segoe UI"/>
              </a:rPr>
              <a:t>What do those conversations look like?</a:t>
            </a:r>
          </a:p>
          <a:p>
            <a:pPr marL="457200" indent="-457200">
              <a:spcBef>
                <a:spcPts val="0"/>
              </a:spcBef>
              <a:spcAft>
                <a:spcPts val="1800"/>
              </a:spcAft>
              <a:buAutoNum type="arabicPeriod"/>
            </a:pPr>
            <a:r>
              <a:rPr lang="en-US">
                <a:latin typeface="Segoe UI"/>
                <a:cs typeface="Segoe UI"/>
              </a:rPr>
              <a:t>Can you think of a time when it was easy to talk to a family about their risk level? A time when it was difficult? What made the difference? </a:t>
            </a:r>
          </a:p>
          <a:p>
            <a:pPr marL="457200" indent="-457200">
              <a:spcBef>
                <a:spcPts val="0"/>
              </a:spcBef>
              <a:spcAft>
                <a:spcPts val="1800"/>
              </a:spcAft>
              <a:buAutoNum type="arabicPeriod"/>
            </a:pPr>
            <a:r>
              <a:rPr lang="en-US">
                <a:latin typeface="Segoe UI"/>
                <a:cs typeface="Segoe UI"/>
              </a:rPr>
              <a:t>What support would help you have conversations with families about risk? </a:t>
            </a:r>
          </a:p>
          <a:p>
            <a:pPr>
              <a:spcBef>
                <a:spcPts val="0"/>
              </a:spcBef>
              <a:spcAft>
                <a:spcPts val="1800"/>
              </a:spcAft>
            </a:pPr>
            <a:endParaRPr lang="en-US"/>
          </a:p>
          <a:p>
            <a:pPr>
              <a:spcBef>
                <a:spcPts val="0"/>
              </a:spcBef>
              <a:spcAft>
                <a:spcPts val="1800"/>
              </a:spcAft>
            </a:pPr>
            <a:endParaRPr lang="en-US"/>
          </a:p>
        </p:txBody>
      </p:sp>
      <p:sp>
        <p:nvSpPr>
          <p:cNvPr id="2" name="Title 1">
            <a:extLst>
              <a:ext uri="{FF2B5EF4-FFF2-40B4-BE49-F238E27FC236}">
                <a16:creationId xmlns:a16="http://schemas.microsoft.com/office/drawing/2014/main" id="{C3C480C4-F744-5ED6-A305-F86213B0FFF1}"/>
              </a:ext>
            </a:extLst>
          </p:cNvPr>
          <p:cNvSpPr>
            <a:spLocks noGrp="1"/>
          </p:cNvSpPr>
          <p:nvPr>
            <p:ph type="title"/>
          </p:nvPr>
        </p:nvSpPr>
        <p:spPr/>
        <p:txBody>
          <a:bodyPr/>
          <a:lstStyle/>
          <a:p>
            <a:r>
              <a:rPr lang="en-US"/>
              <a:t>Share . . . </a:t>
            </a:r>
          </a:p>
        </p:txBody>
      </p:sp>
    </p:spTree>
    <p:custDataLst>
      <p:tags r:id="rId1"/>
    </p:custDataLst>
    <p:extLst>
      <p:ext uri="{BB962C8B-B14F-4D97-AF65-F5344CB8AC3E}">
        <p14:creationId xmlns:p14="http://schemas.microsoft.com/office/powerpoint/2010/main" val="42281385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fontScale="90000"/>
          </a:bodyPr>
          <a:lstStyle/>
          <a:p>
            <a:r>
              <a:rPr lang="en-CA" noProof="1"/>
              <a:t>Family Risk Reassessment: Policy and Procedures</a:t>
            </a:r>
          </a:p>
        </p:txBody>
      </p:sp>
      <p:pic>
        <p:nvPicPr>
          <p:cNvPr id="12" name="Picture Placeholder 11" descr="A picture containing text, stationary, file folder, binder&#10;&#10;Description automatically generated">
            <a:extLst>
              <a:ext uri="{FF2B5EF4-FFF2-40B4-BE49-F238E27FC236}">
                <a16:creationId xmlns:a16="http://schemas.microsoft.com/office/drawing/2014/main" id="{39689CBB-6C24-48E5-BC45-5AF11F3AFCE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78" r="21678"/>
          <a:stretch/>
        </p:blipFill>
        <p:spPr/>
      </p:pic>
      <p:sp>
        <p:nvSpPr>
          <p:cNvPr id="10" name="Text Placeholder 9">
            <a:extLst>
              <a:ext uri="{FF2B5EF4-FFF2-40B4-BE49-F238E27FC236}">
                <a16:creationId xmlns:a16="http://schemas.microsoft.com/office/drawing/2014/main" id="{95D754B2-7097-44D8-B81F-ABBF4053B028}"/>
              </a:ext>
            </a:extLst>
          </p:cNvPr>
          <p:cNvSpPr>
            <a:spLocks noGrp="1"/>
          </p:cNvSpPr>
          <p:nvPr>
            <p:ph type="body" sz="quarter" idx="11"/>
          </p:nvPr>
        </p:nvSpPr>
        <p:spPr>
          <a:xfrm>
            <a:off x="645545" y="3427137"/>
            <a:ext cx="5456337" cy="2225072"/>
          </a:xfrm>
        </p:spPr>
        <p:txBody>
          <a:bodyPr anchor="ctr"/>
          <a:lstStyle/>
          <a:p>
            <a:pPr marL="457200" indent="-457200">
              <a:buFontTx/>
              <a:buChar char="•"/>
            </a:pPr>
            <a:r>
              <a:rPr lang="en-CA" noProof="1"/>
              <a:t>Which cases</a:t>
            </a:r>
          </a:p>
          <a:p>
            <a:pPr marL="457200" indent="-457200">
              <a:buFontTx/>
              <a:buChar char="•"/>
            </a:pPr>
            <a:r>
              <a:rPr lang="en-CA" noProof="1"/>
              <a:t>Who</a:t>
            </a:r>
          </a:p>
          <a:p>
            <a:pPr marL="457200" indent="-457200">
              <a:buFontTx/>
              <a:buChar char="•"/>
            </a:pPr>
            <a:r>
              <a:rPr lang="en-CA" noProof="1"/>
              <a:t>When</a:t>
            </a:r>
          </a:p>
          <a:p>
            <a:pPr marL="457200" indent="-457200">
              <a:buFontTx/>
              <a:buChar char="•"/>
            </a:pPr>
            <a:r>
              <a:rPr lang="en-CA" noProof="1"/>
              <a:t>Decision</a:t>
            </a:r>
          </a:p>
        </p:txBody>
      </p:sp>
      <p:pic>
        <p:nvPicPr>
          <p:cNvPr id="2" name="Picture 1">
            <a:extLst>
              <a:ext uri="{FF2B5EF4-FFF2-40B4-BE49-F238E27FC236}">
                <a16:creationId xmlns:a16="http://schemas.microsoft.com/office/drawing/2014/main" id="{21B2189D-CA1D-D215-17CD-FC6B502319A9}"/>
              </a:ext>
            </a:extLst>
          </p:cNvPr>
          <p:cNvPicPr>
            <a:picLocks noChangeAspect="1"/>
          </p:cNvPicPr>
          <p:nvPr/>
        </p:nvPicPr>
        <p:blipFill>
          <a:blip r:embed="rId5"/>
          <a:stretch>
            <a:fillRect/>
          </a:stretch>
        </p:blipFill>
        <p:spPr>
          <a:xfrm>
            <a:off x="4117406" y="3593309"/>
            <a:ext cx="1728223" cy="1728223"/>
          </a:xfrm>
          <a:prstGeom prst="rect">
            <a:avLst/>
          </a:prstGeom>
        </p:spPr>
      </p:pic>
    </p:spTree>
    <p:custDataLst>
      <p:tags r:id="rId1"/>
    </p:custDataLst>
    <p:extLst>
      <p:ext uri="{BB962C8B-B14F-4D97-AF65-F5344CB8AC3E}">
        <p14:creationId xmlns:p14="http://schemas.microsoft.com/office/powerpoint/2010/main" val="17718012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53E8-A2E5-7BB7-7F46-A845EBB36162}"/>
              </a:ext>
            </a:extLst>
          </p:cNvPr>
          <p:cNvSpPr>
            <a:spLocks noGrp="1"/>
          </p:cNvSpPr>
          <p:nvPr>
            <p:ph type="title"/>
          </p:nvPr>
        </p:nvSpPr>
        <p:spPr/>
        <p:txBody>
          <a:bodyPr/>
          <a:lstStyle/>
          <a:p>
            <a:r>
              <a:rPr lang="en-US">
                <a:latin typeface="Segoe UI"/>
                <a:cs typeface="Segoe UI"/>
              </a:rPr>
              <a:t>Practice</a:t>
            </a:r>
            <a:endParaRPr lang="en-US"/>
          </a:p>
        </p:txBody>
      </p:sp>
    </p:spTree>
    <p:custDataLst>
      <p:tags r:id="rId1"/>
    </p:custDataLst>
    <p:extLst>
      <p:ext uri="{BB962C8B-B14F-4D97-AF65-F5344CB8AC3E}">
        <p14:creationId xmlns:p14="http://schemas.microsoft.com/office/powerpoint/2010/main" val="14664280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69A2-7A13-1176-7948-4A6AEB383B87}"/>
              </a:ext>
            </a:extLst>
          </p:cNvPr>
          <p:cNvSpPr>
            <a:spLocks noGrp="1"/>
          </p:cNvSpPr>
          <p:nvPr>
            <p:ph type="title"/>
          </p:nvPr>
        </p:nvSpPr>
        <p:spPr/>
        <p:txBody>
          <a:bodyPr/>
          <a:lstStyle/>
          <a:p>
            <a:r>
              <a:rPr lang="en-US"/>
              <a:t>Risk Reassessment Components</a:t>
            </a:r>
          </a:p>
        </p:txBody>
      </p:sp>
      <p:pic>
        <p:nvPicPr>
          <p:cNvPr id="6" name="Picture Placeholder 5">
            <a:extLst>
              <a:ext uri="{FF2B5EF4-FFF2-40B4-BE49-F238E27FC236}">
                <a16:creationId xmlns:a16="http://schemas.microsoft.com/office/drawing/2014/main" id="{C76FE16E-738D-C3D7-B8B9-9A502D081F2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8110" r="18110"/>
          <a:stretch>
            <a:fillRect/>
          </a:stretch>
        </p:blipFill>
        <p:spPr/>
      </p:pic>
      <p:sp>
        <p:nvSpPr>
          <p:cNvPr id="5" name="Text Placeholder 4">
            <a:extLst>
              <a:ext uri="{FF2B5EF4-FFF2-40B4-BE49-F238E27FC236}">
                <a16:creationId xmlns:a16="http://schemas.microsoft.com/office/drawing/2014/main" id="{0CBB5539-94FF-C420-89C9-D32334148F7F}"/>
              </a:ext>
            </a:extLst>
          </p:cNvPr>
          <p:cNvSpPr>
            <a:spLocks noGrp="1"/>
          </p:cNvSpPr>
          <p:nvPr>
            <p:ph type="body" sz="quarter" idx="11"/>
          </p:nvPr>
        </p:nvSpPr>
        <p:spPr>
          <a:xfrm>
            <a:off x="6104536" y="3000375"/>
            <a:ext cx="5456337" cy="2754149"/>
          </a:xfrm>
        </p:spPr>
        <p:txBody>
          <a:bodyPr vert="horz" lIns="91440" tIns="45720" rIns="91440" bIns="45720" rtlCol="0" anchor="t">
            <a:noAutofit/>
          </a:bodyPr>
          <a:lstStyle/>
          <a:p>
            <a:pPr marL="457200" indent="-457200">
              <a:buFont typeface="Arial" panose="020B0604020202020204" pitchFamily="34" charset="0"/>
              <a:buChar char="•"/>
            </a:pPr>
            <a:r>
              <a:rPr lang="en-US"/>
              <a:t>Risk Reassessment</a:t>
            </a:r>
          </a:p>
          <a:p>
            <a:pPr marL="457200" indent="-457200">
              <a:buFont typeface="Arial" panose="020B0604020202020204" pitchFamily="34" charset="0"/>
              <a:buChar char="•"/>
            </a:pPr>
            <a:r>
              <a:rPr lang="en-US"/>
              <a:t>Scored Risk Level</a:t>
            </a:r>
          </a:p>
          <a:p>
            <a:pPr marL="457200" indent="-457200">
              <a:buFont typeface="Arial" panose="020B0604020202020204" pitchFamily="34" charset="0"/>
              <a:buChar char="•"/>
            </a:pPr>
            <a:r>
              <a:rPr lang="en-US"/>
              <a:t>Overrides</a:t>
            </a:r>
          </a:p>
          <a:p>
            <a:pPr marL="457200" indent="-457200">
              <a:buFont typeface="Arial" panose="020B0604020202020204" pitchFamily="34" charset="0"/>
              <a:buChar char="•"/>
            </a:pPr>
            <a:r>
              <a:rPr lang="en-US"/>
              <a:t>Final Risk Level</a:t>
            </a:r>
          </a:p>
          <a:p>
            <a:pPr marL="457200" indent="-457200">
              <a:buFont typeface="Arial" panose="020B0604020202020204" pitchFamily="34" charset="0"/>
              <a:buChar char="•"/>
            </a:pPr>
            <a:r>
              <a:rPr lang="en-US"/>
              <a:t>Planned Action</a:t>
            </a:r>
          </a:p>
        </p:txBody>
      </p:sp>
    </p:spTree>
    <p:custDataLst>
      <p:tags r:id="rId1"/>
    </p:custDataLst>
    <p:extLst>
      <p:ext uri="{BB962C8B-B14F-4D97-AF65-F5344CB8AC3E}">
        <p14:creationId xmlns:p14="http://schemas.microsoft.com/office/powerpoint/2010/main" val="4208096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a:xfrm>
            <a:off x="648239" y="535665"/>
            <a:ext cx="5447761" cy="2196901"/>
          </a:xfrm>
        </p:spPr>
        <p:txBody>
          <a:bodyPr/>
          <a:lstStyle/>
          <a:p>
            <a:r>
              <a:rPr lang="en-CA" altLang="en-US" noProof="1"/>
              <a:t>Documentation</a:t>
            </a:r>
          </a:p>
        </p:txBody>
      </p:sp>
      <p:sp>
        <p:nvSpPr>
          <p:cNvPr id="10" name="Text Placeholder 9">
            <a:extLst>
              <a:ext uri="{FF2B5EF4-FFF2-40B4-BE49-F238E27FC236}">
                <a16:creationId xmlns:a16="http://schemas.microsoft.com/office/drawing/2014/main" id="{F23886E1-B5BC-48F4-A69F-5CC57B508AE1}"/>
              </a:ext>
            </a:extLst>
          </p:cNvPr>
          <p:cNvSpPr>
            <a:spLocks noGrp="1"/>
          </p:cNvSpPr>
          <p:nvPr>
            <p:ph type="body" sz="quarter" idx="11"/>
          </p:nvPr>
        </p:nvSpPr>
        <p:spPr>
          <a:xfrm>
            <a:off x="639663" y="1467293"/>
            <a:ext cx="5456337" cy="4287231"/>
          </a:xfrm>
        </p:spPr>
        <p:txBody>
          <a:bodyPr anchor="ctr"/>
          <a:lstStyle/>
          <a:p>
            <a:pPr marL="457200" indent="-457200">
              <a:buFont typeface="Arial" panose="020B0604020202020204" pitchFamily="34" charset="0"/>
              <a:buChar char="•"/>
            </a:pPr>
            <a:r>
              <a:rPr lang="en-US" altLang="en-US"/>
              <a:t>Risk reassessment narrative should include evidence that supports item responses.</a:t>
            </a:r>
            <a:endParaRPr lang="en-US"/>
          </a:p>
          <a:p>
            <a:pPr marL="457200" indent="-457200">
              <a:buFont typeface="Arial" panose="020B0604020202020204" pitchFamily="34" charset="0"/>
              <a:buChar char="•"/>
            </a:pPr>
            <a:r>
              <a:rPr lang="en-US" altLang="en-US"/>
              <a:t>Document reasons for every recommendation.</a:t>
            </a:r>
          </a:p>
        </p:txBody>
      </p:sp>
      <p:pic>
        <p:nvPicPr>
          <p:cNvPr id="5" name="Picture Placeholder 4">
            <a:extLst>
              <a:ext uri="{FF2B5EF4-FFF2-40B4-BE49-F238E27FC236}">
                <a16:creationId xmlns:a16="http://schemas.microsoft.com/office/drawing/2014/main" id="{86FE8628-DD5D-77AD-1FA0-9C32119F120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53" r="21653"/>
          <a:stretch>
            <a:fillRect/>
          </a:stretch>
        </p:blipFill>
        <p:spPr/>
      </p:pic>
    </p:spTree>
    <p:custDataLst>
      <p:tags r:id="rId1"/>
    </p:custDataLst>
    <p:extLst>
      <p:ext uri="{BB962C8B-B14F-4D97-AF65-F5344CB8AC3E}">
        <p14:creationId xmlns:p14="http://schemas.microsoft.com/office/powerpoint/2010/main" val="361760995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typing on a computer&#10;&#10;Description automatically generated">
            <a:extLst>
              <a:ext uri="{FF2B5EF4-FFF2-40B4-BE49-F238E27FC236}">
                <a16:creationId xmlns:a16="http://schemas.microsoft.com/office/drawing/2014/main" id="{D5E5B06D-DB48-DE52-F289-5504FA211F2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7525" r="27525"/>
          <a:stretch/>
        </p:blipFill>
        <p:spPr/>
      </p:pic>
      <p:sp>
        <p:nvSpPr>
          <p:cNvPr id="3" name="Text Placeholder 2">
            <a:extLst>
              <a:ext uri="{FF2B5EF4-FFF2-40B4-BE49-F238E27FC236}">
                <a16:creationId xmlns:a16="http://schemas.microsoft.com/office/drawing/2014/main" id="{6532E9D9-D7DF-2009-A2B0-C42C2DDBF220}"/>
              </a:ext>
            </a:extLst>
          </p:cNvPr>
          <p:cNvSpPr>
            <a:spLocks noGrp="1"/>
          </p:cNvSpPr>
          <p:nvPr>
            <p:ph type="body" sz="quarter" idx="12"/>
          </p:nvPr>
        </p:nvSpPr>
        <p:spPr/>
        <p:txBody>
          <a:bodyPr/>
          <a:lstStyle/>
          <a:p>
            <a:endParaRPr lang="en-US"/>
          </a:p>
        </p:txBody>
      </p:sp>
      <p:sp>
        <p:nvSpPr>
          <p:cNvPr id="2" name="Title 1">
            <a:extLst>
              <a:ext uri="{FF2B5EF4-FFF2-40B4-BE49-F238E27FC236}">
                <a16:creationId xmlns:a16="http://schemas.microsoft.com/office/drawing/2014/main" id="{E16E60A4-FBFC-4450-AFEC-50CFF647DA23}"/>
              </a:ext>
            </a:extLst>
          </p:cNvPr>
          <p:cNvSpPr>
            <a:spLocks noGrp="1"/>
          </p:cNvSpPr>
          <p:nvPr>
            <p:ph type="title"/>
          </p:nvPr>
        </p:nvSpPr>
        <p:spPr/>
        <p:txBody>
          <a:bodyPr/>
          <a:lstStyle/>
          <a:p>
            <a:r>
              <a:rPr lang="en-US"/>
              <a:t>Supervisors’ Role in reviewing Risk Reassessments</a:t>
            </a:r>
          </a:p>
        </p:txBody>
      </p:sp>
    </p:spTree>
    <p:custDataLst>
      <p:tags r:id="rId1"/>
    </p:custDataLst>
    <p:extLst>
      <p:ext uri="{BB962C8B-B14F-4D97-AF65-F5344CB8AC3E}">
        <p14:creationId xmlns:p14="http://schemas.microsoft.com/office/powerpoint/2010/main" val="1650824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72519" y="323751"/>
            <a:ext cx="4975616" cy="930805"/>
          </a:xfrm>
          <a:prstGeom prst="round2SameRect">
            <a:avLst/>
          </a:prstGeom>
          <a:solidFill>
            <a:schemeClr val="tx2"/>
          </a:solid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4906" tIns="105660" rIns="184906" bIns="105660" numCol="1" spcCol="1270" anchor="ctr" anchorCtr="0">
            <a:noAutofit/>
          </a:bodyPr>
          <a:lstStyle/>
          <a:p>
            <a:pPr algn="ctr" defTabSz="1155527">
              <a:spcBef>
                <a:spcPct val="0"/>
              </a:spcBef>
            </a:pPr>
            <a:r>
              <a:rPr lang="en-US" sz="3200" b="1"/>
              <a:t>System 1: Intuitive</a:t>
            </a:r>
          </a:p>
        </p:txBody>
      </p:sp>
      <p:sp>
        <p:nvSpPr>
          <p:cNvPr id="6" name="Freeform 5"/>
          <p:cNvSpPr/>
          <p:nvPr/>
        </p:nvSpPr>
        <p:spPr>
          <a:xfrm>
            <a:off x="672519" y="1272311"/>
            <a:ext cx="4975616" cy="4028094"/>
          </a:xfrm>
          <a:custGeom>
            <a:avLst/>
            <a:gdLst>
              <a:gd name="connsiteX0" fmla="*/ 0 w 2388645"/>
              <a:gd name="connsiteY0" fmla="*/ 0 h 3670601"/>
              <a:gd name="connsiteX1" fmla="*/ 2388645 w 2388645"/>
              <a:gd name="connsiteY1" fmla="*/ 0 h 3670601"/>
              <a:gd name="connsiteX2" fmla="*/ 2388645 w 2388645"/>
              <a:gd name="connsiteY2" fmla="*/ 3670601 h 3670601"/>
              <a:gd name="connsiteX3" fmla="*/ 0 w 2388645"/>
              <a:gd name="connsiteY3" fmla="*/ 3670601 h 3670601"/>
              <a:gd name="connsiteX4" fmla="*/ 0 w 2388645"/>
              <a:gd name="connsiteY4" fmla="*/ 0 h 367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45" h="3670601">
                <a:moveTo>
                  <a:pt x="0" y="0"/>
                </a:moveTo>
                <a:lnTo>
                  <a:pt x="2388645" y="0"/>
                </a:lnTo>
                <a:lnTo>
                  <a:pt x="2388645" y="3670601"/>
                </a:lnTo>
                <a:lnTo>
                  <a:pt x="0" y="3670601"/>
                </a:lnTo>
                <a:lnTo>
                  <a:pt x="0" y="0"/>
                </a:lnTo>
                <a:close/>
              </a:path>
            </a:pathLst>
          </a:custGeom>
          <a:noFill/>
          <a:ln>
            <a:solidFill>
              <a:schemeClr val="tx2"/>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76" tIns="106676" rIns="142235" bIns="160014" numCol="1" spcCol="1270" anchor="t" anchorCtr="0">
            <a:noAutofit/>
          </a:bodyPr>
          <a:lstStyle/>
          <a:p>
            <a:pPr marL="914286" lvl="1" defTabSz="893651">
              <a:spcBef>
                <a:spcPct val="0"/>
              </a:spcBef>
            </a:pPr>
            <a:endParaRPr lang="en-US" sz="1625">
              <a:solidFill>
                <a:schemeClr val="accent6"/>
              </a:solidFill>
            </a:endParaRPr>
          </a:p>
          <a:p>
            <a:pPr marL="1371429" lvl="1" defTabSz="893651">
              <a:spcBef>
                <a:spcPct val="0"/>
              </a:spcBef>
            </a:pPr>
            <a:r>
              <a:rPr lang="en-US" sz="2399">
                <a:solidFill>
                  <a:schemeClr val="tx1"/>
                </a:solidFill>
              </a:rPr>
              <a:t>Fast</a:t>
            </a:r>
          </a:p>
          <a:p>
            <a:pPr marL="914286" lvl="1" defTabSz="893651">
              <a:spcBef>
                <a:spcPct val="0"/>
              </a:spcBef>
            </a:pPr>
            <a:endParaRPr lang="en-US" sz="2399">
              <a:solidFill>
                <a:schemeClr val="accent6"/>
              </a:solidFill>
            </a:endParaRPr>
          </a:p>
          <a:p>
            <a:pPr marL="1371429" lvl="1" defTabSz="893651">
              <a:spcBef>
                <a:spcPct val="0"/>
              </a:spcBef>
            </a:pPr>
            <a:r>
              <a:rPr lang="en-US" sz="2399">
                <a:solidFill>
                  <a:schemeClr val="tx1"/>
                </a:solidFill>
              </a:rPr>
              <a:t>Unconscious</a:t>
            </a:r>
          </a:p>
          <a:p>
            <a:pPr marL="914286" lvl="1" defTabSz="893651">
              <a:spcBef>
                <a:spcPct val="0"/>
              </a:spcBef>
            </a:pPr>
            <a:endParaRPr lang="en-US" sz="2399">
              <a:solidFill>
                <a:schemeClr val="accent6"/>
              </a:solidFill>
            </a:endParaRPr>
          </a:p>
          <a:p>
            <a:pPr marL="1371429" lvl="1" defTabSz="893651">
              <a:spcBef>
                <a:spcPct val="0"/>
              </a:spcBef>
            </a:pPr>
            <a:r>
              <a:rPr lang="en-US" sz="2399">
                <a:solidFill>
                  <a:schemeClr val="tx1"/>
                </a:solidFill>
              </a:rPr>
              <a:t>Automatic</a:t>
            </a:r>
          </a:p>
          <a:p>
            <a:pPr marL="914286" lvl="1" defTabSz="893651">
              <a:spcBef>
                <a:spcPct val="0"/>
              </a:spcBef>
            </a:pPr>
            <a:endParaRPr lang="en-US" sz="2399">
              <a:solidFill>
                <a:schemeClr val="accent6"/>
              </a:solidFill>
            </a:endParaRPr>
          </a:p>
          <a:p>
            <a:pPr marL="1371429" lvl="1" defTabSz="893651">
              <a:spcBef>
                <a:spcPct val="0"/>
              </a:spcBef>
            </a:pPr>
            <a:r>
              <a:rPr lang="en-US" sz="2399">
                <a:solidFill>
                  <a:schemeClr val="tx1"/>
                </a:solidFill>
              </a:rPr>
              <a:t>Everyday Decisions</a:t>
            </a:r>
          </a:p>
          <a:p>
            <a:pPr marL="914286" lvl="1" defTabSz="893651">
              <a:spcBef>
                <a:spcPct val="0"/>
              </a:spcBef>
            </a:pPr>
            <a:endParaRPr lang="en-US" sz="2399">
              <a:solidFill>
                <a:schemeClr val="accent6"/>
              </a:solidFill>
            </a:endParaRPr>
          </a:p>
          <a:p>
            <a:pPr marL="1371429" lvl="1" defTabSz="893651">
              <a:spcBef>
                <a:spcPct val="0"/>
              </a:spcBef>
            </a:pPr>
            <a:r>
              <a:rPr lang="en-US" sz="2399">
                <a:solidFill>
                  <a:schemeClr val="tx1"/>
                </a:solidFill>
              </a:rPr>
              <a:t>Unnoticed Errors</a:t>
            </a:r>
          </a:p>
          <a:p>
            <a:pPr marL="463493" lvl="1" indent="-339682" defTabSz="893651">
              <a:spcBef>
                <a:spcPct val="0"/>
              </a:spcBef>
              <a:buChar char="•"/>
            </a:pPr>
            <a:endParaRPr lang="en-US" sz="2399">
              <a:solidFill>
                <a:schemeClr val="accent6"/>
              </a:solidFill>
            </a:endParaRPr>
          </a:p>
        </p:txBody>
      </p:sp>
      <p:sp>
        <p:nvSpPr>
          <p:cNvPr id="7" name="Freeform 6"/>
          <p:cNvSpPr/>
          <p:nvPr/>
        </p:nvSpPr>
        <p:spPr>
          <a:xfrm>
            <a:off x="6565385" y="341504"/>
            <a:ext cx="4975616" cy="930806"/>
          </a:xfrm>
          <a:prstGeom prst="round2SameRect">
            <a:avLst/>
          </a:prstGeom>
          <a:solidFill>
            <a:schemeClr val="accent3"/>
          </a:solidFill>
          <a:ln>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4906" tIns="105660" rIns="184906" bIns="105660" numCol="1" spcCol="1270" anchor="ctr" anchorCtr="0">
            <a:noAutofit/>
          </a:bodyPr>
          <a:lstStyle/>
          <a:p>
            <a:pPr algn="ctr" defTabSz="1155527">
              <a:spcBef>
                <a:spcPct val="0"/>
              </a:spcBef>
            </a:pPr>
            <a:r>
              <a:rPr lang="en-US" sz="3200" b="1"/>
              <a:t>System 2: Analytic</a:t>
            </a:r>
            <a:endParaRPr lang="en-US" sz="3200" b="1" i="1"/>
          </a:p>
        </p:txBody>
      </p:sp>
      <p:sp>
        <p:nvSpPr>
          <p:cNvPr id="8" name="Freeform 7"/>
          <p:cNvSpPr/>
          <p:nvPr/>
        </p:nvSpPr>
        <p:spPr>
          <a:xfrm>
            <a:off x="6565385" y="1272309"/>
            <a:ext cx="4975616" cy="4028096"/>
          </a:xfrm>
          <a:custGeom>
            <a:avLst/>
            <a:gdLst>
              <a:gd name="connsiteX0" fmla="*/ 0 w 2388645"/>
              <a:gd name="connsiteY0" fmla="*/ 0 h 3670601"/>
              <a:gd name="connsiteX1" fmla="*/ 2388645 w 2388645"/>
              <a:gd name="connsiteY1" fmla="*/ 0 h 3670601"/>
              <a:gd name="connsiteX2" fmla="*/ 2388645 w 2388645"/>
              <a:gd name="connsiteY2" fmla="*/ 3670601 h 3670601"/>
              <a:gd name="connsiteX3" fmla="*/ 0 w 2388645"/>
              <a:gd name="connsiteY3" fmla="*/ 3670601 h 3670601"/>
              <a:gd name="connsiteX4" fmla="*/ 0 w 2388645"/>
              <a:gd name="connsiteY4" fmla="*/ 0 h 367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45" h="3670601">
                <a:moveTo>
                  <a:pt x="0" y="0"/>
                </a:moveTo>
                <a:lnTo>
                  <a:pt x="2388645" y="0"/>
                </a:lnTo>
                <a:lnTo>
                  <a:pt x="2388645" y="3670601"/>
                </a:lnTo>
                <a:lnTo>
                  <a:pt x="0" y="3670601"/>
                </a:lnTo>
                <a:lnTo>
                  <a:pt x="0" y="0"/>
                </a:lnTo>
                <a:close/>
              </a:path>
            </a:pathLst>
          </a:custGeom>
          <a:noFill/>
          <a:ln>
            <a:solidFill>
              <a:schemeClr val="accent3"/>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76" tIns="106676" rIns="142235" bIns="160014" numCol="1" spcCol="1270" anchor="t" anchorCtr="0">
            <a:noAutofit/>
          </a:bodyPr>
          <a:lstStyle/>
          <a:p>
            <a:pPr marL="914286" lvl="1" defTabSz="888868">
              <a:spcBef>
                <a:spcPct val="0"/>
              </a:spcBef>
            </a:pPr>
            <a:endParaRPr lang="en-US" sz="1625">
              <a:solidFill>
                <a:schemeClr val="accent6"/>
              </a:solidFill>
            </a:endParaRPr>
          </a:p>
          <a:p>
            <a:pPr marL="1371429" lvl="1" defTabSz="888868">
              <a:spcBef>
                <a:spcPct val="0"/>
              </a:spcBef>
            </a:pPr>
            <a:r>
              <a:rPr lang="en-US" sz="2399">
                <a:solidFill>
                  <a:schemeClr val="tx1"/>
                </a:solidFill>
              </a:rPr>
              <a:t>Slow</a:t>
            </a:r>
          </a:p>
          <a:p>
            <a:pPr marL="914286" lvl="1" defTabSz="888868">
              <a:spcBef>
                <a:spcPct val="0"/>
              </a:spcBef>
            </a:pPr>
            <a:endParaRPr lang="en-US" sz="2399">
              <a:solidFill>
                <a:schemeClr val="accent6"/>
              </a:solidFill>
            </a:endParaRPr>
          </a:p>
          <a:p>
            <a:pPr marL="1371429" lvl="1" defTabSz="888868">
              <a:spcBef>
                <a:spcPct val="0"/>
              </a:spcBef>
            </a:pPr>
            <a:r>
              <a:rPr lang="en-US" sz="2399">
                <a:solidFill>
                  <a:schemeClr val="tx1"/>
                </a:solidFill>
              </a:rPr>
              <a:t>Conscious</a:t>
            </a:r>
          </a:p>
          <a:p>
            <a:pPr marL="914286" lvl="1" defTabSz="888868">
              <a:spcBef>
                <a:spcPct val="0"/>
              </a:spcBef>
            </a:pPr>
            <a:endParaRPr lang="en-US" sz="2399">
              <a:solidFill>
                <a:schemeClr val="accent6"/>
              </a:solidFill>
            </a:endParaRPr>
          </a:p>
          <a:p>
            <a:pPr marL="1371429" lvl="1" defTabSz="888868">
              <a:spcBef>
                <a:spcPct val="0"/>
              </a:spcBef>
            </a:pPr>
            <a:r>
              <a:rPr lang="en-US" sz="2399">
                <a:solidFill>
                  <a:schemeClr val="tx1"/>
                </a:solidFill>
              </a:rPr>
              <a:t>Effortful</a:t>
            </a:r>
          </a:p>
          <a:p>
            <a:pPr marL="914286" lvl="1" defTabSz="888868">
              <a:spcBef>
                <a:spcPct val="0"/>
              </a:spcBef>
            </a:pPr>
            <a:endParaRPr lang="en-US" sz="2399">
              <a:solidFill>
                <a:schemeClr val="accent6"/>
              </a:solidFill>
            </a:endParaRPr>
          </a:p>
          <a:p>
            <a:pPr marL="1371429" lvl="1" defTabSz="888868">
              <a:spcBef>
                <a:spcPct val="0"/>
              </a:spcBef>
            </a:pPr>
            <a:r>
              <a:rPr lang="en-US" sz="2399">
                <a:solidFill>
                  <a:schemeClr val="tx1"/>
                </a:solidFill>
              </a:rPr>
              <a:t>Complex Decisions</a:t>
            </a:r>
          </a:p>
          <a:p>
            <a:pPr marL="914286" lvl="1" defTabSz="888868">
              <a:spcBef>
                <a:spcPct val="0"/>
              </a:spcBef>
            </a:pPr>
            <a:endParaRPr lang="en-US" sz="2399">
              <a:solidFill>
                <a:schemeClr val="accent6"/>
              </a:solidFill>
            </a:endParaRPr>
          </a:p>
          <a:p>
            <a:pPr marL="1371429" lvl="1" defTabSz="888868">
              <a:spcBef>
                <a:spcPct val="0"/>
              </a:spcBef>
            </a:pPr>
            <a:r>
              <a:rPr lang="en-US" sz="2399">
                <a:solidFill>
                  <a:schemeClr val="tx1"/>
                </a:solidFill>
              </a:rPr>
              <a:t>Check and Balance</a:t>
            </a:r>
          </a:p>
          <a:p>
            <a:pPr marL="228565" lvl="1" defTabSz="888868">
              <a:spcBef>
                <a:spcPct val="0"/>
              </a:spcBef>
              <a:buChar char="•"/>
            </a:pPr>
            <a:endParaRPr lang="en-US" sz="2399"/>
          </a:p>
        </p:txBody>
      </p:sp>
      <p:sp>
        <p:nvSpPr>
          <p:cNvPr id="19" name="TextBox 18"/>
          <p:cNvSpPr txBox="1"/>
          <p:nvPr/>
        </p:nvSpPr>
        <p:spPr>
          <a:xfrm>
            <a:off x="2947551" y="5814286"/>
            <a:ext cx="7485411" cy="523220"/>
          </a:xfrm>
          <a:prstGeom prst="rect">
            <a:avLst/>
          </a:prstGeom>
          <a:noFill/>
        </p:spPr>
        <p:txBody>
          <a:bodyPr wrap="square" rtlCol="0">
            <a:spAutoFit/>
          </a:bodyPr>
          <a:lstStyle/>
          <a:p>
            <a:pPr marL="0" lvl="1" defTabSz="888868">
              <a:spcBef>
                <a:spcPct val="0"/>
              </a:spcBef>
            </a:pPr>
            <a:r>
              <a:rPr lang="en-US" sz="2800"/>
              <a:t>Cannot be activated without support</a:t>
            </a:r>
          </a:p>
        </p:txBody>
      </p:sp>
      <p:sp>
        <p:nvSpPr>
          <p:cNvPr id="42" name="Freeform 41"/>
          <p:cNvSpPr/>
          <p:nvPr/>
        </p:nvSpPr>
        <p:spPr>
          <a:xfrm>
            <a:off x="672519" y="5799835"/>
            <a:ext cx="1987498" cy="554450"/>
          </a:xfrm>
          <a:prstGeom prst="roundRect">
            <a:avLst/>
          </a:prstGeom>
          <a:solidFill>
            <a:schemeClr val="accent3"/>
          </a:solidFill>
          <a:ln>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4906" tIns="105660" rIns="184906" bIns="105660" numCol="1" spcCol="1270" anchor="ctr" anchorCtr="0">
            <a:noAutofit/>
          </a:bodyPr>
          <a:lstStyle/>
          <a:p>
            <a:pPr algn="ctr" defTabSz="1155527">
              <a:spcBef>
                <a:spcPct val="0"/>
              </a:spcBef>
            </a:pPr>
            <a:r>
              <a:rPr lang="en-US" sz="2400" b="1"/>
              <a:t>SYSTEM 2</a:t>
            </a:r>
            <a:endParaRPr lang="en-US" sz="2400" b="1" i="1"/>
          </a:p>
        </p:txBody>
      </p:sp>
      <p:pic>
        <p:nvPicPr>
          <p:cNvPr id="29" name="Graphic 28">
            <a:extLst>
              <a:ext uri="{FF2B5EF4-FFF2-40B4-BE49-F238E27FC236}">
                <a16:creationId xmlns:a16="http://schemas.microsoft.com/office/drawing/2014/main" id="{85BB62FD-A5C3-4A81-988D-A72007E0B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3767" y="1559925"/>
            <a:ext cx="389044" cy="521672"/>
          </a:xfrm>
          <a:prstGeom prst="rect">
            <a:avLst/>
          </a:prstGeom>
        </p:spPr>
      </p:pic>
      <p:sp>
        <p:nvSpPr>
          <p:cNvPr id="33" name="Freeform: Shape 32">
            <a:extLst>
              <a:ext uri="{FF2B5EF4-FFF2-40B4-BE49-F238E27FC236}">
                <a16:creationId xmlns:a16="http://schemas.microsoft.com/office/drawing/2014/main" id="{C335F9BE-527A-4216-AD67-555FCDEF7E03}"/>
              </a:ext>
            </a:extLst>
          </p:cNvPr>
          <p:cNvSpPr/>
          <p:nvPr/>
        </p:nvSpPr>
        <p:spPr>
          <a:xfrm>
            <a:off x="1251795" y="3778473"/>
            <a:ext cx="274027" cy="210923"/>
          </a:xfrm>
          <a:custGeom>
            <a:avLst/>
            <a:gdLst>
              <a:gd name="connsiteX0" fmla="*/ 778866 w 2943282"/>
              <a:gd name="connsiteY0" fmla="*/ 2265399 h 2265491"/>
              <a:gd name="connsiteX1" fmla="*/ 2798053 w 2943282"/>
              <a:gd name="connsiteY1" fmla="*/ 1051232 h 2265491"/>
              <a:gd name="connsiteX2" fmla="*/ 2874089 w 2943282"/>
              <a:gd name="connsiteY2" fmla="*/ 295697 h 2265491"/>
              <a:gd name="connsiteX3" fmla="*/ 2194590 w 2943282"/>
              <a:gd name="connsiteY3" fmla="*/ 0 h 2265491"/>
              <a:gd name="connsiteX4" fmla="*/ 2164417 w 2943282"/>
              <a:gd name="connsiteY4" fmla="*/ 0 h 2265491"/>
              <a:gd name="connsiteX5" fmla="*/ 145230 w 2943282"/>
              <a:gd name="connsiteY5" fmla="*/ 1214167 h 2265491"/>
              <a:gd name="connsiteX6" fmla="*/ 69194 w 2943282"/>
              <a:gd name="connsiteY6" fmla="*/ 1969702 h 2265491"/>
              <a:gd name="connsiteX7" fmla="*/ 778866 w 2943282"/>
              <a:gd name="connsiteY7" fmla="*/ 2265399 h 22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82" h="2265491">
                <a:moveTo>
                  <a:pt x="778866" y="2265399"/>
                </a:moveTo>
                <a:cubicBezTo>
                  <a:pt x="1530781" y="2254536"/>
                  <a:pt x="2433561" y="1707799"/>
                  <a:pt x="2798053" y="1051232"/>
                </a:cubicBezTo>
                <a:cubicBezTo>
                  <a:pt x="2960988" y="759156"/>
                  <a:pt x="2987540" y="490012"/>
                  <a:pt x="2874089" y="295697"/>
                </a:cubicBezTo>
                <a:cubicBezTo>
                  <a:pt x="2764259" y="106209"/>
                  <a:pt x="2521667" y="0"/>
                  <a:pt x="2194590" y="0"/>
                </a:cubicBezTo>
                <a:cubicBezTo>
                  <a:pt x="2187349" y="0"/>
                  <a:pt x="2175279" y="0"/>
                  <a:pt x="2164417" y="0"/>
                </a:cubicBezTo>
                <a:cubicBezTo>
                  <a:pt x="1412502" y="10862"/>
                  <a:pt x="509722" y="557599"/>
                  <a:pt x="145230" y="1214167"/>
                </a:cubicBezTo>
                <a:cubicBezTo>
                  <a:pt x="-17705" y="1506243"/>
                  <a:pt x="-44257" y="1775387"/>
                  <a:pt x="69194" y="1969702"/>
                </a:cubicBezTo>
                <a:cubicBezTo>
                  <a:pt x="186265" y="2166431"/>
                  <a:pt x="440927" y="2269019"/>
                  <a:pt x="778866" y="2265399"/>
                </a:cubicBezTo>
                <a:close/>
              </a:path>
            </a:pathLst>
          </a:custGeom>
          <a:noFill/>
          <a:ln w="1204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786F1CE-DFFA-45AC-A183-435CA4F087A8}"/>
              </a:ext>
            </a:extLst>
          </p:cNvPr>
          <p:cNvSpPr/>
          <p:nvPr/>
        </p:nvSpPr>
        <p:spPr>
          <a:xfrm>
            <a:off x="1285430" y="3849826"/>
            <a:ext cx="264174" cy="179132"/>
          </a:xfrm>
          <a:custGeom>
            <a:avLst/>
            <a:gdLst>
              <a:gd name="connsiteX0" fmla="*/ 2637133 w 2837450"/>
              <a:gd name="connsiteY0" fmla="*/ 398285 h 1924027"/>
              <a:gd name="connsiteX1" fmla="*/ 424838 w 2837450"/>
              <a:gd name="connsiteY1" fmla="*/ 1730731 h 1924027"/>
              <a:gd name="connsiteX2" fmla="*/ 391044 w 2837450"/>
              <a:gd name="connsiteY2" fmla="*/ 1730731 h 1924027"/>
              <a:gd name="connsiteX3" fmla="*/ 0 w 2837450"/>
              <a:gd name="connsiteY3" fmla="*/ 1677626 h 1924027"/>
              <a:gd name="connsiteX4" fmla="*/ 672258 w 2837450"/>
              <a:gd name="connsiteY4" fmla="*/ 1923839 h 1924027"/>
              <a:gd name="connsiteX5" fmla="*/ 2691445 w 2837450"/>
              <a:gd name="connsiteY5" fmla="*/ 709672 h 1924027"/>
              <a:gd name="connsiteX6" fmla="*/ 2790413 w 2837450"/>
              <a:gd name="connsiteY6" fmla="*/ 0 h 1924027"/>
              <a:gd name="connsiteX7" fmla="*/ 2637133 w 2837450"/>
              <a:gd name="connsiteY7" fmla="*/ 398285 h 1924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7450" h="1924027">
                <a:moveTo>
                  <a:pt x="2637133" y="398285"/>
                </a:moveTo>
                <a:cubicBezTo>
                  <a:pt x="2238847" y="1115199"/>
                  <a:pt x="1247961" y="1715041"/>
                  <a:pt x="424838" y="1730731"/>
                </a:cubicBezTo>
                <a:cubicBezTo>
                  <a:pt x="413976" y="1730731"/>
                  <a:pt x="401906" y="1730731"/>
                  <a:pt x="391044" y="1730731"/>
                </a:cubicBezTo>
                <a:cubicBezTo>
                  <a:pt x="247420" y="1730731"/>
                  <a:pt x="118279" y="1711420"/>
                  <a:pt x="0" y="1677626"/>
                </a:cubicBezTo>
                <a:cubicBezTo>
                  <a:pt x="129141" y="1840561"/>
                  <a:pt x="364492" y="1928666"/>
                  <a:pt x="672258" y="1923839"/>
                </a:cubicBezTo>
                <a:cubicBezTo>
                  <a:pt x="1424172" y="1912976"/>
                  <a:pt x="2326953" y="1366239"/>
                  <a:pt x="2691445" y="709672"/>
                </a:cubicBezTo>
                <a:cubicBezTo>
                  <a:pt x="2843517" y="440528"/>
                  <a:pt x="2877311" y="189487"/>
                  <a:pt x="2790413" y="0"/>
                </a:cubicBezTo>
                <a:cubicBezTo>
                  <a:pt x="2762653" y="129141"/>
                  <a:pt x="2713170" y="261903"/>
                  <a:pt x="2637133" y="398285"/>
                </a:cubicBezTo>
                <a:close/>
              </a:path>
            </a:pathLst>
          </a:custGeom>
          <a:noFill/>
          <a:ln w="12048" cap="flat">
            <a:noFill/>
            <a:prstDash val="solid"/>
            <a:miter/>
          </a:ln>
        </p:spPr>
        <p:txBody>
          <a:bodyPr rtlCol="0" anchor="ctr"/>
          <a:lstStyle/>
          <a:p>
            <a:endParaRPr lang="en-US"/>
          </a:p>
        </p:txBody>
      </p:sp>
      <p:pic>
        <p:nvPicPr>
          <p:cNvPr id="43" name="Graphic 42">
            <a:extLst>
              <a:ext uri="{FF2B5EF4-FFF2-40B4-BE49-F238E27FC236}">
                <a16:creationId xmlns:a16="http://schemas.microsoft.com/office/drawing/2014/main" id="{5FC64A11-F2FE-4CC5-98B5-B590E5DEFC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8389" y="4512889"/>
            <a:ext cx="434633" cy="434633"/>
          </a:xfrm>
          <a:prstGeom prst="rect">
            <a:avLst/>
          </a:prstGeom>
        </p:spPr>
      </p:pic>
      <p:pic>
        <p:nvPicPr>
          <p:cNvPr id="45" name="Graphic 44">
            <a:extLst>
              <a:ext uri="{FF2B5EF4-FFF2-40B4-BE49-F238E27FC236}">
                <a16:creationId xmlns:a16="http://schemas.microsoft.com/office/drawing/2014/main" id="{0C90A18D-A7A2-43BD-9DAB-EB20A9A4C8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15063" y="1593827"/>
            <a:ext cx="538553" cy="493674"/>
          </a:xfrm>
          <a:prstGeom prst="rect">
            <a:avLst/>
          </a:prstGeom>
        </p:spPr>
      </p:pic>
      <p:pic>
        <p:nvPicPr>
          <p:cNvPr id="46" name="Graphic 45">
            <a:extLst>
              <a:ext uri="{FF2B5EF4-FFF2-40B4-BE49-F238E27FC236}">
                <a16:creationId xmlns:a16="http://schemas.microsoft.com/office/drawing/2014/main" id="{BEC2DBC9-99B1-4D32-9F35-A4BC17C2B0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92167" y="3072227"/>
            <a:ext cx="604862" cy="453647"/>
          </a:xfrm>
          <a:prstGeom prst="rect">
            <a:avLst/>
          </a:prstGeom>
        </p:spPr>
      </p:pic>
      <p:pic>
        <p:nvPicPr>
          <p:cNvPr id="47" name="Graphic 46">
            <a:extLst>
              <a:ext uri="{FF2B5EF4-FFF2-40B4-BE49-F238E27FC236}">
                <a16:creationId xmlns:a16="http://schemas.microsoft.com/office/drawing/2014/main" id="{FD06C2B6-FD5F-4730-B466-F2A966AEFB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92110" y="4481139"/>
            <a:ext cx="433900" cy="461894"/>
          </a:xfrm>
          <a:prstGeom prst="rect">
            <a:avLst/>
          </a:prstGeom>
        </p:spPr>
      </p:pic>
      <p:pic>
        <p:nvPicPr>
          <p:cNvPr id="48" name="Graphic 47">
            <a:extLst>
              <a:ext uri="{FF2B5EF4-FFF2-40B4-BE49-F238E27FC236}">
                <a16:creationId xmlns:a16="http://schemas.microsoft.com/office/drawing/2014/main" id="{B7BF0660-2A4D-489A-A774-D51A47F06F7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59130" y="3710673"/>
            <a:ext cx="499860" cy="499860"/>
          </a:xfrm>
          <a:prstGeom prst="rect">
            <a:avLst/>
          </a:prstGeom>
        </p:spPr>
      </p:pic>
      <p:grpSp>
        <p:nvGrpSpPr>
          <p:cNvPr id="14" name="Group 13">
            <a:extLst>
              <a:ext uri="{FF2B5EF4-FFF2-40B4-BE49-F238E27FC236}">
                <a16:creationId xmlns:a16="http://schemas.microsoft.com/office/drawing/2014/main" id="{664A0E58-CA05-4029-8148-9B0844FDF4E2}"/>
              </a:ext>
            </a:extLst>
          </p:cNvPr>
          <p:cNvGrpSpPr/>
          <p:nvPr/>
        </p:nvGrpSpPr>
        <p:grpSpPr>
          <a:xfrm>
            <a:off x="1256600" y="2300553"/>
            <a:ext cx="965414" cy="573187"/>
            <a:chOff x="1181267" y="2277317"/>
            <a:chExt cx="965414" cy="573187"/>
          </a:xfrm>
        </p:grpSpPr>
        <p:sp>
          <p:nvSpPr>
            <p:cNvPr id="21" name="TextBox 20"/>
            <p:cNvSpPr txBox="1"/>
            <p:nvPr/>
          </p:nvSpPr>
          <p:spPr>
            <a:xfrm>
              <a:off x="1572990" y="2501636"/>
              <a:ext cx="475470" cy="261610"/>
            </a:xfrm>
            <a:prstGeom prst="rect">
              <a:avLst/>
            </a:prstGeom>
            <a:noFill/>
          </p:spPr>
          <p:txBody>
            <a:bodyPr wrap="square" rtlCol="0">
              <a:spAutoFit/>
            </a:bodyPr>
            <a:lstStyle/>
            <a:p>
              <a:r>
                <a:rPr lang="en-US" sz="1100" b="1">
                  <a:solidFill>
                    <a:schemeClr val="tx2"/>
                  </a:solidFill>
                </a:rPr>
                <a:t>Z</a:t>
              </a:r>
            </a:p>
          </p:txBody>
        </p:sp>
        <p:sp>
          <p:nvSpPr>
            <p:cNvPr id="23" name="TextBox 22"/>
            <p:cNvSpPr txBox="1"/>
            <p:nvPr/>
          </p:nvSpPr>
          <p:spPr>
            <a:xfrm>
              <a:off x="1632328" y="2391613"/>
              <a:ext cx="475470" cy="261610"/>
            </a:xfrm>
            <a:prstGeom prst="rect">
              <a:avLst/>
            </a:prstGeom>
            <a:noFill/>
          </p:spPr>
          <p:txBody>
            <a:bodyPr wrap="square" rtlCol="0">
              <a:spAutoFit/>
            </a:bodyPr>
            <a:lstStyle/>
            <a:p>
              <a:r>
                <a:rPr lang="en-US" sz="1100" b="1">
                  <a:solidFill>
                    <a:schemeClr val="tx2"/>
                  </a:solidFill>
                </a:rPr>
                <a:t>Z</a:t>
              </a:r>
            </a:p>
          </p:txBody>
        </p:sp>
        <p:sp>
          <p:nvSpPr>
            <p:cNvPr id="24" name="TextBox 23"/>
            <p:cNvSpPr txBox="1"/>
            <p:nvPr/>
          </p:nvSpPr>
          <p:spPr>
            <a:xfrm>
              <a:off x="1671211" y="2277317"/>
              <a:ext cx="475470" cy="261610"/>
            </a:xfrm>
            <a:prstGeom prst="rect">
              <a:avLst/>
            </a:prstGeom>
            <a:noFill/>
          </p:spPr>
          <p:txBody>
            <a:bodyPr wrap="square" rtlCol="0">
              <a:spAutoFit/>
            </a:bodyPr>
            <a:lstStyle/>
            <a:p>
              <a:r>
                <a:rPr lang="en-US" sz="1100" b="1">
                  <a:solidFill>
                    <a:schemeClr val="tx2"/>
                  </a:solidFill>
                </a:rPr>
                <a:t>Z</a:t>
              </a:r>
            </a:p>
          </p:txBody>
        </p:sp>
        <p:grpSp>
          <p:nvGrpSpPr>
            <p:cNvPr id="49" name="Graphic 24">
              <a:extLst>
                <a:ext uri="{FF2B5EF4-FFF2-40B4-BE49-F238E27FC236}">
                  <a16:creationId xmlns:a16="http://schemas.microsoft.com/office/drawing/2014/main" id="{8174FB63-2239-4E29-ACBB-ED5280905044}"/>
                </a:ext>
              </a:extLst>
            </p:cNvPr>
            <p:cNvGrpSpPr/>
            <p:nvPr/>
          </p:nvGrpSpPr>
          <p:grpSpPr>
            <a:xfrm>
              <a:off x="1181267" y="2286176"/>
              <a:ext cx="375631" cy="564328"/>
              <a:chOff x="3813572" y="0"/>
              <a:chExt cx="4564856" cy="6858000"/>
            </a:xfrm>
          </p:grpSpPr>
          <p:sp>
            <p:nvSpPr>
              <p:cNvPr id="50" name="Freeform: Shape 49">
                <a:extLst>
                  <a:ext uri="{FF2B5EF4-FFF2-40B4-BE49-F238E27FC236}">
                    <a16:creationId xmlns:a16="http://schemas.microsoft.com/office/drawing/2014/main" id="{D51E05A1-D9C8-445E-8245-EABC31916895}"/>
                  </a:ext>
                </a:extLst>
              </p:cNvPr>
              <p:cNvSpPr/>
              <p:nvPr/>
            </p:nvSpPr>
            <p:spPr>
              <a:xfrm>
                <a:off x="3813560" y="-10"/>
                <a:ext cx="4563930" cy="6858009"/>
              </a:xfrm>
              <a:custGeom>
                <a:avLst/>
                <a:gdLst>
                  <a:gd name="connsiteX0" fmla="*/ 2373994 w 4563930"/>
                  <a:gd name="connsiteY0" fmla="*/ 2240 h 6858009"/>
                  <a:gd name="connsiteX1" fmla="*/ 2281454 w 4563930"/>
                  <a:gd name="connsiteY1" fmla="*/ 1297 h 6858009"/>
                  <a:gd name="connsiteX2" fmla="*/ 2188957 w 4563930"/>
                  <a:gd name="connsiteY2" fmla="*/ 2240 h 6858009"/>
                  <a:gd name="connsiteX3" fmla="*/ 23543 w 4563930"/>
                  <a:gd name="connsiteY3" fmla="*/ 2575704 h 6858009"/>
                  <a:gd name="connsiteX4" fmla="*/ 758463 w 4563930"/>
                  <a:gd name="connsiteY4" fmla="*/ 3930202 h 6858009"/>
                  <a:gd name="connsiteX5" fmla="*/ 1355324 w 4563930"/>
                  <a:gd name="connsiteY5" fmla="*/ 4897266 h 6858009"/>
                  <a:gd name="connsiteX6" fmla="*/ 1348251 w 4563930"/>
                  <a:gd name="connsiteY6" fmla="*/ 5324220 h 6858009"/>
                  <a:gd name="connsiteX7" fmla="*/ 1368440 w 4563930"/>
                  <a:gd name="connsiteY7" fmla="*/ 5730470 h 6858009"/>
                  <a:gd name="connsiteX8" fmla="*/ 1404230 w 4563930"/>
                  <a:gd name="connsiteY8" fmla="*/ 6162996 h 6858009"/>
                  <a:gd name="connsiteX9" fmla="*/ 1817210 w 4563930"/>
                  <a:gd name="connsiteY9" fmla="*/ 6587892 h 6858009"/>
                  <a:gd name="connsiteX10" fmla="*/ 1939540 w 4563930"/>
                  <a:gd name="connsiteY10" fmla="*/ 6812534 h 6858009"/>
                  <a:gd name="connsiteX11" fmla="*/ 2457447 w 4563930"/>
                  <a:gd name="connsiteY11" fmla="*/ 6857968 h 6858009"/>
                  <a:gd name="connsiteX12" fmla="*/ 2623411 w 4563930"/>
                  <a:gd name="connsiteY12" fmla="*/ 6812534 h 6858009"/>
                  <a:gd name="connsiteX13" fmla="*/ 2745741 w 4563930"/>
                  <a:gd name="connsiteY13" fmla="*/ 6587892 h 6858009"/>
                  <a:gd name="connsiteX14" fmla="*/ 3158721 w 4563930"/>
                  <a:gd name="connsiteY14" fmla="*/ 6162996 h 6858009"/>
                  <a:gd name="connsiteX15" fmla="*/ 3194468 w 4563930"/>
                  <a:gd name="connsiteY15" fmla="*/ 5730470 h 6858009"/>
                  <a:gd name="connsiteX16" fmla="*/ 3214656 w 4563930"/>
                  <a:gd name="connsiteY16" fmla="*/ 5324220 h 6858009"/>
                  <a:gd name="connsiteX17" fmla="*/ 3207584 w 4563930"/>
                  <a:gd name="connsiteY17" fmla="*/ 4897266 h 6858009"/>
                  <a:gd name="connsiteX18" fmla="*/ 3388163 w 4563930"/>
                  <a:gd name="connsiteY18" fmla="*/ 4494744 h 6858009"/>
                  <a:gd name="connsiteX19" fmla="*/ 4138900 w 4563930"/>
                  <a:gd name="connsiteY19" fmla="*/ 3552112 h 6858009"/>
                  <a:gd name="connsiteX20" fmla="*/ 2374037 w 4563930"/>
                  <a:gd name="connsiteY20" fmla="*/ 2240 h 6858009"/>
                  <a:gd name="connsiteX21" fmla="*/ 2373994 w 4563930"/>
                  <a:gd name="connsiteY21" fmla="*/ 2240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63930" h="6858009">
                    <a:moveTo>
                      <a:pt x="2373994" y="2240"/>
                    </a:moveTo>
                    <a:cubicBezTo>
                      <a:pt x="2343176" y="-1104"/>
                      <a:pt x="2312315" y="-75"/>
                      <a:pt x="2281454" y="1297"/>
                    </a:cubicBezTo>
                    <a:cubicBezTo>
                      <a:pt x="2250593" y="-32"/>
                      <a:pt x="2219775" y="-1061"/>
                      <a:pt x="2188957" y="2240"/>
                    </a:cubicBezTo>
                    <a:cubicBezTo>
                      <a:pt x="768665" y="25385"/>
                      <a:pt x="-162180" y="1303031"/>
                      <a:pt x="23543" y="2575704"/>
                    </a:cubicBezTo>
                    <a:cubicBezTo>
                      <a:pt x="125942" y="3292451"/>
                      <a:pt x="519248" y="3678428"/>
                      <a:pt x="758463" y="3930202"/>
                    </a:cubicBezTo>
                    <a:cubicBezTo>
                      <a:pt x="1272899" y="4470527"/>
                      <a:pt x="1182716" y="4626675"/>
                      <a:pt x="1355324" y="4897266"/>
                    </a:cubicBezTo>
                    <a:cubicBezTo>
                      <a:pt x="1261669" y="5017495"/>
                      <a:pt x="1252325" y="5202619"/>
                      <a:pt x="1348251" y="5324220"/>
                    </a:cubicBezTo>
                    <a:cubicBezTo>
                      <a:pt x="1273842" y="5446720"/>
                      <a:pt x="1272513" y="5618985"/>
                      <a:pt x="1368440" y="5730470"/>
                    </a:cubicBezTo>
                    <a:cubicBezTo>
                      <a:pt x="1280657" y="5867545"/>
                      <a:pt x="1288673" y="6061283"/>
                      <a:pt x="1404230" y="6162996"/>
                    </a:cubicBezTo>
                    <a:cubicBezTo>
                      <a:pt x="1379241" y="6322701"/>
                      <a:pt x="1497199" y="6593292"/>
                      <a:pt x="1817210" y="6587892"/>
                    </a:cubicBezTo>
                    <a:cubicBezTo>
                      <a:pt x="1825054" y="6618153"/>
                      <a:pt x="1828397" y="6740354"/>
                      <a:pt x="1939540" y="6812534"/>
                    </a:cubicBezTo>
                    <a:cubicBezTo>
                      <a:pt x="2037223" y="6878113"/>
                      <a:pt x="2081929" y="6848924"/>
                      <a:pt x="2457447" y="6857968"/>
                    </a:cubicBezTo>
                    <a:cubicBezTo>
                      <a:pt x="2515483" y="6858868"/>
                      <a:pt x="2574848" y="6845152"/>
                      <a:pt x="2623411" y="6812534"/>
                    </a:cubicBezTo>
                    <a:cubicBezTo>
                      <a:pt x="2734468" y="6740439"/>
                      <a:pt x="2737897" y="6618110"/>
                      <a:pt x="2745741" y="6587892"/>
                    </a:cubicBezTo>
                    <a:cubicBezTo>
                      <a:pt x="3045135" y="6592907"/>
                      <a:pt x="3186410" y="6339760"/>
                      <a:pt x="3158721" y="6162996"/>
                    </a:cubicBezTo>
                    <a:cubicBezTo>
                      <a:pt x="3275221" y="6060426"/>
                      <a:pt x="3281436" y="5866259"/>
                      <a:pt x="3194468" y="5730470"/>
                    </a:cubicBezTo>
                    <a:cubicBezTo>
                      <a:pt x="3290394" y="5618985"/>
                      <a:pt x="3289108" y="5446720"/>
                      <a:pt x="3214656" y="5324220"/>
                    </a:cubicBezTo>
                    <a:cubicBezTo>
                      <a:pt x="3310582" y="5202619"/>
                      <a:pt x="3301238" y="5017495"/>
                      <a:pt x="3207584" y="4897266"/>
                    </a:cubicBezTo>
                    <a:cubicBezTo>
                      <a:pt x="3287179" y="4772493"/>
                      <a:pt x="3324770" y="4627447"/>
                      <a:pt x="3388163" y="4494744"/>
                    </a:cubicBezTo>
                    <a:cubicBezTo>
                      <a:pt x="3561157" y="4111896"/>
                      <a:pt x="3897541" y="3876324"/>
                      <a:pt x="4138900" y="3552112"/>
                    </a:cubicBezTo>
                    <a:cubicBezTo>
                      <a:pt x="5170772" y="2154323"/>
                      <a:pt x="4223982" y="32415"/>
                      <a:pt x="2374037" y="2240"/>
                    </a:cubicBezTo>
                    <a:lnTo>
                      <a:pt x="2373994" y="2240"/>
                    </a:lnTo>
                    <a:close/>
                  </a:path>
                </a:pathLst>
              </a:custGeom>
              <a:solidFill>
                <a:schemeClr val="tx2"/>
              </a:solidFill>
              <a:ln w="428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0834791-FC1F-4B4A-A138-3E032DCAE11C}"/>
                  </a:ext>
                </a:extLst>
              </p:cNvPr>
              <p:cNvSpPr/>
              <p:nvPr/>
            </p:nvSpPr>
            <p:spPr>
              <a:xfrm>
                <a:off x="4179589" y="360437"/>
                <a:ext cx="1789206" cy="3672383"/>
              </a:xfrm>
              <a:custGeom>
                <a:avLst/>
                <a:gdLst>
                  <a:gd name="connsiteX0" fmla="*/ 1569867 w 1789206"/>
                  <a:gd name="connsiteY0" fmla="*/ 810138 h 3672383"/>
                  <a:gd name="connsiteX1" fmla="*/ 1517618 w 1789206"/>
                  <a:gd name="connsiteY1" fmla="*/ 1547501 h 3672383"/>
                  <a:gd name="connsiteX2" fmla="*/ 1643762 w 1789206"/>
                  <a:gd name="connsiteY2" fmla="*/ 2235187 h 3672383"/>
                  <a:gd name="connsiteX3" fmla="*/ 1350540 w 1789206"/>
                  <a:gd name="connsiteY3" fmla="*/ 2237845 h 3672383"/>
                  <a:gd name="connsiteX4" fmla="*/ 1122040 w 1789206"/>
                  <a:gd name="connsiteY4" fmla="*/ 2189539 h 3672383"/>
                  <a:gd name="connsiteX5" fmla="*/ 648152 w 1789206"/>
                  <a:gd name="connsiteY5" fmla="*/ 1913332 h 3672383"/>
                  <a:gd name="connsiteX6" fmla="*/ 607690 w 1789206"/>
                  <a:gd name="connsiteY6" fmla="*/ 1754098 h 3672383"/>
                  <a:gd name="connsiteX7" fmla="*/ 847677 w 1789206"/>
                  <a:gd name="connsiteY7" fmla="*/ 1645871 h 3672383"/>
                  <a:gd name="connsiteX8" fmla="*/ 1232282 w 1789206"/>
                  <a:gd name="connsiteY8" fmla="*/ 1705407 h 3672383"/>
                  <a:gd name="connsiteX9" fmla="*/ 1404289 w 1789206"/>
                  <a:gd name="connsiteY9" fmla="*/ 1871713 h 3672383"/>
                  <a:gd name="connsiteX10" fmla="*/ 1441665 w 1789206"/>
                  <a:gd name="connsiteY10" fmla="*/ 1779387 h 3672383"/>
                  <a:gd name="connsiteX11" fmla="*/ 1405146 w 1789206"/>
                  <a:gd name="connsiteY11" fmla="*/ 1353120 h 3672383"/>
                  <a:gd name="connsiteX12" fmla="*/ 1348397 w 1789206"/>
                  <a:gd name="connsiteY12" fmla="*/ 1270566 h 3672383"/>
                  <a:gd name="connsiteX13" fmla="*/ 1202750 w 1789206"/>
                  <a:gd name="connsiteY13" fmla="*/ 1602279 h 3672383"/>
                  <a:gd name="connsiteX14" fmla="*/ 910127 w 1789206"/>
                  <a:gd name="connsiteY14" fmla="*/ 1563103 h 3672383"/>
                  <a:gd name="connsiteX15" fmla="*/ 932673 w 1789206"/>
                  <a:gd name="connsiteY15" fmla="*/ 1363278 h 3672383"/>
                  <a:gd name="connsiteX16" fmla="*/ 1029071 w 1789206"/>
                  <a:gd name="connsiteY16" fmla="*/ 963585 h 3672383"/>
                  <a:gd name="connsiteX17" fmla="*/ 1372700 w 1789206"/>
                  <a:gd name="connsiteY17" fmla="*/ 633458 h 3672383"/>
                  <a:gd name="connsiteX18" fmla="*/ 1566052 w 1789206"/>
                  <a:gd name="connsiteY18" fmla="*/ 422703 h 3672383"/>
                  <a:gd name="connsiteX19" fmla="*/ 1470426 w 1789206"/>
                  <a:gd name="connsiteY19" fmla="*/ 400458 h 3672383"/>
                  <a:gd name="connsiteX20" fmla="*/ 1100137 w 1789206"/>
                  <a:gd name="connsiteY20" fmla="*/ 456736 h 3672383"/>
                  <a:gd name="connsiteX21" fmla="*/ 1025170 w 1789206"/>
                  <a:gd name="connsiteY21" fmla="*/ 523044 h 3672383"/>
                  <a:gd name="connsiteX22" fmla="*/ 1273344 w 1789206"/>
                  <a:gd name="connsiteY22" fmla="*/ 648503 h 3672383"/>
                  <a:gd name="connsiteX23" fmla="*/ 652481 w 1789206"/>
                  <a:gd name="connsiteY23" fmla="*/ 422703 h 3672383"/>
                  <a:gd name="connsiteX24" fmla="*/ 961520 w 1789206"/>
                  <a:gd name="connsiteY24" fmla="*/ 290730 h 3672383"/>
                  <a:gd name="connsiteX25" fmla="*/ 1569867 w 1789206"/>
                  <a:gd name="connsiteY25" fmla="*/ 810138 h 3672383"/>
                  <a:gd name="connsiteX26" fmla="*/ 1569867 w 1789206"/>
                  <a:gd name="connsiteY26" fmla="*/ 810138 h 3672383"/>
                  <a:gd name="connsiteX27" fmla="*/ 549782 w 1789206"/>
                  <a:gd name="connsiteY27" fmla="*/ 625914 h 3672383"/>
                  <a:gd name="connsiteX28" fmla="*/ 892297 w 1789206"/>
                  <a:gd name="connsiteY28" fmla="*/ 945026 h 3672383"/>
                  <a:gd name="connsiteX29" fmla="*/ 780726 w 1789206"/>
                  <a:gd name="connsiteY29" fmla="*/ 1301127 h 3672383"/>
                  <a:gd name="connsiteX30" fmla="*/ 739406 w 1789206"/>
                  <a:gd name="connsiteY30" fmla="*/ 1602837 h 3672383"/>
                  <a:gd name="connsiteX31" fmla="*/ 131016 w 1789206"/>
                  <a:gd name="connsiteY31" fmla="*/ 1677032 h 3672383"/>
                  <a:gd name="connsiteX32" fmla="*/ 417723 w 1789206"/>
                  <a:gd name="connsiteY32" fmla="*/ 1127277 h 3672383"/>
                  <a:gd name="connsiteX33" fmla="*/ 549782 w 1789206"/>
                  <a:gd name="connsiteY33" fmla="*/ 625914 h 3672383"/>
                  <a:gd name="connsiteX34" fmla="*/ 549782 w 1789206"/>
                  <a:gd name="connsiteY34" fmla="*/ 625914 h 3672383"/>
                  <a:gd name="connsiteX35" fmla="*/ 517593 w 1789206"/>
                  <a:gd name="connsiteY35" fmla="*/ 2063009 h 3672383"/>
                  <a:gd name="connsiteX36" fmla="*/ 1030357 w 1789206"/>
                  <a:gd name="connsiteY36" fmla="*/ 2233215 h 3672383"/>
                  <a:gd name="connsiteX37" fmla="*/ 928044 w 1789206"/>
                  <a:gd name="connsiteY37" fmla="*/ 2474189 h 3672383"/>
                  <a:gd name="connsiteX38" fmla="*/ 1090879 w 1789206"/>
                  <a:gd name="connsiteY38" fmla="*/ 3076578 h 3672383"/>
                  <a:gd name="connsiteX39" fmla="*/ 1323408 w 1789206"/>
                  <a:gd name="connsiteY39" fmla="*/ 3357885 h 3672383"/>
                  <a:gd name="connsiteX40" fmla="*/ 1359541 w 1789206"/>
                  <a:gd name="connsiteY40" fmla="*/ 3265173 h 3672383"/>
                  <a:gd name="connsiteX41" fmla="*/ 1372228 w 1789206"/>
                  <a:gd name="connsiteY41" fmla="*/ 2818074 h 3672383"/>
                  <a:gd name="connsiteX42" fmla="*/ 1350582 w 1789206"/>
                  <a:gd name="connsiteY42" fmla="*/ 2721162 h 3672383"/>
                  <a:gd name="connsiteX43" fmla="*/ 1092079 w 1789206"/>
                  <a:gd name="connsiteY43" fmla="*/ 2976108 h 3672383"/>
                  <a:gd name="connsiteX44" fmla="*/ 1042615 w 1789206"/>
                  <a:gd name="connsiteY44" fmla="*/ 2525452 h 3672383"/>
                  <a:gd name="connsiteX45" fmla="*/ 1344025 w 1789206"/>
                  <a:gd name="connsiteY45" fmla="*/ 2367804 h 3672383"/>
                  <a:gd name="connsiteX46" fmla="*/ 1634418 w 1789206"/>
                  <a:gd name="connsiteY46" fmla="*/ 2969765 h 3672383"/>
                  <a:gd name="connsiteX47" fmla="*/ 1204207 w 1789206"/>
                  <a:gd name="connsiteY47" fmla="*/ 3536621 h 3672383"/>
                  <a:gd name="connsiteX48" fmla="*/ 776268 w 1789206"/>
                  <a:gd name="connsiteY48" fmla="*/ 3189864 h 3672383"/>
                  <a:gd name="connsiteX49" fmla="*/ 376361 w 1789206"/>
                  <a:gd name="connsiteY49" fmla="*/ 2738007 h 3672383"/>
                  <a:gd name="connsiteX50" fmla="*/ 1057 w 1789206"/>
                  <a:gd name="connsiteY50" fmla="*/ 2124045 h 3672383"/>
                  <a:gd name="connsiteX51" fmla="*/ 517593 w 1789206"/>
                  <a:gd name="connsiteY51" fmla="*/ 2063009 h 3672383"/>
                  <a:gd name="connsiteX52" fmla="*/ 517593 w 1789206"/>
                  <a:gd name="connsiteY52" fmla="*/ 2063009 h 367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89206" h="3672383">
                    <a:moveTo>
                      <a:pt x="1569867" y="810138"/>
                    </a:moveTo>
                    <a:cubicBezTo>
                      <a:pt x="1778650" y="1036837"/>
                      <a:pt x="1759619" y="1342233"/>
                      <a:pt x="1517618" y="1547501"/>
                    </a:cubicBezTo>
                    <a:cubicBezTo>
                      <a:pt x="1717357" y="1714922"/>
                      <a:pt x="1787480" y="2007587"/>
                      <a:pt x="1643762" y="2235187"/>
                    </a:cubicBezTo>
                    <a:cubicBezTo>
                      <a:pt x="1551179" y="2197597"/>
                      <a:pt x="1441365" y="2192710"/>
                      <a:pt x="1350540" y="2237845"/>
                    </a:cubicBezTo>
                    <a:cubicBezTo>
                      <a:pt x="1284531" y="2191810"/>
                      <a:pt x="1201292" y="2171322"/>
                      <a:pt x="1122040" y="2189539"/>
                    </a:cubicBezTo>
                    <a:cubicBezTo>
                      <a:pt x="1061775" y="1967511"/>
                      <a:pt x="873737" y="1862626"/>
                      <a:pt x="648152" y="1913332"/>
                    </a:cubicBezTo>
                    <a:cubicBezTo>
                      <a:pt x="648152" y="1857826"/>
                      <a:pt x="635850" y="1802319"/>
                      <a:pt x="607690" y="1754098"/>
                    </a:cubicBezTo>
                    <a:cubicBezTo>
                      <a:pt x="696715" y="1745912"/>
                      <a:pt x="784026" y="1709436"/>
                      <a:pt x="847677" y="1645871"/>
                    </a:cubicBezTo>
                    <a:cubicBezTo>
                      <a:pt x="941760" y="1759585"/>
                      <a:pt x="1096622" y="1792075"/>
                      <a:pt x="1232282" y="1705407"/>
                    </a:cubicBezTo>
                    <a:cubicBezTo>
                      <a:pt x="1267515" y="1779002"/>
                      <a:pt x="1328294" y="1840595"/>
                      <a:pt x="1404289" y="1871713"/>
                    </a:cubicBezTo>
                    <a:cubicBezTo>
                      <a:pt x="1416762" y="1840895"/>
                      <a:pt x="1428807" y="1809991"/>
                      <a:pt x="1441665" y="1779387"/>
                    </a:cubicBezTo>
                    <a:cubicBezTo>
                      <a:pt x="1285389" y="1712350"/>
                      <a:pt x="1236611" y="1469449"/>
                      <a:pt x="1405146" y="1353120"/>
                    </a:cubicBezTo>
                    <a:cubicBezTo>
                      <a:pt x="1386158" y="1325645"/>
                      <a:pt x="1367385" y="1297999"/>
                      <a:pt x="1348397" y="1270566"/>
                    </a:cubicBezTo>
                    <a:cubicBezTo>
                      <a:pt x="1241540" y="1341890"/>
                      <a:pt x="1184576" y="1475621"/>
                      <a:pt x="1202750" y="1602279"/>
                    </a:cubicBezTo>
                    <a:cubicBezTo>
                      <a:pt x="1096879" y="1688390"/>
                      <a:pt x="975150" y="1661601"/>
                      <a:pt x="910127" y="1563103"/>
                    </a:cubicBezTo>
                    <a:cubicBezTo>
                      <a:pt x="941546" y="1501981"/>
                      <a:pt x="952133" y="1429758"/>
                      <a:pt x="932673" y="1363278"/>
                    </a:cubicBezTo>
                    <a:cubicBezTo>
                      <a:pt x="1078148" y="1273781"/>
                      <a:pt x="1091736" y="1097316"/>
                      <a:pt x="1029071" y="963585"/>
                    </a:cubicBezTo>
                    <a:cubicBezTo>
                      <a:pt x="1230825" y="958356"/>
                      <a:pt x="1366184" y="831697"/>
                      <a:pt x="1372700" y="633458"/>
                    </a:cubicBezTo>
                    <a:cubicBezTo>
                      <a:pt x="1468626" y="603369"/>
                      <a:pt x="1544407" y="520987"/>
                      <a:pt x="1566052" y="422703"/>
                    </a:cubicBezTo>
                    <a:cubicBezTo>
                      <a:pt x="1534377" y="414431"/>
                      <a:pt x="1502573" y="406844"/>
                      <a:pt x="1470426" y="400458"/>
                    </a:cubicBezTo>
                    <a:cubicBezTo>
                      <a:pt x="1431507" y="573622"/>
                      <a:pt x="1218652" y="592010"/>
                      <a:pt x="1100137" y="456736"/>
                    </a:cubicBezTo>
                    <a:cubicBezTo>
                      <a:pt x="1074548" y="478210"/>
                      <a:pt x="1049773" y="500542"/>
                      <a:pt x="1025170" y="523044"/>
                    </a:cubicBezTo>
                    <a:cubicBezTo>
                      <a:pt x="1087921" y="594753"/>
                      <a:pt x="1177204" y="643874"/>
                      <a:pt x="1273344" y="648503"/>
                    </a:cubicBezTo>
                    <a:cubicBezTo>
                      <a:pt x="1221609" y="1089301"/>
                      <a:pt x="508677" y="776448"/>
                      <a:pt x="652481" y="422703"/>
                    </a:cubicBezTo>
                    <a:cubicBezTo>
                      <a:pt x="693029" y="315118"/>
                      <a:pt x="819045" y="231751"/>
                      <a:pt x="961520" y="290730"/>
                    </a:cubicBezTo>
                    <a:cubicBezTo>
                      <a:pt x="1436393" y="-411872"/>
                      <a:pt x="1936299" y="317862"/>
                      <a:pt x="1569867" y="810138"/>
                    </a:cubicBezTo>
                    <a:lnTo>
                      <a:pt x="1569867" y="810138"/>
                    </a:lnTo>
                    <a:close/>
                    <a:moveTo>
                      <a:pt x="549782" y="625914"/>
                    </a:moveTo>
                    <a:cubicBezTo>
                      <a:pt x="618320" y="804008"/>
                      <a:pt x="736234" y="889262"/>
                      <a:pt x="892297" y="945026"/>
                    </a:cubicBezTo>
                    <a:cubicBezTo>
                      <a:pt x="1031728" y="1055868"/>
                      <a:pt x="971464" y="1309528"/>
                      <a:pt x="780726" y="1301127"/>
                    </a:cubicBezTo>
                    <a:cubicBezTo>
                      <a:pt x="888782" y="1424657"/>
                      <a:pt x="853549" y="1534000"/>
                      <a:pt x="739406" y="1602837"/>
                    </a:cubicBezTo>
                    <a:cubicBezTo>
                      <a:pt x="491789" y="1748312"/>
                      <a:pt x="425224" y="1522855"/>
                      <a:pt x="131016" y="1677032"/>
                    </a:cubicBezTo>
                    <a:cubicBezTo>
                      <a:pt x="-54450" y="1454189"/>
                      <a:pt x="143703" y="1121962"/>
                      <a:pt x="417723" y="1127277"/>
                    </a:cubicBezTo>
                    <a:cubicBezTo>
                      <a:pt x="273919" y="974044"/>
                      <a:pt x="269333" y="654032"/>
                      <a:pt x="549782" y="625914"/>
                    </a:cubicBezTo>
                    <a:lnTo>
                      <a:pt x="549782" y="625914"/>
                    </a:lnTo>
                    <a:close/>
                    <a:moveTo>
                      <a:pt x="517593" y="2063009"/>
                    </a:moveTo>
                    <a:cubicBezTo>
                      <a:pt x="760280" y="1956024"/>
                      <a:pt x="967306" y="1976769"/>
                      <a:pt x="1030357" y="2233215"/>
                    </a:cubicBezTo>
                    <a:cubicBezTo>
                      <a:pt x="955990" y="2288037"/>
                      <a:pt x="915528" y="2382506"/>
                      <a:pt x="928044" y="2474189"/>
                    </a:cubicBezTo>
                    <a:cubicBezTo>
                      <a:pt x="658482" y="2654597"/>
                      <a:pt x="741721" y="3041388"/>
                      <a:pt x="1090879" y="3076578"/>
                    </a:cubicBezTo>
                    <a:cubicBezTo>
                      <a:pt x="1108281" y="3204908"/>
                      <a:pt x="1204250" y="3312236"/>
                      <a:pt x="1323408" y="3357885"/>
                    </a:cubicBezTo>
                    <a:cubicBezTo>
                      <a:pt x="1336909" y="3327495"/>
                      <a:pt x="1347411" y="3295991"/>
                      <a:pt x="1359541" y="3265173"/>
                    </a:cubicBezTo>
                    <a:cubicBezTo>
                      <a:pt x="1142142" y="3176319"/>
                      <a:pt x="1112953" y="2887426"/>
                      <a:pt x="1372228" y="2818074"/>
                    </a:cubicBezTo>
                    <a:cubicBezTo>
                      <a:pt x="1364856" y="2785799"/>
                      <a:pt x="1357783" y="2753438"/>
                      <a:pt x="1350582" y="2721162"/>
                    </a:cubicBezTo>
                    <a:cubicBezTo>
                      <a:pt x="1222767" y="2749494"/>
                      <a:pt x="1124054" y="2833891"/>
                      <a:pt x="1092079" y="2976108"/>
                    </a:cubicBezTo>
                    <a:cubicBezTo>
                      <a:pt x="817587" y="2941561"/>
                      <a:pt x="789041" y="2657897"/>
                      <a:pt x="1042615" y="2525452"/>
                    </a:cubicBezTo>
                    <a:cubicBezTo>
                      <a:pt x="982608" y="2269906"/>
                      <a:pt x="1184448" y="2218514"/>
                      <a:pt x="1344025" y="2367804"/>
                    </a:cubicBezTo>
                    <a:cubicBezTo>
                      <a:pt x="1630089" y="2127645"/>
                      <a:pt x="1970717" y="2611477"/>
                      <a:pt x="1634418" y="2969765"/>
                    </a:cubicBezTo>
                    <a:cubicBezTo>
                      <a:pt x="2030853" y="3398475"/>
                      <a:pt x="1584697" y="3925384"/>
                      <a:pt x="1204207" y="3536621"/>
                    </a:cubicBezTo>
                    <a:cubicBezTo>
                      <a:pt x="913857" y="3653593"/>
                      <a:pt x="737177" y="3485272"/>
                      <a:pt x="776268" y="3189864"/>
                    </a:cubicBezTo>
                    <a:cubicBezTo>
                      <a:pt x="472759" y="3276575"/>
                      <a:pt x="286864" y="3036802"/>
                      <a:pt x="376361" y="2738007"/>
                    </a:cubicBezTo>
                    <a:cubicBezTo>
                      <a:pt x="92997" y="2648810"/>
                      <a:pt x="-11888" y="2398322"/>
                      <a:pt x="1057" y="2124045"/>
                    </a:cubicBezTo>
                    <a:cubicBezTo>
                      <a:pt x="39847" y="1558002"/>
                      <a:pt x="715232" y="1618353"/>
                      <a:pt x="517593" y="2063009"/>
                    </a:cubicBezTo>
                    <a:lnTo>
                      <a:pt x="517593" y="2063009"/>
                    </a:lnTo>
                    <a:close/>
                  </a:path>
                </a:pathLst>
              </a:custGeom>
              <a:solidFill>
                <a:srgbClr val="FFFFFF"/>
              </a:solidFill>
              <a:ln w="428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E5E814A-1967-4EF6-A744-17EDDB69CA0F}"/>
                  </a:ext>
                </a:extLst>
              </p:cNvPr>
              <p:cNvSpPr/>
              <p:nvPr/>
            </p:nvSpPr>
            <p:spPr>
              <a:xfrm>
                <a:off x="6221821" y="358878"/>
                <a:ext cx="1790437" cy="3674697"/>
              </a:xfrm>
              <a:custGeom>
                <a:avLst/>
                <a:gdLst>
                  <a:gd name="connsiteX0" fmla="*/ 827183 w 1790437"/>
                  <a:gd name="connsiteY0" fmla="*/ 292246 h 3674697"/>
                  <a:gd name="connsiteX1" fmla="*/ 1136222 w 1790437"/>
                  <a:gd name="connsiteY1" fmla="*/ 424219 h 3674697"/>
                  <a:gd name="connsiteX2" fmla="*/ 515359 w 1790437"/>
                  <a:gd name="connsiteY2" fmla="*/ 650019 h 3674697"/>
                  <a:gd name="connsiteX3" fmla="*/ 763532 w 1790437"/>
                  <a:gd name="connsiteY3" fmla="*/ 524560 h 3674697"/>
                  <a:gd name="connsiteX4" fmla="*/ 688566 w 1790437"/>
                  <a:gd name="connsiteY4" fmla="*/ 458252 h 3674697"/>
                  <a:gd name="connsiteX5" fmla="*/ 318234 w 1790437"/>
                  <a:gd name="connsiteY5" fmla="*/ 401974 h 3674697"/>
                  <a:gd name="connsiteX6" fmla="*/ 222608 w 1790437"/>
                  <a:gd name="connsiteY6" fmla="*/ 424219 h 3674697"/>
                  <a:gd name="connsiteX7" fmla="*/ 415960 w 1790437"/>
                  <a:gd name="connsiteY7" fmla="*/ 634974 h 3674697"/>
                  <a:gd name="connsiteX8" fmla="*/ 759589 w 1790437"/>
                  <a:gd name="connsiteY8" fmla="*/ 965101 h 3674697"/>
                  <a:gd name="connsiteX9" fmla="*/ 855944 w 1790437"/>
                  <a:gd name="connsiteY9" fmla="*/ 1364794 h 3674697"/>
                  <a:gd name="connsiteX10" fmla="*/ 878490 w 1790437"/>
                  <a:gd name="connsiteY10" fmla="*/ 1564619 h 3674697"/>
                  <a:gd name="connsiteX11" fmla="*/ 585867 w 1790437"/>
                  <a:gd name="connsiteY11" fmla="*/ 1603795 h 3674697"/>
                  <a:gd name="connsiteX12" fmla="*/ 440221 w 1790437"/>
                  <a:gd name="connsiteY12" fmla="*/ 1272082 h 3674697"/>
                  <a:gd name="connsiteX13" fmla="*/ 383471 w 1790437"/>
                  <a:gd name="connsiteY13" fmla="*/ 1354635 h 3674697"/>
                  <a:gd name="connsiteX14" fmla="*/ 346952 w 1790437"/>
                  <a:gd name="connsiteY14" fmla="*/ 1780903 h 3674697"/>
                  <a:gd name="connsiteX15" fmla="*/ 384328 w 1790437"/>
                  <a:gd name="connsiteY15" fmla="*/ 1873229 h 3674697"/>
                  <a:gd name="connsiteX16" fmla="*/ 556335 w 1790437"/>
                  <a:gd name="connsiteY16" fmla="*/ 1706922 h 3674697"/>
                  <a:gd name="connsiteX17" fmla="*/ 940940 w 1790437"/>
                  <a:gd name="connsiteY17" fmla="*/ 1647386 h 3674697"/>
                  <a:gd name="connsiteX18" fmla="*/ 1180927 w 1790437"/>
                  <a:gd name="connsiteY18" fmla="*/ 1755614 h 3674697"/>
                  <a:gd name="connsiteX19" fmla="*/ 1140465 w 1790437"/>
                  <a:gd name="connsiteY19" fmla="*/ 1914848 h 3674697"/>
                  <a:gd name="connsiteX20" fmla="*/ 666577 w 1790437"/>
                  <a:gd name="connsiteY20" fmla="*/ 2191054 h 3674697"/>
                  <a:gd name="connsiteX21" fmla="*/ 438077 w 1790437"/>
                  <a:gd name="connsiteY21" fmla="*/ 2239360 h 3674697"/>
                  <a:gd name="connsiteX22" fmla="*/ 144855 w 1790437"/>
                  <a:gd name="connsiteY22" fmla="*/ 2236703 h 3674697"/>
                  <a:gd name="connsiteX23" fmla="*/ 270999 w 1790437"/>
                  <a:gd name="connsiteY23" fmla="*/ 1549017 h 3674697"/>
                  <a:gd name="connsiteX24" fmla="*/ 218750 w 1790437"/>
                  <a:gd name="connsiteY24" fmla="*/ 811653 h 3674697"/>
                  <a:gd name="connsiteX25" fmla="*/ 578881 w 1790437"/>
                  <a:gd name="connsiteY25" fmla="*/ 38671 h 3674697"/>
                  <a:gd name="connsiteX26" fmla="*/ 827183 w 1790437"/>
                  <a:gd name="connsiteY26" fmla="*/ 292246 h 3674697"/>
                  <a:gd name="connsiteX27" fmla="*/ 827183 w 1790437"/>
                  <a:gd name="connsiteY27" fmla="*/ 292246 h 3674697"/>
                  <a:gd name="connsiteX28" fmla="*/ 1370937 w 1790437"/>
                  <a:gd name="connsiteY28" fmla="*/ 1128836 h 3674697"/>
                  <a:gd name="connsiteX29" fmla="*/ 1657644 w 1790437"/>
                  <a:gd name="connsiteY29" fmla="*/ 1678590 h 3674697"/>
                  <a:gd name="connsiteX30" fmla="*/ 1319545 w 1790437"/>
                  <a:gd name="connsiteY30" fmla="*/ 1642757 h 3674697"/>
                  <a:gd name="connsiteX31" fmla="*/ 1007934 w 1790437"/>
                  <a:gd name="connsiteY31" fmla="*/ 1302686 h 3674697"/>
                  <a:gd name="connsiteX32" fmla="*/ 896363 w 1790437"/>
                  <a:gd name="connsiteY32" fmla="*/ 946585 h 3674697"/>
                  <a:gd name="connsiteX33" fmla="*/ 1238878 w 1790437"/>
                  <a:gd name="connsiteY33" fmla="*/ 627473 h 3674697"/>
                  <a:gd name="connsiteX34" fmla="*/ 1370937 w 1790437"/>
                  <a:gd name="connsiteY34" fmla="*/ 1128836 h 3674697"/>
                  <a:gd name="connsiteX35" fmla="*/ 1370937 w 1790437"/>
                  <a:gd name="connsiteY35" fmla="*/ 1128836 h 3674697"/>
                  <a:gd name="connsiteX36" fmla="*/ 1412342 w 1790437"/>
                  <a:gd name="connsiteY36" fmla="*/ 2739566 h 3674697"/>
                  <a:gd name="connsiteX37" fmla="*/ 1012435 w 1790437"/>
                  <a:gd name="connsiteY37" fmla="*/ 3191422 h 3674697"/>
                  <a:gd name="connsiteX38" fmla="*/ 584496 w 1790437"/>
                  <a:gd name="connsiteY38" fmla="*/ 3538180 h 3674697"/>
                  <a:gd name="connsiteX39" fmla="*/ 154199 w 1790437"/>
                  <a:gd name="connsiteY39" fmla="*/ 2971238 h 3674697"/>
                  <a:gd name="connsiteX40" fmla="*/ 444636 w 1790437"/>
                  <a:gd name="connsiteY40" fmla="*/ 2369277 h 3674697"/>
                  <a:gd name="connsiteX41" fmla="*/ 746044 w 1790437"/>
                  <a:gd name="connsiteY41" fmla="*/ 2526925 h 3674697"/>
                  <a:gd name="connsiteX42" fmla="*/ 696624 w 1790437"/>
                  <a:gd name="connsiteY42" fmla="*/ 2977581 h 3674697"/>
                  <a:gd name="connsiteX43" fmla="*/ 438120 w 1790437"/>
                  <a:gd name="connsiteY43" fmla="*/ 2722635 h 3674697"/>
                  <a:gd name="connsiteX44" fmla="*/ 416475 w 1790437"/>
                  <a:gd name="connsiteY44" fmla="*/ 2819547 h 3674697"/>
                  <a:gd name="connsiteX45" fmla="*/ 429162 w 1790437"/>
                  <a:gd name="connsiteY45" fmla="*/ 3266646 h 3674697"/>
                  <a:gd name="connsiteX46" fmla="*/ 465295 w 1790437"/>
                  <a:gd name="connsiteY46" fmla="*/ 3359357 h 3674697"/>
                  <a:gd name="connsiteX47" fmla="*/ 697824 w 1790437"/>
                  <a:gd name="connsiteY47" fmla="*/ 3078051 h 3674697"/>
                  <a:gd name="connsiteX48" fmla="*/ 860659 w 1790437"/>
                  <a:gd name="connsiteY48" fmla="*/ 2475661 h 3674697"/>
                  <a:gd name="connsiteX49" fmla="*/ 758346 w 1790437"/>
                  <a:gd name="connsiteY49" fmla="*/ 2234689 h 3674697"/>
                  <a:gd name="connsiteX50" fmla="*/ 1271110 w 1790437"/>
                  <a:gd name="connsiteY50" fmla="*/ 2064481 h 3674697"/>
                  <a:gd name="connsiteX51" fmla="*/ 1657130 w 1790437"/>
                  <a:gd name="connsiteY51" fmla="*/ 1801649 h 3674697"/>
                  <a:gd name="connsiteX52" fmla="*/ 1412385 w 1790437"/>
                  <a:gd name="connsiteY52" fmla="*/ 2739480 h 3674697"/>
                  <a:gd name="connsiteX53" fmla="*/ 1412342 w 1790437"/>
                  <a:gd name="connsiteY53" fmla="*/ 2739566 h 36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90437" h="3674697">
                    <a:moveTo>
                      <a:pt x="827183" y="292246"/>
                    </a:moveTo>
                    <a:cubicBezTo>
                      <a:pt x="969272" y="233438"/>
                      <a:pt x="1095502" y="316249"/>
                      <a:pt x="1136222" y="424219"/>
                    </a:cubicBezTo>
                    <a:cubicBezTo>
                      <a:pt x="1280154" y="778178"/>
                      <a:pt x="567051" y="1090217"/>
                      <a:pt x="515359" y="650019"/>
                    </a:cubicBezTo>
                    <a:cubicBezTo>
                      <a:pt x="611499" y="645390"/>
                      <a:pt x="700824" y="596226"/>
                      <a:pt x="763532" y="524560"/>
                    </a:cubicBezTo>
                    <a:cubicBezTo>
                      <a:pt x="738929" y="502100"/>
                      <a:pt x="714155" y="479769"/>
                      <a:pt x="688566" y="458252"/>
                    </a:cubicBezTo>
                    <a:cubicBezTo>
                      <a:pt x="570051" y="593526"/>
                      <a:pt x="357153" y="575181"/>
                      <a:pt x="318234" y="401974"/>
                    </a:cubicBezTo>
                    <a:cubicBezTo>
                      <a:pt x="286130" y="408360"/>
                      <a:pt x="254283" y="415947"/>
                      <a:pt x="222608" y="424219"/>
                    </a:cubicBezTo>
                    <a:cubicBezTo>
                      <a:pt x="244253" y="522503"/>
                      <a:pt x="320034" y="604885"/>
                      <a:pt x="415960" y="634974"/>
                    </a:cubicBezTo>
                    <a:cubicBezTo>
                      <a:pt x="422475" y="833256"/>
                      <a:pt x="557835" y="959872"/>
                      <a:pt x="759589" y="965101"/>
                    </a:cubicBezTo>
                    <a:cubicBezTo>
                      <a:pt x="697481" y="1097589"/>
                      <a:pt x="709226" y="1274525"/>
                      <a:pt x="855944" y="1364794"/>
                    </a:cubicBezTo>
                    <a:cubicBezTo>
                      <a:pt x="836484" y="1431231"/>
                      <a:pt x="847071" y="1503454"/>
                      <a:pt x="878490" y="1564619"/>
                    </a:cubicBezTo>
                    <a:cubicBezTo>
                      <a:pt x="813639" y="1662817"/>
                      <a:pt x="691995" y="1690163"/>
                      <a:pt x="585867" y="1603795"/>
                    </a:cubicBezTo>
                    <a:cubicBezTo>
                      <a:pt x="603998" y="1477137"/>
                      <a:pt x="547077" y="1343363"/>
                      <a:pt x="440221" y="1272082"/>
                    </a:cubicBezTo>
                    <a:cubicBezTo>
                      <a:pt x="421232" y="1299514"/>
                      <a:pt x="402459" y="1327161"/>
                      <a:pt x="383471" y="1354635"/>
                    </a:cubicBezTo>
                    <a:cubicBezTo>
                      <a:pt x="551920" y="1470921"/>
                      <a:pt x="503271" y="1713866"/>
                      <a:pt x="346952" y="1780903"/>
                    </a:cubicBezTo>
                    <a:cubicBezTo>
                      <a:pt x="359768" y="1811507"/>
                      <a:pt x="371855" y="1842411"/>
                      <a:pt x="384328" y="1873229"/>
                    </a:cubicBezTo>
                    <a:cubicBezTo>
                      <a:pt x="460366" y="1842068"/>
                      <a:pt x="521102" y="1780517"/>
                      <a:pt x="556335" y="1706922"/>
                    </a:cubicBezTo>
                    <a:cubicBezTo>
                      <a:pt x="690152" y="1792390"/>
                      <a:pt x="845443" y="1762772"/>
                      <a:pt x="940940" y="1647386"/>
                    </a:cubicBezTo>
                    <a:cubicBezTo>
                      <a:pt x="1004591" y="1710951"/>
                      <a:pt x="1091902" y="1747427"/>
                      <a:pt x="1180927" y="1755614"/>
                    </a:cubicBezTo>
                    <a:cubicBezTo>
                      <a:pt x="1152767" y="1803835"/>
                      <a:pt x="1140465" y="1859342"/>
                      <a:pt x="1140465" y="1914848"/>
                    </a:cubicBezTo>
                    <a:cubicBezTo>
                      <a:pt x="915094" y="1864228"/>
                      <a:pt x="726885" y="1968812"/>
                      <a:pt x="666577" y="2191054"/>
                    </a:cubicBezTo>
                    <a:cubicBezTo>
                      <a:pt x="587282" y="2172838"/>
                      <a:pt x="504043" y="2193326"/>
                      <a:pt x="438077" y="2239360"/>
                    </a:cubicBezTo>
                    <a:cubicBezTo>
                      <a:pt x="347252" y="2194226"/>
                      <a:pt x="237438" y="2199112"/>
                      <a:pt x="144855" y="2236703"/>
                    </a:cubicBezTo>
                    <a:cubicBezTo>
                      <a:pt x="966" y="2008846"/>
                      <a:pt x="71517" y="1716224"/>
                      <a:pt x="270999" y="1549017"/>
                    </a:cubicBezTo>
                    <a:cubicBezTo>
                      <a:pt x="28912" y="1343706"/>
                      <a:pt x="10010" y="1038310"/>
                      <a:pt x="218750" y="811653"/>
                    </a:cubicBezTo>
                    <a:cubicBezTo>
                      <a:pt x="-106662" y="374456"/>
                      <a:pt x="241424" y="-147267"/>
                      <a:pt x="578881" y="38671"/>
                    </a:cubicBezTo>
                    <a:cubicBezTo>
                      <a:pt x="684323" y="97093"/>
                      <a:pt x="760832" y="194005"/>
                      <a:pt x="827183" y="292246"/>
                    </a:cubicBezTo>
                    <a:lnTo>
                      <a:pt x="827183" y="292246"/>
                    </a:lnTo>
                    <a:close/>
                    <a:moveTo>
                      <a:pt x="1370937" y="1128836"/>
                    </a:moveTo>
                    <a:cubicBezTo>
                      <a:pt x="1644828" y="1123521"/>
                      <a:pt x="1843153" y="1455662"/>
                      <a:pt x="1657644" y="1678590"/>
                    </a:cubicBezTo>
                    <a:cubicBezTo>
                      <a:pt x="1590393" y="1643357"/>
                      <a:pt x="1496181" y="1590551"/>
                      <a:pt x="1319545" y="1642757"/>
                    </a:cubicBezTo>
                    <a:cubicBezTo>
                      <a:pt x="1119205" y="1702679"/>
                      <a:pt x="809438" y="1529600"/>
                      <a:pt x="1007934" y="1302686"/>
                    </a:cubicBezTo>
                    <a:cubicBezTo>
                      <a:pt x="817196" y="1311087"/>
                      <a:pt x="756889" y="1057427"/>
                      <a:pt x="896363" y="946585"/>
                    </a:cubicBezTo>
                    <a:cubicBezTo>
                      <a:pt x="1046554" y="892921"/>
                      <a:pt x="1168069" y="811482"/>
                      <a:pt x="1238878" y="627473"/>
                    </a:cubicBezTo>
                    <a:cubicBezTo>
                      <a:pt x="1516541" y="655291"/>
                      <a:pt x="1516369" y="973888"/>
                      <a:pt x="1370937" y="1128836"/>
                    </a:cubicBezTo>
                    <a:lnTo>
                      <a:pt x="1370937" y="1128836"/>
                    </a:lnTo>
                    <a:close/>
                    <a:moveTo>
                      <a:pt x="1412342" y="2739566"/>
                    </a:moveTo>
                    <a:cubicBezTo>
                      <a:pt x="1501668" y="3037846"/>
                      <a:pt x="1316587" y="3278348"/>
                      <a:pt x="1012435" y="3191422"/>
                    </a:cubicBezTo>
                    <a:cubicBezTo>
                      <a:pt x="1051526" y="3486916"/>
                      <a:pt x="873218" y="3654509"/>
                      <a:pt x="584496" y="3538180"/>
                    </a:cubicBezTo>
                    <a:cubicBezTo>
                      <a:pt x="201519" y="3929515"/>
                      <a:pt x="-239964" y="3397677"/>
                      <a:pt x="154199" y="2971238"/>
                    </a:cubicBezTo>
                    <a:cubicBezTo>
                      <a:pt x="-182486" y="2612521"/>
                      <a:pt x="158100" y="2128732"/>
                      <a:pt x="444636" y="2369277"/>
                    </a:cubicBezTo>
                    <a:cubicBezTo>
                      <a:pt x="602284" y="2221830"/>
                      <a:pt x="806566" y="2269321"/>
                      <a:pt x="746044" y="2526925"/>
                    </a:cubicBezTo>
                    <a:cubicBezTo>
                      <a:pt x="998676" y="2658899"/>
                      <a:pt x="972144" y="2942906"/>
                      <a:pt x="696624" y="2977581"/>
                    </a:cubicBezTo>
                    <a:cubicBezTo>
                      <a:pt x="664863" y="2836307"/>
                      <a:pt x="567008" y="2751182"/>
                      <a:pt x="438120" y="2722635"/>
                    </a:cubicBezTo>
                    <a:cubicBezTo>
                      <a:pt x="430919" y="2754911"/>
                      <a:pt x="423847" y="2787272"/>
                      <a:pt x="416475" y="2819547"/>
                    </a:cubicBezTo>
                    <a:cubicBezTo>
                      <a:pt x="675321" y="2888770"/>
                      <a:pt x="646818" y="3177664"/>
                      <a:pt x="429162" y="3266646"/>
                    </a:cubicBezTo>
                    <a:cubicBezTo>
                      <a:pt x="441335" y="3297464"/>
                      <a:pt x="451793" y="3329011"/>
                      <a:pt x="465295" y="3359357"/>
                    </a:cubicBezTo>
                    <a:cubicBezTo>
                      <a:pt x="584453" y="3313709"/>
                      <a:pt x="680465" y="3206424"/>
                      <a:pt x="697824" y="3078051"/>
                    </a:cubicBezTo>
                    <a:cubicBezTo>
                      <a:pt x="1047325" y="3042818"/>
                      <a:pt x="1130093" y="2655984"/>
                      <a:pt x="860659" y="2475661"/>
                    </a:cubicBezTo>
                    <a:cubicBezTo>
                      <a:pt x="873175" y="2383978"/>
                      <a:pt x="832712" y="2289510"/>
                      <a:pt x="758346" y="2234689"/>
                    </a:cubicBezTo>
                    <a:cubicBezTo>
                      <a:pt x="821611" y="1977471"/>
                      <a:pt x="1028723" y="1957625"/>
                      <a:pt x="1271110" y="2064481"/>
                    </a:cubicBezTo>
                    <a:cubicBezTo>
                      <a:pt x="1111447" y="1705251"/>
                      <a:pt x="1493952" y="1641643"/>
                      <a:pt x="1657130" y="1801649"/>
                    </a:cubicBezTo>
                    <a:cubicBezTo>
                      <a:pt x="1863256" y="1999116"/>
                      <a:pt x="1865141" y="2596962"/>
                      <a:pt x="1412385" y="2739480"/>
                    </a:cubicBezTo>
                    <a:lnTo>
                      <a:pt x="1412342" y="2739566"/>
                    </a:lnTo>
                    <a:close/>
                  </a:path>
                </a:pathLst>
              </a:custGeom>
              <a:solidFill>
                <a:srgbClr val="FFFFFF"/>
              </a:solidFill>
              <a:ln w="4284" cap="flat">
                <a:noFill/>
                <a:prstDash val="solid"/>
                <a:miter/>
              </a:ln>
            </p:spPr>
            <p:txBody>
              <a:bodyPr rtlCol="0" anchor="ctr"/>
              <a:lstStyle/>
              <a:p>
                <a:endParaRPr lang="en-US"/>
              </a:p>
            </p:txBody>
          </p:sp>
        </p:grpSp>
      </p:grpSp>
      <p:grpSp>
        <p:nvGrpSpPr>
          <p:cNvPr id="53" name="Graphic 24">
            <a:extLst>
              <a:ext uri="{FF2B5EF4-FFF2-40B4-BE49-F238E27FC236}">
                <a16:creationId xmlns:a16="http://schemas.microsoft.com/office/drawing/2014/main" id="{8A235D23-D462-4626-AB34-EB35236198A5}"/>
              </a:ext>
            </a:extLst>
          </p:cNvPr>
          <p:cNvGrpSpPr/>
          <p:nvPr/>
        </p:nvGrpSpPr>
        <p:grpSpPr>
          <a:xfrm>
            <a:off x="7196323" y="2287891"/>
            <a:ext cx="373346" cy="560895"/>
            <a:chOff x="3813572" y="0"/>
            <a:chExt cx="4564856" cy="6858000"/>
          </a:xfrm>
        </p:grpSpPr>
        <p:sp>
          <p:nvSpPr>
            <p:cNvPr id="54" name="Freeform: Shape 53">
              <a:extLst>
                <a:ext uri="{FF2B5EF4-FFF2-40B4-BE49-F238E27FC236}">
                  <a16:creationId xmlns:a16="http://schemas.microsoft.com/office/drawing/2014/main" id="{60453380-E3EA-4543-94FD-D3200ADE2CB8}"/>
                </a:ext>
              </a:extLst>
            </p:cNvPr>
            <p:cNvSpPr/>
            <p:nvPr/>
          </p:nvSpPr>
          <p:spPr>
            <a:xfrm>
              <a:off x="3813560" y="-10"/>
              <a:ext cx="4563930" cy="6858009"/>
            </a:xfrm>
            <a:custGeom>
              <a:avLst/>
              <a:gdLst>
                <a:gd name="connsiteX0" fmla="*/ 2373994 w 4563930"/>
                <a:gd name="connsiteY0" fmla="*/ 2240 h 6858009"/>
                <a:gd name="connsiteX1" fmla="*/ 2281454 w 4563930"/>
                <a:gd name="connsiteY1" fmla="*/ 1297 h 6858009"/>
                <a:gd name="connsiteX2" fmla="*/ 2188957 w 4563930"/>
                <a:gd name="connsiteY2" fmla="*/ 2240 h 6858009"/>
                <a:gd name="connsiteX3" fmla="*/ 23543 w 4563930"/>
                <a:gd name="connsiteY3" fmla="*/ 2575704 h 6858009"/>
                <a:gd name="connsiteX4" fmla="*/ 758463 w 4563930"/>
                <a:gd name="connsiteY4" fmla="*/ 3930202 h 6858009"/>
                <a:gd name="connsiteX5" fmla="*/ 1355324 w 4563930"/>
                <a:gd name="connsiteY5" fmla="*/ 4897266 h 6858009"/>
                <a:gd name="connsiteX6" fmla="*/ 1348251 w 4563930"/>
                <a:gd name="connsiteY6" fmla="*/ 5324220 h 6858009"/>
                <a:gd name="connsiteX7" fmla="*/ 1368440 w 4563930"/>
                <a:gd name="connsiteY7" fmla="*/ 5730470 h 6858009"/>
                <a:gd name="connsiteX8" fmla="*/ 1404230 w 4563930"/>
                <a:gd name="connsiteY8" fmla="*/ 6162996 h 6858009"/>
                <a:gd name="connsiteX9" fmla="*/ 1817210 w 4563930"/>
                <a:gd name="connsiteY9" fmla="*/ 6587892 h 6858009"/>
                <a:gd name="connsiteX10" fmla="*/ 1939540 w 4563930"/>
                <a:gd name="connsiteY10" fmla="*/ 6812534 h 6858009"/>
                <a:gd name="connsiteX11" fmla="*/ 2457447 w 4563930"/>
                <a:gd name="connsiteY11" fmla="*/ 6857968 h 6858009"/>
                <a:gd name="connsiteX12" fmla="*/ 2623411 w 4563930"/>
                <a:gd name="connsiteY12" fmla="*/ 6812534 h 6858009"/>
                <a:gd name="connsiteX13" fmla="*/ 2745741 w 4563930"/>
                <a:gd name="connsiteY13" fmla="*/ 6587892 h 6858009"/>
                <a:gd name="connsiteX14" fmla="*/ 3158721 w 4563930"/>
                <a:gd name="connsiteY14" fmla="*/ 6162996 h 6858009"/>
                <a:gd name="connsiteX15" fmla="*/ 3194468 w 4563930"/>
                <a:gd name="connsiteY15" fmla="*/ 5730470 h 6858009"/>
                <a:gd name="connsiteX16" fmla="*/ 3214656 w 4563930"/>
                <a:gd name="connsiteY16" fmla="*/ 5324220 h 6858009"/>
                <a:gd name="connsiteX17" fmla="*/ 3207584 w 4563930"/>
                <a:gd name="connsiteY17" fmla="*/ 4897266 h 6858009"/>
                <a:gd name="connsiteX18" fmla="*/ 3388163 w 4563930"/>
                <a:gd name="connsiteY18" fmla="*/ 4494744 h 6858009"/>
                <a:gd name="connsiteX19" fmla="*/ 4138900 w 4563930"/>
                <a:gd name="connsiteY19" fmla="*/ 3552112 h 6858009"/>
                <a:gd name="connsiteX20" fmla="*/ 2374037 w 4563930"/>
                <a:gd name="connsiteY20" fmla="*/ 2240 h 6858009"/>
                <a:gd name="connsiteX21" fmla="*/ 2373994 w 4563930"/>
                <a:gd name="connsiteY21" fmla="*/ 2240 h 68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63930" h="6858009">
                  <a:moveTo>
                    <a:pt x="2373994" y="2240"/>
                  </a:moveTo>
                  <a:cubicBezTo>
                    <a:pt x="2343176" y="-1104"/>
                    <a:pt x="2312315" y="-75"/>
                    <a:pt x="2281454" y="1297"/>
                  </a:cubicBezTo>
                  <a:cubicBezTo>
                    <a:pt x="2250593" y="-32"/>
                    <a:pt x="2219775" y="-1061"/>
                    <a:pt x="2188957" y="2240"/>
                  </a:cubicBezTo>
                  <a:cubicBezTo>
                    <a:pt x="768665" y="25385"/>
                    <a:pt x="-162180" y="1303031"/>
                    <a:pt x="23543" y="2575704"/>
                  </a:cubicBezTo>
                  <a:cubicBezTo>
                    <a:pt x="125942" y="3292451"/>
                    <a:pt x="519248" y="3678428"/>
                    <a:pt x="758463" y="3930202"/>
                  </a:cubicBezTo>
                  <a:cubicBezTo>
                    <a:pt x="1272899" y="4470527"/>
                    <a:pt x="1182716" y="4626675"/>
                    <a:pt x="1355324" y="4897266"/>
                  </a:cubicBezTo>
                  <a:cubicBezTo>
                    <a:pt x="1261669" y="5017495"/>
                    <a:pt x="1252325" y="5202619"/>
                    <a:pt x="1348251" y="5324220"/>
                  </a:cubicBezTo>
                  <a:cubicBezTo>
                    <a:pt x="1273842" y="5446720"/>
                    <a:pt x="1272513" y="5618985"/>
                    <a:pt x="1368440" y="5730470"/>
                  </a:cubicBezTo>
                  <a:cubicBezTo>
                    <a:pt x="1280657" y="5867545"/>
                    <a:pt x="1288673" y="6061283"/>
                    <a:pt x="1404230" y="6162996"/>
                  </a:cubicBezTo>
                  <a:cubicBezTo>
                    <a:pt x="1379241" y="6322701"/>
                    <a:pt x="1497199" y="6593292"/>
                    <a:pt x="1817210" y="6587892"/>
                  </a:cubicBezTo>
                  <a:cubicBezTo>
                    <a:pt x="1825054" y="6618153"/>
                    <a:pt x="1828397" y="6740354"/>
                    <a:pt x="1939540" y="6812534"/>
                  </a:cubicBezTo>
                  <a:cubicBezTo>
                    <a:pt x="2037223" y="6878113"/>
                    <a:pt x="2081929" y="6848924"/>
                    <a:pt x="2457447" y="6857968"/>
                  </a:cubicBezTo>
                  <a:cubicBezTo>
                    <a:pt x="2515483" y="6858868"/>
                    <a:pt x="2574848" y="6845152"/>
                    <a:pt x="2623411" y="6812534"/>
                  </a:cubicBezTo>
                  <a:cubicBezTo>
                    <a:pt x="2734468" y="6740439"/>
                    <a:pt x="2737897" y="6618110"/>
                    <a:pt x="2745741" y="6587892"/>
                  </a:cubicBezTo>
                  <a:cubicBezTo>
                    <a:pt x="3045135" y="6592907"/>
                    <a:pt x="3186410" y="6339760"/>
                    <a:pt x="3158721" y="6162996"/>
                  </a:cubicBezTo>
                  <a:cubicBezTo>
                    <a:pt x="3275221" y="6060426"/>
                    <a:pt x="3281436" y="5866259"/>
                    <a:pt x="3194468" y="5730470"/>
                  </a:cubicBezTo>
                  <a:cubicBezTo>
                    <a:pt x="3290394" y="5618985"/>
                    <a:pt x="3289108" y="5446720"/>
                    <a:pt x="3214656" y="5324220"/>
                  </a:cubicBezTo>
                  <a:cubicBezTo>
                    <a:pt x="3310582" y="5202619"/>
                    <a:pt x="3301238" y="5017495"/>
                    <a:pt x="3207584" y="4897266"/>
                  </a:cubicBezTo>
                  <a:cubicBezTo>
                    <a:pt x="3287179" y="4772493"/>
                    <a:pt x="3324770" y="4627447"/>
                    <a:pt x="3388163" y="4494744"/>
                  </a:cubicBezTo>
                  <a:cubicBezTo>
                    <a:pt x="3561157" y="4111896"/>
                    <a:pt x="3897541" y="3876324"/>
                    <a:pt x="4138900" y="3552112"/>
                  </a:cubicBezTo>
                  <a:cubicBezTo>
                    <a:pt x="5170772" y="2154323"/>
                    <a:pt x="4223982" y="32415"/>
                    <a:pt x="2374037" y="2240"/>
                  </a:cubicBezTo>
                  <a:lnTo>
                    <a:pt x="2373994" y="2240"/>
                  </a:lnTo>
                  <a:close/>
                </a:path>
              </a:pathLst>
            </a:custGeom>
            <a:solidFill>
              <a:schemeClr val="accent3"/>
            </a:solidFill>
            <a:ln w="428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5AD51E5-157B-4AB4-97C8-7B87B7B1D037}"/>
                </a:ext>
              </a:extLst>
            </p:cNvPr>
            <p:cNvSpPr/>
            <p:nvPr/>
          </p:nvSpPr>
          <p:spPr>
            <a:xfrm>
              <a:off x="4179589" y="360437"/>
              <a:ext cx="1789206" cy="3672383"/>
            </a:xfrm>
            <a:custGeom>
              <a:avLst/>
              <a:gdLst>
                <a:gd name="connsiteX0" fmla="*/ 1569867 w 1789206"/>
                <a:gd name="connsiteY0" fmla="*/ 810138 h 3672383"/>
                <a:gd name="connsiteX1" fmla="*/ 1517618 w 1789206"/>
                <a:gd name="connsiteY1" fmla="*/ 1547501 h 3672383"/>
                <a:gd name="connsiteX2" fmla="*/ 1643762 w 1789206"/>
                <a:gd name="connsiteY2" fmla="*/ 2235187 h 3672383"/>
                <a:gd name="connsiteX3" fmla="*/ 1350540 w 1789206"/>
                <a:gd name="connsiteY3" fmla="*/ 2237845 h 3672383"/>
                <a:gd name="connsiteX4" fmla="*/ 1122040 w 1789206"/>
                <a:gd name="connsiteY4" fmla="*/ 2189539 h 3672383"/>
                <a:gd name="connsiteX5" fmla="*/ 648152 w 1789206"/>
                <a:gd name="connsiteY5" fmla="*/ 1913332 h 3672383"/>
                <a:gd name="connsiteX6" fmla="*/ 607690 w 1789206"/>
                <a:gd name="connsiteY6" fmla="*/ 1754098 h 3672383"/>
                <a:gd name="connsiteX7" fmla="*/ 847677 w 1789206"/>
                <a:gd name="connsiteY7" fmla="*/ 1645871 h 3672383"/>
                <a:gd name="connsiteX8" fmla="*/ 1232282 w 1789206"/>
                <a:gd name="connsiteY8" fmla="*/ 1705407 h 3672383"/>
                <a:gd name="connsiteX9" fmla="*/ 1404289 w 1789206"/>
                <a:gd name="connsiteY9" fmla="*/ 1871713 h 3672383"/>
                <a:gd name="connsiteX10" fmla="*/ 1441665 w 1789206"/>
                <a:gd name="connsiteY10" fmla="*/ 1779387 h 3672383"/>
                <a:gd name="connsiteX11" fmla="*/ 1405146 w 1789206"/>
                <a:gd name="connsiteY11" fmla="*/ 1353120 h 3672383"/>
                <a:gd name="connsiteX12" fmla="*/ 1348397 w 1789206"/>
                <a:gd name="connsiteY12" fmla="*/ 1270566 h 3672383"/>
                <a:gd name="connsiteX13" fmla="*/ 1202750 w 1789206"/>
                <a:gd name="connsiteY13" fmla="*/ 1602279 h 3672383"/>
                <a:gd name="connsiteX14" fmla="*/ 910127 w 1789206"/>
                <a:gd name="connsiteY14" fmla="*/ 1563103 h 3672383"/>
                <a:gd name="connsiteX15" fmla="*/ 932673 w 1789206"/>
                <a:gd name="connsiteY15" fmla="*/ 1363278 h 3672383"/>
                <a:gd name="connsiteX16" fmla="*/ 1029071 w 1789206"/>
                <a:gd name="connsiteY16" fmla="*/ 963585 h 3672383"/>
                <a:gd name="connsiteX17" fmla="*/ 1372700 w 1789206"/>
                <a:gd name="connsiteY17" fmla="*/ 633458 h 3672383"/>
                <a:gd name="connsiteX18" fmla="*/ 1566052 w 1789206"/>
                <a:gd name="connsiteY18" fmla="*/ 422703 h 3672383"/>
                <a:gd name="connsiteX19" fmla="*/ 1470426 w 1789206"/>
                <a:gd name="connsiteY19" fmla="*/ 400458 h 3672383"/>
                <a:gd name="connsiteX20" fmla="*/ 1100137 w 1789206"/>
                <a:gd name="connsiteY20" fmla="*/ 456736 h 3672383"/>
                <a:gd name="connsiteX21" fmla="*/ 1025170 w 1789206"/>
                <a:gd name="connsiteY21" fmla="*/ 523044 h 3672383"/>
                <a:gd name="connsiteX22" fmla="*/ 1273344 w 1789206"/>
                <a:gd name="connsiteY22" fmla="*/ 648503 h 3672383"/>
                <a:gd name="connsiteX23" fmla="*/ 652481 w 1789206"/>
                <a:gd name="connsiteY23" fmla="*/ 422703 h 3672383"/>
                <a:gd name="connsiteX24" fmla="*/ 961520 w 1789206"/>
                <a:gd name="connsiteY24" fmla="*/ 290730 h 3672383"/>
                <a:gd name="connsiteX25" fmla="*/ 1569867 w 1789206"/>
                <a:gd name="connsiteY25" fmla="*/ 810138 h 3672383"/>
                <a:gd name="connsiteX26" fmla="*/ 1569867 w 1789206"/>
                <a:gd name="connsiteY26" fmla="*/ 810138 h 3672383"/>
                <a:gd name="connsiteX27" fmla="*/ 549782 w 1789206"/>
                <a:gd name="connsiteY27" fmla="*/ 625914 h 3672383"/>
                <a:gd name="connsiteX28" fmla="*/ 892297 w 1789206"/>
                <a:gd name="connsiteY28" fmla="*/ 945026 h 3672383"/>
                <a:gd name="connsiteX29" fmla="*/ 780726 w 1789206"/>
                <a:gd name="connsiteY29" fmla="*/ 1301127 h 3672383"/>
                <a:gd name="connsiteX30" fmla="*/ 739406 w 1789206"/>
                <a:gd name="connsiteY30" fmla="*/ 1602837 h 3672383"/>
                <a:gd name="connsiteX31" fmla="*/ 131016 w 1789206"/>
                <a:gd name="connsiteY31" fmla="*/ 1677032 h 3672383"/>
                <a:gd name="connsiteX32" fmla="*/ 417723 w 1789206"/>
                <a:gd name="connsiteY32" fmla="*/ 1127277 h 3672383"/>
                <a:gd name="connsiteX33" fmla="*/ 549782 w 1789206"/>
                <a:gd name="connsiteY33" fmla="*/ 625914 h 3672383"/>
                <a:gd name="connsiteX34" fmla="*/ 549782 w 1789206"/>
                <a:gd name="connsiteY34" fmla="*/ 625914 h 3672383"/>
                <a:gd name="connsiteX35" fmla="*/ 517593 w 1789206"/>
                <a:gd name="connsiteY35" fmla="*/ 2063009 h 3672383"/>
                <a:gd name="connsiteX36" fmla="*/ 1030357 w 1789206"/>
                <a:gd name="connsiteY36" fmla="*/ 2233215 h 3672383"/>
                <a:gd name="connsiteX37" fmla="*/ 928044 w 1789206"/>
                <a:gd name="connsiteY37" fmla="*/ 2474189 h 3672383"/>
                <a:gd name="connsiteX38" fmla="*/ 1090879 w 1789206"/>
                <a:gd name="connsiteY38" fmla="*/ 3076578 h 3672383"/>
                <a:gd name="connsiteX39" fmla="*/ 1323408 w 1789206"/>
                <a:gd name="connsiteY39" fmla="*/ 3357885 h 3672383"/>
                <a:gd name="connsiteX40" fmla="*/ 1359541 w 1789206"/>
                <a:gd name="connsiteY40" fmla="*/ 3265173 h 3672383"/>
                <a:gd name="connsiteX41" fmla="*/ 1372228 w 1789206"/>
                <a:gd name="connsiteY41" fmla="*/ 2818074 h 3672383"/>
                <a:gd name="connsiteX42" fmla="*/ 1350582 w 1789206"/>
                <a:gd name="connsiteY42" fmla="*/ 2721162 h 3672383"/>
                <a:gd name="connsiteX43" fmla="*/ 1092079 w 1789206"/>
                <a:gd name="connsiteY43" fmla="*/ 2976108 h 3672383"/>
                <a:gd name="connsiteX44" fmla="*/ 1042615 w 1789206"/>
                <a:gd name="connsiteY44" fmla="*/ 2525452 h 3672383"/>
                <a:gd name="connsiteX45" fmla="*/ 1344025 w 1789206"/>
                <a:gd name="connsiteY45" fmla="*/ 2367804 h 3672383"/>
                <a:gd name="connsiteX46" fmla="*/ 1634418 w 1789206"/>
                <a:gd name="connsiteY46" fmla="*/ 2969765 h 3672383"/>
                <a:gd name="connsiteX47" fmla="*/ 1204207 w 1789206"/>
                <a:gd name="connsiteY47" fmla="*/ 3536621 h 3672383"/>
                <a:gd name="connsiteX48" fmla="*/ 776268 w 1789206"/>
                <a:gd name="connsiteY48" fmla="*/ 3189864 h 3672383"/>
                <a:gd name="connsiteX49" fmla="*/ 376361 w 1789206"/>
                <a:gd name="connsiteY49" fmla="*/ 2738007 h 3672383"/>
                <a:gd name="connsiteX50" fmla="*/ 1057 w 1789206"/>
                <a:gd name="connsiteY50" fmla="*/ 2124045 h 3672383"/>
                <a:gd name="connsiteX51" fmla="*/ 517593 w 1789206"/>
                <a:gd name="connsiteY51" fmla="*/ 2063009 h 3672383"/>
                <a:gd name="connsiteX52" fmla="*/ 517593 w 1789206"/>
                <a:gd name="connsiteY52" fmla="*/ 2063009 h 367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89206" h="3672383">
                  <a:moveTo>
                    <a:pt x="1569867" y="810138"/>
                  </a:moveTo>
                  <a:cubicBezTo>
                    <a:pt x="1778650" y="1036837"/>
                    <a:pt x="1759619" y="1342233"/>
                    <a:pt x="1517618" y="1547501"/>
                  </a:cubicBezTo>
                  <a:cubicBezTo>
                    <a:pt x="1717357" y="1714922"/>
                    <a:pt x="1787480" y="2007587"/>
                    <a:pt x="1643762" y="2235187"/>
                  </a:cubicBezTo>
                  <a:cubicBezTo>
                    <a:pt x="1551179" y="2197597"/>
                    <a:pt x="1441365" y="2192710"/>
                    <a:pt x="1350540" y="2237845"/>
                  </a:cubicBezTo>
                  <a:cubicBezTo>
                    <a:pt x="1284531" y="2191810"/>
                    <a:pt x="1201292" y="2171322"/>
                    <a:pt x="1122040" y="2189539"/>
                  </a:cubicBezTo>
                  <a:cubicBezTo>
                    <a:pt x="1061775" y="1967511"/>
                    <a:pt x="873737" y="1862626"/>
                    <a:pt x="648152" y="1913332"/>
                  </a:cubicBezTo>
                  <a:cubicBezTo>
                    <a:pt x="648152" y="1857826"/>
                    <a:pt x="635850" y="1802319"/>
                    <a:pt x="607690" y="1754098"/>
                  </a:cubicBezTo>
                  <a:cubicBezTo>
                    <a:pt x="696715" y="1745912"/>
                    <a:pt x="784026" y="1709436"/>
                    <a:pt x="847677" y="1645871"/>
                  </a:cubicBezTo>
                  <a:cubicBezTo>
                    <a:pt x="941760" y="1759585"/>
                    <a:pt x="1096622" y="1792075"/>
                    <a:pt x="1232282" y="1705407"/>
                  </a:cubicBezTo>
                  <a:cubicBezTo>
                    <a:pt x="1267515" y="1779002"/>
                    <a:pt x="1328294" y="1840595"/>
                    <a:pt x="1404289" y="1871713"/>
                  </a:cubicBezTo>
                  <a:cubicBezTo>
                    <a:pt x="1416762" y="1840895"/>
                    <a:pt x="1428807" y="1809991"/>
                    <a:pt x="1441665" y="1779387"/>
                  </a:cubicBezTo>
                  <a:cubicBezTo>
                    <a:pt x="1285389" y="1712350"/>
                    <a:pt x="1236611" y="1469449"/>
                    <a:pt x="1405146" y="1353120"/>
                  </a:cubicBezTo>
                  <a:cubicBezTo>
                    <a:pt x="1386158" y="1325645"/>
                    <a:pt x="1367385" y="1297999"/>
                    <a:pt x="1348397" y="1270566"/>
                  </a:cubicBezTo>
                  <a:cubicBezTo>
                    <a:pt x="1241540" y="1341890"/>
                    <a:pt x="1184576" y="1475621"/>
                    <a:pt x="1202750" y="1602279"/>
                  </a:cubicBezTo>
                  <a:cubicBezTo>
                    <a:pt x="1096879" y="1688390"/>
                    <a:pt x="975150" y="1661601"/>
                    <a:pt x="910127" y="1563103"/>
                  </a:cubicBezTo>
                  <a:cubicBezTo>
                    <a:pt x="941546" y="1501981"/>
                    <a:pt x="952133" y="1429758"/>
                    <a:pt x="932673" y="1363278"/>
                  </a:cubicBezTo>
                  <a:cubicBezTo>
                    <a:pt x="1078148" y="1273781"/>
                    <a:pt x="1091736" y="1097316"/>
                    <a:pt x="1029071" y="963585"/>
                  </a:cubicBezTo>
                  <a:cubicBezTo>
                    <a:pt x="1230825" y="958356"/>
                    <a:pt x="1366184" y="831697"/>
                    <a:pt x="1372700" y="633458"/>
                  </a:cubicBezTo>
                  <a:cubicBezTo>
                    <a:pt x="1468626" y="603369"/>
                    <a:pt x="1544407" y="520987"/>
                    <a:pt x="1566052" y="422703"/>
                  </a:cubicBezTo>
                  <a:cubicBezTo>
                    <a:pt x="1534377" y="414431"/>
                    <a:pt x="1502573" y="406844"/>
                    <a:pt x="1470426" y="400458"/>
                  </a:cubicBezTo>
                  <a:cubicBezTo>
                    <a:pt x="1431507" y="573622"/>
                    <a:pt x="1218652" y="592010"/>
                    <a:pt x="1100137" y="456736"/>
                  </a:cubicBezTo>
                  <a:cubicBezTo>
                    <a:pt x="1074548" y="478210"/>
                    <a:pt x="1049773" y="500542"/>
                    <a:pt x="1025170" y="523044"/>
                  </a:cubicBezTo>
                  <a:cubicBezTo>
                    <a:pt x="1087921" y="594753"/>
                    <a:pt x="1177204" y="643874"/>
                    <a:pt x="1273344" y="648503"/>
                  </a:cubicBezTo>
                  <a:cubicBezTo>
                    <a:pt x="1221609" y="1089301"/>
                    <a:pt x="508677" y="776448"/>
                    <a:pt x="652481" y="422703"/>
                  </a:cubicBezTo>
                  <a:cubicBezTo>
                    <a:pt x="693029" y="315118"/>
                    <a:pt x="819045" y="231751"/>
                    <a:pt x="961520" y="290730"/>
                  </a:cubicBezTo>
                  <a:cubicBezTo>
                    <a:pt x="1436393" y="-411872"/>
                    <a:pt x="1936299" y="317862"/>
                    <a:pt x="1569867" y="810138"/>
                  </a:cubicBezTo>
                  <a:lnTo>
                    <a:pt x="1569867" y="810138"/>
                  </a:lnTo>
                  <a:close/>
                  <a:moveTo>
                    <a:pt x="549782" y="625914"/>
                  </a:moveTo>
                  <a:cubicBezTo>
                    <a:pt x="618320" y="804008"/>
                    <a:pt x="736234" y="889262"/>
                    <a:pt x="892297" y="945026"/>
                  </a:cubicBezTo>
                  <a:cubicBezTo>
                    <a:pt x="1031728" y="1055868"/>
                    <a:pt x="971464" y="1309528"/>
                    <a:pt x="780726" y="1301127"/>
                  </a:cubicBezTo>
                  <a:cubicBezTo>
                    <a:pt x="888782" y="1424657"/>
                    <a:pt x="853549" y="1534000"/>
                    <a:pt x="739406" y="1602837"/>
                  </a:cubicBezTo>
                  <a:cubicBezTo>
                    <a:pt x="491789" y="1748312"/>
                    <a:pt x="425224" y="1522855"/>
                    <a:pt x="131016" y="1677032"/>
                  </a:cubicBezTo>
                  <a:cubicBezTo>
                    <a:pt x="-54450" y="1454189"/>
                    <a:pt x="143703" y="1121962"/>
                    <a:pt x="417723" y="1127277"/>
                  </a:cubicBezTo>
                  <a:cubicBezTo>
                    <a:pt x="273919" y="974044"/>
                    <a:pt x="269333" y="654032"/>
                    <a:pt x="549782" y="625914"/>
                  </a:cubicBezTo>
                  <a:lnTo>
                    <a:pt x="549782" y="625914"/>
                  </a:lnTo>
                  <a:close/>
                  <a:moveTo>
                    <a:pt x="517593" y="2063009"/>
                  </a:moveTo>
                  <a:cubicBezTo>
                    <a:pt x="760280" y="1956024"/>
                    <a:pt x="967306" y="1976769"/>
                    <a:pt x="1030357" y="2233215"/>
                  </a:cubicBezTo>
                  <a:cubicBezTo>
                    <a:pt x="955990" y="2288037"/>
                    <a:pt x="915528" y="2382506"/>
                    <a:pt x="928044" y="2474189"/>
                  </a:cubicBezTo>
                  <a:cubicBezTo>
                    <a:pt x="658482" y="2654597"/>
                    <a:pt x="741721" y="3041388"/>
                    <a:pt x="1090879" y="3076578"/>
                  </a:cubicBezTo>
                  <a:cubicBezTo>
                    <a:pt x="1108281" y="3204908"/>
                    <a:pt x="1204250" y="3312236"/>
                    <a:pt x="1323408" y="3357885"/>
                  </a:cubicBezTo>
                  <a:cubicBezTo>
                    <a:pt x="1336909" y="3327495"/>
                    <a:pt x="1347411" y="3295991"/>
                    <a:pt x="1359541" y="3265173"/>
                  </a:cubicBezTo>
                  <a:cubicBezTo>
                    <a:pt x="1142142" y="3176319"/>
                    <a:pt x="1112953" y="2887426"/>
                    <a:pt x="1372228" y="2818074"/>
                  </a:cubicBezTo>
                  <a:cubicBezTo>
                    <a:pt x="1364856" y="2785799"/>
                    <a:pt x="1357783" y="2753438"/>
                    <a:pt x="1350582" y="2721162"/>
                  </a:cubicBezTo>
                  <a:cubicBezTo>
                    <a:pt x="1222767" y="2749494"/>
                    <a:pt x="1124054" y="2833891"/>
                    <a:pt x="1092079" y="2976108"/>
                  </a:cubicBezTo>
                  <a:cubicBezTo>
                    <a:pt x="817587" y="2941561"/>
                    <a:pt x="789041" y="2657897"/>
                    <a:pt x="1042615" y="2525452"/>
                  </a:cubicBezTo>
                  <a:cubicBezTo>
                    <a:pt x="982608" y="2269906"/>
                    <a:pt x="1184448" y="2218514"/>
                    <a:pt x="1344025" y="2367804"/>
                  </a:cubicBezTo>
                  <a:cubicBezTo>
                    <a:pt x="1630089" y="2127645"/>
                    <a:pt x="1970717" y="2611477"/>
                    <a:pt x="1634418" y="2969765"/>
                  </a:cubicBezTo>
                  <a:cubicBezTo>
                    <a:pt x="2030853" y="3398475"/>
                    <a:pt x="1584697" y="3925384"/>
                    <a:pt x="1204207" y="3536621"/>
                  </a:cubicBezTo>
                  <a:cubicBezTo>
                    <a:pt x="913857" y="3653593"/>
                    <a:pt x="737177" y="3485272"/>
                    <a:pt x="776268" y="3189864"/>
                  </a:cubicBezTo>
                  <a:cubicBezTo>
                    <a:pt x="472759" y="3276575"/>
                    <a:pt x="286864" y="3036802"/>
                    <a:pt x="376361" y="2738007"/>
                  </a:cubicBezTo>
                  <a:cubicBezTo>
                    <a:pt x="92997" y="2648810"/>
                    <a:pt x="-11888" y="2398322"/>
                    <a:pt x="1057" y="2124045"/>
                  </a:cubicBezTo>
                  <a:cubicBezTo>
                    <a:pt x="39847" y="1558002"/>
                    <a:pt x="715232" y="1618353"/>
                    <a:pt x="517593" y="2063009"/>
                  </a:cubicBezTo>
                  <a:lnTo>
                    <a:pt x="517593" y="2063009"/>
                  </a:lnTo>
                  <a:close/>
                </a:path>
              </a:pathLst>
            </a:custGeom>
            <a:solidFill>
              <a:srgbClr val="FFFFFF"/>
            </a:solidFill>
            <a:ln w="428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BEDB587-9D02-4191-857B-227A54FAC93E}"/>
                </a:ext>
              </a:extLst>
            </p:cNvPr>
            <p:cNvSpPr/>
            <p:nvPr/>
          </p:nvSpPr>
          <p:spPr>
            <a:xfrm>
              <a:off x="6221821" y="358878"/>
              <a:ext cx="1790437" cy="3674697"/>
            </a:xfrm>
            <a:custGeom>
              <a:avLst/>
              <a:gdLst>
                <a:gd name="connsiteX0" fmla="*/ 827183 w 1790437"/>
                <a:gd name="connsiteY0" fmla="*/ 292246 h 3674697"/>
                <a:gd name="connsiteX1" fmla="*/ 1136222 w 1790437"/>
                <a:gd name="connsiteY1" fmla="*/ 424219 h 3674697"/>
                <a:gd name="connsiteX2" fmla="*/ 515359 w 1790437"/>
                <a:gd name="connsiteY2" fmla="*/ 650019 h 3674697"/>
                <a:gd name="connsiteX3" fmla="*/ 763532 w 1790437"/>
                <a:gd name="connsiteY3" fmla="*/ 524560 h 3674697"/>
                <a:gd name="connsiteX4" fmla="*/ 688566 w 1790437"/>
                <a:gd name="connsiteY4" fmla="*/ 458252 h 3674697"/>
                <a:gd name="connsiteX5" fmla="*/ 318234 w 1790437"/>
                <a:gd name="connsiteY5" fmla="*/ 401974 h 3674697"/>
                <a:gd name="connsiteX6" fmla="*/ 222608 w 1790437"/>
                <a:gd name="connsiteY6" fmla="*/ 424219 h 3674697"/>
                <a:gd name="connsiteX7" fmla="*/ 415960 w 1790437"/>
                <a:gd name="connsiteY7" fmla="*/ 634974 h 3674697"/>
                <a:gd name="connsiteX8" fmla="*/ 759589 w 1790437"/>
                <a:gd name="connsiteY8" fmla="*/ 965101 h 3674697"/>
                <a:gd name="connsiteX9" fmla="*/ 855944 w 1790437"/>
                <a:gd name="connsiteY9" fmla="*/ 1364794 h 3674697"/>
                <a:gd name="connsiteX10" fmla="*/ 878490 w 1790437"/>
                <a:gd name="connsiteY10" fmla="*/ 1564619 h 3674697"/>
                <a:gd name="connsiteX11" fmla="*/ 585867 w 1790437"/>
                <a:gd name="connsiteY11" fmla="*/ 1603795 h 3674697"/>
                <a:gd name="connsiteX12" fmla="*/ 440221 w 1790437"/>
                <a:gd name="connsiteY12" fmla="*/ 1272082 h 3674697"/>
                <a:gd name="connsiteX13" fmla="*/ 383471 w 1790437"/>
                <a:gd name="connsiteY13" fmla="*/ 1354635 h 3674697"/>
                <a:gd name="connsiteX14" fmla="*/ 346952 w 1790437"/>
                <a:gd name="connsiteY14" fmla="*/ 1780903 h 3674697"/>
                <a:gd name="connsiteX15" fmla="*/ 384328 w 1790437"/>
                <a:gd name="connsiteY15" fmla="*/ 1873229 h 3674697"/>
                <a:gd name="connsiteX16" fmla="*/ 556335 w 1790437"/>
                <a:gd name="connsiteY16" fmla="*/ 1706922 h 3674697"/>
                <a:gd name="connsiteX17" fmla="*/ 940940 w 1790437"/>
                <a:gd name="connsiteY17" fmla="*/ 1647386 h 3674697"/>
                <a:gd name="connsiteX18" fmla="*/ 1180927 w 1790437"/>
                <a:gd name="connsiteY18" fmla="*/ 1755614 h 3674697"/>
                <a:gd name="connsiteX19" fmla="*/ 1140465 w 1790437"/>
                <a:gd name="connsiteY19" fmla="*/ 1914848 h 3674697"/>
                <a:gd name="connsiteX20" fmla="*/ 666577 w 1790437"/>
                <a:gd name="connsiteY20" fmla="*/ 2191054 h 3674697"/>
                <a:gd name="connsiteX21" fmla="*/ 438077 w 1790437"/>
                <a:gd name="connsiteY21" fmla="*/ 2239360 h 3674697"/>
                <a:gd name="connsiteX22" fmla="*/ 144855 w 1790437"/>
                <a:gd name="connsiteY22" fmla="*/ 2236703 h 3674697"/>
                <a:gd name="connsiteX23" fmla="*/ 270999 w 1790437"/>
                <a:gd name="connsiteY23" fmla="*/ 1549017 h 3674697"/>
                <a:gd name="connsiteX24" fmla="*/ 218750 w 1790437"/>
                <a:gd name="connsiteY24" fmla="*/ 811653 h 3674697"/>
                <a:gd name="connsiteX25" fmla="*/ 578881 w 1790437"/>
                <a:gd name="connsiteY25" fmla="*/ 38671 h 3674697"/>
                <a:gd name="connsiteX26" fmla="*/ 827183 w 1790437"/>
                <a:gd name="connsiteY26" fmla="*/ 292246 h 3674697"/>
                <a:gd name="connsiteX27" fmla="*/ 827183 w 1790437"/>
                <a:gd name="connsiteY27" fmla="*/ 292246 h 3674697"/>
                <a:gd name="connsiteX28" fmla="*/ 1370937 w 1790437"/>
                <a:gd name="connsiteY28" fmla="*/ 1128836 h 3674697"/>
                <a:gd name="connsiteX29" fmla="*/ 1657644 w 1790437"/>
                <a:gd name="connsiteY29" fmla="*/ 1678590 h 3674697"/>
                <a:gd name="connsiteX30" fmla="*/ 1319545 w 1790437"/>
                <a:gd name="connsiteY30" fmla="*/ 1642757 h 3674697"/>
                <a:gd name="connsiteX31" fmla="*/ 1007934 w 1790437"/>
                <a:gd name="connsiteY31" fmla="*/ 1302686 h 3674697"/>
                <a:gd name="connsiteX32" fmla="*/ 896363 w 1790437"/>
                <a:gd name="connsiteY32" fmla="*/ 946585 h 3674697"/>
                <a:gd name="connsiteX33" fmla="*/ 1238878 w 1790437"/>
                <a:gd name="connsiteY33" fmla="*/ 627473 h 3674697"/>
                <a:gd name="connsiteX34" fmla="*/ 1370937 w 1790437"/>
                <a:gd name="connsiteY34" fmla="*/ 1128836 h 3674697"/>
                <a:gd name="connsiteX35" fmla="*/ 1370937 w 1790437"/>
                <a:gd name="connsiteY35" fmla="*/ 1128836 h 3674697"/>
                <a:gd name="connsiteX36" fmla="*/ 1412342 w 1790437"/>
                <a:gd name="connsiteY36" fmla="*/ 2739566 h 3674697"/>
                <a:gd name="connsiteX37" fmla="*/ 1012435 w 1790437"/>
                <a:gd name="connsiteY37" fmla="*/ 3191422 h 3674697"/>
                <a:gd name="connsiteX38" fmla="*/ 584496 w 1790437"/>
                <a:gd name="connsiteY38" fmla="*/ 3538180 h 3674697"/>
                <a:gd name="connsiteX39" fmla="*/ 154199 w 1790437"/>
                <a:gd name="connsiteY39" fmla="*/ 2971238 h 3674697"/>
                <a:gd name="connsiteX40" fmla="*/ 444636 w 1790437"/>
                <a:gd name="connsiteY40" fmla="*/ 2369277 h 3674697"/>
                <a:gd name="connsiteX41" fmla="*/ 746044 w 1790437"/>
                <a:gd name="connsiteY41" fmla="*/ 2526925 h 3674697"/>
                <a:gd name="connsiteX42" fmla="*/ 696624 w 1790437"/>
                <a:gd name="connsiteY42" fmla="*/ 2977581 h 3674697"/>
                <a:gd name="connsiteX43" fmla="*/ 438120 w 1790437"/>
                <a:gd name="connsiteY43" fmla="*/ 2722635 h 3674697"/>
                <a:gd name="connsiteX44" fmla="*/ 416475 w 1790437"/>
                <a:gd name="connsiteY44" fmla="*/ 2819547 h 3674697"/>
                <a:gd name="connsiteX45" fmla="*/ 429162 w 1790437"/>
                <a:gd name="connsiteY45" fmla="*/ 3266646 h 3674697"/>
                <a:gd name="connsiteX46" fmla="*/ 465295 w 1790437"/>
                <a:gd name="connsiteY46" fmla="*/ 3359357 h 3674697"/>
                <a:gd name="connsiteX47" fmla="*/ 697824 w 1790437"/>
                <a:gd name="connsiteY47" fmla="*/ 3078051 h 3674697"/>
                <a:gd name="connsiteX48" fmla="*/ 860659 w 1790437"/>
                <a:gd name="connsiteY48" fmla="*/ 2475661 h 3674697"/>
                <a:gd name="connsiteX49" fmla="*/ 758346 w 1790437"/>
                <a:gd name="connsiteY49" fmla="*/ 2234689 h 3674697"/>
                <a:gd name="connsiteX50" fmla="*/ 1271110 w 1790437"/>
                <a:gd name="connsiteY50" fmla="*/ 2064481 h 3674697"/>
                <a:gd name="connsiteX51" fmla="*/ 1657130 w 1790437"/>
                <a:gd name="connsiteY51" fmla="*/ 1801649 h 3674697"/>
                <a:gd name="connsiteX52" fmla="*/ 1412385 w 1790437"/>
                <a:gd name="connsiteY52" fmla="*/ 2739480 h 3674697"/>
                <a:gd name="connsiteX53" fmla="*/ 1412342 w 1790437"/>
                <a:gd name="connsiteY53" fmla="*/ 2739566 h 36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90437" h="3674697">
                  <a:moveTo>
                    <a:pt x="827183" y="292246"/>
                  </a:moveTo>
                  <a:cubicBezTo>
                    <a:pt x="969272" y="233438"/>
                    <a:pt x="1095502" y="316249"/>
                    <a:pt x="1136222" y="424219"/>
                  </a:cubicBezTo>
                  <a:cubicBezTo>
                    <a:pt x="1280154" y="778178"/>
                    <a:pt x="567051" y="1090217"/>
                    <a:pt x="515359" y="650019"/>
                  </a:cubicBezTo>
                  <a:cubicBezTo>
                    <a:pt x="611499" y="645390"/>
                    <a:pt x="700824" y="596226"/>
                    <a:pt x="763532" y="524560"/>
                  </a:cubicBezTo>
                  <a:cubicBezTo>
                    <a:pt x="738929" y="502100"/>
                    <a:pt x="714155" y="479769"/>
                    <a:pt x="688566" y="458252"/>
                  </a:cubicBezTo>
                  <a:cubicBezTo>
                    <a:pt x="570051" y="593526"/>
                    <a:pt x="357153" y="575181"/>
                    <a:pt x="318234" y="401974"/>
                  </a:cubicBezTo>
                  <a:cubicBezTo>
                    <a:pt x="286130" y="408360"/>
                    <a:pt x="254283" y="415947"/>
                    <a:pt x="222608" y="424219"/>
                  </a:cubicBezTo>
                  <a:cubicBezTo>
                    <a:pt x="244253" y="522503"/>
                    <a:pt x="320034" y="604885"/>
                    <a:pt x="415960" y="634974"/>
                  </a:cubicBezTo>
                  <a:cubicBezTo>
                    <a:pt x="422475" y="833256"/>
                    <a:pt x="557835" y="959872"/>
                    <a:pt x="759589" y="965101"/>
                  </a:cubicBezTo>
                  <a:cubicBezTo>
                    <a:pt x="697481" y="1097589"/>
                    <a:pt x="709226" y="1274525"/>
                    <a:pt x="855944" y="1364794"/>
                  </a:cubicBezTo>
                  <a:cubicBezTo>
                    <a:pt x="836484" y="1431231"/>
                    <a:pt x="847071" y="1503454"/>
                    <a:pt x="878490" y="1564619"/>
                  </a:cubicBezTo>
                  <a:cubicBezTo>
                    <a:pt x="813639" y="1662817"/>
                    <a:pt x="691995" y="1690163"/>
                    <a:pt x="585867" y="1603795"/>
                  </a:cubicBezTo>
                  <a:cubicBezTo>
                    <a:pt x="603998" y="1477137"/>
                    <a:pt x="547077" y="1343363"/>
                    <a:pt x="440221" y="1272082"/>
                  </a:cubicBezTo>
                  <a:cubicBezTo>
                    <a:pt x="421232" y="1299514"/>
                    <a:pt x="402459" y="1327161"/>
                    <a:pt x="383471" y="1354635"/>
                  </a:cubicBezTo>
                  <a:cubicBezTo>
                    <a:pt x="551920" y="1470921"/>
                    <a:pt x="503271" y="1713866"/>
                    <a:pt x="346952" y="1780903"/>
                  </a:cubicBezTo>
                  <a:cubicBezTo>
                    <a:pt x="359768" y="1811507"/>
                    <a:pt x="371855" y="1842411"/>
                    <a:pt x="384328" y="1873229"/>
                  </a:cubicBezTo>
                  <a:cubicBezTo>
                    <a:pt x="460366" y="1842068"/>
                    <a:pt x="521102" y="1780517"/>
                    <a:pt x="556335" y="1706922"/>
                  </a:cubicBezTo>
                  <a:cubicBezTo>
                    <a:pt x="690152" y="1792390"/>
                    <a:pt x="845443" y="1762772"/>
                    <a:pt x="940940" y="1647386"/>
                  </a:cubicBezTo>
                  <a:cubicBezTo>
                    <a:pt x="1004591" y="1710951"/>
                    <a:pt x="1091902" y="1747427"/>
                    <a:pt x="1180927" y="1755614"/>
                  </a:cubicBezTo>
                  <a:cubicBezTo>
                    <a:pt x="1152767" y="1803835"/>
                    <a:pt x="1140465" y="1859342"/>
                    <a:pt x="1140465" y="1914848"/>
                  </a:cubicBezTo>
                  <a:cubicBezTo>
                    <a:pt x="915094" y="1864228"/>
                    <a:pt x="726885" y="1968812"/>
                    <a:pt x="666577" y="2191054"/>
                  </a:cubicBezTo>
                  <a:cubicBezTo>
                    <a:pt x="587282" y="2172838"/>
                    <a:pt x="504043" y="2193326"/>
                    <a:pt x="438077" y="2239360"/>
                  </a:cubicBezTo>
                  <a:cubicBezTo>
                    <a:pt x="347252" y="2194226"/>
                    <a:pt x="237438" y="2199112"/>
                    <a:pt x="144855" y="2236703"/>
                  </a:cubicBezTo>
                  <a:cubicBezTo>
                    <a:pt x="966" y="2008846"/>
                    <a:pt x="71517" y="1716224"/>
                    <a:pt x="270999" y="1549017"/>
                  </a:cubicBezTo>
                  <a:cubicBezTo>
                    <a:pt x="28912" y="1343706"/>
                    <a:pt x="10010" y="1038310"/>
                    <a:pt x="218750" y="811653"/>
                  </a:cubicBezTo>
                  <a:cubicBezTo>
                    <a:pt x="-106662" y="374456"/>
                    <a:pt x="241424" y="-147267"/>
                    <a:pt x="578881" y="38671"/>
                  </a:cubicBezTo>
                  <a:cubicBezTo>
                    <a:pt x="684323" y="97093"/>
                    <a:pt x="760832" y="194005"/>
                    <a:pt x="827183" y="292246"/>
                  </a:cubicBezTo>
                  <a:lnTo>
                    <a:pt x="827183" y="292246"/>
                  </a:lnTo>
                  <a:close/>
                  <a:moveTo>
                    <a:pt x="1370937" y="1128836"/>
                  </a:moveTo>
                  <a:cubicBezTo>
                    <a:pt x="1644828" y="1123521"/>
                    <a:pt x="1843153" y="1455662"/>
                    <a:pt x="1657644" y="1678590"/>
                  </a:cubicBezTo>
                  <a:cubicBezTo>
                    <a:pt x="1590393" y="1643357"/>
                    <a:pt x="1496181" y="1590551"/>
                    <a:pt x="1319545" y="1642757"/>
                  </a:cubicBezTo>
                  <a:cubicBezTo>
                    <a:pt x="1119205" y="1702679"/>
                    <a:pt x="809438" y="1529600"/>
                    <a:pt x="1007934" y="1302686"/>
                  </a:cubicBezTo>
                  <a:cubicBezTo>
                    <a:pt x="817196" y="1311087"/>
                    <a:pt x="756889" y="1057427"/>
                    <a:pt x="896363" y="946585"/>
                  </a:cubicBezTo>
                  <a:cubicBezTo>
                    <a:pt x="1046554" y="892921"/>
                    <a:pt x="1168069" y="811482"/>
                    <a:pt x="1238878" y="627473"/>
                  </a:cubicBezTo>
                  <a:cubicBezTo>
                    <a:pt x="1516541" y="655291"/>
                    <a:pt x="1516369" y="973888"/>
                    <a:pt x="1370937" y="1128836"/>
                  </a:cubicBezTo>
                  <a:lnTo>
                    <a:pt x="1370937" y="1128836"/>
                  </a:lnTo>
                  <a:close/>
                  <a:moveTo>
                    <a:pt x="1412342" y="2739566"/>
                  </a:moveTo>
                  <a:cubicBezTo>
                    <a:pt x="1501668" y="3037846"/>
                    <a:pt x="1316587" y="3278348"/>
                    <a:pt x="1012435" y="3191422"/>
                  </a:cubicBezTo>
                  <a:cubicBezTo>
                    <a:pt x="1051526" y="3486916"/>
                    <a:pt x="873218" y="3654509"/>
                    <a:pt x="584496" y="3538180"/>
                  </a:cubicBezTo>
                  <a:cubicBezTo>
                    <a:pt x="201519" y="3929515"/>
                    <a:pt x="-239964" y="3397677"/>
                    <a:pt x="154199" y="2971238"/>
                  </a:cubicBezTo>
                  <a:cubicBezTo>
                    <a:pt x="-182486" y="2612521"/>
                    <a:pt x="158100" y="2128732"/>
                    <a:pt x="444636" y="2369277"/>
                  </a:cubicBezTo>
                  <a:cubicBezTo>
                    <a:pt x="602284" y="2221830"/>
                    <a:pt x="806566" y="2269321"/>
                    <a:pt x="746044" y="2526925"/>
                  </a:cubicBezTo>
                  <a:cubicBezTo>
                    <a:pt x="998676" y="2658899"/>
                    <a:pt x="972144" y="2942906"/>
                    <a:pt x="696624" y="2977581"/>
                  </a:cubicBezTo>
                  <a:cubicBezTo>
                    <a:pt x="664863" y="2836307"/>
                    <a:pt x="567008" y="2751182"/>
                    <a:pt x="438120" y="2722635"/>
                  </a:cubicBezTo>
                  <a:cubicBezTo>
                    <a:pt x="430919" y="2754911"/>
                    <a:pt x="423847" y="2787272"/>
                    <a:pt x="416475" y="2819547"/>
                  </a:cubicBezTo>
                  <a:cubicBezTo>
                    <a:pt x="675321" y="2888770"/>
                    <a:pt x="646818" y="3177664"/>
                    <a:pt x="429162" y="3266646"/>
                  </a:cubicBezTo>
                  <a:cubicBezTo>
                    <a:pt x="441335" y="3297464"/>
                    <a:pt x="451793" y="3329011"/>
                    <a:pt x="465295" y="3359357"/>
                  </a:cubicBezTo>
                  <a:cubicBezTo>
                    <a:pt x="584453" y="3313709"/>
                    <a:pt x="680465" y="3206424"/>
                    <a:pt x="697824" y="3078051"/>
                  </a:cubicBezTo>
                  <a:cubicBezTo>
                    <a:pt x="1047325" y="3042818"/>
                    <a:pt x="1130093" y="2655984"/>
                    <a:pt x="860659" y="2475661"/>
                  </a:cubicBezTo>
                  <a:cubicBezTo>
                    <a:pt x="873175" y="2383978"/>
                    <a:pt x="832712" y="2289510"/>
                    <a:pt x="758346" y="2234689"/>
                  </a:cubicBezTo>
                  <a:cubicBezTo>
                    <a:pt x="821611" y="1977471"/>
                    <a:pt x="1028723" y="1957625"/>
                    <a:pt x="1271110" y="2064481"/>
                  </a:cubicBezTo>
                  <a:cubicBezTo>
                    <a:pt x="1111447" y="1705251"/>
                    <a:pt x="1493952" y="1641643"/>
                    <a:pt x="1657130" y="1801649"/>
                  </a:cubicBezTo>
                  <a:cubicBezTo>
                    <a:pt x="1863256" y="1999116"/>
                    <a:pt x="1865141" y="2596962"/>
                    <a:pt x="1412385" y="2739480"/>
                  </a:cubicBezTo>
                  <a:lnTo>
                    <a:pt x="1412342" y="2739566"/>
                  </a:lnTo>
                  <a:close/>
                </a:path>
              </a:pathLst>
            </a:custGeom>
            <a:solidFill>
              <a:srgbClr val="FFFFFF"/>
            </a:solidFill>
            <a:ln w="4284" cap="flat">
              <a:noFill/>
              <a:prstDash val="solid"/>
              <a:miter/>
            </a:ln>
          </p:spPr>
          <p:txBody>
            <a:bodyPr rtlCol="0" anchor="ctr"/>
            <a:lstStyle/>
            <a:p>
              <a:endParaRPr lang="en-US"/>
            </a:p>
          </p:txBody>
        </p:sp>
      </p:grpSp>
      <p:grpSp>
        <p:nvGrpSpPr>
          <p:cNvPr id="57" name="Graphic 15">
            <a:extLst>
              <a:ext uri="{FF2B5EF4-FFF2-40B4-BE49-F238E27FC236}">
                <a16:creationId xmlns:a16="http://schemas.microsoft.com/office/drawing/2014/main" id="{6EE4FD1F-57CC-4385-AD71-BCE1AAF2C0C2}"/>
              </a:ext>
            </a:extLst>
          </p:cNvPr>
          <p:cNvGrpSpPr/>
          <p:nvPr/>
        </p:nvGrpSpPr>
        <p:grpSpPr>
          <a:xfrm>
            <a:off x="1173591" y="3782039"/>
            <a:ext cx="633095" cy="487764"/>
            <a:chOff x="2139510" y="795257"/>
            <a:chExt cx="6882851" cy="5197252"/>
          </a:xfrm>
          <a:solidFill>
            <a:schemeClr val="tx2"/>
          </a:solidFill>
        </p:grpSpPr>
        <p:sp>
          <p:nvSpPr>
            <p:cNvPr id="58" name="Freeform: Shape 57">
              <a:extLst>
                <a:ext uri="{FF2B5EF4-FFF2-40B4-BE49-F238E27FC236}">
                  <a16:creationId xmlns:a16="http://schemas.microsoft.com/office/drawing/2014/main" id="{2418927C-95CB-4AED-B66A-0AFF5EB406C7}"/>
                </a:ext>
              </a:extLst>
            </p:cNvPr>
            <p:cNvSpPr/>
            <p:nvPr/>
          </p:nvSpPr>
          <p:spPr>
            <a:xfrm>
              <a:off x="3315915" y="4236681"/>
              <a:ext cx="2914676" cy="351165"/>
            </a:xfrm>
            <a:custGeom>
              <a:avLst/>
              <a:gdLst>
                <a:gd name="connsiteX0" fmla="*/ 2914677 w 2914676"/>
                <a:gd name="connsiteY0" fmla="*/ 175583 h 351165"/>
                <a:gd name="connsiteX1" fmla="*/ 2739094 w 2914676"/>
                <a:gd name="connsiteY1" fmla="*/ 351166 h 351165"/>
                <a:gd name="connsiteX2" fmla="*/ 175583 w 2914676"/>
                <a:gd name="connsiteY2" fmla="*/ 351166 h 351165"/>
                <a:gd name="connsiteX3" fmla="*/ 0 w 2914676"/>
                <a:gd name="connsiteY3" fmla="*/ 175583 h 351165"/>
                <a:gd name="connsiteX4" fmla="*/ 0 w 2914676"/>
                <a:gd name="connsiteY4" fmla="*/ 175583 h 351165"/>
                <a:gd name="connsiteX5" fmla="*/ 175583 w 2914676"/>
                <a:gd name="connsiteY5" fmla="*/ 0 h 351165"/>
                <a:gd name="connsiteX6" fmla="*/ 2721536 w 2914676"/>
                <a:gd name="connsiteY6" fmla="*/ 0 h 351165"/>
                <a:gd name="connsiteX7" fmla="*/ 2914677 w 2914676"/>
                <a:gd name="connsiteY7" fmla="*/ 175583 h 351165"/>
                <a:gd name="connsiteX8" fmla="*/ 2914677 w 2914676"/>
                <a:gd name="connsiteY8" fmla="*/ 175583 h 35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676" h="351165">
                  <a:moveTo>
                    <a:pt x="2914677" y="175583"/>
                  </a:moveTo>
                  <a:cubicBezTo>
                    <a:pt x="2914677" y="263374"/>
                    <a:pt x="2844444" y="351166"/>
                    <a:pt x="2739094" y="351166"/>
                  </a:cubicBezTo>
                  <a:lnTo>
                    <a:pt x="175583" y="351166"/>
                  </a:lnTo>
                  <a:cubicBezTo>
                    <a:pt x="87791" y="351166"/>
                    <a:pt x="0" y="280933"/>
                    <a:pt x="0" y="175583"/>
                  </a:cubicBezTo>
                  <a:lnTo>
                    <a:pt x="0" y="175583"/>
                  </a:lnTo>
                  <a:cubicBezTo>
                    <a:pt x="0" y="87791"/>
                    <a:pt x="70233" y="0"/>
                    <a:pt x="175583" y="0"/>
                  </a:cubicBezTo>
                  <a:lnTo>
                    <a:pt x="2721536" y="0"/>
                  </a:lnTo>
                  <a:cubicBezTo>
                    <a:pt x="2826885" y="0"/>
                    <a:pt x="2914677" y="87791"/>
                    <a:pt x="2914677" y="175583"/>
                  </a:cubicBezTo>
                  <a:lnTo>
                    <a:pt x="2914677" y="175583"/>
                  </a:lnTo>
                  <a:close/>
                </a:path>
              </a:pathLst>
            </a:custGeom>
            <a:grpFill/>
            <a:ln w="17535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AC3C6D3-D1F1-4D58-A747-040A5DC585D3}"/>
                </a:ext>
              </a:extLst>
            </p:cNvPr>
            <p:cNvSpPr/>
            <p:nvPr/>
          </p:nvSpPr>
          <p:spPr>
            <a:xfrm>
              <a:off x="3087657" y="3323650"/>
              <a:ext cx="2984910" cy="351165"/>
            </a:xfrm>
            <a:custGeom>
              <a:avLst/>
              <a:gdLst>
                <a:gd name="connsiteX0" fmla="*/ 2984910 w 2984910"/>
                <a:gd name="connsiteY0" fmla="*/ 175583 h 351165"/>
                <a:gd name="connsiteX1" fmla="*/ 2809327 w 2984910"/>
                <a:gd name="connsiteY1" fmla="*/ 351166 h 351165"/>
                <a:gd name="connsiteX2" fmla="*/ 175583 w 2984910"/>
                <a:gd name="connsiteY2" fmla="*/ 351166 h 351165"/>
                <a:gd name="connsiteX3" fmla="*/ 0 w 2984910"/>
                <a:gd name="connsiteY3" fmla="*/ 175583 h 351165"/>
                <a:gd name="connsiteX4" fmla="*/ 0 w 2984910"/>
                <a:gd name="connsiteY4" fmla="*/ 175583 h 351165"/>
                <a:gd name="connsiteX5" fmla="*/ 175583 w 2984910"/>
                <a:gd name="connsiteY5" fmla="*/ 0 h 351165"/>
                <a:gd name="connsiteX6" fmla="*/ 2809327 w 2984910"/>
                <a:gd name="connsiteY6" fmla="*/ 0 h 351165"/>
                <a:gd name="connsiteX7" fmla="*/ 2984910 w 2984910"/>
                <a:gd name="connsiteY7" fmla="*/ 175583 h 351165"/>
                <a:gd name="connsiteX8" fmla="*/ 2984910 w 2984910"/>
                <a:gd name="connsiteY8" fmla="*/ 175583 h 35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4910" h="351165">
                  <a:moveTo>
                    <a:pt x="2984910" y="175583"/>
                  </a:moveTo>
                  <a:cubicBezTo>
                    <a:pt x="2984910" y="263374"/>
                    <a:pt x="2914677" y="351166"/>
                    <a:pt x="2809327" y="351166"/>
                  </a:cubicBezTo>
                  <a:lnTo>
                    <a:pt x="175583" y="351166"/>
                  </a:lnTo>
                  <a:cubicBezTo>
                    <a:pt x="87791" y="351166"/>
                    <a:pt x="0" y="280933"/>
                    <a:pt x="0" y="175583"/>
                  </a:cubicBezTo>
                  <a:lnTo>
                    <a:pt x="0" y="175583"/>
                  </a:lnTo>
                  <a:cubicBezTo>
                    <a:pt x="0" y="87791"/>
                    <a:pt x="70233" y="0"/>
                    <a:pt x="175583" y="0"/>
                  </a:cubicBezTo>
                  <a:lnTo>
                    <a:pt x="2809327" y="0"/>
                  </a:lnTo>
                  <a:cubicBezTo>
                    <a:pt x="2897119" y="0"/>
                    <a:pt x="2984910" y="87791"/>
                    <a:pt x="2984910" y="175583"/>
                  </a:cubicBezTo>
                  <a:lnTo>
                    <a:pt x="2984910" y="175583"/>
                  </a:lnTo>
                  <a:close/>
                </a:path>
              </a:pathLst>
            </a:custGeom>
            <a:grpFill/>
            <a:ln w="17535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6FAB119-F9FE-4E01-B097-174029C46515}"/>
                </a:ext>
              </a:extLst>
            </p:cNvPr>
            <p:cNvSpPr/>
            <p:nvPr/>
          </p:nvSpPr>
          <p:spPr>
            <a:xfrm>
              <a:off x="2806725" y="2322827"/>
              <a:ext cx="3775033" cy="351165"/>
            </a:xfrm>
            <a:custGeom>
              <a:avLst/>
              <a:gdLst>
                <a:gd name="connsiteX0" fmla="*/ 3775033 w 3775033"/>
                <a:gd name="connsiteY0" fmla="*/ 175583 h 351165"/>
                <a:gd name="connsiteX1" fmla="*/ 3599450 w 3775033"/>
                <a:gd name="connsiteY1" fmla="*/ 351166 h 351165"/>
                <a:gd name="connsiteX2" fmla="*/ 175583 w 3775033"/>
                <a:gd name="connsiteY2" fmla="*/ 351166 h 351165"/>
                <a:gd name="connsiteX3" fmla="*/ 0 w 3775033"/>
                <a:gd name="connsiteY3" fmla="*/ 175583 h 351165"/>
                <a:gd name="connsiteX4" fmla="*/ 0 w 3775033"/>
                <a:gd name="connsiteY4" fmla="*/ 175583 h 351165"/>
                <a:gd name="connsiteX5" fmla="*/ 175583 w 3775033"/>
                <a:gd name="connsiteY5" fmla="*/ 0 h 351165"/>
                <a:gd name="connsiteX6" fmla="*/ 3599450 w 3775033"/>
                <a:gd name="connsiteY6" fmla="*/ 0 h 351165"/>
                <a:gd name="connsiteX7" fmla="*/ 3775033 w 3775033"/>
                <a:gd name="connsiteY7" fmla="*/ 175583 h 351165"/>
                <a:gd name="connsiteX8" fmla="*/ 3775033 w 3775033"/>
                <a:gd name="connsiteY8" fmla="*/ 175583 h 35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033" h="351165">
                  <a:moveTo>
                    <a:pt x="3775033" y="175583"/>
                  </a:moveTo>
                  <a:cubicBezTo>
                    <a:pt x="3775033" y="263374"/>
                    <a:pt x="3704800" y="351166"/>
                    <a:pt x="3599450" y="351166"/>
                  </a:cubicBezTo>
                  <a:lnTo>
                    <a:pt x="175583" y="351166"/>
                  </a:lnTo>
                  <a:cubicBezTo>
                    <a:pt x="87792" y="351166"/>
                    <a:pt x="0" y="280933"/>
                    <a:pt x="0" y="175583"/>
                  </a:cubicBezTo>
                  <a:lnTo>
                    <a:pt x="0" y="175583"/>
                  </a:lnTo>
                  <a:cubicBezTo>
                    <a:pt x="0" y="87791"/>
                    <a:pt x="70233" y="0"/>
                    <a:pt x="175583" y="0"/>
                  </a:cubicBezTo>
                  <a:lnTo>
                    <a:pt x="3599450" y="0"/>
                  </a:lnTo>
                  <a:cubicBezTo>
                    <a:pt x="3687242" y="0"/>
                    <a:pt x="3775033" y="87791"/>
                    <a:pt x="3775033" y="175583"/>
                  </a:cubicBezTo>
                  <a:lnTo>
                    <a:pt x="3775033" y="175583"/>
                  </a:lnTo>
                  <a:close/>
                </a:path>
              </a:pathLst>
            </a:custGeom>
            <a:grpFill/>
            <a:ln w="17535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A938CB-4135-4D8D-8A78-6706F2944373}"/>
                </a:ext>
              </a:extLst>
            </p:cNvPr>
            <p:cNvSpPr/>
            <p:nvPr/>
          </p:nvSpPr>
          <p:spPr>
            <a:xfrm>
              <a:off x="2139510" y="1251772"/>
              <a:ext cx="4986555" cy="351165"/>
            </a:xfrm>
            <a:custGeom>
              <a:avLst/>
              <a:gdLst>
                <a:gd name="connsiteX0" fmla="*/ 4986556 w 4986555"/>
                <a:gd name="connsiteY0" fmla="*/ 175583 h 351165"/>
                <a:gd name="connsiteX1" fmla="*/ 4810973 w 4986555"/>
                <a:gd name="connsiteY1" fmla="*/ 351166 h 351165"/>
                <a:gd name="connsiteX2" fmla="*/ 175583 w 4986555"/>
                <a:gd name="connsiteY2" fmla="*/ 351166 h 351165"/>
                <a:gd name="connsiteX3" fmla="*/ 0 w 4986555"/>
                <a:gd name="connsiteY3" fmla="*/ 175583 h 351165"/>
                <a:gd name="connsiteX4" fmla="*/ 0 w 4986555"/>
                <a:gd name="connsiteY4" fmla="*/ 175583 h 351165"/>
                <a:gd name="connsiteX5" fmla="*/ 175583 w 4986555"/>
                <a:gd name="connsiteY5" fmla="*/ 0 h 351165"/>
                <a:gd name="connsiteX6" fmla="*/ 4810973 w 4986555"/>
                <a:gd name="connsiteY6" fmla="*/ 0 h 351165"/>
                <a:gd name="connsiteX7" fmla="*/ 4986556 w 4986555"/>
                <a:gd name="connsiteY7" fmla="*/ 175583 h 351165"/>
                <a:gd name="connsiteX8" fmla="*/ 4986556 w 4986555"/>
                <a:gd name="connsiteY8" fmla="*/ 175583 h 35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6555" h="351165">
                  <a:moveTo>
                    <a:pt x="4986556" y="175583"/>
                  </a:moveTo>
                  <a:cubicBezTo>
                    <a:pt x="4986556" y="263374"/>
                    <a:pt x="4916323" y="351166"/>
                    <a:pt x="4810973" y="351166"/>
                  </a:cubicBezTo>
                  <a:lnTo>
                    <a:pt x="175583" y="351166"/>
                  </a:lnTo>
                  <a:cubicBezTo>
                    <a:pt x="87791" y="351166"/>
                    <a:pt x="0" y="280933"/>
                    <a:pt x="0" y="175583"/>
                  </a:cubicBezTo>
                  <a:lnTo>
                    <a:pt x="0" y="175583"/>
                  </a:lnTo>
                  <a:cubicBezTo>
                    <a:pt x="0" y="87791"/>
                    <a:pt x="70233" y="0"/>
                    <a:pt x="175583" y="0"/>
                  </a:cubicBezTo>
                  <a:lnTo>
                    <a:pt x="4810973" y="0"/>
                  </a:lnTo>
                  <a:cubicBezTo>
                    <a:pt x="4916323" y="0"/>
                    <a:pt x="4986556" y="70233"/>
                    <a:pt x="4986556" y="175583"/>
                  </a:cubicBezTo>
                  <a:lnTo>
                    <a:pt x="4986556" y="175583"/>
                  </a:lnTo>
                  <a:close/>
                </a:path>
              </a:pathLst>
            </a:custGeom>
            <a:grpFill/>
            <a:ln w="17535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FEB544A-EBBD-4BB3-9AF6-70B97A874E32}"/>
                </a:ext>
              </a:extLst>
            </p:cNvPr>
            <p:cNvSpPr/>
            <p:nvPr/>
          </p:nvSpPr>
          <p:spPr>
            <a:xfrm>
              <a:off x="5897586" y="901208"/>
              <a:ext cx="2053117" cy="3668479"/>
            </a:xfrm>
            <a:custGeom>
              <a:avLst/>
              <a:gdLst>
                <a:gd name="connsiteX0" fmla="*/ 1737670 w 2053117"/>
                <a:gd name="connsiteY0" fmla="*/ 87190 h 3668479"/>
                <a:gd name="connsiteX1" fmla="*/ 1965927 w 2053117"/>
                <a:gd name="connsiteY1" fmla="*/ 16957 h 3668479"/>
                <a:gd name="connsiteX2" fmla="*/ 1965927 w 2053117"/>
                <a:gd name="connsiteY2" fmla="*/ 16957 h 3668479"/>
                <a:gd name="connsiteX3" fmla="*/ 2036161 w 2053117"/>
                <a:gd name="connsiteY3" fmla="*/ 245215 h 3668479"/>
                <a:gd name="connsiteX4" fmla="*/ 315448 w 2053117"/>
                <a:gd name="connsiteY4" fmla="*/ 3581289 h 3668479"/>
                <a:gd name="connsiteX5" fmla="*/ 87190 w 2053117"/>
                <a:gd name="connsiteY5" fmla="*/ 3651522 h 3668479"/>
                <a:gd name="connsiteX6" fmla="*/ 87190 w 2053117"/>
                <a:gd name="connsiteY6" fmla="*/ 3651522 h 3668479"/>
                <a:gd name="connsiteX7" fmla="*/ 16957 w 2053117"/>
                <a:gd name="connsiteY7" fmla="*/ 3423265 h 3668479"/>
                <a:gd name="connsiteX8" fmla="*/ 1737670 w 2053117"/>
                <a:gd name="connsiteY8" fmla="*/ 87190 h 366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117" h="3668479">
                  <a:moveTo>
                    <a:pt x="1737670" y="87190"/>
                  </a:moveTo>
                  <a:cubicBezTo>
                    <a:pt x="1772786" y="-601"/>
                    <a:pt x="1878136" y="-18160"/>
                    <a:pt x="1965927" y="16957"/>
                  </a:cubicBezTo>
                  <a:lnTo>
                    <a:pt x="1965927" y="16957"/>
                  </a:lnTo>
                  <a:cubicBezTo>
                    <a:pt x="2053719" y="69632"/>
                    <a:pt x="2071278" y="157423"/>
                    <a:pt x="2036161" y="245215"/>
                  </a:cubicBezTo>
                  <a:lnTo>
                    <a:pt x="315448" y="3581289"/>
                  </a:lnTo>
                  <a:cubicBezTo>
                    <a:pt x="280331" y="3669081"/>
                    <a:pt x="174982" y="3686639"/>
                    <a:pt x="87190" y="3651522"/>
                  </a:cubicBezTo>
                  <a:lnTo>
                    <a:pt x="87190" y="3651522"/>
                  </a:lnTo>
                  <a:cubicBezTo>
                    <a:pt x="-601" y="3616406"/>
                    <a:pt x="-18160" y="3511056"/>
                    <a:pt x="16957" y="3423265"/>
                  </a:cubicBezTo>
                  <a:lnTo>
                    <a:pt x="1737670" y="87190"/>
                  </a:lnTo>
                  <a:close/>
                </a:path>
              </a:pathLst>
            </a:custGeom>
            <a:grpFill/>
            <a:ln w="17535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1507814-DAAE-4413-B97E-2DE8E0595DB8}"/>
                </a:ext>
              </a:extLst>
            </p:cNvPr>
            <p:cNvSpPr/>
            <p:nvPr/>
          </p:nvSpPr>
          <p:spPr>
            <a:xfrm>
              <a:off x="7652814" y="915905"/>
              <a:ext cx="1193964" cy="318309"/>
            </a:xfrm>
            <a:custGeom>
              <a:avLst/>
              <a:gdLst>
                <a:gd name="connsiteX0" fmla="*/ 1193964 w 1193964"/>
                <a:gd name="connsiteY0" fmla="*/ 160285 h 318309"/>
                <a:gd name="connsiteX1" fmla="*/ 1035939 w 1193964"/>
                <a:gd name="connsiteY1" fmla="*/ 318309 h 318309"/>
                <a:gd name="connsiteX2" fmla="*/ 158025 w 1193964"/>
                <a:gd name="connsiteY2" fmla="*/ 318309 h 318309"/>
                <a:gd name="connsiteX3" fmla="*/ 0 w 1193964"/>
                <a:gd name="connsiteY3" fmla="*/ 160285 h 318309"/>
                <a:gd name="connsiteX4" fmla="*/ 0 w 1193964"/>
                <a:gd name="connsiteY4" fmla="*/ 160285 h 318309"/>
                <a:gd name="connsiteX5" fmla="*/ 158025 w 1193964"/>
                <a:gd name="connsiteY5" fmla="*/ 2260 h 318309"/>
                <a:gd name="connsiteX6" fmla="*/ 1035939 w 1193964"/>
                <a:gd name="connsiteY6" fmla="*/ 2260 h 318309"/>
                <a:gd name="connsiteX7" fmla="*/ 1193964 w 1193964"/>
                <a:gd name="connsiteY7" fmla="*/ 160285 h 318309"/>
                <a:gd name="connsiteX8" fmla="*/ 1193964 w 1193964"/>
                <a:gd name="connsiteY8" fmla="*/ 160285 h 31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964" h="318309">
                  <a:moveTo>
                    <a:pt x="1193964" y="160285"/>
                  </a:moveTo>
                  <a:cubicBezTo>
                    <a:pt x="1193964" y="248076"/>
                    <a:pt x="1123731" y="318309"/>
                    <a:pt x="1035939" y="318309"/>
                  </a:cubicBezTo>
                  <a:lnTo>
                    <a:pt x="158025" y="318309"/>
                  </a:lnTo>
                  <a:cubicBezTo>
                    <a:pt x="70233" y="318309"/>
                    <a:pt x="0" y="248076"/>
                    <a:pt x="0" y="160285"/>
                  </a:cubicBezTo>
                  <a:lnTo>
                    <a:pt x="0" y="160285"/>
                  </a:lnTo>
                  <a:cubicBezTo>
                    <a:pt x="0" y="72493"/>
                    <a:pt x="70233" y="2260"/>
                    <a:pt x="158025" y="2260"/>
                  </a:cubicBezTo>
                  <a:lnTo>
                    <a:pt x="1035939" y="2260"/>
                  </a:lnTo>
                  <a:cubicBezTo>
                    <a:pt x="1123731" y="-15298"/>
                    <a:pt x="1193964" y="72493"/>
                    <a:pt x="1193964" y="160285"/>
                  </a:cubicBezTo>
                  <a:lnTo>
                    <a:pt x="1193964" y="160285"/>
                  </a:lnTo>
                  <a:close/>
                </a:path>
              </a:pathLst>
            </a:custGeom>
            <a:grpFill/>
            <a:ln w="17535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5422D7A-9F3B-4E34-AB9F-9EE5F3247DB5}"/>
                </a:ext>
              </a:extLst>
            </p:cNvPr>
            <p:cNvSpPr/>
            <p:nvPr/>
          </p:nvSpPr>
          <p:spPr>
            <a:xfrm>
              <a:off x="8232238" y="795257"/>
              <a:ext cx="790123" cy="596981"/>
            </a:xfrm>
            <a:custGeom>
              <a:avLst/>
              <a:gdLst>
                <a:gd name="connsiteX0" fmla="*/ 790123 w 790123"/>
                <a:gd name="connsiteY0" fmla="*/ 421399 h 596981"/>
                <a:gd name="connsiteX1" fmla="*/ 614540 w 790123"/>
                <a:gd name="connsiteY1" fmla="*/ 596982 h 596981"/>
                <a:gd name="connsiteX2" fmla="*/ 175583 w 790123"/>
                <a:gd name="connsiteY2" fmla="*/ 596982 h 596981"/>
                <a:gd name="connsiteX3" fmla="*/ 0 w 790123"/>
                <a:gd name="connsiteY3" fmla="*/ 421399 h 596981"/>
                <a:gd name="connsiteX4" fmla="*/ 0 w 790123"/>
                <a:gd name="connsiteY4" fmla="*/ 175583 h 596981"/>
                <a:gd name="connsiteX5" fmla="*/ 175583 w 790123"/>
                <a:gd name="connsiteY5" fmla="*/ 0 h 596981"/>
                <a:gd name="connsiteX6" fmla="*/ 614540 w 790123"/>
                <a:gd name="connsiteY6" fmla="*/ 0 h 596981"/>
                <a:gd name="connsiteX7" fmla="*/ 790123 w 790123"/>
                <a:gd name="connsiteY7" fmla="*/ 175583 h 596981"/>
                <a:gd name="connsiteX8" fmla="*/ 790123 w 790123"/>
                <a:gd name="connsiteY8" fmla="*/ 421399 h 59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123" h="596981">
                  <a:moveTo>
                    <a:pt x="790123" y="421399"/>
                  </a:moveTo>
                  <a:cubicBezTo>
                    <a:pt x="790123" y="509190"/>
                    <a:pt x="719890" y="596982"/>
                    <a:pt x="614540" y="596982"/>
                  </a:cubicBezTo>
                  <a:lnTo>
                    <a:pt x="175583" y="596982"/>
                  </a:lnTo>
                  <a:cubicBezTo>
                    <a:pt x="87791" y="596982"/>
                    <a:pt x="0" y="526749"/>
                    <a:pt x="0" y="421399"/>
                  </a:cubicBezTo>
                  <a:lnTo>
                    <a:pt x="0" y="175583"/>
                  </a:lnTo>
                  <a:cubicBezTo>
                    <a:pt x="0" y="87791"/>
                    <a:pt x="70233" y="0"/>
                    <a:pt x="175583" y="0"/>
                  </a:cubicBezTo>
                  <a:lnTo>
                    <a:pt x="614540" y="0"/>
                  </a:lnTo>
                  <a:cubicBezTo>
                    <a:pt x="702332" y="0"/>
                    <a:pt x="790123" y="70233"/>
                    <a:pt x="790123" y="175583"/>
                  </a:cubicBezTo>
                  <a:lnTo>
                    <a:pt x="790123" y="421399"/>
                  </a:lnTo>
                  <a:close/>
                </a:path>
              </a:pathLst>
            </a:custGeom>
            <a:grpFill/>
            <a:ln w="17535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CCD7946-5189-4CCE-A650-A0499AB54B73}"/>
                </a:ext>
              </a:extLst>
            </p:cNvPr>
            <p:cNvSpPr/>
            <p:nvPr/>
          </p:nvSpPr>
          <p:spPr>
            <a:xfrm>
              <a:off x="2999866" y="4763429"/>
              <a:ext cx="1229080" cy="1229080"/>
            </a:xfrm>
            <a:custGeom>
              <a:avLst/>
              <a:gdLst>
                <a:gd name="connsiteX0" fmla="*/ 1229081 w 1229080"/>
                <a:gd name="connsiteY0" fmla="*/ 614540 h 1229080"/>
                <a:gd name="connsiteX1" fmla="*/ 614540 w 1229080"/>
                <a:gd name="connsiteY1" fmla="*/ 1229080 h 1229080"/>
                <a:gd name="connsiteX2" fmla="*/ 0 w 1229080"/>
                <a:gd name="connsiteY2" fmla="*/ 614540 h 1229080"/>
                <a:gd name="connsiteX3" fmla="*/ 614540 w 1229080"/>
                <a:gd name="connsiteY3" fmla="*/ 0 h 1229080"/>
                <a:gd name="connsiteX4" fmla="*/ 1229081 w 1229080"/>
                <a:gd name="connsiteY4" fmla="*/ 614540 h 122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080" h="1229080">
                  <a:moveTo>
                    <a:pt x="1229081" y="614540"/>
                  </a:moveTo>
                  <a:cubicBezTo>
                    <a:pt x="1229081" y="948147"/>
                    <a:pt x="948148" y="1229080"/>
                    <a:pt x="614540" y="1229080"/>
                  </a:cubicBezTo>
                  <a:cubicBezTo>
                    <a:pt x="280933" y="1229080"/>
                    <a:pt x="0" y="948147"/>
                    <a:pt x="0" y="614540"/>
                  </a:cubicBezTo>
                  <a:cubicBezTo>
                    <a:pt x="0" y="280933"/>
                    <a:pt x="280933" y="0"/>
                    <a:pt x="614540" y="0"/>
                  </a:cubicBezTo>
                  <a:cubicBezTo>
                    <a:pt x="948148" y="0"/>
                    <a:pt x="1229081" y="280933"/>
                    <a:pt x="1229081" y="614540"/>
                  </a:cubicBezTo>
                  <a:close/>
                </a:path>
              </a:pathLst>
            </a:custGeom>
            <a:solidFill>
              <a:schemeClr val="accent1"/>
            </a:solidFill>
            <a:ln w="17535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12A9E41-A0DA-4FA0-B690-368E1955E4F3}"/>
                </a:ext>
              </a:extLst>
            </p:cNvPr>
            <p:cNvSpPr/>
            <p:nvPr/>
          </p:nvSpPr>
          <p:spPr>
            <a:xfrm>
              <a:off x="4843487" y="4763429"/>
              <a:ext cx="1229080" cy="1229080"/>
            </a:xfrm>
            <a:custGeom>
              <a:avLst/>
              <a:gdLst>
                <a:gd name="connsiteX0" fmla="*/ 1229081 w 1229080"/>
                <a:gd name="connsiteY0" fmla="*/ 614540 h 1229080"/>
                <a:gd name="connsiteX1" fmla="*/ 614540 w 1229080"/>
                <a:gd name="connsiteY1" fmla="*/ 1229080 h 1229080"/>
                <a:gd name="connsiteX2" fmla="*/ 0 w 1229080"/>
                <a:gd name="connsiteY2" fmla="*/ 614540 h 1229080"/>
                <a:gd name="connsiteX3" fmla="*/ 614540 w 1229080"/>
                <a:gd name="connsiteY3" fmla="*/ 0 h 1229080"/>
                <a:gd name="connsiteX4" fmla="*/ 1229081 w 1229080"/>
                <a:gd name="connsiteY4" fmla="*/ 614540 h 122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080" h="1229080">
                  <a:moveTo>
                    <a:pt x="1229081" y="614540"/>
                  </a:moveTo>
                  <a:cubicBezTo>
                    <a:pt x="1229081" y="948147"/>
                    <a:pt x="948148" y="1229080"/>
                    <a:pt x="614540" y="1229080"/>
                  </a:cubicBezTo>
                  <a:cubicBezTo>
                    <a:pt x="280933" y="1229080"/>
                    <a:pt x="0" y="948147"/>
                    <a:pt x="0" y="614540"/>
                  </a:cubicBezTo>
                  <a:cubicBezTo>
                    <a:pt x="0" y="280933"/>
                    <a:pt x="280933" y="0"/>
                    <a:pt x="614540" y="0"/>
                  </a:cubicBezTo>
                  <a:cubicBezTo>
                    <a:pt x="948148" y="0"/>
                    <a:pt x="1229081" y="280933"/>
                    <a:pt x="1229081" y="614540"/>
                  </a:cubicBezTo>
                  <a:close/>
                </a:path>
              </a:pathLst>
            </a:custGeom>
            <a:solidFill>
              <a:schemeClr val="accent1"/>
            </a:solidFill>
            <a:ln w="175358" cap="flat">
              <a:noFill/>
              <a:prstDash val="solid"/>
              <a:miter/>
            </a:ln>
          </p:spPr>
          <p:txBody>
            <a:bodyPr rtlCol="0" anchor="ctr"/>
            <a:lstStyle/>
            <a:p>
              <a:endParaRPr lang="en-US"/>
            </a:p>
          </p:txBody>
        </p:sp>
      </p:grpSp>
      <p:grpSp>
        <p:nvGrpSpPr>
          <p:cNvPr id="68" name="Graphic 2">
            <a:extLst>
              <a:ext uri="{FF2B5EF4-FFF2-40B4-BE49-F238E27FC236}">
                <a16:creationId xmlns:a16="http://schemas.microsoft.com/office/drawing/2014/main" id="{CD4B2014-2122-4971-A886-7689703B66FB}"/>
              </a:ext>
            </a:extLst>
          </p:cNvPr>
          <p:cNvGrpSpPr/>
          <p:nvPr/>
        </p:nvGrpSpPr>
        <p:grpSpPr>
          <a:xfrm>
            <a:off x="1167162" y="3093092"/>
            <a:ext cx="603185" cy="438257"/>
            <a:chOff x="4066390" y="3908083"/>
            <a:chExt cx="1818760" cy="1695450"/>
          </a:xfrm>
        </p:grpSpPr>
        <p:sp>
          <p:nvSpPr>
            <p:cNvPr id="69" name="Freeform: Shape 68">
              <a:extLst>
                <a:ext uri="{FF2B5EF4-FFF2-40B4-BE49-F238E27FC236}">
                  <a16:creationId xmlns:a16="http://schemas.microsoft.com/office/drawing/2014/main" id="{F8C65A01-57F5-4979-AC9F-4CCC18018F86}"/>
                </a:ext>
              </a:extLst>
            </p:cNvPr>
            <p:cNvSpPr/>
            <p:nvPr/>
          </p:nvSpPr>
          <p:spPr>
            <a:xfrm flipV="1">
              <a:off x="4066390" y="4784383"/>
              <a:ext cx="625467" cy="0"/>
            </a:xfrm>
            <a:custGeom>
              <a:avLst/>
              <a:gdLst>
                <a:gd name="connsiteX0" fmla="*/ 0 w 1409700"/>
                <a:gd name="connsiteY0" fmla="*/ 0 h 9525"/>
                <a:gd name="connsiteX1" fmla="*/ 1414463 w 1409700"/>
                <a:gd name="connsiteY1" fmla="*/ 9525 h 9525"/>
              </a:gdLst>
              <a:ahLst/>
              <a:cxnLst>
                <a:cxn ang="0">
                  <a:pos x="connsiteX0" y="connsiteY0"/>
                </a:cxn>
                <a:cxn ang="0">
                  <a:pos x="connsiteX1" y="connsiteY1"/>
                </a:cxn>
              </a:cxnLst>
              <a:rect l="l" t="t" r="r" b="b"/>
              <a:pathLst>
                <a:path w="1409700" h="9525">
                  <a:moveTo>
                    <a:pt x="0" y="0"/>
                  </a:moveTo>
                  <a:lnTo>
                    <a:pt x="1414463" y="9525"/>
                  </a:lnTo>
                </a:path>
              </a:pathLst>
            </a:custGeom>
            <a:ln w="38100" cap="rnd">
              <a:solidFill>
                <a:schemeClr val="accent1"/>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C36837C-8B9F-47E7-9420-B40AD2069EA9}"/>
                </a:ext>
              </a:extLst>
            </p:cNvPr>
            <p:cNvSpPr/>
            <p:nvPr/>
          </p:nvSpPr>
          <p:spPr>
            <a:xfrm>
              <a:off x="4696620" y="4527208"/>
              <a:ext cx="66675" cy="257175"/>
            </a:xfrm>
            <a:custGeom>
              <a:avLst/>
              <a:gdLst>
                <a:gd name="connsiteX0" fmla="*/ 0 w 66675"/>
                <a:gd name="connsiteY0" fmla="*/ 257175 h 257175"/>
                <a:gd name="connsiteX1" fmla="*/ 66675 w 66675"/>
                <a:gd name="connsiteY1" fmla="*/ 0 h 257175"/>
              </a:gdLst>
              <a:ahLst/>
              <a:cxnLst>
                <a:cxn ang="0">
                  <a:pos x="connsiteX0" y="connsiteY0"/>
                </a:cxn>
                <a:cxn ang="0">
                  <a:pos x="connsiteX1" y="connsiteY1"/>
                </a:cxn>
              </a:cxnLst>
              <a:rect l="l" t="t" r="r" b="b"/>
              <a:pathLst>
                <a:path w="66675" h="257175">
                  <a:moveTo>
                    <a:pt x="0" y="257175"/>
                  </a:moveTo>
                  <a:lnTo>
                    <a:pt x="66675" y="0"/>
                  </a:lnTo>
                </a:path>
              </a:pathLst>
            </a:custGeom>
            <a:ln w="38100" cap="rnd">
              <a:solidFill>
                <a:schemeClr val="accent1"/>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4DDD8676-77E1-4E8D-AD55-42717DE6739B}"/>
                </a:ext>
              </a:extLst>
            </p:cNvPr>
            <p:cNvSpPr/>
            <p:nvPr/>
          </p:nvSpPr>
          <p:spPr>
            <a:xfrm>
              <a:off x="4763295" y="4527208"/>
              <a:ext cx="161925" cy="1076325"/>
            </a:xfrm>
            <a:custGeom>
              <a:avLst/>
              <a:gdLst>
                <a:gd name="connsiteX0" fmla="*/ 0 w 161925"/>
                <a:gd name="connsiteY0" fmla="*/ 0 h 1076325"/>
                <a:gd name="connsiteX1" fmla="*/ 161925 w 161925"/>
                <a:gd name="connsiteY1" fmla="*/ 1076325 h 1076325"/>
              </a:gdLst>
              <a:ahLst/>
              <a:cxnLst>
                <a:cxn ang="0">
                  <a:pos x="connsiteX0" y="connsiteY0"/>
                </a:cxn>
                <a:cxn ang="0">
                  <a:pos x="connsiteX1" y="connsiteY1"/>
                </a:cxn>
              </a:cxnLst>
              <a:rect l="l" t="t" r="r" b="b"/>
              <a:pathLst>
                <a:path w="161925" h="1076325">
                  <a:moveTo>
                    <a:pt x="0" y="0"/>
                  </a:moveTo>
                  <a:lnTo>
                    <a:pt x="161925" y="1076325"/>
                  </a:lnTo>
                </a:path>
              </a:pathLst>
            </a:custGeom>
            <a:ln w="38100" cap="rnd">
              <a:solidFill>
                <a:schemeClr val="accent1"/>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9EC8930-84F1-48DB-A434-60748411D861}"/>
                </a:ext>
              </a:extLst>
            </p:cNvPr>
            <p:cNvSpPr/>
            <p:nvPr/>
          </p:nvSpPr>
          <p:spPr>
            <a:xfrm>
              <a:off x="4925220" y="3908083"/>
              <a:ext cx="133350" cy="1695450"/>
            </a:xfrm>
            <a:custGeom>
              <a:avLst/>
              <a:gdLst>
                <a:gd name="connsiteX0" fmla="*/ 0 w 133350"/>
                <a:gd name="connsiteY0" fmla="*/ 1695450 h 1695450"/>
                <a:gd name="connsiteX1" fmla="*/ 133350 w 133350"/>
                <a:gd name="connsiteY1" fmla="*/ 0 h 1695450"/>
              </a:gdLst>
              <a:ahLst/>
              <a:cxnLst>
                <a:cxn ang="0">
                  <a:pos x="connsiteX0" y="connsiteY0"/>
                </a:cxn>
                <a:cxn ang="0">
                  <a:pos x="connsiteX1" y="connsiteY1"/>
                </a:cxn>
              </a:cxnLst>
              <a:rect l="l" t="t" r="r" b="b"/>
              <a:pathLst>
                <a:path w="133350" h="1695450">
                  <a:moveTo>
                    <a:pt x="0" y="1695450"/>
                  </a:moveTo>
                  <a:lnTo>
                    <a:pt x="133350" y="0"/>
                  </a:lnTo>
                </a:path>
              </a:pathLst>
            </a:custGeom>
            <a:ln w="38100" cap="rnd">
              <a:solidFill>
                <a:schemeClr val="accent1"/>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A9E5120-0F32-4833-A1C0-8EDF85E2F250}"/>
                </a:ext>
              </a:extLst>
            </p:cNvPr>
            <p:cNvSpPr/>
            <p:nvPr/>
          </p:nvSpPr>
          <p:spPr>
            <a:xfrm>
              <a:off x="5058570" y="3908083"/>
              <a:ext cx="95250" cy="1047750"/>
            </a:xfrm>
            <a:custGeom>
              <a:avLst/>
              <a:gdLst>
                <a:gd name="connsiteX0" fmla="*/ 0 w 95250"/>
                <a:gd name="connsiteY0" fmla="*/ 0 h 1047750"/>
                <a:gd name="connsiteX1" fmla="*/ 95250 w 95250"/>
                <a:gd name="connsiteY1" fmla="*/ 1047750 h 1047750"/>
              </a:gdLst>
              <a:ahLst/>
              <a:cxnLst>
                <a:cxn ang="0">
                  <a:pos x="connsiteX0" y="connsiteY0"/>
                </a:cxn>
                <a:cxn ang="0">
                  <a:pos x="connsiteX1" y="connsiteY1"/>
                </a:cxn>
              </a:cxnLst>
              <a:rect l="l" t="t" r="r" b="b"/>
              <a:pathLst>
                <a:path w="95250" h="1047750">
                  <a:moveTo>
                    <a:pt x="0" y="0"/>
                  </a:moveTo>
                  <a:lnTo>
                    <a:pt x="95250" y="1047750"/>
                  </a:lnTo>
                </a:path>
              </a:pathLst>
            </a:custGeom>
            <a:ln w="38100" cap="rnd">
              <a:solidFill>
                <a:schemeClr val="accent1"/>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50286ED-153C-4C51-8DEA-6BF402526064}"/>
                </a:ext>
              </a:extLst>
            </p:cNvPr>
            <p:cNvSpPr/>
            <p:nvPr/>
          </p:nvSpPr>
          <p:spPr>
            <a:xfrm>
              <a:off x="5263358" y="4784383"/>
              <a:ext cx="621792" cy="9525"/>
            </a:xfrm>
            <a:custGeom>
              <a:avLst/>
              <a:gdLst>
                <a:gd name="connsiteX0" fmla="*/ 0 w 1504950"/>
                <a:gd name="connsiteY0" fmla="*/ 0 h 0"/>
                <a:gd name="connsiteX1" fmla="*/ 1504950 w 1504950"/>
                <a:gd name="connsiteY1" fmla="*/ 0 h 0"/>
              </a:gdLst>
              <a:ahLst/>
              <a:cxnLst>
                <a:cxn ang="0">
                  <a:pos x="connsiteX0" y="connsiteY0"/>
                </a:cxn>
                <a:cxn ang="0">
                  <a:pos x="connsiteX1" y="connsiteY1"/>
                </a:cxn>
              </a:cxnLst>
              <a:rect l="l" t="t" r="r" b="b"/>
              <a:pathLst>
                <a:path w="1504950">
                  <a:moveTo>
                    <a:pt x="0" y="0"/>
                  </a:moveTo>
                  <a:lnTo>
                    <a:pt x="1504950" y="0"/>
                  </a:lnTo>
                </a:path>
              </a:pathLst>
            </a:custGeom>
            <a:ln w="38100" cap="rnd">
              <a:solidFill>
                <a:schemeClr val="accent1"/>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5924BB4-20EE-4317-9974-6537756A8CEA}"/>
                </a:ext>
              </a:extLst>
            </p:cNvPr>
            <p:cNvSpPr/>
            <p:nvPr/>
          </p:nvSpPr>
          <p:spPr>
            <a:xfrm>
              <a:off x="5163345" y="4784383"/>
              <a:ext cx="85725" cy="161925"/>
            </a:xfrm>
            <a:custGeom>
              <a:avLst/>
              <a:gdLst>
                <a:gd name="connsiteX0" fmla="*/ 0 w 85725"/>
                <a:gd name="connsiteY0" fmla="*/ 161925 h 161925"/>
                <a:gd name="connsiteX1" fmla="*/ 85725 w 85725"/>
                <a:gd name="connsiteY1" fmla="*/ 0 h 161925"/>
              </a:gdLst>
              <a:ahLst/>
              <a:cxnLst>
                <a:cxn ang="0">
                  <a:pos x="connsiteX0" y="connsiteY0"/>
                </a:cxn>
                <a:cxn ang="0">
                  <a:pos x="connsiteX1" y="connsiteY1"/>
                </a:cxn>
              </a:cxnLst>
              <a:rect l="l" t="t" r="r" b="b"/>
              <a:pathLst>
                <a:path w="85725" h="161925">
                  <a:moveTo>
                    <a:pt x="0" y="161925"/>
                  </a:moveTo>
                  <a:lnTo>
                    <a:pt x="85725" y="0"/>
                  </a:lnTo>
                </a:path>
              </a:pathLst>
            </a:custGeom>
            <a:ln w="38100" cap="rnd">
              <a:solidFill>
                <a:schemeClr val="accent1"/>
              </a:solid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3F87217C-FC1C-4175-8097-5424D6D5349C}"/>
              </a:ext>
            </a:extLst>
          </p:cNvPr>
          <p:cNvGrpSpPr/>
          <p:nvPr/>
        </p:nvGrpSpPr>
        <p:grpSpPr>
          <a:xfrm>
            <a:off x="6911673" y="2309411"/>
            <a:ext cx="222890" cy="514255"/>
            <a:chOff x="6536198" y="2307673"/>
            <a:chExt cx="222890" cy="514255"/>
          </a:xfrm>
        </p:grpSpPr>
        <p:cxnSp>
          <p:nvCxnSpPr>
            <p:cNvPr id="76" name="Straight Connector 75">
              <a:extLst>
                <a:ext uri="{FF2B5EF4-FFF2-40B4-BE49-F238E27FC236}">
                  <a16:creationId xmlns:a16="http://schemas.microsoft.com/office/drawing/2014/main" id="{D2A59FF5-C282-4515-BD8E-0999B4E39007}"/>
                </a:ext>
              </a:extLst>
            </p:cNvPr>
            <p:cNvCxnSpPr>
              <a:cxnSpLocks/>
            </p:cNvCxnSpPr>
            <p:nvPr/>
          </p:nvCxnSpPr>
          <p:spPr>
            <a:xfrm flipH="1" flipV="1">
              <a:off x="6560667" y="2307673"/>
              <a:ext cx="181794" cy="101293"/>
            </a:xfrm>
            <a:prstGeom prst="line">
              <a:avLst/>
            </a:prstGeom>
            <a:ln w="28575" cap="rnd">
              <a:solidFill>
                <a:schemeClr val="accent2"/>
              </a:solidFill>
            </a:ln>
          </p:spPr>
          <p:style>
            <a:lnRef idx="1">
              <a:schemeClr val="accent3"/>
            </a:lnRef>
            <a:fillRef idx="0">
              <a:schemeClr val="accent3"/>
            </a:fillRef>
            <a:effectRef idx="0">
              <a:schemeClr val="accent3"/>
            </a:effectRef>
            <a:fontRef idx="minor">
              <a:schemeClr val="tx1"/>
            </a:fontRef>
          </p:style>
        </p:cxnSp>
        <p:cxnSp>
          <p:nvCxnSpPr>
            <p:cNvPr id="77" name="Straight Connector 76">
              <a:extLst>
                <a:ext uri="{FF2B5EF4-FFF2-40B4-BE49-F238E27FC236}">
                  <a16:creationId xmlns:a16="http://schemas.microsoft.com/office/drawing/2014/main" id="{BF34C18E-BE13-4F70-AC78-F3EABDDD7B56}"/>
                </a:ext>
              </a:extLst>
            </p:cNvPr>
            <p:cNvCxnSpPr>
              <a:cxnSpLocks/>
            </p:cNvCxnSpPr>
            <p:nvPr/>
          </p:nvCxnSpPr>
          <p:spPr>
            <a:xfrm flipH="1">
              <a:off x="6584053" y="2568534"/>
              <a:ext cx="158408" cy="0"/>
            </a:xfrm>
            <a:prstGeom prst="line">
              <a:avLst/>
            </a:prstGeom>
            <a:ln w="28575" cap="rnd">
              <a:solidFill>
                <a:schemeClr val="accent2"/>
              </a:solidFill>
            </a:ln>
          </p:spPr>
          <p:style>
            <a:lnRef idx="1">
              <a:schemeClr val="accent3"/>
            </a:lnRef>
            <a:fillRef idx="0">
              <a:schemeClr val="accent3"/>
            </a:fillRef>
            <a:effectRef idx="0">
              <a:schemeClr val="accent3"/>
            </a:effectRef>
            <a:fontRef idx="minor">
              <a:schemeClr val="tx1"/>
            </a:fontRef>
          </p:style>
        </p:cxnSp>
        <p:cxnSp>
          <p:nvCxnSpPr>
            <p:cNvPr id="78" name="Straight Connector 77">
              <a:extLst>
                <a:ext uri="{FF2B5EF4-FFF2-40B4-BE49-F238E27FC236}">
                  <a16:creationId xmlns:a16="http://schemas.microsoft.com/office/drawing/2014/main" id="{5C8107A4-8596-4F69-A5C7-F5F01E0860F9}"/>
                </a:ext>
              </a:extLst>
            </p:cNvPr>
            <p:cNvCxnSpPr>
              <a:cxnSpLocks/>
            </p:cNvCxnSpPr>
            <p:nvPr/>
          </p:nvCxnSpPr>
          <p:spPr>
            <a:xfrm flipV="1">
              <a:off x="6536198" y="2730483"/>
              <a:ext cx="222890" cy="91445"/>
            </a:xfrm>
            <a:prstGeom prst="line">
              <a:avLst/>
            </a:prstGeom>
            <a:ln w="28575" cap="rnd">
              <a:solidFill>
                <a:schemeClr val="accent2"/>
              </a:solidFill>
            </a:ln>
          </p:spPr>
          <p:style>
            <a:lnRef idx="1">
              <a:schemeClr val="accent3"/>
            </a:lnRef>
            <a:fillRef idx="0">
              <a:schemeClr val="accent3"/>
            </a:fillRef>
            <a:effectRef idx="0">
              <a:schemeClr val="accent3"/>
            </a:effectRef>
            <a:fontRef idx="minor">
              <a:schemeClr val="tx1"/>
            </a:fontRef>
          </p:style>
        </p:cxnSp>
      </p:grpSp>
      <p:grpSp>
        <p:nvGrpSpPr>
          <p:cNvPr id="79" name="Group 78">
            <a:extLst>
              <a:ext uri="{FF2B5EF4-FFF2-40B4-BE49-F238E27FC236}">
                <a16:creationId xmlns:a16="http://schemas.microsoft.com/office/drawing/2014/main" id="{17BF25FE-29A7-422B-B67C-47D0AC420B46}"/>
              </a:ext>
            </a:extLst>
          </p:cNvPr>
          <p:cNvGrpSpPr/>
          <p:nvPr/>
        </p:nvGrpSpPr>
        <p:grpSpPr>
          <a:xfrm flipH="1">
            <a:off x="7625242" y="2313144"/>
            <a:ext cx="222890" cy="514255"/>
            <a:chOff x="6536198" y="2307673"/>
            <a:chExt cx="222890" cy="514255"/>
          </a:xfrm>
        </p:grpSpPr>
        <p:cxnSp>
          <p:nvCxnSpPr>
            <p:cNvPr id="80" name="Straight Connector 79">
              <a:extLst>
                <a:ext uri="{FF2B5EF4-FFF2-40B4-BE49-F238E27FC236}">
                  <a16:creationId xmlns:a16="http://schemas.microsoft.com/office/drawing/2014/main" id="{149C2CB8-7BBA-4180-8FD3-4D5CEA2FF800}"/>
                </a:ext>
              </a:extLst>
            </p:cNvPr>
            <p:cNvCxnSpPr>
              <a:cxnSpLocks/>
            </p:cNvCxnSpPr>
            <p:nvPr/>
          </p:nvCxnSpPr>
          <p:spPr>
            <a:xfrm flipH="1" flipV="1">
              <a:off x="6560667" y="2307673"/>
              <a:ext cx="181794" cy="101293"/>
            </a:xfrm>
            <a:prstGeom prst="line">
              <a:avLst/>
            </a:prstGeom>
            <a:ln w="28575" cap="rnd">
              <a:solidFill>
                <a:schemeClr val="accent2"/>
              </a:solidFill>
            </a:ln>
          </p:spPr>
          <p:style>
            <a:lnRef idx="1">
              <a:schemeClr val="accent3"/>
            </a:lnRef>
            <a:fillRef idx="0">
              <a:schemeClr val="accent3"/>
            </a:fillRef>
            <a:effectRef idx="0">
              <a:schemeClr val="accent3"/>
            </a:effectRef>
            <a:fontRef idx="minor">
              <a:schemeClr val="tx1"/>
            </a:fontRef>
          </p:style>
        </p:cxnSp>
        <p:cxnSp>
          <p:nvCxnSpPr>
            <p:cNvPr id="81" name="Straight Connector 80">
              <a:extLst>
                <a:ext uri="{FF2B5EF4-FFF2-40B4-BE49-F238E27FC236}">
                  <a16:creationId xmlns:a16="http://schemas.microsoft.com/office/drawing/2014/main" id="{1B448DE8-9C39-4384-A5A0-F475D2AB0222}"/>
                </a:ext>
              </a:extLst>
            </p:cNvPr>
            <p:cNvCxnSpPr>
              <a:cxnSpLocks/>
            </p:cNvCxnSpPr>
            <p:nvPr/>
          </p:nvCxnSpPr>
          <p:spPr>
            <a:xfrm flipH="1">
              <a:off x="6584053" y="2568534"/>
              <a:ext cx="158408" cy="0"/>
            </a:xfrm>
            <a:prstGeom prst="line">
              <a:avLst/>
            </a:prstGeom>
            <a:ln w="28575" cap="rnd">
              <a:solidFill>
                <a:schemeClr val="accent2"/>
              </a:solidFill>
            </a:ln>
          </p:spPr>
          <p:style>
            <a:lnRef idx="1">
              <a:schemeClr val="accent3"/>
            </a:lnRef>
            <a:fillRef idx="0">
              <a:schemeClr val="accent3"/>
            </a:fillRef>
            <a:effectRef idx="0">
              <a:schemeClr val="accent3"/>
            </a:effectRef>
            <a:fontRef idx="minor">
              <a:schemeClr val="tx1"/>
            </a:fontRef>
          </p:style>
        </p:cxnSp>
        <p:cxnSp>
          <p:nvCxnSpPr>
            <p:cNvPr id="82" name="Straight Connector 81">
              <a:extLst>
                <a:ext uri="{FF2B5EF4-FFF2-40B4-BE49-F238E27FC236}">
                  <a16:creationId xmlns:a16="http://schemas.microsoft.com/office/drawing/2014/main" id="{5D2B761E-9209-4FAE-9018-D4D4F6954057}"/>
                </a:ext>
              </a:extLst>
            </p:cNvPr>
            <p:cNvCxnSpPr>
              <a:cxnSpLocks/>
            </p:cNvCxnSpPr>
            <p:nvPr/>
          </p:nvCxnSpPr>
          <p:spPr>
            <a:xfrm flipV="1">
              <a:off x="6536198" y="2730483"/>
              <a:ext cx="222890" cy="91445"/>
            </a:xfrm>
            <a:prstGeom prst="line">
              <a:avLst/>
            </a:prstGeom>
            <a:ln w="28575" cap="rnd">
              <a:solidFill>
                <a:schemeClr val="accent2"/>
              </a:solidFill>
            </a:ln>
          </p:spPr>
          <p:style>
            <a:lnRef idx="1">
              <a:schemeClr val="accent3"/>
            </a:lnRef>
            <a:fillRef idx="0">
              <a:schemeClr val="accent3"/>
            </a:fillRef>
            <a:effectRef idx="0">
              <a:schemeClr val="accent3"/>
            </a:effectRef>
            <a:fontRef idx="minor">
              <a:schemeClr val="tx1"/>
            </a:fontRef>
          </p:style>
        </p:cxnSp>
      </p:grpSp>
      <p:sp>
        <p:nvSpPr>
          <p:cNvPr id="2" name="Title 1">
            <a:extLst>
              <a:ext uri="{FF2B5EF4-FFF2-40B4-BE49-F238E27FC236}">
                <a16:creationId xmlns:a16="http://schemas.microsoft.com/office/drawing/2014/main" id="{C936F942-587A-EE98-C477-BC5DEE20B0F8}"/>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229674214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few women working on a computer&#10;&#10;Description automatically generated">
            <a:extLst>
              <a:ext uri="{FF2B5EF4-FFF2-40B4-BE49-F238E27FC236}">
                <a16:creationId xmlns:a16="http://schemas.microsoft.com/office/drawing/2014/main" id="{BC291633-DCFB-5BD8-DCD3-C17288FE7A9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631" r="27631"/>
          <a:stretch/>
        </p:blipFill>
        <p:spPr/>
      </p:pic>
      <p:sp>
        <p:nvSpPr>
          <p:cNvPr id="21" name="Text Placeholder 20">
            <a:extLst>
              <a:ext uri="{FF2B5EF4-FFF2-40B4-BE49-F238E27FC236}">
                <a16:creationId xmlns:a16="http://schemas.microsoft.com/office/drawing/2014/main" id="{C6E141B9-6DC7-C3CF-1BF3-5B2D292BFD25}"/>
              </a:ext>
            </a:extLst>
          </p:cNvPr>
          <p:cNvSpPr>
            <a:spLocks noGrp="1"/>
          </p:cNvSpPr>
          <p:nvPr>
            <p:ph type="body" sz="quarter" idx="12"/>
          </p:nvPr>
        </p:nvSpPr>
        <p:spPr>
          <a:solidFill>
            <a:schemeClr val="accent3"/>
          </a:solidFill>
        </p:spPr>
        <p:txBody>
          <a:bodyPr/>
          <a:lstStyle/>
          <a:p>
            <a:endParaRPr lang="en-US"/>
          </a:p>
        </p:txBody>
      </p:sp>
      <p:sp>
        <p:nvSpPr>
          <p:cNvPr id="2" name="Title 1">
            <a:extLst>
              <a:ext uri="{FF2B5EF4-FFF2-40B4-BE49-F238E27FC236}">
                <a16:creationId xmlns:a16="http://schemas.microsoft.com/office/drawing/2014/main" id="{AF00FA71-2ECE-9803-647A-B161F47CE388}"/>
              </a:ext>
            </a:extLst>
          </p:cNvPr>
          <p:cNvSpPr>
            <a:spLocks noGrp="1"/>
          </p:cNvSpPr>
          <p:nvPr>
            <p:ph type="title"/>
          </p:nvPr>
        </p:nvSpPr>
        <p:spPr/>
        <p:txBody>
          <a:bodyPr/>
          <a:lstStyle/>
          <a:p>
            <a:r>
              <a:rPr lang="en-US"/>
              <a:t>REVIEWING SAFETY</a:t>
            </a:r>
          </a:p>
        </p:txBody>
      </p:sp>
    </p:spTree>
    <p:custDataLst>
      <p:tags r:id="rId1"/>
    </p:custDataLst>
    <p:extLst>
      <p:ext uri="{BB962C8B-B14F-4D97-AF65-F5344CB8AC3E}">
        <p14:creationId xmlns:p14="http://schemas.microsoft.com/office/powerpoint/2010/main" val="22590488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84B9A-772F-7F6B-0D21-B00DF0A92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2E0B8-7A19-54B8-2103-585CFC668B07}"/>
              </a:ext>
            </a:extLst>
          </p:cNvPr>
          <p:cNvSpPr>
            <a:spLocks noGrp="1"/>
          </p:cNvSpPr>
          <p:nvPr>
            <p:ph type="title"/>
          </p:nvPr>
        </p:nvSpPr>
        <p:spPr/>
        <p:txBody>
          <a:bodyPr/>
          <a:lstStyle/>
          <a:p>
            <a:r>
              <a:rPr lang="en-US" err="1"/>
              <a:t>Safemeasures</a:t>
            </a:r>
            <a:endParaRPr lang="en-US"/>
          </a:p>
        </p:txBody>
      </p:sp>
      <p:pic>
        <p:nvPicPr>
          <p:cNvPr id="7" name="Picture 6">
            <a:extLst>
              <a:ext uri="{FF2B5EF4-FFF2-40B4-BE49-F238E27FC236}">
                <a16:creationId xmlns:a16="http://schemas.microsoft.com/office/drawing/2014/main" id="{8DAE66E0-4BC8-6036-D9AC-AC6BC1817F67}"/>
              </a:ext>
            </a:extLst>
          </p:cNvPr>
          <p:cNvPicPr>
            <a:picLocks noChangeAspect="1"/>
          </p:cNvPicPr>
          <p:nvPr/>
        </p:nvPicPr>
        <p:blipFill>
          <a:blip r:embed="rId4"/>
          <a:stretch>
            <a:fillRect/>
          </a:stretch>
        </p:blipFill>
        <p:spPr>
          <a:xfrm>
            <a:off x="2198835" y="1645289"/>
            <a:ext cx="8111108" cy="4336411"/>
          </a:xfrm>
          <a:prstGeom prst="rect">
            <a:avLst/>
          </a:prstGeom>
        </p:spPr>
      </p:pic>
    </p:spTree>
    <p:custDataLst>
      <p:tags r:id="rId1"/>
    </p:custDataLst>
    <p:extLst>
      <p:ext uri="{BB962C8B-B14F-4D97-AF65-F5344CB8AC3E}">
        <p14:creationId xmlns:p14="http://schemas.microsoft.com/office/powerpoint/2010/main" val="24732434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88889-E914-CF4A-A73E-9F676ADA9E86}"/>
              </a:ext>
            </a:extLst>
          </p:cNvPr>
          <p:cNvSpPr>
            <a:spLocks noGrp="1"/>
          </p:cNvSpPr>
          <p:nvPr>
            <p:ph type="title"/>
          </p:nvPr>
        </p:nvSpPr>
        <p:spPr/>
        <p:txBody>
          <a:bodyPr/>
          <a:lstStyle/>
          <a:p>
            <a:r>
              <a:rPr lang="en-US"/>
              <a:t>System Change and Next Steps</a:t>
            </a:r>
          </a:p>
        </p:txBody>
      </p:sp>
    </p:spTree>
    <p:custDataLst>
      <p:tags r:id="rId1"/>
    </p:custDataLst>
    <p:extLst>
      <p:ext uri="{BB962C8B-B14F-4D97-AF65-F5344CB8AC3E}">
        <p14:creationId xmlns:p14="http://schemas.microsoft.com/office/powerpoint/2010/main" val="34317044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C516-D775-D7C1-2D34-3E67ACE37C1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CD447FB-1BEE-9601-FD09-D33BB7E07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019" y="-560130"/>
            <a:ext cx="9812681" cy="7583230"/>
          </a:xfrm>
          <a:prstGeom prst="rect">
            <a:avLst/>
          </a:prstGeom>
        </p:spPr>
      </p:pic>
    </p:spTree>
    <p:custDataLst>
      <p:tags r:id="rId1"/>
    </p:custDataLst>
    <p:extLst>
      <p:ext uri="{BB962C8B-B14F-4D97-AF65-F5344CB8AC3E}">
        <p14:creationId xmlns:p14="http://schemas.microsoft.com/office/powerpoint/2010/main" val="2971992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7CB4EAE-C433-4424-AE02-534AA856A2E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a:stretch>
            <a:fillRect/>
          </a:stretch>
        </p:blipFill>
        <p:spPr/>
      </p:pic>
      <p:sp>
        <p:nvSpPr>
          <p:cNvPr id="7" name="Title 6"/>
          <p:cNvSpPr>
            <a:spLocks noGrp="1"/>
          </p:cNvSpPr>
          <p:nvPr>
            <p:ph type="title"/>
          </p:nvPr>
        </p:nvSpPr>
        <p:spPr>
          <a:xfrm>
            <a:off x="7707413" y="535667"/>
            <a:ext cx="3860618" cy="1320028"/>
          </a:xfrm>
        </p:spPr>
        <p:txBody>
          <a:bodyPr/>
          <a:lstStyle/>
          <a:p>
            <a:r>
              <a:rPr lang="en-US"/>
              <a:t>Adaptive Challenges</a:t>
            </a:r>
          </a:p>
        </p:txBody>
      </p:sp>
      <p:sp>
        <p:nvSpPr>
          <p:cNvPr id="9" name="Text Placeholder 8"/>
          <p:cNvSpPr>
            <a:spLocks noGrp="1"/>
          </p:cNvSpPr>
          <p:nvPr>
            <p:ph type="body" sz="quarter" idx="11"/>
          </p:nvPr>
        </p:nvSpPr>
        <p:spPr>
          <a:xfrm>
            <a:off x="7707412" y="1962911"/>
            <a:ext cx="3860619" cy="3950209"/>
          </a:xfrm>
        </p:spPr>
        <p:txBody>
          <a:bodyPr/>
          <a:lstStyle/>
          <a:p>
            <a:r>
              <a:rPr lang="en-US">
                <a:sym typeface="Arial" pitchFamily="-110" charset="0"/>
              </a:rPr>
              <a:t>Adaptive challenges are real-world problems in which</a:t>
            </a:r>
            <a:br>
              <a:rPr lang="en-US">
                <a:sym typeface="Arial" pitchFamily="-110" charset="0"/>
              </a:rPr>
            </a:br>
            <a:r>
              <a:rPr lang="en-US">
                <a:sym typeface="Arial" pitchFamily="-110" charset="0"/>
              </a:rPr>
              <a:t>data are conflicting or ambiguous, people can reasonably disagree, and a clear-cut plan</a:t>
            </a:r>
            <a:br>
              <a:rPr lang="en-US">
                <a:sym typeface="Arial" pitchFamily="-110" charset="0"/>
              </a:rPr>
            </a:br>
            <a:r>
              <a:rPr lang="en-US">
                <a:sym typeface="Arial" pitchFamily="-110" charset="0"/>
              </a:rPr>
              <a:t>for proceeding does not exist.</a:t>
            </a:r>
          </a:p>
        </p:txBody>
      </p:sp>
    </p:spTree>
    <p:custDataLst>
      <p:tags r:id="rId1"/>
    </p:custDataLst>
    <p:extLst>
      <p:ext uri="{BB962C8B-B14F-4D97-AF65-F5344CB8AC3E}">
        <p14:creationId xmlns:p14="http://schemas.microsoft.com/office/powerpoint/2010/main" val="3298442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se-Up, Cogs, Gears, Machine, Machinery, Mechanical"/>
          <p:cNvPicPr>
            <a:picLocks noGrp="1" noChangeAspect="1" noChangeArrowheads="1"/>
          </p:cNvPicPr>
          <p:nvPr>
            <p:ph type="pic" sz="quarter" idx="10"/>
          </p:nvPr>
        </p:nvPicPr>
        <p:blipFill>
          <a:blip r:embed="rId4">
            <a:extLst>
              <a:ext uri="{28A0092B-C50C-407E-A947-70E740481C1C}">
                <a14:useLocalDpi xmlns:a14="http://schemas.microsoft.com/office/drawing/2010/main"/>
              </a:ext>
            </a:extLst>
          </a:blip>
          <a:srcRect l="12110" r="12110"/>
          <a:stretch>
            <a:fillRect/>
          </a:stretch>
        </p:blipFill>
        <p:spPr/>
      </p:pic>
      <p:sp>
        <p:nvSpPr>
          <p:cNvPr id="3" name="Title 2"/>
          <p:cNvSpPr>
            <a:spLocks noGrp="1"/>
          </p:cNvSpPr>
          <p:nvPr>
            <p:ph type="title"/>
          </p:nvPr>
        </p:nvSpPr>
        <p:spPr/>
        <p:txBody>
          <a:bodyPr/>
          <a:lstStyle/>
          <a:p>
            <a:r>
              <a:rPr lang="en-US"/>
              <a:t>Technical Problems</a:t>
            </a:r>
          </a:p>
        </p:txBody>
      </p:sp>
      <p:sp>
        <p:nvSpPr>
          <p:cNvPr id="4" name="Text Placeholder 3"/>
          <p:cNvSpPr>
            <a:spLocks noGrp="1"/>
          </p:cNvSpPr>
          <p:nvPr>
            <p:ph type="body" sz="quarter" idx="11"/>
          </p:nvPr>
        </p:nvSpPr>
        <p:spPr>
          <a:xfrm>
            <a:off x="639663" y="2218943"/>
            <a:ext cx="3860619" cy="3392147"/>
          </a:xfrm>
        </p:spPr>
        <p:txBody>
          <a:bodyPr/>
          <a:lstStyle/>
          <a:p>
            <a:r>
              <a:rPr lang="en-US">
                <a:sym typeface="Arial" pitchFamily="-110" charset="0"/>
              </a:rPr>
              <a:t>A technical problem yields a right answer by applying an appropriate and</a:t>
            </a:r>
            <a:br>
              <a:rPr lang="en-US">
                <a:sym typeface="Arial" pitchFamily="-110" charset="0"/>
              </a:rPr>
            </a:br>
            <a:r>
              <a:rPr lang="en-US">
                <a:sym typeface="Arial" pitchFamily="-110" charset="0"/>
              </a:rPr>
              <a:t>premade plan. Think tasks or questions</a:t>
            </a:r>
            <a:br>
              <a:rPr lang="en-US">
                <a:sym typeface="Arial" pitchFamily="-110" charset="0"/>
              </a:rPr>
            </a:br>
            <a:r>
              <a:rPr lang="en-US">
                <a:sym typeface="Arial" pitchFamily="-110" charset="0"/>
              </a:rPr>
              <a:t>with clear answers.</a:t>
            </a:r>
            <a:endParaRPr lang="en-US"/>
          </a:p>
        </p:txBody>
      </p:sp>
    </p:spTree>
    <p:custDataLst>
      <p:tags r:id="rId1"/>
    </p:custDataLst>
    <p:extLst>
      <p:ext uri="{BB962C8B-B14F-4D97-AF65-F5344CB8AC3E}">
        <p14:creationId xmlns:p14="http://schemas.microsoft.com/office/powerpoint/2010/main" val="17807007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TECHNICAL Versus ADAPTIVE</a:t>
            </a:r>
          </a:p>
        </p:txBody>
      </p:sp>
      <p:grpSp>
        <p:nvGrpSpPr>
          <p:cNvPr id="2" name="Group 1">
            <a:extLst>
              <a:ext uri="{FF2B5EF4-FFF2-40B4-BE49-F238E27FC236}">
                <a16:creationId xmlns:a16="http://schemas.microsoft.com/office/drawing/2014/main" id="{A9C8E7CF-3931-42B5-B8EF-905C4DB538EE}"/>
              </a:ext>
            </a:extLst>
          </p:cNvPr>
          <p:cNvGrpSpPr/>
          <p:nvPr/>
        </p:nvGrpSpPr>
        <p:grpSpPr>
          <a:xfrm>
            <a:off x="1293684" y="1871532"/>
            <a:ext cx="9604633" cy="3798165"/>
            <a:chOff x="1114437" y="1645289"/>
            <a:chExt cx="9604633" cy="3798165"/>
          </a:xfrm>
        </p:grpSpPr>
        <p:sp>
          <p:nvSpPr>
            <p:cNvPr id="13" name="TextBox 12"/>
            <p:cNvSpPr txBox="1"/>
            <p:nvPr/>
          </p:nvSpPr>
          <p:spPr>
            <a:xfrm>
              <a:off x="1114437" y="4427791"/>
              <a:ext cx="4590053" cy="1015663"/>
            </a:xfrm>
            <a:prstGeom prst="rect">
              <a:avLst/>
            </a:prstGeom>
            <a:noFill/>
          </p:spPr>
          <p:txBody>
            <a:bodyPr wrap="square" rtlCol="0">
              <a:spAutoFit/>
            </a:bodyPr>
            <a:lstStyle/>
            <a:p>
              <a:pPr algn="ctr"/>
              <a:r>
                <a:rPr lang="en-US" sz="3200" b="1">
                  <a:solidFill>
                    <a:schemeClr val="accent3"/>
                  </a:solidFill>
                  <a:cs typeface="Segoe UI" panose="020B0502040204020203" pitchFamily="34" charset="0"/>
                </a:rPr>
                <a:t>Technical Problems</a:t>
              </a:r>
            </a:p>
            <a:p>
              <a:pPr algn="ctr"/>
              <a:r>
                <a:rPr lang="en-US" sz="2800">
                  <a:cs typeface="Segoe UI" panose="020B0502040204020203" pitchFamily="34" charset="0"/>
                </a:rPr>
                <a:t>Give the answer</a:t>
              </a:r>
            </a:p>
          </p:txBody>
        </p:sp>
        <p:pic>
          <p:nvPicPr>
            <p:cNvPr id="12" name="Graphic 11">
              <a:extLst>
                <a:ext uri="{FF2B5EF4-FFF2-40B4-BE49-F238E27FC236}">
                  <a16:creationId xmlns:a16="http://schemas.microsoft.com/office/drawing/2014/main" id="{30C234D9-51C6-4DF5-96FE-C18B1E1384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0396" y="1645289"/>
              <a:ext cx="2392440" cy="2392440"/>
            </a:xfrm>
            <a:prstGeom prst="rect">
              <a:avLst/>
            </a:prstGeom>
          </p:spPr>
        </p:pic>
        <p:pic>
          <p:nvPicPr>
            <p:cNvPr id="19" name="Graphic 18">
              <a:extLst>
                <a:ext uri="{FF2B5EF4-FFF2-40B4-BE49-F238E27FC236}">
                  <a16:creationId xmlns:a16="http://schemas.microsoft.com/office/drawing/2014/main" id="{2E08CEC3-D69E-4ECF-9FF9-27D441620A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1119" y="1645289"/>
              <a:ext cx="2625850" cy="2392440"/>
            </a:xfrm>
            <a:prstGeom prst="rect">
              <a:avLst/>
            </a:prstGeom>
          </p:spPr>
        </p:pic>
        <p:sp>
          <p:nvSpPr>
            <p:cNvPr id="14" name="TextBox 13">
              <a:extLst>
                <a:ext uri="{FF2B5EF4-FFF2-40B4-BE49-F238E27FC236}">
                  <a16:creationId xmlns:a16="http://schemas.microsoft.com/office/drawing/2014/main" id="{5334EF27-53A7-4305-AA11-6420B63E4E95}"/>
                </a:ext>
              </a:extLst>
            </p:cNvPr>
            <p:cNvSpPr txBox="1"/>
            <p:nvPr/>
          </p:nvSpPr>
          <p:spPr>
            <a:xfrm>
              <a:off x="6129017" y="4427791"/>
              <a:ext cx="4590053" cy="1015663"/>
            </a:xfrm>
            <a:prstGeom prst="rect">
              <a:avLst/>
            </a:prstGeom>
            <a:noFill/>
          </p:spPr>
          <p:txBody>
            <a:bodyPr wrap="square" rtlCol="0">
              <a:spAutoFit/>
            </a:bodyPr>
            <a:lstStyle/>
            <a:p>
              <a:pPr algn="ctr"/>
              <a:r>
                <a:rPr lang="en-US" sz="3200" b="1">
                  <a:solidFill>
                    <a:schemeClr val="accent4"/>
                  </a:solidFill>
                  <a:cs typeface="Segoe UI" panose="020B0502040204020203" pitchFamily="34" charset="0"/>
                </a:rPr>
                <a:t>Adaptive Challenges</a:t>
              </a:r>
            </a:p>
            <a:p>
              <a:pPr algn="ctr"/>
              <a:r>
                <a:rPr lang="en-US" sz="2800">
                  <a:cs typeface="Segoe UI" panose="020B0502040204020203" pitchFamily="34" charset="0"/>
                </a:rPr>
                <a:t>Ask a question</a:t>
              </a:r>
            </a:p>
          </p:txBody>
        </p:sp>
      </p:grpSp>
    </p:spTree>
    <p:custDataLst>
      <p:tags r:id="rId1"/>
    </p:custDataLst>
    <p:extLst>
      <p:ext uri="{BB962C8B-B14F-4D97-AF65-F5344CB8AC3E}">
        <p14:creationId xmlns:p14="http://schemas.microsoft.com/office/powerpoint/2010/main" val="9820398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C26BEDE-61A2-4085-8D33-5F123C6DAE1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5026" r="25026"/>
          <a:stretch>
            <a:fillRect/>
          </a:stretch>
        </p:blipFill>
        <p:spPr/>
      </p:pic>
      <p:sp>
        <p:nvSpPr>
          <p:cNvPr id="4" name="Text Placeholder 3">
            <a:extLst>
              <a:ext uri="{FF2B5EF4-FFF2-40B4-BE49-F238E27FC236}">
                <a16:creationId xmlns:a16="http://schemas.microsoft.com/office/drawing/2014/main" id="{8F2B8B0E-EB95-49C9-B9E4-20095FF0E18F}"/>
              </a:ext>
            </a:extLst>
          </p:cNvPr>
          <p:cNvSpPr>
            <a:spLocks noGrp="1"/>
          </p:cNvSpPr>
          <p:nvPr>
            <p:ph type="body" sz="quarter" idx="12"/>
          </p:nvPr>
        </p:nvSpPr>
        <p:spPr>
          <a:solidFill>
            <a:schemeClr val="tx2"/>
          </a:solidFill>
        </p:spPr>
        <p:txBody>
          <a:bodyPr/>
          <a:lstStyle/>
          <a:p>
            <a:r>
              <a:rPr lang="en-US" b="1">
                <a:latin typeface="Segoe UI" panose="020B0502040204020203" pitchFamily="34" charset="0"/>
              </a:rPr>
              <a:t>Mirroring Work With Families in Supervision</a:t>
            </a:r>
          </a:p>
        </p:txBody>
      </p:sp>
    </p:spTree>
    <p:custDataLst>
      <p:tags r:id="rId1"/>
    </p:custDataLst>
    <p:extLst>
      <p:ext uri="{BB962C8B-B14F-4D97-AF65-F5344CB8AC3E}">
        <p14:creationId xmlns:p14="http://schemas.microsoft.com/office/powerpoint/2010/main" val="34438566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Verdana"/>
              </a:rPr>
              <a:t>Dimensions of Success </a:t>
            </a:r>
          </a:p>
        </p:txBody>
      </p:sp>
      <p:grpSp>
        <p:nvGrpSpPr>
          <p:cNvPr id="17" name="Group 16"/>
          <p:cNvGrpSpPr/>
          <p:nvPr/>
        </p:nvGrpSpPr>
        <p:grpSpPr>
          <a:xfrm>
            <a:off x="1937475" y="1645289"/>
            <a:ext cx="8302592" cy="4995203"/>
            <a:chOff x="1814441" y="1178089"/>
            <a:chExt cx="5128048" cy="3852816"/>
          </a:xfrm>
        </p:grpSpPr>
        <p:sp>
          <p:nvSpPr>
            <p:cNvPr id="6" name="Isosceles Triangle 5"/>
            <p:cNvSpPr/>
            <p:nvPr/>
          </p:nvSpPr>
          <p:spPr>
            <a:xfrm>
              <a:off x="2602021" y="1594780"/>
              <a:ext cx="3575759" cy="29979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7" name="Text Box 231"/>
            <p:cNvSpPr txBox="1"/>
            <p:nvPr/>
          </p:nvSpPr>
          <p:spPr>
            <a:xfrm>
              <a:off x="3077573" y="1178089"/>
              <a:ext cx="2624258" cy="4006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Bef>
                  <a:spcPts val="0"/>
                </a:spcBef>
                <a:spcAft>
                  <a:spcPts val="1000"/>
                </a:spcAft>
              </a:pPr>
              <a:r>
                <a:rPr lang="en-US" sz="2800" b="1">
                  <a:ea typeface="Calibri"/>
                  <a:cs typeface="Times New Roman"/>
                </a:rPr>
                <a:t>TASKS/OUTCOMES</a:t>
              </a:r>
              <a:endParaRPr lang="en-US" sz="4400">
                <a:ea typeface="Calibri"/>
                <a:cs typeface="Times New Roman"/>
              </a:endParaRPr>
            </a:p>
          </p:txBody>
        </p:sp>
        <p:sp>
          <p:nvSpPr>
            <p:cNvPr id="8" name="Text Box 232"/>
            <p:cNvSpPr txBox="1"/>
            <p:nvPr/>
          </p:nvSpPr>
          <p:spPr>
            <a:xfrm>
              <a:off x="1814441" y="4592737"/>
              <a:ext cx="1689387" cy="43816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0"/>
                </a:spcBef>
                <a:spcAft>
                  <a:spcPts val="1000"/>
                </a:spcAft>
              </a:pPr>
              <a:r>
                <a:rPr lang="en-US" sz="2800" b="1">
                  <a:solidFill>
                    <a:schemeClr val="tx1"/>
                  </a:solidFill>
                  <a:ea typeface="Calibri"/>
                  <a:cs typeface="Times New Roman"/>
                </a:rPr>
                <a:t>PROCESS</a:t>
              </a:r>
              <a:endParaRPr lang="en-US" sz="4400">
                <a:solidFill>
                  <a:schemeClr val="tx1"/>
                </a:solidFill>
                <a:ea typeface="Calibri"/>
                <a:cs typeface="Times New Roman"/>
              </a:endParaRPr>
            </a:p>
          </p:txBody>
        </p:sp>
        <p:sp>
          <p:nvSpPr>
            <p:cNvPr id="9" name="Text Box 252"/>
            <p:cNvSpPr txBox="1"/>
            <p:nvPr/>
          </p:nvSpPr>
          <p:spPr>
            <a:xfrm>
              <a:off x="5063625" y="4608819"/>
              <a:ext cx="1878864" cy="42106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0"/>
                </a:spcBef>
                <a:spcAft>
                  <a:spcPts val="1000"/>
                </a:spcAft>
              </a:pPr>
              <a:r>
                <a:rPr lang="en-US" sz="2800" b="1">
                  <a:solidFill>
                    <a:schemeClr val="tx1"/>
                  </a:solidFill>
                  <a:ea typeface="Calibri"/>
                  <a:cs typeface="Times New Roman"/>
                </a:rPr>
                <a:t>RELATIONSHIPS</a:t>
              </a:r>
              <a:endParaRPr lang="en-US" sz="4400">
                <a:solidFill>
                  <a:schemeClr val="tx1"/>
                </a:solidFill>
                <a:ea typeface="Calibri"/>
                <a:cs typeface="Times New Roman"/>
              </a:endParaRPr>
            </a:p>
          </p:txBody>
        </p:sp>
        <p:sp>
          <p:nvSpPr>
            <p:cNvPr id="10" name="Isosceles Triangle 9"/>
            <p:cNvSpPr/>
            <p:nvPr/>
          </p:nvSpPr>
          <p:spPr>
            <a:xfrm>
              <a:off x="3553054" y="2641844"/>
              <a:ext cx="1673692" cy="1339723"/>
            </a:xfrm>
            <a:prstGeom prst="triangle">
              <a:avLst/>
            </a:prstGeom>
            <a:solidFill>
              <a:srgbClr val="EDA1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p>
          </p:txBody>
        </p:sp>
        <p:sp>
          <p:nvSpPr>
            <p:cNvPr id="11" name="Text Box 320"/>
            <p:cNvSpPr txBox="1"/>
            <p:nvPr/>
          </p:nvSpPr>
          <p:spPr>
            <a:xfrm>
              <a:off x="3658609" y="2283362"/>
              <a:ext cx="1462580" cy="283818"/>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Bef>
                  <a:spcPts val="0"/>
                </a:spcBef>
                <a:spcAft>
                  <a:spcPts val="1000"/>
                </a:spcAft>
              </a:pPr>
              <a:r>
                <a:rPr lang="en-US" sz="2400" b="1">
                  <a:solidFill>
                    <a:schemeClr val="bg1"/>
                  </a:solidFill>
                  <a:ea typeface="Calibri"/>
                  <a:cs typeface="Times New Roman"/>
                </a:rPr>
                <a:t>Behavioral</a:t>
              </a:r>
              <a:endParaRPr lang="en-US" sz="2400">
                <a:solidFill>
                  <a:schemeClr val="bg1"/>
                </a:solidFill>
                <a:ea typeface="Calibri"/>
                <a:cs typeface="Times New Roman"/>
              </a:endParaRPr>
            </a:p>
          </p:txBody>
        </p:sp>
        <p:sp>
          <p:nvSpPr>
            <p:cNvPr id="12" name="Text Box 321"/>
            <p:cNvSpPr txBox="1"/>
            <p:nvPr/>
          </p:nvSpPr>
          <p:spPr>
            <a:xfrm>
              <a:off x="4619191" y="4030439"/>
              <a:ext cx="1252279" cy="29702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spcBef>
                  <a:spcPts val="0"/>
                </a:spcBef>
                <a:spcAft>
                  <a:spcPts val="1000"/>
                </a:spcAft>
              </a:pPr>
              <a:r>
                <a:rPr lang="en-US" sz="2400" b="1">
                  <a:solidFill>
                    <a:schemeClr val="bg1"/>
                  </a:solidFill>
                  <a:ea typeface="Calibri"/>
                  <a:cs typeface="Times New Roman"/>
                </a:rPr>
                <a:t>Emotional</a:t>
              </a:r>
              <a:endParaRPr lang="en-US" sz="2400">
                <a:solidFill>
                  <a:schemeClr val="bg1"/>
                </a:solidFill>
                <a:ea typeface="Calibri"/>
                <a:cs typeface="Times New Roman"/>
              </a:endParaRPr>
            </a:p>
          </p:txBody>
        </p:sp>
        <p:sp>
          <p:nvSpPr>
            <p:cNvPr id="13" name="Text Box 324"/>
            <p:cNvSpPr txBox="1"/>
            <p:nvPr/>
          </p:nvSpPr>
          <p:spPr>
            <a:xfrm>
              <a:off x="2929031" y="4030439"/>
              <a:ext cx="1371013" cy="29702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0"/>
                </a:spcBef>
                <a:spcAft>
                  <a:spcPts val="1000"/>
                </a:spcAft>
              </a:pPr>
              <a:r>
                <a:rPr lang="en-US" sz="2400" b="1">
                  <a:solidFill>
                    <a:schemeClr val="bg1"/>
                  </a:solidFill>
                  <a:ea typeface="Calibri"/>
                  <a:cs typeface="Times New Roman"/>
                </a:rPr>
                <a:t>Intellectual</a:t>
              </a:r>
              <a:endParaRPr lang="en-US" sz="2400">
                <a:solidFill>
                  <a:schemeClr val="bg1"/>
                </a:solidFill>
                <a:ea typeface="Calibri"/>
                <a:cs typeface="Times New Roman"/>
              </a:endParaRPr>
            </a:p>
          </p:txBody>
        </p:sp>
      </p:grpSp>
    </p:spTree>
    <p:custDataLst>
      <p:tags r:id="rId1"/>
    </p:custDataLst>
    <p:extLst>
      <p:ext uri="{BB962C8B-B14F-4D97-AF65-F5344CB8AC3E}">
        <p14:creationId xmlns:p14="http://schemas.microsoft.com/office/powerpoint/2010/main" val="1757105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a:t>Measuring Success</a:t>
            </a:r>
          </a:p>
        </p:txBody>
      </p:sp>
      <p:sp>
        <p:nvSpPr>
          <p:cNvPr id="16" name="Text Placeholder 15">
            <a:extLst>
              <a:ext uri="{FF2B5EF4-FFF2-40B4-BE49-F238E27FC236}">
                <a16:creationId xmlns:a16="http://schemas.microsoft.com/office/drawing/2014/main" id="{BE253EC5-01B9-489B-B206-6C257F661803}"/>
              </a:ext>
            </a:extLst>
          </p:cNvPr>
          <p:cNvSpPr>
            <a:spLocks noGrp="1"/>
          </p:cNvSpPr>
          <p:nvPr>
            <p:ph type="body" sz="quarter" idx="11"/>
          </p:nvPr>
        </p:nvSpPr>
        <p:spPr>
          <a:xfrm>
            <a:off x="8337479" y="3258241"/>
            <a:ext cx="3559148" cy="2437585"/>
          </a:xfrm>
        </p:spPr>
        <p:txBody>
          <a:bodyPr/>
          <a:lstStyle/>
          <a:p>
            <a:pPr lvl="0" algn="l"/>
            <a:r>
              <a:rPr lang="en-US" sz="2600" b="1">
                <a:latin typeface="+mj-lt"/>
              </a:rPr>
              <a:t>Were interpersonal relationships characterized by:</a:t>
            </a:r>
          </a:p>
          <a:p>
            <a:pPr marL="457200" lvl="0" indent="-457200" algn="l">
              <a:spcBef>
                <a:spcPts val="600"/>
              </a:spcBef>
              <a:buFont typeface="Arial" panose="020B0604020202020204" pitchFamily="34" charset="0"/>
              <a:buChar char="•"/>
            </a:pPr>
            <a:r>
              <a:rPr lang="en-US" sz="2600">
                <a:latin typeface="+mj-lt"/>
              </a:rPr>
              <a:t>Openness and honesty?</a:t>
            </a:r>
          </a:p>
          <a:p>
            <a:pPr marL="457200" lvl="0" indent="-457200" algn="l">
              <a:spcBef>
                <a:spcPts val="600"/>
              </a:spcBef>
              <a:buFont typeface="Arial" panose="020B0604020202020204" pitchFamily="34" charset="0"/>
              <a:buChar char="•"/>
            </a:pPr>
            <a:r>
              <a:rPr lang="en-US" sz="2600">
                <a:latin typeface="+mj-lt"/>
              </a:rPr>
              <a:t>Respect and courtesy?</a:t>
            </a:r>
            <a:endParaRPr lang="en-AU" sz="2600">
              <a:latin typeface="+mj-lt"/>
            </a:endParaRPr>
          </a:p>
        </p:txBody>
      </p:sp>
      <p:sp>
        <p:nvSpPr>
          <p:cNvPr id="12" name="Text Placeholder 11">
            <a:extLst>
              <a:ext uri="{FF2B5EF4-FFF2-40B4-BE49-F238E27FC236}">
                <a16:creationId xmlns:a16="http://schemas.microsoft.com/office/drawing/2014/main" id="{FBD2C355-63A0-4F48-8D87-EEA96D3F4B6C}"/>
              </a:ext>
            </a:extLst>
          </p:cNvPr>
          <p:cNvSpPr>
            <a:spLocks noGrp="1"/>
          </p:cNvSpPr>
          <p:nvPr>
            <p:ph type="body" sz="quarter" idx="12"/>
          </p:nvPr>
        </p:nvSpPr>
        <p:spPr>
          <a:xfrm>
            <a:off x="4488571" y="3258240"/>
            <a:ext cx="3429944" cy="2437585"/>
          </a:xfrm>
        </p:spPr>
        <p:txBody>
          <a:bodyPr/>
          <a:lstStyle/>
          <a:p>
            <a:pPr lvl="0" algn="l"/>
            <a:r>
              <a:rPr lang="en-US" sz="2600" b="1">
                <a:latin typeface="+mj-lt"/>
              </a:rPr>
              <a:t>Did the process:</a:t>
            </a:r>
          </a:p>
          <a:p>
            <a:pPr marL="457200" indent="-457200" algn="l">
              <a:spcBef>
                <a:spcPts val="600"/>
              </a:spcBef>
              <a:buFont typeface="Arial" panose="020B0604020202020204" pitchFamily="34" charset="0"/>
              <a:buChar char="•"/>
            </a:pPr>
            <a:r>
              <a:rPr lang="en-US" sz="2600">
                <a:latin typeface="+mj-lt"/>
              </a:rPr>
              <a:t>Encourage participation?</a:t>
            </a:r>
            <a:endParaRPr lang="en-AU" sz="2600">
              <a:latin typeface="+mj-lt"/>
            </a:endParaRPr>
          </a:p>
          <a:p>
            <a:pPr marL="457200" indent="-457200" algn="l">
              <a:spcBef>
                <a:spcPts val="600"/>
              </a:spcBef>
              <a:buFont typeface="Arial" panose="020B0604020202020204" pitchFamily="34" charset="0"/>
              <a:buChar char="•"/>
            </a:pPr>
            <a:r>
              <a:rPr lang="en-US" sz="2600">
                <a:latin typeface="+mj-lt"/>
              </a:rPr>
              <a:t>Facilitate information exchange or decision making?</a:t>
            </a:r>
          </a:p>
        </p:txBody>
      </p:sp>
      <p:sp>
        <p:nvSpPr>
          <p:cNvPr id="8" name="Text Placeholder 7">
            <a:extLst>
              <a:ext uri="{FF2B5EF4-FFF2-40B4-BE49-F238E27FC236}">
                <a16:creationId xmlns:a16="http://schemas.microsoft.com/office/drawing/2014/main" id="{2B8BBE34-60F5-40A2-AC8E-4220D6FD050D}"/>
              </a:ext>
            </a:extLst>
          </p:cNvPr>
          <p:cNvSpPr>
            <a:spLocks noGrp="1"/>
          </p:cNvSpPr>
          <p:nvPr>
            <p:ph type="body" sz="quarter" idx="13"/>
          </p:nvPr>
        </p:nvSpPr>
        <p:spPr>
          <a:xfrm>
            <a:off x="639660" y="3258240"/>
            <a:ext cx="3507037" cy="2437585"/>
          </a:xfrm>
        </p:spPr>
        <p:txBody>
          <a:bodyPr/>
          <a:lstStyle/>
          <a:p>
            <a:pPr lvl="0" algn="l"/>
            <a:r>
              <a:rPr lang="en-US" sz="2600" b="1">
                <a:latin typeface="+mj-lt"/>
              </a:rPr>
              <a:t>Did the meeting result in:</a:t>
            </a:r>
          </a:p>
          <a:p>
            <a:pPr marL="457200" lvl="0" indent="-457200" algn="l">
              <a:spcBef>
                <a:spcPts val="600"/>
              </a:spcBef>
              <a:buFont typeface="Arial" panose="020B0604020202020204" pitchFamily="34" charset="0"/>
              <a:buChar char="•"/>
            </a:pPr>
            <a:r>
              <a:rPr lang="en-US" sz="2600">
                <a:latin typeface="+mj-lt"/>
              </a:rPr>
              <a:t>Informed decisions? </a:t>
            </a:r>
            <a:endParaRPr lang="en-AU" sz="2600">
              <a:latin typeface="+mj-lt"/>
            </a:endParaRPr>
          </a:p>
          <a:p>
            <a:pPr marL="457200" lvl="0" indent="-457200" algn="l">
              <a:spcBef>
                <a:spcPts val="600"/>
              </a:spcBef>
              <a:buFont typeface="Arial" panose="020B0604020202020204" pitchFamily="34" charset="0"/>
              <a:buChar char="•"/>
            </a:pPr>
            <a:r>
              <a:rPr lang="en-AU" sz="2600">
                <a:latin typeface="+mj-lt"/>
              </a:rPr>
              <a:t>Clear understanding of who will do what after the meeting?</a:t>
            </a:r>
          </a:p>
        </p:txBody>
      </p:sp>
      <p:sp>
        <p:nvSpPr>
          <p:cNvPr id="21" name="TextBox 20">
            <a:extLst>
              <a:ext uri="{FF2B5EF4-FFF2-40B4-BE49-F238E27FC236}">
                <a16:creationId xmlns:a16="http://schemas.microsoft.com/office/drawing/2014/main" id="{93E65C6C-CDF7-4FB9-BC14-90D72CB03F30}"/>
              </a:ext>
            </a:extLst>
          </p:cNvPr>
          <p:cNvSpPr txBox="1"/>
          <p:nvPr/>
        </p:nvSpPr>
        <p:spPr>
          <a:xfrm>
            <a:off x="725862" y="2561632"/>
            <a:ext cx="3035431" cy="492443"/>
          </a:xfrm>
          <a:prstGeom prst="rect">
            <a:avLst/>
          </a:prstGeom>
          <a:noFill/>
        </p:spPr>
        <p:txBody>
          <a:bodyPr wrap="square" rtlCol="0">
            <a:spAutoFit/>
          </a:bodyPr>
          <a:lstStyle/>
          <a:p>
            <a:pPr algn="ctr"/>
            <a:r>
              <a:rPr lang="en-US" sz="2600" b="1">
                <a:solidFill>
                  <a:schemeClr val="accent6"/>
                </a:solidFill>
                <a:latin typeface="+mj-lt"/>
              </a:rPr>
              <a:t>TASK/OUTCOME</a:t>
            </a:r>
          </a:p>
        </p:txBody>
      </p:sp>
      <p:sp>
        <p:nvSpPr>
          <p:cNvPr id="23" name="TextBox 22">
            <a:extLst>
              <a:ext uri="{FF2B5EF4-FFF2-40B4-BE49-F238E27FC236}">
                <a16:creationId xmlns:a16="http://schemas.microsoft.com/office/drawing/2014/main" id="{7F30FEC3-1411-4558-9A85-82314C5006BA}"/>
              </a:ext>
            </a:extLst>
          </p:cNvPr>
          <p:cNvSpPr txBox="1"/>
          <p:nvPr/>
        </p:nvSpPr>
        <p:spPr>
          <a:xfrm>
            <a:off x="4479300" y="2561631"/>
            <a:ext cx="3035431" cy="492443"/>
          </a:xfrm>
          <a:prstGeom prst="rect">
            <a:avLst/>
          </a:prstGeom>
          <a:noFill/>
        </p:spPr>
        <p:txBody>
          <a:bodyPr wrap="square" rtlCol="0">
            <a:spAutoFit/>
          </a:bodyPr>
          <a:lstStyle/>
          <a:p>
            <a:pPr algn="ctr"/>
            <a:r>
              <a:rPr lang="en-US" sz="2600" b="1">
                <a:solidFill>
                  <a:schemeClr val="accent6"/>
                </a:solidFill>
                <a:latin typeface="+mj-lt"/>
              </a:rPr>
              <a:t>GROUP PROCESS</a:t>
            </a:r>
          </a:p>
        </p:txBody>
      </p:sp>
      <p:sp>
        <p:nvSpPr>
          <p:cNvPr id="24" name="TextBox 23">
            <a:extLst>
              <a:ext uri="{FF2B5EF4-FFF2-40B4-BE49-F238E27FC236}">
                <a16:creationId xmlns:a16="http://schemas.microsoft.com/office/drawing/2014/main" id="{176791EE-2125-4112-A50A-CBC4A2663D4C}"/>
              </a:ext>
            </a:extLst>
          </p:cNvPr>
          <p:cNvSpPr txBox="1"/>
          <p:nvPr/>
        </p:nvSpPr>
        <p:spPr>
          <a:xfrm>
            <a:off x="8323338" y="2585712"/>
            <a:ext cx="3035431" cy="492443"/>
          </a:xfrm>
          <a:prstGeom prst="rect">
            <a:avLst/>
          </a:prstGeom>
          <a:noFill/>
        </p:spPr>
        <p:txBody>
          <a:bodyPr wrap="square" rtlCol="0">
            <a:spAutoFit/>
          </a:bodyPr>
          <a:lstStyle/>
          <a:p>
            <a:pPr algn="ctr"/>
            <a:r>
              <a:rPr lang="en-US" sz="2600" b="1">
                <a:solidFill>
                  <a:schemeClr val="accent6"/>
                </a:solidFill>
                <a:latin typeface="+mj-lt"/>
              </a:rPr>
              <a:t>RELATIONSHIPS</a:t>
            </a:r>
          </a:p>
        </p:txBody>
      </p:sp>
      <p:grpSp>
        <p:nvGrpSpPr>
          <p:cNvPr id="22" name="Graphic 24">
            <a:extLst>
              <a:ext uri="{FF2B5EF4-FFF2-40B4-BE49-F238E27FC236}">
                <a16:creationId xmlns:a16="http://schemas.microsoft.com/office/drawing/2014/main" id="{6A72979B-7416-4B5A-ABB1-F4C8F03F0843}"/>
              </a:ext>
            </a:extLst>
          </p:cNvPr>
          <p:cNvGrpSpPr/>
          <p:nvPr/>
        </p:nvGrpSpPr>
        <p:grpSpPr>
          <a:xfrm>
            <a:off x="9548823" y="1865266"/>
            <a:ext cx="691661" cy="540360"/>
            <a:chOff x="8507874" y="1370138"/>
            <a:chExt cx="691661" cy="540360"/>
          </a:xfrm>
          <a:solidFill>
            <a:schemeClr val="accent1"/>
          </a:solidFill>
        </p:grpSpPr>
        <p:sp>
          <p:nvSpPr>
            <p:cNvPr id="26" name="Freeform: Shape 25">
              <a:extLst>
                <a:ext uri="{FF2B5EF4-FFF2-40B4-BE49-F238E27FC236}">
                  <a16:creationId xmlns:a16="http://schemas.microsoft.com/office/drawing/2014/main" id="{EEF725E3-6885-4F9C-A868-2979ED1C3230}"/>
                </a:ext>
              </a:extLst>
            </p:cNvPr>
            <p:cNvSpPr/>
            <p:nvPr/>
          </p:nvSpPr>
          <p:spPr>
            <a:xfrm>
              <a:off x="8507874" y="1370138"/>
              <a:ext cx="259373" cy="248565"/>
            </a:xfrm>
            <a:custGeom>
              <a:avLst/>
              <a:gdLst>
                <a:gd name="connsiteX0" fmla="*/ 263349 w 259372"/>
                <a:gd name="connsiteY0" fmla="*/ 51875 h 248565"/>
                <a:gd name="connsiteX1" fmla="*/ 103078 w 259372"/>
                <a:gd name="connsiteY1" fmla="*/ 0 h 248565"/>
                <a:gd name="connsiteX2" fmla="*/ 950 w 259372"/>
                <a:gd name="connsiteY2" fmla="*/ 212361 h 248565"/>
                <a:gd name="connsiteX3" fmla="*/ 16512 w 259372"/>
                <a:gd name="connsiteY3" fmla="*/ 249322 h 248565"/>
                <a:gd name="connsiteX4" fmla="*/ 41909 w 259372"/>
                <a:gd name="connsiteY4" fmla="*/ 232139 h 248565"/>
                <a:gd name="connsiteX5" fmla="*/ 31426 w 259372"/>
                <a:gd name="connsiteY5" fmla="*/ 209551 h 248565"/>
                <a:gd name="connsiteX6" fmla="*/ 107941 w 259372"/>
                <a:gd name="connsiteY6" fmla="*/ 33935 h 248565"/>
                <a:gd name="connsiteX7" fmla="*/ 215689 w 259372"/>
                <a:gd name="connsiteY7" fmla="*/ 68734 h 248565"/>
                <a:gd name="connsiteX8" fmla="*/ 263349 w 259372"/>
                <a:gd name="connsiteY8" fmla="*/ 51875 h 24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372" h="248565">
                  <a:moveTo>
                    <a:pt x="263349" y="51875"/>
                  </a:moveTo>
                  <a:lnTo>
                    <a:pt x="103078" y="0"/>
                  </a:lnTo>
                  <a:cubicBezTo>
                    <a:pt x="43963" y="36853"/>
                    <a:pt x="-7696" y="115961"/>
                    <a:pt x="950" y="212361"/>
                  </a:cubicBezTo>
                  <a:cubicBezTo>
                    <a:pt x="1815" y="221439"/>
                    <a:pt x="4949" y="233003"/>
                    <a:pt x="16512" y="249322"/>
                  </a:cubicBezTo>
                  <a:cubicBezTo>
                    <a:pt x="21160" y="244026"/>
                    <a:pt x="29697" y="236894"/>
                    <a:pt x="41909" y="232139"/>
                  </a:cubicBezTo>
                  <a:cubicBezTo>
                    <a:pt x="35857" y="223709"/>
                    <a:pt x="32075" y="216036"/>
                    <a:pt x="31426" y="209551"/>
                  </a:cubicBezTo>
                  <a:cubicBezTo>
                    <a:pt x="21051" y="93590"/>
                    <a:pt x="107941" y="33935"/>
                    <a:pt x="107941" y="33935"/>
                  </a:cubicBezTo>
                  <a:lnTo>
                    <a:pt x="215689" y="68734"/>
                  </a:lnTo>
                  <a:lnTo>
                    <a:pt x="263349" y="51875"/>
                  </a:lnTo>
                  <a:close/>
                </a:path>
              </a:pathLst>
            </a:custGeom>
            <a:solidFill>
              <a:schemeClr val="accent2"/>
            </a:solidFill>
            <a:ln w="10680" cap="flat">
              <a:solidFill>
                <a:schemeClr val="accent2"/>
              </a:solidFill>
              <a:prstDash val="solid"/>
              <a:miter/>
            </a:ln>
          </p:spPr>
          <p:txBody>
            <a:bodyPr rtlCol="0" anchor="ctr"/>
            <a:lstStyle/>
            <a:p>
              <a:endParaRPr lang="en-US">
                <a:latin typeface="+mj-lt"/>
              </a:endParaRPr>
            </a:p>
          </p:txBody>
        </p:sp>
        <p:sp>
          <p:nvSpPr>
            <p:cNvPr id="27" name="Freeform: Shape 26">
              <a:extLst>
                <a:ext uri="{FF2B5EF4-FFF2-40B4-BE49-F238E27FC236}">
                  <a16:creationId xmlns:a16="http://schemas.microsoft.com/office/drawing/2014/main" id="{619B4C63-9FF9-472D-BB83-F8217DBD394B}"/>
                </a:ext>
              </a:extLst>
            </p:cNvPr>
            <p:cNvSpPr/>
            <p:nvPr/>
          </p:nvSpPr>
          <p:spPr>
            <a:xfrm>
              <a:off x="8748420" y="1647991"/>
              <a:ext cx="324216" cy="270180"/>
            </a:xfrm>
            <a:custGeom>
              <a:avLst/>
              <a:gdLst>
                <a:gd name="connsiteX0" fmla="*/ 45931 w 324215"/>
                <a:gd name="connsiteY0" fmla="*/ 229653 h 270179"/>
                <a:gd name="connsiteX1" fmla="*/ 19993 w 324215"/>
                <a:gd name="connsiteY1" fmla="*/ 203716 h 270179"/>
                <a:gd name="connsiteX2" fmla="*/ 0 w 324215"/>
                <a:gd name="connsiteY2" fmla="*/ 227167 h 270179"/>
                <a:gd name="connsiteX3" fmla="*/ 24208 w 324215"/>
                <a:gd name="connsiteY3" fmla="*/ 251375 h 270179"/>
                <a:gd name="connsiteX4" fmla="*/ 117907 w 324215"/>
                <a:gd name="connsiteY4" fmla="*/ 248349 h 270179"/>
                <a:gd name="connsiteX5" fmla="*/ 216360 w 324215"/>
                <a:gd name="connsiteY5" fmla="*/ 219062 h 270179"/>
                <a:gd name="connsiteX6" fmla="*/ 281311 w 324215"/>
                <a:gd name="connsiteY6" fmla="*/ 165134 h 270179"/>
                <a:gd name="connsiteX7" fmla="*/ 332646 w 324215"/>
                <a:gd name="connsiteY7" fmla="*/ 94671 h 270179"/>
                <a:gd name="connsiteX8" fmla="*/ 301845 w 324215"/>
                <a:gd name="connsiteY8" fmla="*/ 95211 h 270179"/>
                <a:gd name="connsiteX9" fmla="*/ 270828 w 324215"/>
                <a:gd name="connsiteY9" fmla="*/ 135846 h 270179"/>
                <a:gd name="connsiteX10" fmla="*/ 134982 w 324215"/>
                <a:gd name="connsiteY10" fmla="*/ 0 h 270179"/>
                <a:gd name="connsiteX11" fmla="*/ 111314 w 324215"/>
                <a:gd name="connsiteY11" fmla="*/ 23668 h 270179"/>
                <a:gd name="connsiteX12" fmla="*/ 250079 w 324215"/>
                <a:gd name="connsiteY12" fmla="*/ 162432 h 270179"/>
                <a:gd name="connsiteX13" fmla="*/ 215496 w 324215"/>
                <a:gd name="connsiteY13" fmla="*/ 188261 h 270179"/>
                <a:gd name="connsiteX14" fmla="*/ 93050 w 324215"/>
                <a:gd name="connsiteY14" fmla="*/ 65708 h 270179"/>
                <a:gd name="connsiteX15" fmla="*/ 69382 w 324215"/>
                <a:gd name="connsiteY15" fmla="*/ 89375 h 270179"/>
                <a:gd name="connsiteX16" fmla="*/ 187721 w 324215"/>
                <a:gd name="connsiteY16" fmla="*/ 207714 h 270179"/>
                <a:gd name="connsiteX17" fmla="*/ 145249 w 324215"/>
                <a:gd name="connsiteY17" fmla="*/ 227275 h 270179"/>
                <a:gd name="connsiteX18" fmla="*/ 51766 w 324215"/>
                <a:gd name="connsiteY18" fmla="*/ 133793 h 270179"/>
                <a:gd name="connsiteX19" fmla="*/ 28099 w 324215"/>
                <a:gd name="connsiteY19" fmla="*/ 157461 h 270179"/>
                <a:gd name="connsiteX20" fmla="*/ 96508 w 324215"/>
                <a:gd name="connsiteY20" fmla="*/ 225870 h 270179"/>
                <a:gd name="connsiteX21" fmla="*/ 45931 w 324215"/>
                <a:gd name="connsiteY21" fmla="*/ 229653 h 27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4215" h="270179">
                  <a:moveTo>
                    <a:pt x="45931" y="229653"/>
                  </a:moveTo>
                  <a:lnTo>
                    <a:pt x="19993" y="203716"/>
                  </a:lnTo>
                  <a:lnTo>
                    <a:pt x="0" y="227167"/>
                  </a:lnTo>
                  <a:lnTo>
                    <a:pt x="24208" y="251375"/>
                  </a:lnTo>
                  <a:cubicBezTo>
                    <a:pt x="58899" y="286066"/>
                    <a:pt x="102993" y="265533"/>
                    <a:pt x="117907" y="248349"/>
                  </a:cubicBezTo>
                  <a:cubicBezTo>
                    <a:pt x="148923" y="269856"/>
                    <a:pt x="196799" y="262399"/>
                    <a:pt x="216360" y="219062"/>
                  </a:cubicBezTo>
                  <a:cubicBezTo>
                    <a:pt x="258292" y="217225"/>
                    <a:pt x="277637" y="185992"/>
                    <a:pt x="281311" y="165134"/>
                  </a:cubicBezTo>
                  <a:cubicBezTo>
                    <a:pt x="320109" y="154651"/>
                    <a:pt x="333834" y="120500"/>
                    <a:pt x="332646" y="94671"/>
                  </a:cubicBezTo>
                  <a:lnTo>
                    <a:pt x="301845" y="95211"/>
                  </a:lnTo>
                  <a:cubicBezTo>
                    <a:pt x="304006" y="109585"/>
                    <a:pt x="295361" y="131091"/>
                    <a:pt x="270828" y="135846"/>
                  </a:cubicBezTo>
                  <a:cubicBezTo>
                    <a:pt x="241001" y="106019"/>
                    <a:pt x="134982" y="0"/>
                    <a:pt x="134982" y="0"/>
                  </a:cubicBezTo>
                  <a:lnTo>
                    <a:pt x="111314" y="23668"/>
                  </a:lnTo>
                  <a:cubicBezTo>
                    <a:pt x="111314" y="23668"/>
                    <a:pt x="225114" y="137468"/>
                    <a:pt x="250079" y="162432"/>
                  </a:cubicBezTo>
                  <a:cubicBezTo>
                    <a:pt x="246836" y="176157"/>
                    <a:pt x="232139" y="188477"/>
                    <a:pt x="215496" y="188261"/>
                  </a:cubicBezTo>
                  <a:lnTo>
                    <a:pt x="93050" y="65708"/>
                  </a:lnTo>
                  <a:lnTo>
                    <a:pt x="69382" y="89375"/>
                  </a:lnTo>
                  <a:lnTo>
                    <a:pt x="187721" y="207714"/>
                  </a:lnTo>
                  <a:cubicBezTo>
                    <a:pt x="177454" y="225114"/>
                    <a:pt x="163621" y="230409"/>
                    <a:pt x="145249" y="227275"/>
                  </a:cubicBezTo>
                  <a:lnTo>
                    <a:pt x="51766" y="133793"/>
                  </a:lnTo>
                  <a:lnTo>
                    <a:pt x="28099" y="157461"/>
                  </a:lnTo>
                  <a:lnTo>
                    <a:pt x="96508" y="225870"/>
                  </a:lnTo>
                  <a:cubicBezTo>
                    <a:pt x="80514" y="244783"/>
                    <a:pt x="57278" y="240892"/>
                    <a:pt x="45931" y="229653"/>
                  </a:cubicBezTo>
                  <a:close/>
                </a:path>
              </a:pathLst>
            </a:custGeom>
            <a:solidFill>
              <a:schemeClr val="accent2"/>
            </a:solidFill>
            <a:ln w="10680" cap="flat">
              <a:solidFill>
                <a:schemeClr val="accent2"/>
              </a:solidFill>
              <a:prstDash val="solid"/>
              <a:miter/>
            </a:ln>
          </p:spPr>
          <p:txBody>
            <a:bodyPr rtlCol="0" anchor="ctr"/>
            <a:lstStyle/>
            <a:p>
              <a:endParaRPr lang="en-US">
                <a:latin typeface="+mj-lt"/>
              </a:endParaRPr>
            </a:p>
          </p:txBody>
        </p:sp>
        <p:sp>
          <p:nvSpPr>
            <p:cNvPr id="28" name="Freeform: Shape 27">
              <a:extLst>
                <a:ext uri="{FF2B5EF4-FFF2-40B4-BE49-F238E27FC236}">
                  <a16:creationId xmlns:a16="http://schemas.microsoft.com/office/drawing/2014/main" id="{F72E600B-6F91-4B9A-8EDE-653AC2BDE35C}"/>
                </a:ext>
              </a:extLst>
            </p:cNvPr>
            <p:cNvSpPr/>
            <p:nvPr/>
          </p:nvSpPr>
          <p:spPr>
            <a:xfrm>
              <a:off x="8680389" y="1427846"/>
              <a:ext cx="529553" cy="280987"/>
            </a:xfrm>
            <a:custGeom>
              <a:avLst/>
              <a:gdLst>
                <a:gd name="connsiteX0" fmla="*/ 411159 w 529552"/>
                <a:gd name="connsiteY0" fmla="*/ 20969 h 280987"/>
                <a:gd name="connsiteX1" fmla="*/ 315840 w 529552"/>
                <a:gd name="connsiteY1" fmla="*/ 47338 h 280987"/>
                <a:gd name="connsiteX2" fmla="*/ 203121 w 529552"/>
                <a:gd name="connsiteY2" fmla="*/ 5839 h 280987"/>
                <a:gd name="connsiteX3" fmla="*/ 150165 w 529552"/>
                <a:gd name="connsiteY3" fmla="*/ 4218 h 280987"/>
                <a:gd name="connsiteX4" fmla="*/ 24910 w 529552"/>
                <a:gd name="connsiteY4" fmla="*/ 48527 h 280987"/>
                <a:gd name="connsiteX5" fmla="*/ 3620 w 529552"/>
                <a:gd name="connsiteY5" fmla="*/ 103644 h 280987"/>
                <a:gd name="connsiteX6" fmla="*/ 83917 w 529552"/>
                <a:gd name="connsiteY6" fmla="*/ 129797 h 280987"/>
                <a:gd name="connsiteX7" fmla="*/ 183127 w 529552"/>
                <a:gd name="connsiteY7" fmla="*/ 119746 h 280987"/>
                <a:gd name="connsiteX8" fmla="*/ 362311 w 529552"/>
                <a:gd name="connsiteY8" fmla="*/ 285529 h 280987"/>
                <a:gd name="connsiteX9" fmla="*/ 529822 w 529552"/>
                <a:gd name="connsiteY9" fmla="*/ 225981 h 280987"/>
                <a:gd name="connsiteX10" fmla="*/ 411159 w 529552"/>
                <a:gd name="connsiteY10" fmla="*/ 20969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52" h="280987">
                  <a:moveTo>
                    <a:pt x="411159" y="20969"/>
                  </a:moveTo>
                  <a:lnTo>
                    <a:pt x="315840" y="47338"/>
                  </a:lnTo>
                  <a:lnTo>
                    <a:pt x="203121" y="5839"/>
                  </a:lnTo>
                  <a:cubicBezTo>
                    <a:pt x="186802" y="-213"/>
                    <a:pt x="173509" y="-2807"/>
                    <a:pt x="150165" y="4218"/>
                  </a:cubicBezTo>
                  <a:lnTo>
                    <a:pt x="24910" y="48527"/>
                  </a:lnTo>
                  <a:cubicBezTo>
                    <a:pt x="5997" y="56957"/>
                    <a:pt x="-6539" y="81165"/>
                    <a:pt x="3620" y="103644"/>
                  </a:cubicBezTo>
                  <a:cubicBezTo>
                    <a:pt x="11617" y="121259"/>
                    <a:pt x="40364" y="129797"/>
                    <a:pt x="83917" y="129797"/>
                  </a:cubicBezTo>
                  <a:cubicBezTo>
                    <a:pt x="111584" y="129797"/>
                    <a:pt x="145086" y="126339"/>
                    <a:pt x="183127" y="119746"/>
                  </a:cubicBezTo>
                  <a:lnTo>
                    <a:pt x="362311" y="285529"/>
                  </a:lnTo>
                  <a:cubicBezTo>
                    <a:pt x="412672" y="291148"/>
                    <a:pt x="491781" y="276451"/>
                    <a:pt x="529822" y="225981"/>
                  </a:cubicBezTo>
                  <a:cubicBezTo>
                    <a:pt x="529714" y="225873"/>
                    <a:pt x="450065" y="56524"/>
                    <a:pt x="411159" y="20969"/>
                  </a:cubicBezTo>
                  <a:close/>
                </a:path>
              </a:pathLst>
            </a:custGeom>
            <a:solidFill>
              <a:schemeClr val="accent3"/>
            </a:solidFill>
            <a:ln w="10680" cap="flat">
              <a:solidFill>
                <a:schemeClr val="accent3"/>
              </a:solidFill>
              <a:prstDash val="solid"/>
              <a:miter/>
            </a:ln>
          </p:spPr>
          <p:txBody>
            <a:bodyPr rtlCol="0" anchor="ctr"/>
            <a:lstStyle/>
            <a:p>
              <a:endParaRPr lang="en-US">
                <a:latin typeface="+mj-lt"/>
              </a:endParaRPr>
            </a:p>
          </p:txBody>
        </p:sp>
        <p:sp>
          <p:nvSpPr>
            <p:cNvPr id="29" name="Freeform: Shape 28">
              <a:extLst>
                <a:ext uri="{FF2B5EF4-FFF2-40B4-BE49-F238E27FC236}">
                  <a16:creationId xmlns:a16="http://schemas.microsoft.com/office/drawing/2014/main" id="{18F17FB0-3A83-43E3-966D-4F172425FC3E}"/>
                </a:ext>
              </a:extLst>
            </p:cNvPr>
            <p:cNvSpPr/>
            <p:nvPr/>
          </p:nvSpPr>
          <p:spPr>
            <a:xfrm>
              <a:off x="8526230" y="1626048"/>
              <a:ext cx="216144" cy="237758"/>
            </a:xfrm>
            <a:custGeom>
              <a:avLst/>
              <a:gdLst>
                <a:gd name="connsiteX0" fmla="*/ 180690 w 216143"/>
                <a:gd name="connsiteY0" fmla="*/ 100619 h 237758"/>
                <a:gd name="connsiteX1" fmla="*/ 139515 w 216143"/>
                <a:gd name="connsiteY1" fmla="*/ 85813 h 237758"/>
                <a:gd name="connsiteX2" fmla="*/ 132274 w 216143"/>
                <a:gd name="connsiteY2" fmla="*/ 32534 h 237758"/>
                <a:gd name="connsiteX3" fmla="*/ 87856 w 216143"/>
                <a:gd name="connsiteY3" fmla="*/ 29616 h 237758"/>
                <a:gd name="connsiteX4" fmla="*/ 73591 w 216143"/>
                <a:gd name="connsiteY4" fmla="*/ 7569 h 237758"/>
                <a:gd name="connsiteX5" fmla="*/ 20635 w 216143"/>
                <a:gd name="connsiteY5" fmla="*/ 12432 h 237758"/>
                <a:gd name="connsiteX6" fmla="*/ 7991 w 216143"/>
                <a:gd name="connsiteY6" fmla="*/ 25725 h 237758"/>
                <a:gd name="connsiteX7" fmla="*/ 7343 w 216143"/>
                <a:gd name="connsiteY7" fmla="*/ 71872 h 237758"/>
                <a:gd name="connsiteX8" fmla="*/ 156590 w 216143"/>
                <a:gd name="connsiteY8" fmla="*/ 241220 h 237758"/>
                <a:gd name="connsiteX9" fmla="*/ 197441 w 216143"/>
                <a:gd name="connsiteY9" fmla="*/ 233115 h 237758"/>
                <a:gd name="connsiteX10" fmla="*/ 217002 w 216143"/>
                <a:gd name="connsiteY10" fmla="*/ 210852 h 237758"/>
                <a:gd name="connsiteX11" fmla="*/ 209329 w 216143"/>
                <a:gd name="connsiteY11" fmla="*/ 159626 h 237758"/>
                <a:gd name="connsiteX12" fmla="*/ 175935 w 216143"/>
                <a:gd name="connsiteY12" fmla="*/ 152385 h 237758"/>
                <a:gd name="connsiteX13" fmla="*/ 180690 w 216143"/>
                <a:gd name="connsiteY13" fmla="*/ 100619 h 23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43" h="237758">
                  <a:moveTo>
                    <a:pt x="180690" y="100619"/>
                  </a:moveTo>
                  <a:cubicBezTo>
                    <a:pt x="171504" y="89704"/>
                    <a:pt x="157995" y="80085"/>
                    <a:pt x="139515" y="85813"/>
                  </a:cubicBezTo>
                  <a:cubicBezTo>
                    <a:pt x="150430" y="71548"/>
                    <a:pt x="152159" y="49393"/>
                    <a:pt x="132274" y="32534"/>
                  </a:cubicBezTo>
                  <a:cubicBezTo>
                    <a:pt x="121467" y="23456"/>
                    <a:pt x="98880" y="20754"/>
                    <a:pt x="87856" y="29616"/>
                  </a:cubicBezTo>
                  <a:cubicBezTo>
                    <a:pt x="85803" y="21294"/>
                    <a:pt x="80940" y="13405"/>
                    <a:pt x="73591" y="7569"/>
                  </a:cubicBezTo>
                  <a:cubicBezTo>
                    <a:pt x="56407" y="-6264"/>
                    <a:pt x="32740" y="977"/>
                    <a:pt x="20635" y="12432"/>
                  </a:cubicBezTo>
                  <a:lnTo>
                    <a:pt x="7991" y="25725"/>
                  </a:lnTo>
                  <a:cubicBezTo>
                    <a:pt x="-4437" y="41612"/>
                    <a:pt x="-547" y="51878"/>
                    <a:pt x="7343" y="71872"/>
                  </a:cubicBezTo>
                  <a:cubicBezTo>
                    <a:pt x="32740" y="136499"/>
                    <a:pt x="102014" y="210312"/>
                    <a:pt x="156590" y="241220"/>
                  </a:cubicBezTo>
                  <a:cubicBezTo>
                    <a:pt x="169126" y="248245"/>
                    <a:pt x="183824" y="248677"/>
                    <a:pt x="197441" y="233115"/>
                  </a:cubicBezTo>
                  <a:lnTo>
                    <a:pt x="217002" y="210852"/>
                  </a:lnTo>
                  <a:cubicBezTo>
                    <a:pt x="229106" y="195398"/>
                    <a:pt x="226404" y="174648"/>
                    <a:pt x="209329" y="159626"/>
                  </a:cubicBezTo>
                  <a:cubicBezTo>
                    <a:pt x="205114" y="155952"/>
                    <a:pt x="192578" y="147630"/>
                    <a:pt x="175935" y="152385"/>
                  </a:cubicBezTo>
                  <a:cubicBezTo>
                    <a:pt x="188471" y="138768"/>
                    <a:pt x="195820" y="118667"/>
                    <a:pt x="180690" y="100619"/>
                  </a:cubicBezTo>
                  <a:close/>
                </a:path>
              </a:pathLst>
            </a:custGeom>
            <a:solidFill>
              <a:schemeClr val="accent3"/>
            </a:solidFill>
            <a:ln w="10680" cap="flat">
              <a:solidFill>
                <a:schemeClr val="accent3"/>
              </a:solidFill>
              <a:prstDash val="solid"/>
              <a:miter/>
            </a:ln>
          </p:spPr>
          <p:txBody>
            <a:bodyPr rtlCol="0" anchor="ctr"/>
            <a:lstStyle/>
            <a:p>
              <a:endParaRPr lang="en-US">
                <a:latin typeface="+mj-lt"/>
              </a:endParaRPr>
            </a:p>
          </p:txBody>
        </p:sp>
      </p:grpSp>
      <p:sp>
        <p:nvSpPr>
          <p:cNvPr id="32" name="Freeform: Shape 31">
            <a:extLst>
              <a:ext uri="{FF2B5EF4-FFF2-40B4-BE49-F238E27FC236}">
                <a16:creationId xmlns:a16="http://schemas.microsoft.com/office/drawing/2014/main" id="{755F6728-42B0-4D30-BDA8-C49F180AB166}"/>
              </a:ext>
            </a:extLst>
          </p:cNvPr>
          <p:cNvSpPr/>
          <p:nvPr/>
        </p:nvSpPr>
        <p:spPr>
          <a:xfrm>
            <a:off x="2007422" y="1798879"/>
            <a:ext cx="584772" cy="549860"/>
          </a:xfrm>
          <a:custGeom>
            <a:avLst/>
            <a:gdLst>
              <a:gd name="connsiteX0" fmla="*/ 69824 w 584772"/>
              <a:gd name="connsiteY0" fmla="*/ 0 h 549860"/>
              <a:gd name="connsiteX1" fmla="*/ 0 w 584772"/>
              <a:gd name="connsiteY1" fmla="*/ 0 h 549860"/>
              <a:gd name="connsiteX2" fmla="*/ 0 w 584772"/>
              <a:gd name="connsiteY2" fmla="*/ 555795 h 549860"/>
              <a:gd name="connsiteX3" fmla="*/ 590707 w 584772"/>
              <a:gd name="connsiteY3" fmla="*/ 555795 h 549860"/>
              <a:gd name="connsiteX4" fmla="*/ 590707 w 584772"/>
              <a:gd name="connsiteY4" fmla="*/ 485972 h 549860"/>
              <a:gd name="connsiteX5" fmla="*/ 69824 w 584772"/>
              <a:gd name="connsiteY5" fmla="*/ 485972 h 54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772" h="549860">
                <a:moveTo>
                  <a:pt x="69824" y="0"/>
                </a:moveTo>
                <a:lnTo>
                  <a:pt x="0" y="0"/>
                </a:lnTo>
                <a:lnTo>
                  <a:pt x="0" y="555795"/>
                </a:lnTo>
                <a:lnTo>
                  <a:pt x="590707" y="555795"/>
                </a:lnTo>
                <a:lnTo>
                  <a:pt x="590707" y="485972"/>
                </a:lnTo>
                <a:lnTo>
                  <a:pt x="69824" y="485972"/>
                </a:lnTo>
                <a:close/>
              </a:path>
            </a:pathLst>
          </a:custGeom>
          <a:solidFill>
            <a:schemeClr val="accent3"/>
          </a:solidFill>
          <a:ln w="8685" cap="flat">
            <a:noFill/>
            <a:prstDash val="solid"/>
            <a:miter/>
          </a:ln>
        </p:spPr>
        <p:txBody>
          <a:bodyPr rtlCol="0" anchor="ctr"/>
          <a:lstStyle/>
          <a:p>
            <a:endParaRPr lang="en-US">
              <a:latin typeface="+mj-lt"/>
            </a:endParaRPr>
          </a:p>
        </p:txBody>
      </p:sp>
      <p:sp>
        <p:nvSpPr>
          <p:cNvPr id="33" name="Freeform: Shape 32">
            <a:extLst>
              <a:ext uri="{FF2B5EF4-FFF2-40B4-BE49-F238E27FC236}">
                <a16:creationId xmlns:a16="http://schemas.microsoft.com/office/drawing/2014/main" id="{00F65698-C10C-487F-B147-FC8E226407F9}"/>
              </a:ext>
            </a:extLst>
          </p:cNvPr>
          <p:cNvSpPr/>
          <p:nvPr/>
        </p:nvSpPr>
        <p:spPr>
          <a:xfrm>
            <a:off x="2129613" y="1832045"/>
            <a:ext cx="453853" cy="305478"/>
          </a:xfrm>
          <a:custGeom>
            <a:avLst/>
            <a:gdLst>
              <a:gd name="connsiteX0" fmla="*/ 110670 w 453852"/>
              <a:gd name="connsiteY0" fmla="*/ 245430 h 305477"/>
              <a:gd name="connsiteX1" fmla="*/ 131094 w 453852"/>
              <a:gd name="connsiteY1" fmla="*/ 254070 h 305477"/>
              <a:gd name="connsiteX2" fmla="*/ 188436 w 453852"/>
              <a:gd name="connsiteY2" fmla="*/ 278159 h 305477"/>
              <a:gd name="connsiteX3" fmla="*/ 275541 w 453852"/>
              <a:gd name="connsiteY3" fmla="*/ 176566 h 305477"/>
              <a:gd name="connsiteX4" fmla="*/ 295790 w 453852"/>
              <a:gd name="connsiteY4" fmla="*/ 152913 h 305477"/>
              <a:gd name="connsiteX5" fmla="*/ 324679 w 453852"/>
              <a:gd name="connsiteY5" fmla="*/ 164347 h 305477"/>
              <a:gd name="connsiteX6" fmla="*/ 458828 w 453852"/>
              <a:gd name="connsiteY6" fmla="*/ 217064 h 305477"/>
              <a:gd name="connsiteX7" fmla="*/ 458828 w 453852"/>
              <a:gd name="connsiteY7" fmla="*/ 0 h 305477"/>
              <a:gd name="connsiteX8" fmla="*/ 308707 w 453852"/>
              <a:gd name="connsiteY8" fmla="*/ 89810 h 305477"/>
              <a:gd name="connsiteX9" fmla="*/ 200830 w 453852"/>
              <a:gd name="connsiteY9" fmla="*/ 73489 h 305477"/>
              <a:gd name="connsiteX10" fmla="*/ 114161 w 453852"/>
              <a:gd name="connsiteY10" fmla="*/ 167838 h 305477"/>
              <a:gd name="connsiteX11" fmla="*/ 0 w 453852"/>
              <a:gd name="connsiteY11" fmla="*/ 160158 h 305477"/>
              <a:gd name="connsiteX12" fmla="*/ 0 w 453852"/>
              <a:gd name="connsiteY12" fmla="*/ 312373 h 305477"/>
              <a:gd name="connsiteX13" fmla="*/ 91643 w 453852"/>
              <a:gd name="connsiteY13" fmla="*/ 256951 h 30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852" h="305477">
                <a:moveTo>
                  <a:pt x="110670" y="245430"/>
                </a:moveTo>
                <a:lnTo>
                  <a:pt x="131094" y="254070"/>
                </a:lnTo>
                <a:lnTo>
                  <a:pt x="188436" y="278159"/>
                </a:lnTo>
                <a:lnTo>
                  <a:pt x="275541" y="176566"/>
                </a:lnTo>
                <a:lnTo>
                  <a:pt x="295790" y="152913"/>
                </a:lnTo>
                <a:lnTo>
                  <a:pt x="324679" y="164347"/>
                </a:lnTo>
                <a:lnTo>
                  <a:pt x="458828" y="217064"/>
                </a:lnTo>
                <a:lnTo>
                  <a:pt x="458828" y="0"/>
                </a:lnTo>
                <a:lnTo>
                  <a:pt x="308707" y="89810"/>
                </a:lnTo>
                <a:lnTo>
                  <a:pt x="200830" y="73489"/>
                </a:lnTo>
                <a:lnTo>
                  <a:pt x="114161" y="167838"/>
                </a:lnTo>
                <a:lnTo>
                  <a:pt x="0" y="160158"/>
                </a:lnTo>
                <a:lnTo>
                  <a:pt x="0" y="312373"/>
                </a:lnTo>
                <a:lnTo>
                  <a:pt x="91643" y="256951"/>
                </a:lnTo>
                <a:close/>
              </a:path>
            </a:pathLst>
          </a:custGeom>
          <a:solidFill>
            <a:schemeClr val="accent2"/>
          </a:solidFill>
          <a:ln w="8685" cap="flat">
            <a:noFill/>
            <a:prstDash val="solid"/>
            <a:miter/>
          </a:ln>
        </p:spPr>
        <p:txBody>
          <a:bodyPr rtlCol="0" anchor="ctr"/>
          <a:lstStyle/>
          <a:p>
            <a:endParaRPr lang="en-US">
              <a:latin typeface="+mj-lt"/>
            </a:endParaRPr>
          </a:p>
        </p:txBody>
      </p:sp>
      <p:sp>
        <p:nvSpPr>
          <p:cNvPr id="34" name="Freeform: Shape 33">
            <a:extLst>
              <a:ext uri="{FF2B5EF4-FFF2-40B4-BE49-F238E27FC236}">
                <a16:creationId xmlns:a16="http://schemas.microsoft.com/office/drawing/2014/main" id="{FBB1467E-9FCF-4CEF-A52D-84B64569CC60}"/>
              </a:ext>
            </a:extLst>
          </p:cNvPr>
          <p:cNvSpPr/>
          <p:nvPr/>
        </p:nvSpPr>
        <p:spPr>
          <a:xfrm>
            <a:off x="2129613" y="2036977"/>
            <a:ext cx="453853" cy="183287"/>
          </a:xfrm>
          <a:custGeom>
            <a:avLst/>
            <a:gdLst>
              <a:gd name="connsiteX0" fmla="*/ 200830 w 453852"/>
              <a:gd name="connsiteY0" fmla="*/ 125857 h 183286"/>
              <a:gd name="connsiteX1" fmla="*/ 114161 w 453852"/>
              <a:gd name="connsiteY1" fmla="*/ 89374 h 183286"/>
              <a:gd name="connsiteX2" fmla="*/ 0 w 453852"/>
              <a:gd name="connsiteY2" fmla="*/ 158412 h 183286"/>
              <a:gd name="connsiteX3" fmla="*/ 0 w 453852"/>
              <a:gd name="connsiteY3" fmla="*/ 186952 h 183286"/>
              <a:gd name="connsiteX4" fmla="*/ 458828 w 453852"/>
              <a:gd name="connsiteY4" fmla="*/ 186952 h 183286"/>
              <a:gd name="connsiteX5" fmla="*/ 458828 w 453852"/>
              <a:gd name="connsiteY5" fmla="*/ 142353 h 183286"/>
              <a:gd name="connsiteX6" fmla="*/ 458828 w 453852"/>
              <a:gd name="connsiteY6" fmla="*/ 59001 h 183286"/>
              <a:gd name="connsiteX7" fmla="*/ 308707 w 453852"/>
              <a:gd name="connsiteY7" fmla="*/ 0 h 18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52" h="183286">
                <a:moveTo>
                  <a:pt x="200830" y="125857"/>
                </a:moveTo>
                <a:lnTo>
                  <a:pt x="114161" y="89374"/>
                </a:lnTo>
                <a:lnTo>
                  <a:pt x="0" y="158412"/>
                </a:lnTo>
                <a:lnTo>
                  <a:pt x="0" y="186952"/>
                </a:lnTo>
                <a:lnTo>
                  <a:pt x="458828" y="186952"/>
                </a:lnTo>
                <a:lnTo>
                  <a:pt x="458828" y="142353"/>
                </a:lnTo>
                <a:lnTo>
                  <a:pt x="458828" y="59001"/>
                </a:lnTo>
                <a:lnTo>
                  <a:pt x="308707" y="0"/>
                </a:lnTo>
                <a:close/>
              </a:path>
            </a:pathLst>
          </a:custGeom>
          <a:solidFill>
            <a:schemeClr val="accent2"/>
          </a:solidFill>
          <a:ln w="8685" cap="flat">
            <a:noFill/>
            <a:prstDash val="solid"/>
            <a:miter/>
          </a:ln>
        </p:spPr>
        <p:txBody>
          <a:bodyPr rtlCol="0" anchor="ctr"/>
          <a:lstStyle/>
          <a:p>
            <a:endParaRPr lang="en-US">
              <a:latin typeface="+mj-lt"/>
            </a:endParaRPr>
          </a:p>
        </p:txBody>
      </p:sp>
      <p:pic>
        <p:nvPicPr>
          <p:cNvPr id="36" name="Graphic 35">
            <a:extLst>
              <a:ext uri="{FF2B5EF4-FFF2-40B4-BE49-F238E27FC236}">
                <a16:creationId xmlns:a16="http://schemas.microsoft.com/office/drawing/2014/main" id="{0DE6219B-2CA1-4A64-AAB4-6900B37C15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9169" y="1828856"/>
            <a:ext cx="867225" cy="569949"/>
          </a:xfrm>
          <a:prstGeom prst="rect">
            <a:avLst/>
          </a:prstGeom>
        </p:spPr>
      </p:pic>
    </p:spTree>
    <p:custDataLst>
      <p:tags r:id="rId1"/>
    </p:custDataLst>
    <p:extLst>
      <p:ext uri="{BB962C8B-B14F-4D97-AF65-F5344CB8AC3E}">
        <p14:creationId xmlns:p14="http://schemas.microsoft.com/office/powerpoint/2010/main" val="3984461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A940F2-124F-4946-B6AC-6A8F0B099BD0}"/>
              </a:ext>
            </a:extLst>
          </p:cNvPr>
          <p:cNvGrpSpPr/>
          <p:nvPr/>
        </p:nvGrpSpPr>
        <p:grpSpPr>
          <a:xfrm>
            <a:off x="734501" y="242576"/>
            <a:ext cx="10648201" cy="6343051"/>
            <a:chOff x="2457450" y="2171700"/>
            <a:chExt cx="5062538" cy="3371850"/>
          </a:xfrm>
        </p:grpSpPr>
        <p:sp>
          <p:nvSpPr>
            <p:cNvPr id="5" name="Oval 4">
              <a:extLst>
                <a:ext uri="{FF2B5EF4-FFF2-40B4-BE49-F238E27FC236}">
                  <a16:creationId xmlns:a16="http://schemas.microsoft.com/office/drawing/2014/main" id="{E1BA6112-A29A-4A6A-85EC-5417F28A5810}"/>
                </a:ext>
              </a:extLst>
            </p:cNvPr>
            <p:cNvSpPr>
              <a:spLocks noChangeArrowheads="1"/>
            </p:cNvSpPr>
            <p:nvPr/>
          </p:nvSpPr>
          <p:spPr bwMode="auto">
            <a:xfrm>
              <a:off x="2457450" y="2171700"/>
              <a:ext cx="5062538" cy="3371850"/>
            </a:xfrm>
            <a:prstGeom prst="ellipse">
              <a:avLst/>
            </a:prstGeom>
            <a:solidFill>
              <a:schemeClr val="accent1"/>
            </a:solidFill>
            <a:ln w="9525">
              <a:no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1350" kern="0">
                <a:latin typeface="+mn-lt"/>
                <a:ea typeface="ヒラギノ角ゴ ProN W3" charset="-128"/>
              </a:endParaRPr>
            </a:p>
          </p:txBody>
        </p:sp>
        <p:sp>
          <p:nvSpPr>
            <p:cNvPr id="6" name="Text Box 5">
              <a:extLst>
                <a:ext uri="{FF2B5EF4-FFF2-40B4-BE49-F238E27FC236}">
                  <a16:creationId xmlns:a16="http://schemas.microsoft.com/office/drawing/2014/main" id="{11B1F989-4623-479C-B488-DFD27CAD5D3F}"/>
                </a:ext>
              </a:extLst>
            </p:cNvPr>
            <p:cNvSpPr txBox="1">
              <a:spLocks noChangeArrowheads="1"/>
            </p:cNvSpPr>
            <p:nvPr/>
          </p:nvSpPr>
          <p:spPr bwMode="auto">
            <a:xfrm>
              <a:off x="4733925" y="2432772"/>
              <a:ext cx="1733550" cy="298584"/>
            </a:xfrm>
            <a:prstGeom prst="rect">
              <a:avLst/>
            </a:prstGeom>
            <a:noFill/>
            <a:ln>
              <a:noFill/>
            </a:ln>
          </p:spPr>
          <p:txBody>
            <a:bodyPr lIns="68576" tIns="34289" rIns="68576" bIns="34289">
              <a:spAutoFit/>
            </a:bodyPr>
            <a:lstStyle>
              <a:lvl1pPr eaLnBrk="0" hangingPunct="0">
                <a:defRPr>
                  <a:solidFill>
                    <a:schemeClr val="tx1"/>
                  </a:solidFill>
                  <a:latin typeface="Arial" pitchFamily="34" charset="0"/>
                  <a:ea typeface="ヒラギノ角ゴ ProN W3" pitchFamily="-84" charset="-128"/>
                </a:defRPr>
              </a:lvl1pPr>
              <a:lvl2pPr marL="742950" indent="-285750" eaLnBrk="0" hangingPunct="0">
                <a:defRPr>
                  <a:solidFill>
                    <a:schemeClr val="tx1"/>
                  </a:solidFill>
                  <a:latin typeface="Arial" pitchFamily="34" charset="0"/>
                  <a:ea typeface="ヒラギノ角ゴ ProN W3" pitchFamily="-84" charset="-128"/>
                </a:defRPr>
              </a:lvl2pPr>
              <a:lvl3pPr marL="1143000" indent="-228600" eaLnBrk="0" hangingPunct="0">
                <a:defRPr>
                  <a:solidFill>
                    <a:schemeClr val="tx1"/>
                  </a:solidFill>
                  <a:latin typeface="Arial" pitchFamily="34" charset="0"/>
                  <a:ea typeface="ヒラギノ角ゴ ProN W3" pitchFamily="-84" charset="-128"/>
                </a:defRPr>
              </a:lvl3pPr>
              <a:lvl4pPr marL="1600200" indent="-228600" eaLnBrk="0" hangingPunct="0">
                <a:defRPr>
                  <a:solidFill>
                    <a:schemeClr val="tx1"/>
                  </a:solidFill>
                  <a:latin typeface="Arial" pitchFamily="34" charset="0"/>
                  <a:ea typeface="ヒラギノ角ゴ ProN W3" pitchFamily="-84" charset="-128"/>
                </a:defRPr>
              </a:lvl4pPr>
              <a:lvl5pPr marL="2057400" indent="-228600" eaLnBrk="0" hangingPunct="0">
                <a:defRPr>
                  <a:solidFill>
                    <a:schemeClr val="tx1"/>
                  </a:solidFill>
                  <a:latin typeface="Arial" pitchFamily="34" charset="0"/>
                  <a:ea typeface="ヒラギノ角ゴ ProN W3" pitchFamily="-8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N W3" pitchFamily="-8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N W3" pitchFamily="-8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N W3" pitchFamily="-8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N W3" pitchFamily="-84" charset="-128"/>
                </a:defRPr>
              </a:lvl9pPr>
            </a:lstStyle>
            <a:p>
              <a:pPr algn="ctr" eaLnBrk="1" hangingPunct="1">
                <a:defRPr/>
              </a:pPr>
              <a:r>
                <a:rPr lang="en-US" sz="3200" kern="0">
                  <a:solidFill>
                    <a:schemeClr val="bg1"/>
                  </a:solidFill>
                  <a:latin typeface="+mn-lt"/>
                  <a:cs typeface="Calibri"/>
                </a:rPr>
                <a:t>All information</a:t>
              </a:r>
            </a:p>
          </p:txBody>
        </p:sp>
        <p:sp>
          <p:nvSpPr>
            <p:cNvPr id="7" name="Oval 6">
              <a:extLst>
                <a:ext uri="{FF2B5EF4-FFF2-40B4-BE49-F238E27FC236}">
                  <a16:creationId xmlns:a16="http://schemas.microsoft.com/office/drawing/2014/main" id="{341626DA-1647-43CB-A15C-8507EF465D3B}"/>
                </a:ext>
              </a:extLst>
            </p:cNvPr>
            <p:cNvSpPr>
              <a:spLocks noChangeArrowheads="1"/>
            </p:cNvSpPr>
            <p:nvPr/>
          </p:nvSpPr>
          <p:spPr bwMode="auto">
            <a:xfrm>
              <a:off x="2857500" y="3028950"/>
              <a:ext cx="3609975" cy="2343150"/>
            </a:xfrm>
            <a:prstGeom prst="ellipse">
              <a:avLst/>
            </a:prstGeom>
            <a:solidFill>
              <a:schemeClr val="accent6"/>
            </a:solidFill>
            <a:ln w="9525">
              <a:noFill/>
              <a:round/>
              <a:headEnd/>
              <a:tailEnd/>
            </a:ln>
          </p:spPr>
          <p:txBody>
            <a:bodyPr wrap="none" lIns="68576" tIns="34289" rIns="68576" bIns="34289" anchor="ctr"/>
            <a:lstStyle/>
            <a:p>
              <a:pPr>
                <a:defRPr/>
              </a:pPr>
              <a:endParaRPr lang="en-US" sz="1350" kern="0">
                <a:solidFill>
                  <a:sysClr val="windowText" lastClr="000000"/>
                </a:solidFill>
                <a:ea typeface="ヒラギノ角ゴ ProN W3" pitchFamily="-84" charset="-128"/>
                <a:cs typeface="Calibri"/>
              </a:endParaRPr>
            </a:p>
          </p:txBody>
        </p:sp>
        <p:sp>
          <p:nvSpPr>
            <p:cNvPr id="8" name="Text Box 7">
              <a:extLst>
                <a:ext uri="{FF2B5EF4-FFF2-40B4-BE49-F238E27FC236}">
                  <a16:creationId xmlns:a16="http://schemas.microsoft.com/office/drawing/2014/main" id="{FBF4084B-DFEE-4447-B163-B68785F65688}"/>
                </a:ext>
              </a:extLst>
            </p:cNvPr>
            <p:cNvSpPr txBox="1">
              <a:spLocks noChangeArrowheads="1"/>
            </p:cNvSpPr>
            <p:nvPr/>
          </p:nvSpPr>
          <p:spPr bwMode="auto">
            <a:xfrm>
              <a:off x="4327814" y="3221729"/>
              <a:ext cx="1547813" cy="560358"/>
            </a:xfrm>
            <a:prstGeom prst="rect">
              <a:avLst/>
            </a:prstGeom>
            <a:noFill/>
            <a:ln>
              <a:noFill/>
            </a:ln>
          </p:spPr>
          <p:txBody>
            <a:bodyPr lIns="68576" tIns="34289" rIns="68576" bIns="34289">
              <a:spAutoFit/>
            </a:bodyPr>
            <a:lstStyle>
              <a:lvl1pPr eaLnBrk="0" hangingPunct="0">
                <a:defRPr>
                  <a:solidFill>
                    <a:schemeClr val="tx1"/>
                  </a:solidFill>
                  <a:latin typeface="Arial" pitchFamily="34" charset="0"/>
                  <a:ea typeface="ヒラギノ角ゴ ProN W3" pitchFamily="-84" charset="-128"/>
                </a:defRPr>
              </a:lvl1pPr>
              <a:lvl2pPr marL="742950" indent="-285750" eaLnBrk="0" hangingPunct="0">
                <a:defRPr>
                  <a:solidFill>
                    <a:schemeClr val="tx1"/>
                  </a:solidFill>
                  <a:latin typeface="Arial" pitchFamily="34" charset="0"/>
                  <a:ea typeface="ヒラギノ角ゴ ProN W3" pitchFamily="-84" charset="-128"/>
                </a:defRPr>
              </a:lvl2pPr>
              <a:lvl3pPr marL="1143000" indent="-228600" eaLnBrk="0" hangingPunct="0">
                <a:defRPr>
                  <a:solidFill>
                    <a:schemeClr val="tx1"/>
                  </a:solidFill>
                  <a:latin typeface="Arial" pitchFamily="34" charset="0"/>
                  <a:ea typeface="ヒラギノ角ゴ ProN W3" pitchFamily="-84" charset="-128"/>
                </a:defRPr>
              </a:lvl3pPr>
              <a:lvl4pPr marL="1600200" indent="-228600" eaLnBrk="0" hangingPunct="0">
                <a:defRPr>
                  <a:solidFill>
                    <a:schemeClr val="tx1"/>
                  </a:solidFill>
                  <a:latin typeface="Arial" pitchFamily="34" charset="0"/>
                  <a:ea typeface="ヒラギノ角ゴ ProN W3" pitchFamily="-84" charset="-128"/>
                </a:defRPr>
              </a:lvl4pPr>
              <a:lvl5pPr marL="2057400" indent="-228600" eaLnBrk="0" hangingPunct="0">
                <a:defRPr>
                  <a:solidFill>
                    <a:schemeClr val="tx1"/>
                  </a:solidFill>
                  <a:latin typeface="Arial" pitchFamily="34" charset="0"/>
                  <a:ea typeface="ヒラギノ角ゴ ProN W3" pitchFamily="-8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N W3" pitchFamily="-8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N W3" pitchFamily="-8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N W3" pitchFamily="-8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N W3" pitchFamily="-84" charset="-128"/>
                </a:defRPr>
              </a:lvl9pPr>
            </a:lstStyle>
            <a:p>
              <a:pPr algn="ctr" eaLnBrk="1" hangingPunct="1">
                <a:defRPr/>
              </a:pPr>
              <a:r>
                <a:rPr lang="en-US" sz="3200" kern="0">
                  <a:solidFill>
                    <a:schemeClr val="bg1"/>
                  </a:solidFill>
                  <a:latin typeface="+mn-lt"/>
                  <a:cs typeface="Calibri"/>
                </a:rPr>
                <a:t>Information learned</a:t>
              </a:r>
            </a:p>
          </p:txBody>
        </p:sp>
        <p:sp>
          <p:nvSpPr>
            <p:cNvPr id="9" name="Oval 8">
              <a:extLst>
                <a:ext uri="{FF2B5EF4-FFF2-40B4-BE49-F238E27FC236}">
                  <a16:creationId xmlns:a16="http://schemas.microsoft.com/office/drawing/2014/main" id="{575438C4-3C41-481D-860C-B9207B257CDD}"/>
                </a:ext>
              </a:extLst>
            </p:cNvPr>
            <p:cNvSpPr>
              <a:spLocks noChangeArrowheads="1"/>
            </p:cNvSpPr>
            <p:nvPr/>
          </p:nvSpPr>
          <p:spPr bwMode="auto">
            <a:xfrm>
              <a:off x="3028951" y="3699273"/>
              <a:ext cx="2072770" cy="1444228"/>
            </a:xfrm>
            <a:prstGeom prst="ellipse">
              <a:avLst/>
            </a:prstGeom>
            <a:solidFill>
              <a:schemeClr val="tx2"/>
            </a:solidFill>
            <a:ln w="9525">
              <a:solidFill>
                <a:schemeClr val="tx2"/>
              </a:solid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1350" kern="0">
                <a:latin typeface="+mn-lt"/>
                <a:ea typeface="ヒラギノ角ゴ ProN W3" charset="-128"/>
              </a:endParaRPr>
            </a:p>
          </p:txBody>
        </p:sp>
        <p:sp>
          <p:nvSpPr>
            <p:cNvPr id="10" name="Text Box 9">
              <a:extLst>
                <a:ext uri="{FF2B5EF4-FFF2-40B4-BE49-F238E27FC236}">
                  <a16:creationId xmlns:a16="http://schemas.microsoft.com/office/drawing/2014/main" id="{9EC7EA15-0636-4FE2-9F72-FDDED85BEFEE}"/>
                </a:ext>
              </a:extLst>
            </p:cNvPr>
            <p:cNvSpPr txBox="1">
              <a:spLocks noChangeArrowheads="1"/>
            </p:cNvSpPr>
            <p:nvPr/>
          </p:nvSpPr>
          <p:spPr bwMode="auto">
            <a:xfrm>
              <a:off x="3173828" y="4097384"/>
              <a:ext cx="1783015" cy="822131"/>
            </a:xfrm>
            <a:prstGeom prst="rect">
              <a:avLst/>
            </a:prstGeom>
            <a:noFill/>
            <a:ln>
              <a:noFill/>
            </a:ln>
          </p:spPr>
          <p:txBody>
            <a:bodyPr wrap="square" lIns="68576" tIns="34289" rIns="68576" bIns="34289">
              <a:spAutoFit/>
            </a:bodyPr>
            <a:lstStyle>
              <a:lvl1pPr eaLnBrk="0" hangingPunct="0">
                <a:defRPr>
                  <a:solidFill>
                    <a:schemeClr val="tx1"/>
                  </a:solidFill>
                  <a:latin typeface="Arial" pitchFamily="34" charset="0"/>
                  <a:ea typeface="ヒラギノ角ゴ ProN W3" pitchFamily="-84" charset="-128"/>
                </a:defRPr>
              </a:lvl1pPr>
              <a:lvl2pPr marL="742950" indent="-285750" eaLnBrk="0" hangingPunct="0">
                <a:defRPr>
                  <a:solidFill>
                    <a:schemeClr val="tx1"/>
                  </a:solidFill>
                  <a:latin typeface="Arial" pitchFamily="34" charset="0"/>
                  <a:ea typeface="ヒラギノ角ゴ ProN W3" pitchFamily="-84" charset="-128"/>
                </a:defRPr>
              </a:lvl2pPr>
              <a:lvl3pPr marL="1143000" indent="-228600" eaLnBrk="0" hangingPunct="0">
                <a:defRPr>
                  <a:solidFill>
                    <a:schemeClr val="tx1"/>
                  </a:solidFill>
                  <a:latin typeface="Arial" pitchFamily="34" charset="0"/>
                  <a:ea typeface="ヒラギノ角ゴ ProN W3" pitchFamily="-84" charset="-128"/>
                </a:defRPr>
              </a:lvl3pPr>
              <a:lvl4pPr marL="1600200" indent="-228600" eaLnBrk="0" hangingPunct="0">
                <a:defRPr>
                  <a:solidFill>
                    <a:schemeClr val="tx1"/>
                  </a:solidFill>
                  <a:latin typeface="Arial" pitchFamily="34" charset="0"/>
                  <a:ea typeface="ヒラギノ角ゴ ProN W3" pitchFamily="-84" charset="-128"/>
                </a:defRPr>
              </a:lvl4pPr>
              <a:lvl5pPr marL="2057400" indent="-228600" eaLnBrk="0" hangingPunct="0">
                <a:defRPr>
                  <a:solidFill>
                    <a:schemeClr val="tx1"/>
                  </a:solidFill>
                  <a:latin typeface="Arial" pitchFamily="34" charset="0"/>
                  <a:ea typeface="ヒラギノ角ゴ ProN W3" pitchFamily="-8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N W3" pitchFamily="-8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N W3" pitchFamily="-8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N W3" pitchFamily="-8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N W3" pitchFamily="-84" charset="-128"/>
                </a:defRPr>
              </a:lvl9pPr>
            </a:lstStyle>
            <a:p>
              <a:pPr algn="ctr" eaLnBrk="1" hangingPunct="1">
                <a:defRPr/>
              </a:pPr>
              <a:r>
                <a:rPr lang="en-US" sz="3200" kern="0">
                  <a:solidFill>
                    <a:schemeClr val="bg1"/>
                  </a:solidFill>
                  <a:latin typeface="+mn-lt"/>
                  <a:cs typeface="Calibri"/>
                </a:rPr>
                <a:t>Information needed for the decision </a:t>
              </a:r>
              <a:br>
                <a:rPr lang="en-US" sz="3200" kern="0">
                  <a:solidFill>
                    <a:schemeClr val="bg1"/>
                  </a:solidFill>
                  <a:latin typeface="+mn-lt"/>
                  <a:cs typeface="Calibri"/>
                </a:rPr>
              </a:br>
              <a:r>
                <a:rPr lang="en-US" sz="3200" kern="0">
                  <a:solidFill>
                    <a:schemeClr val="bg1"/>
                  </a:solidFill>
                  <a:latin typeface="+mn-lt"/>
                  <a:cs typeface="Calibri"/>
                </a:rPr>
                <a:t>at hand</a:t>
              </a:r>
            </a:p>
          </p:txBody>
        </p:sp>
      </p:grpSp>
    </p:spTree>
    <p:custDataLst>
      <p:tags r:id="rId1"/>
    </p:custDataLst>
    <p:extLst>
      <p:ext uri="{BB962C8B-B14F-4D97-AF65-F5344CB8AC3E}">
        <p14:creationId xmlns:p14="http://schemas.microsoft.com/office/powerpoint/2010/main" val="5480878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up of hands holding two pieces of a puzzle&#10;&#10;Description automatically generated">
            <a:extLst>
              <a:ext uri="{FF2B5EF4-FFF2-40B4-BE49-F238E27FC236}">
                <a16:creationId xmlns:a16="http://schemas.microsoft.com/office/drawing/2014/main" id="{CA05061B-FC62-5D5B-40FC-1075CF8EA5E7}"/>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0221" r="30221"/>
          <a:stretch/>
        </p:blipFill>
        <p:spPr/>
      </p:pic>
      <p:sp>
        <p:nvSpPr>
          <p:cNvPr id="3" name="Text Placeholder 2">
            <a:extLst>
              <a:ext uri="{FF2B5EF4-FFF2-40B4-BE49-F238E27FC236}">
                <a16:creationId xmlns:a16="http://schemas.microsoft.com/office/drawing/2014/main" id="{7F15117D-0F43-3A6F-B2E3-9333E4ED8455}"/>
              </a:ext>
            </a:extLst>
          </p:cNvPr>
          <p:cNvSpPr>
            <a:spLocks noGrp="1"/>
          </p:cNvSpPr>
          <p:nvPr>
            <p:ph type="body" sz="quarter" idx="12"/>
          </p:nvPr>
        </p:nvSpPr>
        <p:spPr>
          <a:solidFill>
            <a:schemeClr val="accent4"/>
          </a:solidFill>
        </p:spPr>
        <p:txBody>
          <a:bodyPr/>
          <a:lstStyle/>
          <a:p>
            <a:endParaRPr lang="en-US"/>
          </a:p>
        </p:txBody>
      </p:sp>
      <p:sp>
        <p:nvSpPr>
          <p:cNvPr id="4" name="Title 3">
            <a:extLst>
              <a:ext uri="{FF2B5EF4-FFF2-40B4-BE49-F238E27FC236}">
                <a16:creationId xmlns:a16="http://schemas.microsoft.com/office/drawing/2014/main" id="{ECDCDC34-A689-D3BA-7A4E-10E3B6E91EED}"/>
              </a:ext>
            </a:extLst>
          </p:cNvPr>
          <p:cNvSpPr>
            <a:spLocks noGrp="1"/>
          </p:cNvSpPr>
          <p:nvPr>
            <p:ph type="title"/>
          </p:nvPr>
        </p:nvSpPr>
        <p:spPr/>
        <p:txBody>
          <a:bodyPr/>
          <a:lstStyle/>
          <a:p>
            <a:r>
              <a:rPr lang="en-US"/>
              <a:t>Putting It All Together</a:t>
            </a:r>
          </a:p>
        </p:txBody>
      </p:sp>
    </p:spTree>
    <p:custDataLst>
      <p:tags r:id="rId1"/>
    </p:custDataLst>
    <p:extLst>
      <p:ext uri="{BB962C8B-B14F-4D97-AF65-F5344CB8AC3E}">
        <p14:creationId xmlns:p14="http://schemas.microsoft.com/office/powerpoint/2010/main" val="39735020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4DCBCB-5C49-46E1-8223-ACE1EE2C3A86}"/>
              </a:ext>
            </a:extLst>
          </p:cNvPr>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l="10191" r="10191"/>
          <a:stretch/>
        </p:blipFill>
        <p:spPr/>
      </p:pic>
      <p:sp>
        <p:nvSpPr>
          <p:cNvPr id="2" name="Title 1"/>
          <p:cNvSpPr>
            <a:spLocks noGrp="1"/>
          </p:cNvSpPr>
          <p:nvPr>
            <p:ph type="title"/>
          </p:nvPr>
        </p:nvSpPr>
        <p:spPr>
          <a:xfrm>
            <a:off x="639663" y="535667"/>
            <a:ext cx="5456337" cy="1964646"/>
          </a:xfrm>
        </p:spPr>
        <p:txBody>
          <a:bodyPr/>
          <a:lstStyle/>
          <a:p>
            <a:r>
              <a:rPr lang="en-US"/>
              <a:t>Supervision as professional leadership</a:t>
            </a:r>
          </a:p>
        </p:txBody>
      </p:sp>
      <p:sp>
        <p:nvSpPr>
          <p:cNvPr id="4" name="Content Placeholder 3"/>
          <p:cNvSpPr>
            <a:spLocks noGrp="1"/>
          </p:cNvSpPr>
          <p:nvPr>
            <p:ph type="body" sz="quarter" idx="11"/>
          </p:nvPr>
        </p:nvSpPr>
        <p:spPr>
          <a:xfrm>
            <a:off x="639663" y="2657475"/>
            <a:ext cx="5456337" cy="3661131"/>
          </a:xfrm>
        </p:spPr>
        <p:txBody>
          <a:bodyPr/>
          <a:lstStyle/>
          <a:p>
            <a:pPr marL="457200" indent="-457200">
              <a:spcBef>
                <a:spcPts val="0"/>
              </a:spcBef>
              <a:buSzPct val="100000"/>
              <a:buFont typeface="Arial" panose="020B0604020202020204" pitchFamily="34" charset="0"/>
              <a:buChar char="•"/>
            </a:pPr>
            <a:r>
              <a:rPr lang="en-US" sz="2600"/>
              <a:t>What skills do you bring as a facilitator of change? </a:t>
            </a:r>
          </a:p>
          <a:p>
            <a:pPr marL="457200" indent="-457200">
              <a:spcBef>
                <a:spcPts val="0"/>
              </a:spcBef>
              <a:buSzPct val="100000"/>
              <a:buFont typeface="Arial" panose="020B0604020202020204" pitchFamily="34" charset="0"/>
              <a:buChar char="•"/>
            </a:pPr>
            <a:r>
              <a:rPr lang="en-US" sz="2600"/>
              <a:t>How do you support a worker’s practice change process over time?</a:t>
            </a:r>
          </a:p>
          <a:p>
            <a:pPr marL="457200" indent="-457200">
              <a:spcBef>
                <a:spcPts val="0"/>
              </a:spcBef>
              <a:buSzPct val="100000"/>
              <a:buFont typeface="Arial" panose="020B0604020202020204" pitchFamily="34" charset="0"/>
              <a:buChar char="•"/>
            </a:pPr>
            <a:r>
              <a:rPr lang="en-US" sz="2600"/>
              <a:t>How can you communicate the values that will equate SDM use with ethical practice as a mental model? </a:t>
            </a:r>
          </a:p>
        </p:txBody>
      </p:sp>
    </p:spTree>
    <p:custDataLst>
      <p:tags r:id="rId1"/>
    </p:custDataLst>
    <p:extLst>
      <p:ext uri="{BB962C8B-B14F-4D97-AF65-F5344CB8AC3E}">
        <p14:creationId xmlns:p14="http://schemas.microsoft.com/office/powerpoint/2010/main" val="200116158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99926-0A26-1B56-5A43-6012307AC8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292300-91E8-245D-D6CE-FB9E66E5B319}"/>
              </a:ext>
            </a:extLst>
          </p:cNvPr>
          <p:cNvSpPr>
            <a:spLocks noGrp="1"/>
          </p:cNvSpPr>
          <p:nvPr>
            <p:ph type="title"/>
          </p:nvPr>
        </p:nvSpPr>
        <p:spPr/>
        <p:txBody>
          <a:bodyPr>
            <a:normAutofit fontScale="90000"/>
          </a:bodyPr>
          <a:lstStyle/>
          <a:p>
            <a:r>
              <a:rPr lang="en-US" b="1">
                <a:latin typeface="Segoe UI" panose="020B0502040204020203" pitchFamily="34" charset="0"/>
              </a:rPr>
              <a:t>Reflection With others</a:t>
            </a:r>
          </a:p>
        </p:txBody>
      </p:sp>
      <p:sp>
        <p:nvSpPr>
          <p:cNvPr id="4" name="Text Placeholder 3">
            <a:extLst>
              <a:ext uri="{FF2B5EF4-FFF2-40B4-BE49-F238E27FC236}">
                <a16:creationId xmlns:a16="http://schemas.microsoft.com/office/drawing/2014/main" id="{60DA3F2D-10BC-90CF-C914-23C5AC425674}"/>
              </a:ext>
            </a:extLst>
          </p:cNvPr>
          <p:cNvSpPr>
            <a:spLocks noGrp="1"/>
          </p:cNvSpPr>
          <p:nvPr>
            <p:ph type="body" sz="quarter" idx="11"/>
          </p:nvPr>
        </p:nvSpPr>
        <p:spPr>
          <a:xfrm>
            <a:off x="7662022" y="2689753"/>
            <a:ext cx="3896477" cy="3227073"/>
          </a:xfrm>
        </p:spPr>
        <p:txBody>
          <a:bodyPr vert="horz" lIns="91440" tIns="45720" rIns="91440" bIns="45720" rtlCol="0" anchor="t">
            <a:noAutofit/>
          </a:bodyPr>
          <a:lstStyle/>
          <a:p>
            <a:r>
              <a:rPr lang="en-US">
                <a:latin typeface="Segoe UI"/>
                <a:cs typeface="Segoe UI"/>
              </a:rPr>
              <a:t>What are two ways</a:t>
            </a:r>
            <a:br>
              <a:rPr lang="en-US">
                <a:latin typeface="Segoe UI" panose="020B0502040204020203" pitchFamily="34" charset="0"/>
              </a:rPr>
            </a:br>
            <a:r>
              <a:rPr lang="en-US">
                <a:latin typeface="Segoe UI"/>
                <a:cs typeface="Segoe UI"/>
              </a:rPr>
              <a:t>you will incorporate</a:t>
            </a:r>
            <a:br>
              <a:rPr lang="en-US">
                <a:latin typeface="Segoe UI" panose="020B0502040204020203" pitchFamily="34" charset="0"/>
              </a:rPr>
            </a:br>
            <a:r>
              <a:rPr lang="en-US">
                <a:latin typeface="Segoe UI"/>
                <a:cs typeface="Segoe UI"/>
              </a:rPr>
              <a:t>the SDM system, the hotline tools, and the safety assessment</a:t>
            </a:r>
            <a:br>
              <a:rPr lang="en-US">
                <a:latin typeface="Segoe UI" panose="020B0502040204020203" pitchFamily="34" charset="0"/>
              </a:rPr>
            </a:br>
            <a:r>
              <a:rPr lang="en-US">
                <a:latin typeface="Segoe UI"/>
                <a:cs typeface="Segoe UI"/>
              </a:rPr>
              <a:t>into your practices</a:t>
            </a:r>
            <a:br>
              <a:rPr lang="en-US">
                <a:latin typeface="Segoe UI" panose="020B0502040204020203" pitchFamily="34" charset="0"/>
              </a:rPr>
            </a:br>
            <a:r>
              <a:rPr lang="en-US">
                <a:latin typeface="Segoe UI"/>
                <a:cs typeface="Segoe UI"/>
              </a:rPr>
              <a:t>as a supervisor?</a:t>
            </a:r>
          </a:p>
        </p:txBody>
      </p:sp>
      <p:pic>
        <p:nvPicPr>
          <p:cNvPr id="8" name="Picture Placeholder 7" descr="A picture containing building, outdoor, scaffolding, tall&#10;&#10;Description automatically generated">
            <a:extLst>
              <a:ext uri="{FF2B5EF4-FFF2-40B4-BE49-F238E27FC236}">
                <a16:creationId xmlns:a16="http://schemas.microsoft.com/office/drawing/2014/main" id="{A36CE556-3BC8-5F06-10E5-39AA92A0A572}"/>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443" b="443"/>
          <a:stretch/>
        </p:blipFill>
        <p:spPr/>
      </p:pic>
    </p:spTree>
    <p:custDataLst>
      <p:tags r:id="rId1"/>
    </p:custDataLst>
    <p:extLst>
      <p:ext uri="{BB962C8B-B14F-4D97-AF65-F5344CB8AC3E}">
        <p14:creationId xmlns:p14="http://schemas.microsoft.com/office/powerpoint/2010/main" val="10639332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Placeholder 12" descr="A picture containing person, outdoor, silhouette, standing&#10;&#10;Description automatically generated">
            <a:extLst>
              <a:ext uri="{FF2B5EF4-FFF2-40B4-BE49-F238E27FC236}">
                <a16:creationId xmlns:a16="http://schemas.microsoft.com/office/drawing/2014/main" id="{0CAB604B-A980-43EC-BA58-31E826046DD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2656" r="18092"/>
          <a:stretch>
            <a:fillRect/>
          </a:stretch>
        </p:blipFill>
        <p:spPr>
          <a:xfrm>
            <a:off x="6628573" y="535667"/>
            <a:ext cx="4917882" cy="5782940"/>
          </a:xfrm>
        </p:spPr>
      </p:pic>
      <p:sp>
        <p:nvSpPr>
          <p:cNvPr id="2" name="Title 1"/>
          <p:cNvSpPr>
            <a:spLocks noGrp="1"/>
          </p:cNvSpPr>
          <p:nvPr>
            <p:ph type="title"/>
          </p:nvPr>
        </p:nvSpPr>
        <p:spPr>
          <a:xfrm>
            <a:off x="639663" y="535667"/>
            <a:ext cx="5456337" cy="1907496"/>
          </a:xfrm>
        </p:spPr>
        <p:txBody>
          <a:bodyPr anchor="t">
            <a:noAutofit/>
          </a:bodyPr>
          <a:lstStyle/>
          <a:p>
            <a:pPr>
              <a:defRPr/>
            </a:pPr>
            <a:r>
              <a:rPr lang="en-US" sz="4000" b="1">
                <a:latin typeface="Segoe UI" panose="020B0502040204020203" pitchFamily="34" charset="0"/>
                <a:sym typeface="Tahoma" charset="0"/>
              </a:rPr>
              <a:t>Debrief: What Have You Learned About . . . </a:t>
            </a:r>
          </a:p>
        </p:txBody>
      </p:sp>
      <p:sp>
        <p:nvSpPr>
          <p:cNvPr id="9" name="Text Placeholder 8">
            <a:extLst>
              <a:ext uri="{FF2B5EF4-FFF2-40B4-BE49-F238E27FC236}">
                <a16:creationId xmlns:a16="http://schemas.microsoft.com/office/drawing/2014/main" id="{C24DD92A-9B57-4B70-8094-4B44733E0EF6}"/>
              </a:ext>
            </a:extLst>
          </p:cNvPr>
          <p:cNvSpPr>
            <a:spLocks noGrp="1"/>
          </p:cNvSpPr>
          <p:nvPr>
            <p:ph type="body" sz="quarter" idx="11"/>
          </p:nvPr>
        </p:nvSpPr>
        <p:spPr>
          <a:xfrm>
            <a:off x="639663" y="2443163"/>
            <a:ext cx="5456337" cy="3875443"/>
          </a:xfrm>
        </p:spPr>
        <p:txBody>
          <a:bodyPr anchor="ctr"/>
          <a:lstStyle/>
          <a:p>
            <a:pPr marL="457200" indent="-457200">
              <a:buSzPct val="100000"/>
              <a:buFont typeface="Arial" panose="020B0604020202020204" pitchFamily="34" charset="0"/>
              <a:buChar char="•"/>
              <a:defRPr/>
            </a:pPr>
            <a:r>
              <a:rPr lang="en-US" sz="2600">
                <a:latin typeface="Segoe UI" panose="020B0502040204020203" pitchFamily="34" charset="0"/>
                <a:sym typeface="Tahoma" charset="0"/>
              </a:rPr>
              <a:t>Yourself and your practice?</a:t>
            </a:r>
          </a:p>
          <a:p>
            <a:pPr marL="457200" indent="-457200">
              <a:buSzPct val="100000"/>
              <a:buFont typeface="Arial" panose="020B0604020202020204" pitchFamily="34" charset="0"/>
              <a:buChar char="•"/>
              <a:defRPr/>
            </a:pPr>
            <a:r>
              <a:rPr lang="en-US" sz="2600">
                <a:latin typeface="Segoe UI" panose="020B0502040204020203" pitchFamily="34" charset="0"/>
                <a:sym typeface="Tahoma" charset="0"/>
              </a:rPr>
              <a:t>What is changing and what</a:t>
            </a:r>
            <a:br>
              <a:rPr lang="en-US" sz="2600">
                <a:latin typeface="Segoe UI" panose="020B0502040204020203" pitchFamily="34" charset="0"/>
                <a:sym typeface="Tahoma" charset="0"/>
              </a:rPr>
            </a:br>
            <a:r>
              <a:rPr lang="en-US" sz="2600">
                <a:latin typeface="Segoe UI" panose="020B0502040204020203" pitchFamily="34" charset="0"/>
                <a:sym typeface="Tahoma" charset="0"/>
              </a:rPr>
              <a:t>is staying the same?</a:t>
            </a:r>
          </a:p>
          <a:p>
            <a:pPr marL="457200" indent="-457200">
              <a:buSzPct val="100000"/>
              <a:buFont typeface="Arial" panose="020B0604020202020204" pitchFamily="34" charset="0"/>
              <a:buChar char="•"/>
              <a:defRPr/>
            </a:pPr>
            <a:r>
              <a:rPr lang="en-US" sz="2600">
                <a:latin typeface="Segoe UI" panose="020B0502040204020203" pitchFamily="34" charset="0"/>
                <a:sym typeface="Tahoma" charset="0"/>
              </a:rPr>
              <a:t>What help you need?</a:t>
            </a:r>
          </a:p>
          <a:p>
            <a:pPr marL="457200" indent="-457200">
              <a:buSzPct val="100000"/>
              <a:buFont typeface="Arial" panose="020B0604020202020204" pitchFamily="34" charset="0"/>
              <a:buChar char="•"/>
              <a:defRPr/>
            </a:pPr>
            <a:r>
              <a:rPr lang="en-US" sz="2600">
                <a:latin typeface="Segoe UI" panose="020B0502040204020203" pitchFamily="34" charset="0"/>
                <a:sym typeface="Tahoma" charset="0"/>
              </a:rPr>
              <a:t>What you need from leadership?</a:t>
            </a:r>
          </a:p>
          <a:p>
            <a:pPr marL="457200" indent="-457200">
              <a:buSzPct val="100000"/>
              <a:buFont typeface="Arial" panose="020B0604020202020204" pitchFamily="34" charset="0"/>
              <a:buChar char="•"/>
              <a:defRPr/>
            </a:pPr>
            <a:r>
              <a:rPr lang="en-US" sz="2600">
                <a:latin typeface="Segoe UI" panose="020B0502040204020203" pitchFamily="34" charset="0"/>
                <a:sym typeface="Tahoma" charset="0"/>
              </a:rPr>
              <a:t>What you need from Evident Change?</a:t>
            </a:r>
          </a:p>
        </p:txBody>
      </p:sp>
    </p:spTree>
    <p:custDataLst>
      <p:tags r:id="rId1"/>
    </p:custDataLst>
    <p:extLst>
      <p:ext uri="{BB962C8B-B14F-4D97-AF65-F5344CB8AC3E}">
        <p14:creationId xmlns:p14="http://schemas.microsoft.com/office/powerpoint/2010/main" val="42240829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693243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th, clothes&#10;&#10;Description automatically generated">
            <a:extLst>
              <a:ext uri="{FF2B5EF4-FFF2-40B4-BE49-F238E27FC236}">
                <a16:creationId xmlns:a16="http://schemas.microsoft.com/office/drawing/2014/main" id="{93080A82-1D14-4E67-ABDC-E8204770AFE6}"/>
              </a:ext>
            </a:extLst>
          </p:cNvPr>
          <p:cNvPicPr>
            <a:picLocks noChangeAspect="1"/>
          </p:cNvPicPr>
          <p:nvPr/>
        </p:nvPicPr>
        <p:blipFill rotWithShape="1">
          <a:blip r:embed="rId4">
            <a:extLst>
              <a:ext uri="{28A0092B-C50C-407E-A947-70E740481C1C}">
                <a14:useLocalDpi xmlns:a14="http://schemas.microsoft.com/office/drawing/2010/main" val="0"/>
              </a:ext>
            </a:extLst>
          </a:blip>
          <a:srcRect b="15551"/>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4239426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9FFA84-4EDE-DEED-0B25-04130C329170}"/>
              </a:ext>
            </a:extLst>
          </p:cNvPr>
          <p:cNvSpPr>
            <a:spLocks noGrp="1"/>
          </p:cNvSpPr>
          <p:nvPr>
            <p:ph type="body" sz="quarter" idx="11"/>
          </p:nvPr>
        </p:nvSpPr>
        <p:spPr/>
        <p:txBody>
          <a:bodyPr/>
          <a:lstStyle/>
          <a:p>
            <a:r>
              <a:rPr lang="en-US"/>
              <a:t>EvidentChange.org </a:t>
            </a:r>
            <a:br>
              <a:rPr lang="en-US"/>
            </a:br>
            <a:r>
              <a:rPr lang="en-US"/>
              <a:t>(800) 306-6223 Info@EvidentChange.org</a:t>
            </a:r>
          </a:p>
        </p:txBody>
      </p:sp>
      <p:sp>
        <p:nvSpPr>
          <p:cNvPr id="3" name="Picture Placeholder 2">
            <a:extLst>
              <a:ext uri="{FF2B5EF4-FFF2-40B4-BE49-F238E27FC236}">
                <a16:creationId xmlns:a16="http://schemas.microsoft.com/office/drawing/2014/main" id="{EC93F974-702E-4471-BB5E-DD1DC66707FE}"/>
              </a:ext>
            </a:extLst>
          </p:cNvPr>
          <p:cNvSpPr>
            <a:spLocks noGrp="1"/>
          </p:cNvSpPr>
          <p:nvPr>
            <p:ph type="pic" sz="quarter" idx="10"/>
          </p:nvPr>
        </p:nvSpPr>
        <p:spPr/>
        <p:txBody>
          <a:bodyPr/>
          <a:lstStyle/>
          <a:p>
            <a:endParaRPr lang="en-US"/>
          </a:p>
        </p:txBody>
      </p:sp>
      <p:sp>
        <p:nvSpPr>
          <p:cNvPr id="4" name="Title 3">
            <a:extLst>
              <a:ext uri="{FF2B5EF4-FFF2-40B4-BE49-F238E27FC236}">
                <a16:creationId xmlns:a16="http://schemas.microsoft.com/office/drawing/2014/main" id="{6EB015A4-348C-B5D6-166F-4FCEA1086868}"/>
              </a:ext>
            </a:extLst>
          </p:cNvPr>
          <p:cNvSpPr>
            <a:spLocks noGrp="1"/>
          </p:cNvSpPr>
          <p:nvPr>
            <p:ph type="title"/>
          </p:nvPr>
        </p:nvSpPr>
        <p:spPr/>
        <p:txBody>
          <a:bodyPr/>
          <a:lstStyle/>
          <a:p>
            <a:r>
              <a:rPr lang="en-US"/>
              <a:t>Thank You &amp; Questions</a:t>
            </a:r>
          </a:p>
        </p:txBody>
      </p:sp>
    </p:spTree>
    <p:custDataLst>
      <p:tags r:id="rId1"/>
    </p:custDataLst>
    <p:extLst>
      <p:ext uri="{BB962C8B-B14F-4D97-AF65-F5344CB8AC3E}">
        <p14:creationId xmlns:p14="http://schemas.microsoft.com/office/powerpoint/2010/main" val="4016847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5E8A78-FC1A-49F1-896F-E8D88786BBD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BB14099-C953-4CE8-A7A9-BDBA4A806217}"/>
              </a:ext>
            </a:extLst>
          </p:cNvPr>
          <p:cNvSpPr>
            <a:spLocks noGrp="1"/>
          </p:cNvSpPr>
          <p:nvPr>
            <p:ph type="body" sz="quarter" idx="12"/>
          </p:nvPr>
        </p:nvSpPr>
        <p:spPr/>
        <p:txBody>
          <a:bodyPr/>
          <a:lstStyle/>
          <a:p>
            <a:endParaRPr lang="en-US"/>
          </a:p>
        </p:txBody>
      </p:sp>
      <p:pic>
        <p:nvPicPr>
          <p:cNvPr id="5" name="Picture 4" descr="A close up of a keyboard&#10;&#10;Description automatically generated with medium confidence">
            <a:extLst>
              <a:ext uri="{FF2B5EF4-FFF2-40B4-BE49-F238E27FC236}">
                <a16:creationId xmlns:a16="http://schemas.microsoft.com/office/drawing/2014/main" id="{CCFD0010-01FC-4DE9-8231-D034DF07634C}"/>
              </a:ext>
            </a:extLst>
          </p:cNvPr>
          <p:cNvPicPr>
            <a:picLocks noChangeAspect="1"/>
          </p:cNvPicPr>
          <p:nvPr/>
        </p:nvPicPr>
        <p:blipFill rotWithShape="1">
          <a:blip r:embed="rId4">
            <a:extLst>
              <a:ext uri="{28A0092B-C50C-407E-A947-70E740481C1C}">
                <a14:useLocalDpi xmlns:a14="http://schemas.microsoft.com/office/drawing/2010/main" val="0"/>
              </a:ext>
            </a:extLst>
          </a:blip>
          <a:srcRect l="1302" t="1" r="35610" b="2546"/>
          <a:stretch/>
        </p:blipFill>
        <p:spPr>
          <a:xfrm>
            <a:off x="639763" y="354330"/>
            <a:ext cx="5129673" cy="5266182"/>
          </a:xfrm>
          <a:prstGeom prst="roundRect">
            <a:avLst/>
          </a:prstGeom>
        </p:spPr>
      </p:pic>
      <p:pic>
        <p:nvPicPr>
          <p:cNvPr id="1026" name="Picture 2" descr="Yoga, Yoga Mat, Green">
            <a:extLst>
              <a:ext uri="{FF2B5EF4-FFF2-40B4-BE49-F238E27FC236}">
                <a16:creationId xmlns:a16="http://schemas.microsoft.com/office/drawing/2014/main" id="{AB49C093-06D0-4D2F-A81B-E939840849B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l="14258" t="1997" r="23397" b="1997"/>
          <a:stretch/>
        </p:blipFill>
        <p:spPr bwMode="auto">
          <a:xfrm>
            <a:off x="6552809" y="354330"/>
            <a:ext cx="5129674" cy="5266182"/>
          </a:xfrm>
          <a:prstGeom prst="round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22529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indoor, computer&#10;&#10;Description automatically generated">
            <a:extLst>
              <a:ext uri="{FF2B5EF4-FFF2-40B4-BE49-F238E27FC236}">
                <a16:creationId xmlns:a16="http://schemas.microsoft.com/office/drawing/2014/main" id="{ADC15654-07FC-4C28-8813-F61FBACFF43C}"/>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7669" r="27669"/>
          <a:stretch/>
        </p:blipFill>
        <p:spPr/>
      </p:pic>
      <p:sp>
        <p:nvSpPr>
          <p:cNvPr id="6" name="Text Placeholder 5">
            <a:extLst>
              <a:ext uri="{FF2B5EF4-FFF2-40B4-BE49-F238E27FC236}">
                <a16:creationId xmlns:a16="http://schemas.microsoft.com/office/drawing/2014/main" id="{E41D822B-ACE0-1218-7B7F-6FF38738E8AB}"/>
              </a:ext>
            </a:extLst>
          </p:cNvPr>
          <p:cNvSpPr>
            <a:spLocks noGrp="1"/>
          </p:cNvSpPr>
          <p:nvPr>
            <p:ph type="body" sz="quarter" idx="12"/>
          </p:nvPr>
        </p:nvSpPr>
        <p:spPr>
          <a:solidFill>
            <a:schemeClr val="accent4"/>
          </a:solidFill>
        </p:spPr>
        <p:txBody>
          <a:bodyPr/>
          <a:lstStyle/>
          <a:p>
            <a:endParaRPr lang="en-US"/>
          </a:p>
        </p:txBody>
      </p:sp>
      <p:sp>
        <p:nvSpPr>
          <p:cNvPr id="4" name="Title 3">
            <a:extLst>
              <a:ext uri="{FF2B5EF4-FFF2-40B4-BE49-F238E27FC236}">
                <a16:creationId xmlns:a16="http://schemas.microsoft.com/office/drawing/2014/main" id="{22DFB317-B1AE-5600-77E7-5927ECD1D0FB}"/>
              </a:ext>
            </a:extLst>
          </p:cNvPr>
          <p:cNvSpPr>
            <a:spLocks noGrp="1"/>
          </p:cNvSpPr>
          <p:nvPr>
            <p:ph type="title"/>
          </p:nvPr>
        </p:nvSpPr>
        <p:spPr/>
        <p:txBody>
          <a:bodyPr/>
          <a:lstStyle/>
          <a:p>
            <a:r>
              <a:rPr lang="en-US"/>
              <a:t>Welcome and Introductions</a:t>
            </a:r>
          </a:p>
        </p:txBody>
      </p:sp>
    </p:spTree>
    <p:custDataLst>
      <p:tags r:id="rId1"/>
    </p:custDataLst>
    <p:extLst>
      <p:ext uri="{BB962C8B-B14F-4D97-AF65-F5344CB8AC3E}">
        <p14:creationId xmlns:p14="http://schemas.microsoft.com/office/powerpoint/2010/main" val="374388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96A83-78BE-D9F0-9FA2-FBFD26A585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4068C-8CFC-AE66-A0FC-CDE64D4868DD}"/>
              </a:ext>
            </a:extLst>
          </p:cNvPr>
          <p:cNvSpPr>
            <a:spLocks noGrp="1"/>
          </p:cNvSpPr>
          <p:nvPr>
            <p:ph type="title"/>
          </p:nvPr>
        </p:nvSpPr>
        <p:spPr/>
        <p:txBody>
          <a:bodyPr/>
          <a:lstStyle/>
          <a:p>
            <a:r>
              <a:rPr lang="en-US"/>
              <a:t>Ladder of Inference</a:t>
            </a:r>
          </a:p>
        </p:txBody>
      </p:sp>
      <p:sp>
        <p:nvSpPr>
          <p:cNvPr id="5" name="TextBox 4">
            <a:extLst>
              <a:ext uri="{FF2B5EF4-FFF2-40B4-BE49-F238E27FC236}">
                <a16:creationId xmlns:a16="http://schemas.microsoft.com/office/drawing/2014/main" id="{E0BEDE8C-3DC1-9E28-48BD-5538B9283AF9}"/>
              </a:ext>
            </a:extLst>
          </p:cNvPr>
          <p:cNvSpPr txBox="1"/>
          <p:nvPr/>
        </p:nvSpPr>
        <p:spPr>
          <a:xfrm>
            <a:off x="525993" y="2714171"/>
            <a:ext cx="2985113" cy="923330"/>
          </a:xfrm>
          <a:prstGeom prst="rect">
            <a:avLst/>
          </a:prstGeom>
          <a:noFill/>
        </p:spPr>
        <p:txBody>
          <a:bodyPr wrap="none" rtlCol="0">
            <a:spAutoFit/>
          </a:bodyPr>
          <a:lstStyle/>
          <a:p>
            <a:r>
              <a:rPr lang="en-US"/>
              <a:t>Open-ended questions will </a:t>
            </a:r>
          </a:p>
          <a:p>
            <a:r>
              <a:rPr lang="en-US"/>
              <a:t>often start with answers </a:t>
            </a:r>
          </a:p>
          <a:p>
            <a:r>
              <a:rPr lang="en-US"/>
              <a:t>about conclusion.</a:t>
            </a:r>
          </a:p>
        </p:txBody>
      </p:sp>
      <p:sp>
        <p:nvSpPr>
          <p:cNvPr id="6" name="TextBox 5">
            <a:extLst>
              <a:ext uri="{FF2B5EF4-FFF2-40B4-BE49-F238E27FC236}">
                <a16:creationId xmlns:a16="http://schemas.microsoft.com/office/drawing/2014/main" id="{797E8F75-3238-CCDB-9C3F-15A6145C4092}"/>
              </a:ext>
            </a:extLst>
          </p:cNvPr>
          <p:cNvSpPr txBox="1"/>
          <p:nvPr/>
        </p:nvSpPr>
        <p:spPr>
          <a:xfrm>
            <a:off x="525993" y="3965485"/>
            <a:ext cx="3232167" cy="1477328"/>
          </a:xfrm>
          <a:prstGeom prst="rect">
            <a:avLst/>
          </a:prstGeom>
          <a:noFill/>
        </p:spPr>
        <p:txBody>
          <a:bodyPr wrap="none" rtlCol="0">
            <a:spAutoFit/>
          </a:bodyPr>
          <a:lstStyle/>
          <a:p>
            <a:r>
              <a:rPr lang="en-US"/>
              <a:t>Follow-up questions </a:t>
            </a:r>
          </a:p>
          <a:p>
            <a:r>
              <a:rPr lang="en-US"/>
              <a:t>about details will move</a:t>
            </a:r>
          </a:p>
          <a:p>
            <a:r>
              <a:rPr lang="en-US"/>
              <a:t>the conversation down the </a:t>
            </a:r>
          </a:p>
          <a:p>
            <a:r>
              <a:rPr lang="en-US"/>
              <a:t>ladder and help narrow down</a:t>
            </a:r>
          </a:p>
          <a:p>
            <a:r>
              <a:rPr lang="en-US"/>
              <a:t>to specific items.</a:t>
            </a:r>
          </a:p>
        </p:txBody>
      </p:sp>
      <p:sp>
        <p:nvSpPr>
          <p:cNvPr id="7" name="TextBox 6">
            <a:extLst>
              <a:ext uri="{FF2B5EF4-FFF2-40B4-BE49-F238E27FC236}">
                <a16:creationId xmlns:a16="http://schemas.microsoft.com/office/drawing/2014/main" id="{6F188FE9-D188-C646-6040-62D91400380D}"/>
              </a:ext>
            </a:extLst>
          </p:cNvPr>
          <p:cNvSpPr txBox="1"/>
          <p:nvPr/>
        </p:nvSpPr>
        <p:spPr>
          <a:xfrm>
            <a:off x="525993" y="5496032"/>
            <a:ext cx="3180038" cy="1200329"/>
          </a:xfrm>
          <a:prstGeom prst="rect">
            <a:avLst/>
          </a:prstGeom>
          <a:noFill/>
        </p:spPr>
        <p:txBody>
          <a:bodyPr wrap="none" rtlCol="0">
            <a:spAutoFit/>
          </a:bodyPr>
          <a:lstStyle/>
          <a:p>
            <a:r>
              <a:rPr lang="en-US"/>
              <a:t>Asking “what’s working well?”</a:t>
            </a:r>
          </a:p>
          <a:p>
            <a:r>
              <a:rPr lang="en-US"/>
              <a:t>will draw attention to </a:t>
            </a:r>
          </a:p>
          <a:p>
            <a:r>
              <a:rPr lang="en-US"/>
              <a:t>other information about </a:t>
            </a:r>
          </a:p>
          <a:p>
            <a:r>
              <a:rPr lang="en-US"/>
              <a:t>the family.</a:t>
            </a:r>
          </a:p>
        </p:txBody>
      </p:sp>
      <p:sp>
        <p:nvSpPr>
          <p:cNvPr id="9" name="Rectangle 8">
            <a:extLst>
              <a:ext uri="{FF2B5EF4-FFF2-40B4-BE49-F238E27FC236}">
                <a16:creationId xmlns:a16="http://schemas.microsoft.com/office/drawing/2014/main" id="{05E7635F-18B5-5626-28DD-EE1E91E9AEB9}"/>
              </a:ext>
            </a:extLst>
          </p:cNvPr>
          <p:cNvSpPr/>
          <p:nvPr/>
        </p:nvSpPr>
        <p:spPr>
          <a:xfrm>
            <a:off x="4429125" y="1645290"/>
            <a:ext cx="114300" cy="4847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DBA5B0-2745-FA91-2CFF-7E12E1475186}"/>
              </a:ext>
            </a:extLst>
          </p:cNvPr>
          <p:cNvSpPr/>
          <p:nvPr/>
        </p:nvSpPr>
        <p:spPr>
          <a:xfrm>
            <a:off x="5981700" y="1645290"/>
            <a:ext cx="114300" cy="4847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CF5AAB-966A-66A2-115C-6B6A9012701F}"/>
              </a:ext>
            </a:extLst>
          </p:cNvPr>
          <p:cNvSpPr/>
          <p:nvPr/>
        </p:nvSpPr>
        <p:spPr>
          <a:xfrm rot="16200000">
            <a:off x="5251496" y="1677942"/>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C81BCB-743C-4E0F-9FEC-DC153A90BA6A}"/>
              </a:ext>
            </a:extLst>
          </p:cNvPr>
          <p:cNvSpPr/>
          <p:nvPr/>
        </p:nvSpPr>
        <p:spPr>
          <a:xfrm rot="16200000">
            <a:off x="5203870" y="2691876"/>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E3C17C-CB3F-8F40-5B87-0FEDCF6BAD3B}"/>
              </a:ext>
            </a:extLst>
          </p:cNvPr>
          <p:cNvSpPr/>
          <p:nvPr/>
        </p:nvSpPr>
        <p:spPr>
          <a:xfrm rot="16200000">
            <a:off x="5203871" y="3705810"/>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EF21AB2-1AAB-7AAE-162D-2D9F6E130292}"/>
              </a:ext>
            </a:extLst>
          </p:cNvPr>
          <p:cNvSpPr/>
          <p:nvPr/>
        </p:nvSpPr>
        <p:spPr>
          <a:xfrm rot="16200000">
            <a:off x="5203871" y="4719744"/>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83BFB001-7A57-DFCE-3D7F-602928FEB6C2}"/>
              </a:ext>
            </a:extLst>
          </p:cNvPr>
          <p:cNvSpPr/>
          <p:nvPr/>
        </p:nvSpPr>
        <p:spPr>
          <a:xfrm>
            <a:off x="6261793" y="183509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9937184-DECD-7245-47CE-206FD08EA081}"/>
              </a:ext>
            </a:extLst>
          </p:cNvPr>
          <p:cNvSpPr txBox="1"/>
          <p:nvPr/>
        </p:nvSpPr>
        <p:spPr>
          <a:xfrm>
            <a:off x="7329489" y="1661707"/>
            <a:ext cx="4325834" cy="400110"/>
          </a:xfrm>
          <a:prstGeom prst="rect">
            <a:avLst/>
          </a:prstGeom>
          <a:noFill/>
        </p:spPr>
        <p:txBody>
          <a:bodyPr wrap="square" rtlCol="0">
            <a:spAutoFit/>
          </a:bodyPr>
          <a:lstStyle/>
          <a:p>
            <a:r>
              <a:rPr lang="en-US" sz="2000"/>
              <a:t>I act based on those conclusions.</a:t>
            </a:r>
          </a:p>
        </p:txBody>
      </p:sp>
      <p:sp>
        <p:nvSpPr>
          <p:cNvPr id="19" name="Arrow: Left 18">
            <a:extLst>
              <a:ext uri="{FF2B5EF4-FFF2-40B4-BE49-F238E27FC236}">
                <a16:creationId xmlns:a16="http://schemas.microsoft.com/office/drawing/2014/main" id="{EA20E8C2-8A3A-F556-943E-77266AA5518E}"/>
              </a:ext>
            </a:extLst>
          </p:cNvPr>
          <p:cNvSpPr/>
          <p:nvPr/>
        </p:nvSpPr>
        <p:spPr>
          <a:xfrm>
            <a:off x="6261793" y="281188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92CE1F6-CD83-E85A-DCA9-C3A476A02AD4}"/>
              </a:ext>
            </a:extLst>
          </p:cNvPr>
          <p:cNvSpPr txBox="1"/>
          <p:nvPr/>
        </p:nvSpPr>
        <p:spPr>
          <a:xfrm>
            <a:off x="7340173" y="2640806"/>
            <a:ext cx="4325834" cy="707886"/>
          </a:xfrm>
          <a:prstGeom prst="rect">
            <a:avLst/>
          </a:prstGeom>
          <a:noFill/>
        </p:spPr>
        <p:txBody>
          <a:bodyPr wrap="square" rtlCol="0">
            <a:spAutoFit/>
          </a:bodyPr>
          <a:lstStyle/>
          <a:p>
            <a:r>
              <a:rPr lang="en-US" sz="2000"/>
              <a:t>I draw conclusions about the situation.</a:t>
            </a:r>
          </a:p>
        </p:txBody>
      </p:sp>
      <p:sp>
        <p:nvSpPr>
          <p:cNvPr id="21" name="Arrow: Left 20">
            <a:extLst>
              <a:ext uri="{FF2B5EF4-FFF2-40B4-BE49-F238E27FC236}">
                <a16:creationId xmlns:a16="http://schemas.microsoft.com/office/drawing/2014/main" id="{A4F2744E-B0DB-895E-17EF-8022BDE407E0}"/>
              </a:ext>
            </a:extLst>
          </p:cNvPr>
          <p:cNvSpPr/>
          <p:nvPr/>
        </p:nvSpPr>
        <p:spPr>
          <a:xfrm>
            <a:off x="6261793" y="378867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B0BC44-467C-4DAE-493C-0605F5B21F6E}"/>
              </a:ext>
            </a:extLst>
          </p:cNvPr>
          <p:cNvSpPr txBox="1"/>
          <p:nvPr/>
        </p:nvSpPr>
        <p:spPr>
          <a:xfrm>
            <a:off x="7329489" y="3619905"/>
            <a:ext cx="4325834" cy="707886"/>
          </a:xfrm>
          <a:prstGeom prst="rect">
            <a:avLst/>
          </a:prstGeom>
          <a:noFill/>
        </p:spPr>
        <p:txBody>
          <a:bodyPr wrap="square" rtlCol="0">
            <a:spAutoFit/>
          </a:bodyPr>
          <a:lstStyle/>
          <a:p>
            <a:r>
              <a:rPr lang="en-US" sz="2000"/>
              <a:t>I view the data through my unique assumptions.</a:t>
            </a:r>
          </a:p>
        </p:txBody>
      </p:sp>
      <p:sp>
        <p:nvSpPr>
          <p:cNvPr id="23" name="Arrow: Left 22">
            <a:extLst>
              <a:ext uri="{FF2B5EF4-FFF2-40B4-BE49-F238E27FC236}">
                <a16:creationId xmlns:a16="http://schemas.microsoft.com/office/drawing/2014/main" id="{D69F4B0C-DAA1-F137-6D2A-DE37C126489A}"/>
              </a:ext>
            </a:extLst>
          </p:cNvPr>
          <p:cNvSpPr/>
          <p:nvPr/>
        </p:nvSpPr>
        <p:spPr>
          <a:xfrm>
            <a:off x="6261793" y="476546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1CADB7A-1040-D37D-AF55-0A6C1357B4D1}"/>
              </a:ext>
            </a:extLst>
          </p:cNvPr>
          <p:cNvSpPr txBox="1"/>
          <p:nvPr/>
        </p:nvSpPr>
        <p:spPr>
          <a:xfrm>
            <a:off x="7329489" y="4745965"/>
            <a:ext cx="4325834" cy="707886"/>
          </a:xfrm>
          <a:prstGeom prst="rect">
            <a:avLst/>
          </a:prstGeom>
          <a:noFill/>
        </p:spPr>
        <p:txBody>
          <a:bodyPr wrap="square" lIns="91440" tIns="45720" rIns="91440" bIns="45720" rtlCol="0" anchor="t">
            <a:spAutoFit/>
          </a:bodyPr>
          <a:lstStyle/>
          <a:p>
            <a:r>
              <a:rPr lang="en-US" sz="2000"/>
              <a:t>I select out particular data to consider. </a:t>
            </a:r>
          </a:p>
        </p:txBody>
      </p:sp>
      <p:sp>
        <p:nvSpPr>
          <p:cNvPr id="25" name="Arrow: Left 24">
            <a:extLst>
              <a:ext uri="{FF2B5EF4-FFF2-40B4-BE49-F238E27FC236}">
                <a16:creationId xmlns:a16="http://schemas.microsoft.com/office/drawing/2014/main" id="{8BB0B052-697B-ADCA-CFD3-2E7E12136659}"/>
              </a:ext>
            </a:extLst>
          </p:cNvPr>
          <p:cNvSpPr/>
          <p:nvPr/>
        </p:nvSpPr>
        <p:spPr>
          <a:xfrm>
            <a:off x="6261793" y="5742253"/>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33A3320-DFE1-6381-E88F-C27CDC364900}"/>
              </a:ext>
            </a:extLst>
          </p:cNvPr>
          <p:cNvSpPr txBox="1"/>
          <p:nvPr/>
        </p:nvSpPr>
        <p:spPr>
          <a:xfrm>
            <a:off x="7329489" y="5564249"/>
            <a:ext cx="4325834" cy="707886"/>
          </a:xfrm>
          <a:prstGeom prst="rect">
            <a:avLst/>
          </a:prstGeom>
          <a:noFill/>
        </p:spPr>
        <p:txBody>
          <a:bodyPr wrap="square" rtlCol="0">
            <a:spAutoFit/>
          </a:bodyPr>
          <a:lstStyle/>
          <a:p>
            <a:r>
              <a:rPr lang="en-US" sz="2000"/>
              <a:t>All observable data in a particular situation.</a:t>
            </a:r>
          </a:p>
        </p:txBody>
      </p:sp>
    </p:spTree>
    <p:custDataLst>
      <p:tags r:id="rId1"/>
    </p:custDataLst>
    <p:extLst>
      <p:ext uri="{BB962C8B-B14F-4D97-AF65-F5344CB8AC3E}">
        <p14:creationId xmlns:p14="http://schemas.microsoft.com/office/powerpoint/2010/main" val="507758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B2192-4F27-8086-4FBE-8D2877956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A11A7-BBC3-4AA6-48DD-189B3B0AFB16}"/>
              </a:ext>
            </a:extLst>
          </p:cNvPr>
          <p:cNvSpPr>
            <a:spLocks noGrp="1"/>
          </p:cNvSpPr>
          <p:nvPr>
            <p:ph type="title"/>
          </p:nvPr>
        </p:nvSpPr>
        <p:spPr/>
        <p:txBody>
          <a:bodyPr/>
          <a:lstStyle/>
          <a:p>
            <a:r>
              <a:rPr lang="en-US"/>
              <a:t>Ladder of Inference</a:t>
            </a:r>
          </a:p>
        </p:txBody>
      </p:sp>
      <p:sp>
        <p:nvSpPr>
          <p:cNvPr id="5" name="TextBox 4">
            <a:extLst>
              <a:ext uri="{FF2B5EF4-FFF2-40B4-BE49-F238E27FC236}">
                <a16:creationId xmlns:a16="http://schemas.microsoft.com/office/drawing/2014/main" id="{EE68D034-7D16-99F3-5A68-CF6292D60DD1}"/>
              </a:ext>
            </a:extLst>
          </p:cNvPr>
          <p:cNvSpPr txBox="1"/>
          <p:nvPr/>
        </p:nvSpPr>
        <p:spPr>
          <a:xfrm>
            <a:off x="525993" y="2714171"/>
            <a:ext cx="2985113" cy="923330"/>
          </a:xfrm>
          <a:prstGeom prst="rect">
            <a:avLst/>
          </a:prstGeom>
          <a:noFill/>
        </p:spPr>
        <p:txBody>
          <a:bodyPr wrap="none" rtlCol="0">
            <a:spAutoFit/>
          </a:bodyPr>
          <a:lstStyle/>
          <a:p>
            <a:r>
              <a:rPr lang="en-US"/>
              <a:t>Open-ended questions will </a:t>
            </a:r>
          </a:p>
          <a:p>
            <a:r>
              <a:rPr lang="en-US"/>
              <a:t>often start with answers </a:t>
            </a:r>
          </a:p>
          <a:p>
            <a:r>
              <a:rPr lang="en-US"/>
              <a:t>about conclusion.</a:t>
            </a:r>
          </a:p>
        </p:txBody>
      </p:sp>
      <p:sp>
        <p:nvSpPr>
          <p:cNvPr id="6" name="TextBox 5">
            <a:extLst>
              <a:ext uri="{FF2B5EF4-FFF2-40B4-BE49-F238E27FC236}">
                <a16:creationId xmlns:a16="http://schemas.microsoft.com/office/drawing/2014/main" id="{8B6B7B56-1112-1A88-307E-2E4F6B3F4D92}"/>
              </a:ext>
            </a:extLst>
          </p:cNvPr>
          <p:cNvSpPr txBox="1"/>
          <p:nvPr/>
        </p:nvSpPr>
        <p:spPr>
          <a:xfrm>
            <a:off x="525993" y="3965485"/>
            <a:ext cx="3232167" cy="1477328"/>
          </a:xfrm>
          <a:prstGeom prst="rect">
            <a:avLst/>
          </a:prstGeom>
          <a:noFill/>
        </p:spPr>
        <p:txBody>
          <a:bodyPr wrap="none" rtlCol="0">
            <a:spAutoFit/>
          </a:bodyPr>
          <a:lstStyle/>
          <a:p>
            <a:r>
              <a:rPr lang="en-US"/>
              <a:t>Follow-up questions </a:t>
            </a:r>
          </a:p>
          <a:p>
            <a:r>
              <a:rPr lang="en-US"/>
              <a:t>about details will move</a:t>
            </a:r>
          </a:p>
          <a:p>
            <a:r>
              <a:rPr lang="en-US"/>
              <a:t>the conversation down the </a:t>
            </a:r>
          </a:p>
          <a:p>
            <a:r>
              <a:rPr lang="en-US"/>
              <a:t>ladder and help narrow down</a:t>
            </a:r>
          </a:p>
          <a:p>
            <a:r>
              <a:rPr lang="en-US"/>
              <a:t>to specific items.</a:t>
            </a:r>
          </a:p>
        </p:txBody>
      </p:sp>
      <p:sp>
        <p:nvSpPr>
          <p:cNvPr id="7" name="TextBox 6">
            <a:extLst>
              <a:ext uri="{FF2B5EF4-FFF2-40B4-BE49-F238E27FC236}">
                <a16:creationId xmlns:a16="http://schemas.microsoft.com/office/drawing/2014/main" id="{2D5D36FE-D945-7754-B2D3-4AA604218EAB}"/>
              </a:ext>
            </a:extLst>
          </p:cNvPr>
          <p:cNvSpPr txBox="1"/>
          <p:nvPr/>
        </p:nvSpPr>
        <p:spPr>
          <a:xfrm>
            <a:off x="525993" y="5496032"/>
            <a:ext cx="3180038" cy="1200329"/>
          </a:xfrm>
          <a:prstGeom prst="rect">
            <a:avLst/>
          </a:prstGeom>
          <a:noFill/>
        </p:spPr>
        <p:txBody>
          <a:bodyPr wrap="none" rtlCol="0">
            <a:spAutoFit/>
          </a:bodyPr>
          <a:lstStyle/>
          <a:p>
            <a:r>
              <a:rPr lang="en-US"/>
              <a:t>Asking “what’s working well?”</a:t>
            </a:r>
          </a:p>
          <a:p>
            <a:r>
              <a:rPr lang="en-US"/>
              <a:t>will draw attention to </a:t>
            </a:r>
          </a:p>
          <a:p>
            <a:r>
              <a:rPr lang="en-US"/>
              <a:t>other information about </a:t>
            </a:r>
          </a:p>
          <a:p>
            <a:r>
              <a:rPr lang="en-US"/>
              <a:t>the family.</a:t>
            </a:r>
          </a:p>
        </p:txBody>
      </p:sp>
      <p:sp>
        <p:nvSpPr>
          <p:cNvPr id="9" name="Rectangle 8">
            <a:extLst>
              <a:ext uri="{FF2B5EF4-FFF2-40B4-BE49-F238E27FC236}">
                <a16:creationId xmlns:a16="http://schemas.microsoft.com/office/drawing/2014/main" id="{3FF1482C-F363-E517-8036-E45AA3962F68}"/>
              </a:ext>
            </a:extLst>
          </p:cNvPr>
          <p:cNvSpPr/>
          <p:nvPr/>
        </p:nvSpPr>
        <p:spPr>
          <a:xfrm>
            <a:off x="4429125" y="1645290"/>
            <a:ext cx="114300" cy="4847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FF6FC5-BBC6-9A52-7688-A9E685A48CE8}"/>
              </a:ext>
            </a:extLst>
          </p:cNvPr>
          <p:cNvSpPr/>
          <p:nvPr/>
        </p:nvSpPr>
        <p:spPr>
          <a:xfrm>
            <a:off x="5981700" y="1645290"/>
            <a:ext cx="114300" cy="4847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746B36-F125-E463-D5D4-33354332C746}"/>
              </a:ext>
            </a:extLst>
          </p:cNvPr>
          <p:cNvSpPr/>
          <p:nvPr/>
        </p:nvSpPr>
        <p:spPr>
          <a:xfrm rot="16200000">
            <a:off x="5251496" y="1677942"/>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645BC4-6153-26B0-9B58-C0D8E6230B44}"/>
              </a:ext>
            </a:extLst>
          </p:cNvPr>
          <p:cNvSpPr/>
          <p:nvPr/>
        </p:nvSpPr>
        <p:spPr>
          <a:xfrm rot="16200000">
            <a:off x="5203870" y="2691876"/>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FD1DFD-9A23-337E-0258-7F5A4EB5FC44}"/>
              </a:ext>
            </a:extLst>
          </p:cNvPr>
          <p:cNvSpPr/>
          <p:nvPr/>
        </p:nvSpPr>
        <p:spPr>
          <a:xfrm rot="16200000">
            <a:off x="5203871" y="3705810"/>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2F0FCF-3E5E-9924-45DD-18274408929E}"/>
              </a:ext>
            </a:extLst>
          </p:cNvPr>
          <p:cNvSpPr/>
          <p:nvPr/>
        </p:nvSpPr>
        <p:spPr>
          <a:xfrm rot="16200000">
            <a:off x="5203871" y="4719744"/>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2F18524E-6140-5833-166F-113F9C9840C8}"/>
              </a:ext>
            </a:extLst>
          </p:cNvPr>
          <p:cNvSpPr/>
          <p:nvPr/>
        </p:nvSpPr>
        <p:spPr>
          <a:xfrm>
            <a:off x="6261793" y="183509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01EA3D0-68DC-0175-D028-88A42F278CF3}"/>
              </a:ext>
            </a:extLst>
          </p:cNvPr>
          <p:cNvSpPr txBox="1"/>
          <p:nvPr/>
        </p:nvSpPr>
        <p:spPr>
          <a:xfrm>
            <a:off x="7329489" y="1661707"/>
            <a:ext cx="4325834" cy="400110"/>
          </a:xfrm>
          <a:prstGeom prst="rect">
            <a:avLst/>
          </a:prstGeom>
          <a:noFill/>
        </p:spPr>
        <p:txBody>
          <a:bodyPr wrap="square" rtlCol="0">
            <a:spAutoFit/>
          </a:bodyPr>
          <a:lstStyle/>
          <a:p>
            <a:r>
              <a:rPr lang="en-US" sz="2000"/>
              <a:t>I act based on those conclusions.</a:t>
            </a:r>
          </a:p>
        </p:txBody>
      </p:sp>
      <p:sp>
        <p:nvSpPr>
          <p:cNvPr id="19" name="Arrow: Left 18">
            <a:extLst>
              <a:ext uri="{FF2B5EF4-FFF2-40B4-BE49-F238E27FC236}">
                <a16:creationId xmlns:a16="http://schemas.microsoft.com/office/drawing/2014/main" id="{8E91A0C0-6DAE-D2A3-9779-ADC4D98E352B}"/>
              </a:ext>
            </a:extLst>
          </p:cNvPr>
          <p:cNvSpPr/>
          <p:nvPr/>
        </p:nvSpPr>
        <p:spPr>
          <a:xfrm>
            <a:off x="6261793" y="281188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1682142-4F69-60F1-D9B6-9EAE2EF9646E}"/>
              </a:ext>
            </a:extLst>
          </p:cNvPr>
          <p:cNvSpPr txBox="1"/>
          <p:nvPr/>
        </p:nvSpPr>
        <p:spPr>
          <a:xfrm>
            <a:off x="7340173" y="2640806"/>
            <a:ext cx="4325834" cy="707886"/>
          </a:xfrm>
          <a:prstGeom prst="rect">
            <a:avLst/>
          </a:prstGeom>
          <a:noFill/>
        </p:spPr>
        <p:txBody>
          <a:bodyPr wrap="square" rtlCol="0">
            <a:spAutoFit/>
          </a:bodyPr>
          <a:lstStyle/>
          <a:p>
            <a:r>
              <a:rPr lang="en-US" sz="2000"/>
              <a:t>I draw conclusions about the situation.</a:t>
            </a:r>
          </a:p>
        </p:txBody>
      </p:sp>
      <p:sp>
        <p:nvSpPr>
          <p:cNvPr id="21" name="Arrow: Left 20">
            <a:extLst>
              <a:ext uri="{FF2B5EF4-FFF2-40B4-BE49-F238E27FC236}">
                <a16:creationId xmlns:a16="http://schemas.microsoft.com/office/drawing/2014/main" id="{953AE799-141A-C908-C919-854E485AC179}"/>
              </a:ext>
            </a:extLst>
          </p:cNvPr>
          <p:cNvSpPr/>
          <p:nvPr/>
        </p:nvSpPr>
        <p:spPr>
          <a:xfrm>
            <a:off x="6261793" y="378867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7C2D653-1A08-EB38-532D-ACB4507DD8C9}"/>
              </a:ext>
            </a:extLst>
          </p:cNvPr>
          <p:cNvSpPr txBox="1"/>
          <p:nvPr/>
        </p:nvSpPr>
        <p:spPr>
          <a:xfrm>
            <a:off x="7329489" y="3619905"/>
            <a:ext cx="4325834" cy="707886"/>
          </a:xfrm>
          <a:prstGeom prst="rect">
            <a:avLst/>
          </a:prstGeom>
          <a:noFill/>
        </p:spPr>
        <p:txBody>
          <a:bodyPr wrap="square" rtlCol="0">
            <a:spAutoFit/>
          </a:bodyPr>
          <a:lstStyle/>
          <a:p>
            <a:r>
              <a:rPr lang="en-US" sz="2000"/>
              <a:t>I view the data through my unique assumptions.</a:t>
            </a:r>
          </a:p>
        </p:txBody>
      </p:sp>
      <p:sp>
        <p:nvSpPr>
          <p:cNvPr id="23" name="Arrow: Left 22">
            <a:extLst>
              <a:ext uri="{FF2B5EF4-FFF2-40B4-BE49-F238E27FC236}">
                <a16:creationId xmlns:a16="http://schemas.microsoft.com/office/drawing/2014/main" id="{40E60461-23E5-52D1-26F2-9332FB3608C6}"/>
              </a:ext>
            </a:extLst>
          </p:cNvPr>
          <p:cNvSpPr/>
          <p:nvPr/>
        </p:nvSpPr>
        <p:spPr>
          <a:xfrm>
            <a:off x="6261793" y="476546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F4E5B0D-9AFA-69A4-5872-9C6A765DBB6B}"/>
              </a:ext>
            </a:extLst>
          </p:cNvPr>
          <p:cNvSpPr txBox="1"/>
          <p:nvPr/>
        </p:nvSpPr>
        <p:spPr>
          <a:xfrm>
            <a:off x="7329489" y="4745965"/>
            <a:ext cx="4325834" cy="707886"/>
          </a:xfrm>
          <a:prstGeom prst="rect">
            <a:avLst/>
          </a:prstGeom>
          <a:noFill/>
        </p:spPr>
        <p:txBody>
          <a:bodyPr wrap="square" lIns="91440" tIns="45720" rIns="91440" bIns="45720" rtlCol="0" anchor="t">
            <a:spAutoFit/>
          </a:bodyPr>
          <a:lstStyle/>
          <a:p>
            <a:r>
              <a:rPr lang="en-US" sz="2000"/>
              <a:t>I select out particular data to consider. </a:t>
            </a:r>
          </a:p>
        </p:txBody>
      </p:sp>
      <p:sp>
        <p:nvSpPr>
          <p:cNvPr id="25" name="Arrow: Left 24">
            <a:extLst>
              <a:ext uri="{FF2B5EF4-FFF2-40B4-BE49-F238E27FC236}">
                <a16:creationId xmlns:a16="http://schemas.microsoft.com/office/drawing/2014/main" id="{B471E445-69F8-B74D-EC2F-7803A164867F}"/>
              </a:ext>
            </a:extLst>
          </p:cNvPr>
          <p:cNvSpPr/>
          <p:nvPr/>
        </p:nvSpPr>
        <p:spPr>
          <a:xfrm>
            <a:off x="6261793" y="5742253"/>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E4664A8-8491-261D-D291-DBB95A2BA306}"/>
              </a:ext>
            </a:extLst>
          </p:cNvPr>
          <p:cNvSpPr txBox="1"/>
          <p:nvPr/>
        </p:nvSpPr>
        <p:spPr>
          <a:xfrm>
            <a:off x="7329489" y="5564249"/>
            <a:ext cx="4325834" cy="707886"/>
          </a:xfrm>
          <a:prstGeom prst="rect">
            <a:avLst/>
          </a:prstGeom>
          <a:noFill/>
        </p:spPr>
        <p:txBody>
          <a:bodyPr wrap="square" rtlCol="0">
            <a:spAutoFit/>
          </a:bodyPr>
          <a:lstStyle/>
          <a:p>
            <a:r>
              <a:rPr lang="en-US" sz="2000"/>
              <a:t>All observable data in a particular situation.</a:t>
            </a:r>
          </a:p>
        </p:txBody>
      </p:sp>
      <p:grpSp>
        <p:nvGrpSpPr>
          <p:cNvPr id="3" name="Group 2">
            <a:extLst>
              <a:ext uri="{FF2B5EF4-FFF2-40B4-BE49-F238E27FC236}">
                <a16:creationId xmlns:a16="http://schemas.microsoft.com/office/drawing/2014/main" id="{5091F30E-ABC6-1B25-A025-5694DE9F9E2C}"/>
              </a:ext>
            </a:extLst>
          </p:cNvPr>
          <p:cNvGrpSpPr/>
          <p:nvPr/>
        </p:nvGrpSpPr>
        <p:grpSpPr>
          <a:xfrm>
            <a:off x="4079529" y="4567929"/>
            <a:ext cx="2182264" cy="835897"/>
            <a:chOff x="2457450" y="2171700"/>
            <a:chExt cx="5062538" cy="3371850"/>
          </a:xfrm>
        </p:grpSpPr>
        <p:sp>
          <p:nvSpPr>
            <p:cNvPr id="4" name="Oval 3">
              <a:extLst>
                <a:ext uri="{FF2B5EF4-FFF2-40B4-BE49-F238E27FC236}">
                  <a16:creationId xmlns:a16="http://schemas.microsoft.com/office/drawing/2014/main" id="{A83D400D-047B-3382-2A0E-4BAEBD044A29}"/>
                </a:ext>
              </a:extLst>
            </p:cNvPr>
            <p:cNvSpPr>
              <a:spLocks noChangeArrowheads="1"/>
            </p:cNvSpPr>
            <p:nvPr/>
          </p:nvSpPr>
          <p:spPr bwMode="auto">
            <a:xfrm>
              <a:off x="2457450" y="2171700"/>
              <a:ext cx="5062538" cy="3371850"/>
            </a:xfrm>
            <a:prstGeom prst="ellipse">
              <a:avLst/>
            </a:prstGeom>
            <a:solidFill>
              <a:schemeClr val="accent1"/>
            </a:solidFill>
            <a:ln w="9525">
              <a:no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1200" kern="0">
                <a:latin typeface="+mn-lt"/>
                <a:ea typeface="ヒラギノ角ゴ ProN W3" charset="-128"/>
              </a:endParaRPr>
            </a:p>
          </p:txBody>
        </p:sp>
        <p:sp>
          <p:nvSpPr>
            <p:cNvPr id="15" name="Oval 14">
              <a:extLst>
                <a:ext uri="{FF2B5EF4-FFF2-40B4-BE49-F238E27FC236}">
                  <a16:creationId xmlns:a16="http://schemas.microsoft.com/office/drawing/2014/main" id="{6223AAF7-371B-C62A-D22D-7B0643BEB2AA}"/>
                </a:ext>
              </a:extLst>
            </p:cNvPr>
            <p:cNvSpPr>
              <a:spLocks noChangeArrowheads="1"/>
            </p:cNvSpPr>
            <p:nvPr/>
          </p:nvSpPr>
          <p:spPr bwMode="auto">
            <a:xfrm>
              <a:off x="2857500" y="3028950"/>
              <a:ext cx="3609975" cy="2343150"/>
            </a:xfrm>
            <a:prstGeom prst="ellipse">
              <a:avLst/>
            </a:prstGeom>
            <a:solidFill>
              <a:schemeClr val="accent6"/>
            </a:solidFill>
            <a:ln w="9525">
              <a:noFill/>
              <a:round/>
              <a:headEnd/>
              <a:tailEnd/>
            </a:ln>
          </p:spPr>
          <p:txBody>
            <a:bodyPr wrap="none" lIns="68576" tIns="34289" rIns="68576" bIns="34289" anchor="ctr"/>
            <a:lstStyle/>
            <a:p>
              <a:pPr>
                <a:defRPr/>
              </a:pPr>
              <a:endParaRPr lang="en-US" sz="1200" kern="0">
                <a:solidFill>
                  <a:sysClr val="windowText" lastClr="000000"/>
                </a:solidFill>
                <a:ea typeface="ヒラギノ角ゴ ProN W3" pitchFamily="-84" charset="-128"/>
                <a:cs typeface="Calibri"/>
              </a:endParaRPr>
            </a:p>
          </p:txBody>
        </p:sp>
        <p:sp>
          <p:nvSpPr>
            <p:cNvPr id="27" name="Oval 26">
              <a:extLst>
                <a:ext uri="{FF2B5EF4-FFF2-40B4-BE49-F238E27FC236}">
                  <a16:creationId xmlns:a16="http://schemas.microsoft.com/office/drawing/2014/main" id="{CC9A8446-A1F0-4934-4721-15FE09DC067A}"/>
                </a:ext>
              </a:extLst>
            </p:cNvPr>
            <p:cNvSpPr>
              <a:spLocks noChangeArrowheads="1"/>
            </p:cNvSpPr>
            <p:nvPr/>
          </p:nvSpPr>
          <p:spPr bwMode="auto">
            <a:xfrm>
              <a:off x="3028951" y="3699273"/>
              <a:ext cx="2072770" cy="1444228"/>
            </a:xfrm>
            <a:prstGeom prst="ellipse">
              <a:avLst/>
            </a:prstGeom>
            <a:solidFill>
              <a:schemeClr val="tx2"/>
            </a:solidFill>
            <a:ln w="9525">
              <a:solidFill>
                <a:schemeClr val="tx2"/>
              </a:solid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700" kern="0">
                <a:latin typeface="+mn-lt"/>
                <a:ea typeface="ヒラギノ角ゴ ProN W3" charset="-128"/>
              </a:endParaRPr>
            </a:p>
          </p:txBody>
        </p:sp>
      </p:grpSp>
      <p:pic>
        <p:nvPicPr>
          <p:cNvPr id="29" name="Picture 28" descr="Text&#10;&#10;Description automatically generated">
            <a:extLst>
              <a:ext uri="{FF2B5EF4-FFF2-40B4-BE49-F238E27FC236}">
                <a16:creationId xmlns:a16="http://schemas.microsoft.com/office/drawing/2014/main" id="{79A5A401-8AF4-CA6E-4E6C-D6ADBE88DE45}"/>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4538385" y="3566036"/>
            <a:ext cx="1456267" cy="819150"/>
          </a:xfrm>
          <a:prstGeom prst="rect">
            <a:avLst/>
          </a:prstGeom>
        </p:spPr>
      </p:pic>
      <p:grpSp>
        <p:nvGrpSpPr>
          <p:cNvPr id="42" name="Group 41">
            <a:extLst>
              <a:ext uri="{FF2B5EF4-FFF2-40B4-BE49-F238E27FC236}">
                <a16:creationId xmlns:a16="http://schemas.microsoft.com/office/drawing/2014/main" id="{70CAC478-9D04-6706-F646-BEE399E52399}"/>
              </a:ext>
            </a:extLst>
          </p:cNvPr>
          <p:cNvGrpSpPr/>
          <p:nvPr/>
        </p:nvGrpSpPr>
        <p:grpSpPr>
          <a:xfrm>
            <a:off x="4179985" y="2534633"/>
            <a:ext cx="2110275" cy="854512"/>
            <a:chOff x="639662" y="2037985"/>
            <a:chExt cx="10898213" cy="3568214"/>
          </a:xfrm>
        </p:grpSpPr>
        <p:grpSp>
          <p:nvGrpSpPr>
            <p:cNvPr id="43" name="Group 42">
              <a:extLst>
                <a:ext uri="{FF2B5EF4-FFF2-40B4-BE49-F238E27FC236}">
                  <a16:creationId xmlns:a16="http://schemas.microsoft.com/office/drawing/2014/main" id="{3C1B928D-6050-6031-DFF4-1F9C3CF7F398}"/>
                </a:ext>
              </a:extLst>
            </p:cNvPr>
            <p:cNvGrpSpPr/>
            <p:nvPr/>
          </p:nvGrpSpPr>
          <p:grpSpPr>
            <a:xfrm>
              <a:off x="639662" y="2037985"/>
              <a:ext cx="10898213" cy="3568214"/>
              <a:chOff x="999140" y="2471454"/>
              <a:chExt cx="10193720" cy="3337553"/>
            </a:xfrm>
          </p:grpSpPr>
          <p:pic>
            <p:nvPicPr>
              <p:cNvPr id="45" name="Picture 44">
                <a:extLst>
                  <a:ext uri="{FF2B5EF4-FFF2-40B4-BE49-F238E27FC236}">
                    <a16:creationId xmlns:a16="http://schemas.microsoft.com/office/drawing/2014/main" id="{31B19E3F-7576-B7D3-7042-6266C1EB7719}"/>
                  </a:ext>
                </a:extLst>
              </p:cNvPr>
              <p:cNvPicPr>
                <a:picLocks noChangeAspect="1"/>
              </p:cNvPicPr>
              <p:nvPr/>
            </p:nvPicPr>
            <p:blipFill>
              <a:blip r:embed="rId5">
                <a:biLevel thresh="25000"/>
              </a:blip>
              <a:stretch>
                <a:fillRect/>
              </a:stretch>
            </p:blipFill>
            <p:spPr>
              <a:xfrm>
                <a:off x="8580553" y="3088622"/>
                <a:ext cx="1308614" cy="1162233"/>
              </a:xfrm>
              <a:prstGeom prst="rect">
                <a:avLst/>
              </a:prstGeom>
            </p:spPr>
          </p:pic>
          <p:grpSp>
            <p:nvGrpSpPr>
              <p:cNvPr id="46" name="Group 45">
                <a:extLst>
                  <a:ext uri="{FF2B5EF4-FFF2-40B4-BE49-F238E27FC236}">
                    <a16:creationId xmlns:a16="http://schemas.microsoft.com/office/drawing/2014/main" id="{9A63F6BF-FCA5-0546-1353-C5C4122C6199}"/>
                  </a:ext>
                </a:extLst>
              </p:cNvPr>
              <p:cNvGrpSpPr/>
              <p:nvPr/>
            </p:nvGrpSpPr>
            <p:grpSpPr>
              <a:xfrm>
                <a:off x="999140" y="2471454"/>
                <a:ext cx="10193720" cy="3337553"/>
                <a:chOff x="342223" y="1817511"/>
                <a:chExt cx="11824542" cy="4085269"/>
              </a:xfrm>
            </p:grpSpPr>
            <p:grpSp>
              <p:nvGrpSpPr>
                <p:cNvPr id="49" name="Group 48">
                  <a:extLst>
                    <a:ext uri="{FF2B5EF4-FFF2-40B4-BE49-F238E27FC236}">
                      <a16:creationId xmlns:a16="http://schemas.microsoft.com/office/drawing/2014/main" id="{D5EC6F19-C901-9750-1B96-D3EBDDF5839E}"/>
                    </a:ext>
                  </a:extLst>
                </p:cNvPr>
                <p:cNvGrpSpPr/>
                <p:nvPr/>
              </p:nvGrpSpPr>
              <p:grpSpPr>
                <a:xfrm>
                  <a:off x="342223" y="1817511"/>
                  <a:ext cx="11824542" cy="4085269"/>
                  <a:chOff x="339664" y="1366885"/>
                  <a:chExt cx="12296067" cy="4771448"/>
                </a:xfrm>
              </p:grpSpPr>
              <p:sp>
                <p:nvSpPr>
                  <p:cNvPr id="52" name="Rectangle 51">
                    <a:extLst>
                      <a:ext uri="{FF2B5EF4-FFF2-40B4-BE49-F238E27FC236}">
                        <a16:creationId xmlns:a16="http://schemas.microsoft.com/office/drawing/2014/main" id="{A6CC98D7-12FE-14D3-0E71-9A8DC5D67760}"/>
                      </a:ext>
                    </a:extLst>
                  </p:cNvPr>
                  <p:cNvSpPr/>
                  <p:nvPr/>
                </p:nvSpPr>
                <p:spPr>
                  <a:xfrm>
                    <a:off x="734501" y="1366885"/>
                    <a:ext cx="10648201" cy="4771448"/>
                  </a:xfrm>
                  <a:prstGeom prst="rect">
                    <a:avLst/>
                  </a:prstGeom>
                  <a:ln>
                    <a:noFill/>
                  </a:ln>
                </p:spPr>
                <p:txBody>
                  <a:bodyPr/>
                  <a:lstStyle/>
                  <a:p>
                    <a:endParaRPr lang="en-US"/>
                  </a:p>
                </p:txBody>
              </p:sp>
              <p:sp>
                <p:nvSpPr>
                  <p:cNvPr id="53" name="Rectangle: Rounded Corners 52">
                    <a:extLst>
                      <a:ext uri="{FF2B5EF4-FFF2-40B4-BE49-F238E27FC236}">
                        <a16:creationId xmlns:a16="http://schemas.microsoft.com/office/drawing/2014/main" id="{EFABA2DF-24B7-8F04-F0DF-C47CD07ACCF5}"/>
                      </a:ext>
                    </a:extLst>
                  </p:cNvPr>
                  <p:cNvSpPr/>
                  <p:nvPr/>
                </p:nvSpPr>
                <p:spPr>
                  <a:xfrm>
                    <a:off x="339664" y="1366885"/>
                    <a:ext cx="3478344" cy="4771448"/>
                  </a:xfrm>
                  <a:prstGeom prst="roundRect">
                    <a:avLst/>
                  </a:prstGeom>
                  <a:noFill/>
                  <a:ln w="762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914400" rIns="0" bIns="365760" numCol="1" spcCol="1270" anchor="b" anchorCtr="0">
                    <a:noAutofit/>
                  </a:bodyPr>
                  <a:lstStyle/>
                  <a:p>
                    <a:pPr algn="ctr" defTabSz="1297122">
                      <a:spcBef>
                        <a:spcPct val="0"/>
                      </a:spcBef>
                    </a:pPr>
                    <a:r>
                      <a:rPr lang="en-US" sz="800" b="1">
                        <a:solidFill>
                          <a:schemeClr val="tx1"/>
                        </a:solidFill>
                      </a:rPr>
                      <a:t>C</a:t>
                    </a:r>
                    <a:r>
                      <a:rPr lang="en-US" sz="800">
                        <a:solidFill>
                          <a:schemeClr val="tx1"/>
                        </a:solidFill>
                      </a:rPr>
                      <a:t>aregiver</a:t>
                    </a:r>
                  </a:p>
                </p:txBody>
              </p:sp>
              <p:sp>
                <p:nvSpPr>
                  <p:cNvPr id="54" name="Rectangle: Rounded Corners 53">
                    <a:extLst>
                      <a:ext uri="{FF2B5EF4-FFF2-40B4-BE49-F238E27FC236}">
                        <a16:creationId xmlns:a16="http://schemas.microsoft.com/office/drawing/2014/main" id="{98F1DEBB-5D63-93B8-6837-6285BB41D867}"/>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005840" rIns="0" bIns="365760" numCol="1" spcCol="1270" anchor="b" anchorCtr="0">
                    <a:noAutofit/>
                  </a:bodyPr>
                  <a:lstStyle/>
                  <a:p>
                    <a:pPr algn="ctr" defTabSz="1297122">
                      <a:spcBef>
                        <a:spcPct val="0"/>
                      </a:spcBef>
                    </a:pPr>
                    <a:r>
                      <a:rPr lang="en-US" sz="800" b="1">
                        <a:solidFill>
                          <a:schemeClr val="tx1"/>
                        </a:solidFill>
                      </a:rPr>
                      <a:t>B</a:t>
                    </a:r>
                    <a:r>
                      <a:rPr lang="en-US" sz="800">
                        <a:solidFill>
                          <a:schemeClr val="tx1"/>
                        </a:solidFill>
                      </a:rPr>
                      <a:t>ehavior</a:t>
                    </a:r>
                  </a:p>
                </p:txBody>
              </p:sp>
              <p:sp>
                <p:nvSpPr>
                  <p:cNvPr id="55" name="Rectangle: Rounded Corners 54">
                    <a:extLst>
                      <a:ext uri="{FF2B5EF4-FFF2-40B4-BE49-F238E27FC236}">
                        <a16:creationId xmlns:a16="http://schemas.microsoft.com/office/drawing/2014/main" id="{B0D93837-F68C-F674-88A6-E35006B6CA36}"/>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822960" rIns="0" bIns="182880" numCol="1" spcCol="1270" anchor="b" anchorCtr="0">
                    <a:noAutofit/>
                  </a:bodyPr>
                  <a:lstStyle/>
                  <a:p>
                    <a:pPr algn="ctr" defTabSz="1297122">
                      <a:spcBef>
                        <a:spcPct val="0"/>
                      </a:spcBef>
                    </a:pPr>
                    <a:r>
                      <a:rPr lang="en-US" sz="800" b="1">
                        <a:solidFill>
                          <a:schemeClr val="tx1"/>
                        </a:solidFill>
                      </a:rPr>
                      <a:t>I</a:t>
                    </a:r>
                    <a:r>
                      <a:rPr lang="en-US" sz="800">
                        <a:solidFill>
                          <a:schemeClr val="tx1"/>
                        </a:solidFill>
                      </a:rPr>
                      <a:t>mpact</a:t>
                    </a:r>
                  </a:p>
                </p:txBody>
              </p:sp>
            </p:grpSp>
            <p:pic>
              <p:nvPicPr>
                <p:cNvPr id="50" name="Graphic 49">
                  <a:extLst>
                    <a:ext uri="{FF2B5EF4-FFF2-40B4-BE49-F238E27FC236}">
                      <a16:creationId xmlns:a16="http://schemas.microsoft.com/office/drawing/2014/main" id="{75DBAC7E-7333-7441-480B-CDFC501C05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140" y="2266067"/>
                  <a:ext cx="1559139" cy="1635817"/>
                </a:xfrm>
                <a:prstGeom prst="rect">
                  <a:avLst/>
                </a:prstGeom>
              </p:spPr>
            </p:pic>
            <p:pic>
              <p:nvPicPr>
                <p:cNvPr id="51" name="Graphic 50">
                  <a:extLst>
                    <a:ext uri="{FF2B5EF4-FFF2-40B4-BE49-F238E27FC236}">
                      <a16:creationId xmlns:a16="http://schemas.microsoft.com/office/drawing/2014/main" id="{907940B6-A027-A26C-104A-D19D65CA95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0571" y="2266067"/>
                  <a:ext cx="952502" cy="1635817"/>
                </a:xfrm>
                <a:prstGeom prst="rect">
                  <a:avLst/>
                </a:prstGeom>
              </p:spPr>
            </p:pic>
          </p:grpSp>
          <p:sp>
            <p:nvSpPr>
              <p:cNvPr id="47" name="Plus Sign 46">
                <a:extLst>
                  <a:ext uri="{FF2B5EF4-FFF2-40B4-BE49-F238E27FC236}">
                    <a16:creationId xmlns:a16="http://schemas.microsoft.com/office/drawing/2014/main" id="{C2DE7BDE-4C3D-2B71-2684-4AA4E37638A1}"/>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us Sign 47">
                <a:extLst>
                  <a:ext uri="{FF2B5EF4-FFF2-40B4-BE49-F238E27FC236}">
                    <a16:creationId xmlns:a16="http://schemas.microsoft.com/office/drawing/2014/main" id="{4A3E8007-99DA-AC51-A29F-2FFA0D246367}"/>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Graphic 43">
              <a:extLst>
                <a:ext uri="{FF2B5EF4-FFF2-40B4-BE49-F238E27FC236}">
                  <a16:creationId xmlns:a16="http://schemas.microsoft.com/office/drawing/2014/main" id="{5DB6BC3F-8A8D-4FDA-39FC-0A466F7FA5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33468" y="2429769"/>
              <a:ext cx="1530836" cy="1428779"/>
            </a:xfrm>
            <a:prstGeom prst="rect">
              <a:avLst/>
            </a:prstGeom>
          </p:spPr>
        </p:pic>
      </p:grpSp>
      <p:pic>
        <p:nvPicPr>
          <p:cNvPr id="67" name="Picture 66">
            <a:extLst>
              <a:ext uri="{FF2B5EF4-FFF2-40B4-BE49-F238E27FC236}">
                <a16:creationId xmlns:a16="http://schemas.microsoft.com/office/drawing/2014/main" id="{18699528-6D64-D837-3B6F-7D079F332DF6}"/>
              </a:ext>
            </a:extLst>
          </p:cNvPr>
          <p:cNvPicPr>
            <a:picLocks noChangeAspect="1"/>
          </p:cNvPicPr>
          <p:nvPr/>
        </p:nvPicPr>
        <p:blipFill>
          <a:blip r:embed="rId12"/>
          <a:stretch>
            <a:fillRect/>
          </a:stretch>
        </p:blipFill>
        <p:spPr>
          <a:xfrm>
            <a:off x="4306387" y="1474527"/>
            <a:ext cx="1868408" cy="853302"/>
          </a:xfrm>
          <a:prstGeom prst="rect">
            <a:avLst/>
          </a:prstGeom>
        </p:spPr>
      </p:pic>
    </p:spTree>
    <p:custDataLst>
      <p:tags r:id="rId1"/>
    </p:custDataLst>
    <p:extLst>
      <p:ext uri="{BB962C8B-B14F-4D97-AF65-F5344CB8AC3E}">
        <p14:creationId xmlns:p14="http://schemas.microsoft.com/office/powerpoint/2010/main" val="3308915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4032-C525-C5D6-EC1D-2A522E1948A3}"/>
              </a:ext>
            </a:extLst>
          </p:cNvPr>
          <p:cNvSpPr>
            <a:spLocks noGrp="1"/>
          </p:cNvSpPr>
          <p:nvPr>
            <p:ph type="title"/>
          </p:nvPr>
        </p:nvSpPr>
        <p:spPr>
          <a:xfrm>
            <a:off x="579505" y="207966"/>
            <a:ext cx="11319727" cy="1280160"/>
          </a:xfrm>
        </p:spPr>
        <p:txBody>
          <a:bodyPr/>
          <a:lstStyle/>
          <a:p>
            <a:r>
              <a:rPr lang="en-US"/>
              <a:t>Medium-Sized state in United states</a:t>
            </a:r>
          </a:p>
        </p:txBody>
      </p:sp>
      <p:pic>
        <p:nvPicPr>
          <p:cNvPr id="4" name="Picture 3" descr="A graph of safety decision&#10;&#10;AI-generated content may be incorrect.">
            <a:extLst>
              <a:ext uri="{FF2B5EF4-FFF2-40B4-BE49-F238E27FC236}">
                <a16:creationId xmlns:a16="http://schemas.microsoft.com/office/drawing/2014/main" id="{B3958CBC-08C4-27DE-579A-278DE55AE31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8693" y="1255898"/>
            <a:ext cx="9474613" cy="5394136"/>
          </a:xfrm>
          <a:prstGeom prst="rect">
            <a:avLst/>
          </a:prstGeom>
        </p:spPr>
      </p:pic>
    </p:spTree>
    <p:custDataLst>
      <p:tags r:id="rId1"/>
    </p:custDataLst>
    <p:extLst>
      <p:ext uri="{BB962C8B-B14F-4D97-AF65-F5344CB8AC3E}">
        <p14:creationId xmlns:p14="http://schemas.microsoft.com/office/powerpoint/2010/main" val="1161187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585BB0-E720-4538-FE6A-969F23FE3FF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08B2EB9-4713-6449-40B0-691A8EA8D247}"/>
              </a:ext>
            </a:extLst>
          </p:cNvPr>
          <p:cNvSpPr>
            <a:spLocks noGrp="1"/>
          </p:cNvSpPr>
          <p:nvPr>
            <p:ph type="body" sz="quarter" idx="13"/>
          </p:nvPr>
        </p:nvSpPr>
        <p:spPr>
          <a:xfrm>
            <a:off x="610583" y="1625625"/>
            <a:ext cx="11015662" cy="707767"/>
          </a:xfrm>
        </p:spPr>
        <p:txBody>
          <a:bodyPr/>
          <a:lstStyle/>
          <a:p>
            <a:pPr marL="0" indent="0"/>
            <a:r>
              <a:rPr lang="en-US">
                <a:solidFill>
                  <a:schemeClr val="accent6"/>
                </a:solidFill>
              </a:rPr>
              <a:t>It is a Better Indicator of Future System involvement than allegation conclusions are.</a:t>
            </a:r>
          </a:p>
        </p:txBody>
      </p:sp>
      <p:sp>
        <p:nvSpPr>
          <p:cNvPr id="2" name="Title 1">
            <a:extLst>
              <a:ext uri="{FF2B5EF4-FFF2-40B4-BE49-F238E27FC236}">
                <a16:creationId xmlns:a16="http://schemas.microsoft.com/office/drawing/2014/main" id="{489F7808-8A95-BC5E-9565-D4C6A655A9EC}"/>
              </a:ext>
            </a:extLst>
          </p:cNvPr>
          <p:cNvSpPr>
            <a:spLocks noGrp="1"/>
          </p:cNvSpPr>
          <p:nvPr>
            <p:ph type="title"/>
          </p:nvPr>
        </p:nvSpPr>
        <p:spPr/>
        <p:txBody>
          <a:bodyPr/>
          <a:lstStyle/>
          <a:p>
            <a:r>
              <a:rPr lang="en-US"/>
              <a:t>Is the Risk Assessment valid?</a:t>
            </a:r>
          </a:p>
        </p:txBody>
      </p:sp>
      <p:graphicFrame>
        <p:nvGraphicFramePr>
          <p:cNvPr id="3" name="Chart 2">
            <a:extLst>
              <a:ext uri="{FF2B5EF4-FFF2-40B4-BE49-F238E27FC236}">
                <a16:creationId xmlns:a16="http://schemas.microsoft.com/office/drawing/2014/main" id="{C2C7FF19-ED10-6207-731E-23E44020E48C}"/>
              </a:ext>
            </a:extLst>
          </p:cNvPr>
          <p:cNvGraphicFramePr>
            <a:graphicFrameLocks noGrp="1"/>
          </p:cNvGraphicFramePr>
          <p:nvPr>
            <p:extLst>
              <p:ext uri="{D42A27DB-BD31-4B8C-83A1-F6EECF244321}">
                <p14:modId xmlns:p14="http://schemas.microsoft.com/office/powerpoint/2010/main" val="2394958398"/>
              </p:ext>
            </p:extLst>
          </p:nvPr>
        </p:nvGraphicFramePr>
        <p:xfrm>
          <a:off x="536258" y="2258091"/>
          <a:ext cx="11068614" cy="423477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Placeholder 6">
            <a:extLst>
              <a:ext uri="{FF2B5EF4-FFF2-40B4-BE49-F238E27FC236}">
                <a16:creationId xmlns:a16="http://schemas.microsoft.com/office/drawing/2014/main" id="{4C0B5ECC-7469-6AB1-AFBA-9B2F4B4F8B1F}"/>
              </a:ext>
            </a:extLst>
          </p:cNvPr>
          <p:cNvSpPr txBox="1">
            <a:spLocks/>
          </p:cNvSpPr>
          <p:nvPr/>
        </p:nvSpPr>
        <p:spPr>
          <a:xfrm>
            <a:off x="639662" y="1423220"/>
            <a:ext cx="6408420" cy="660146"/>
          </a:xfrm>
          <a:prstGeom prst="rect">
            <a:avLst/>
          </a:prstGeom>
        </p:spPr>
        <p:txBody>
          <a:bodyPr vert="horz" lIns="91440" tIns="45720" rIns="91440" bIns="45720" rtlCol="0" anchor="ctr">
            <a:noAutofit/>
          </a:bodyPr>
          <a:lstStyle>
            <a:lvl1pPr marL="325829" indent="-325829" algn="l" defTabSz="913965" rtl="0" eaLnBrk="1" latinLnBrk="0" hangingPunct="1">
              <a:lnSpc>
                <a:spcPct val="90000"/>
              </a:lnSpc>
              <a:spcBef>
                <a:spcPts val="1000"/>
              </a:spcBef>
              <a:buClr>
                <a:schemeClr val="accent1"/>
              </a:buClr>
              <a:buSzPct val="100000"/>
              <a:buFontTx/>
              <a:buNone/>
              <a:defRPr lang="en-US" sz="2800" b="0" kern="1200" cap="all" baseline="0" dirty="0">
                <a:solidFill>
                  <a:schemeClr val="accent6"/>
                </a:solidFill>
                <a:latin typeface="+mj-lt"/>
                <a:ea typeface="+mn-ea"/>
                <a:cs typeface="Segoe UI" panose="020B0502040204020203" pitchFamily="34" charset="0"/>
              </a:defRPr>
            </a:lvl1pPr>
            <a:lvl2pPr marL="642732" indent="-316902" algn="l" defTabSz="913965" rtl="0" eaLnBrk="1" latinLnBrk="0" hangingPunct="1">
              <a:lnSpc>
                <a:spcPct val="90000"/>
              </a:lnSpc>
              <a:spcBef>
                <a:spcPts val="500"/>
              </a:spcBef>
              <a:buFontTx/>
              <a:buNone/>
              <a:defRPr sz="4400" b="1" kern="1200" cap="all" baseline="0">
                <a:solidFill>
                  <a:schemeClr val="tx1"/>
                </a:solidFill>
                <a:latin typeface="Brandon Grotesque Regular" panose="020B0503020203060202"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Tx/>
              <a:buNone/>
              <a:defRPr sz="4400" b="1" kern="1200" cap="all" baseline="0">
                <a:solidFill>
                  <a:schemeClr val="tx1"/>
                </a:solidFill>
                <a:latin typeface="Brandon Grotesque Regular" panose="020B0503020203060202"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None/>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25829" marR="0" lvl="0" indent="-325829" algn="l" defTabSz="913965" rtl="0" eaLnBrk="1" fontAlgn="auto" latinLnBrk="0" hangingPunct="1">
              <a:lnSpc>
                <a:spcPct val="100000"/>
              </a:lnSpc>
              <a:spcBef>
                <a:spcPts val="0"/>
              </a:spcBef>
              <a:spcAft>
                <a:spcPts val="0"/>
              </a:spcAft>
              <a:buClr>
                <a:srgbClr val="00ABCA"/>
              </a:buClr>
              <a:buSzPct val="100000"/>
              <a:buFontTx/>
              <a:buNone/>
              <a:tabLst/>
              <a:defRPr/>
            </a:pPr>
            <a:endParaRPr kumimoji="0" lang="en-US" sz="2000" b="0" i="0" u="none" strike="noStrike" kern="1200" cap="all" spc="0" normalizeH="0" baseline="0" noProof="0">
              <a:ln>
                <a:noFill/>
              </a:ln>
              <a:solidFill>
                <a:srgbClr val="008AAF"/>
              </a:solidFill>
              <a:effectLst/>
              <a:uLnTx/>
              <a:uFillTx/>
              <a:latin typeface="Brandon Grotesque Black"/>
              <a:ea typeface="+mn-ea"/>
              <a:cs typeface="Segoe UI" panose="020B0502040204020203" pitchFamily="34" charset="0"/>
            </a:endParaRPr>
          </a:p>
        </p:txBody>
      </p:sp>
    </p:spTree>
    <p:custDataLst>
      <p:tags r:id="rId1"/>
    </p:custDataLst>
    <p:extLst>
      <p:ext uri="{BB962C8B-B14F-4D97-AF65-F5344CB8AC3E}">
        <p14:creationId xmlns:p14="http://schemas.microsoft.com/office/powerpoint/2010/main" val="3789797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Object 3"/>
          <p:cNvGraphicFramePr>
            <a:graphicFrameLocks noChangeAspect="1"/>
          </p:cNvGraphicFramePr>
          <p:nvPr>
            <p:extLst>
              <p:ext uri="{D42A27DB-BD31-4B8C-83A1-F6EECF244321}">
                <p14:modId xmlns:p14="http://schemas.microsoft.com/office/powerpoint/2010/main" val="1000079344"/>
              </p:ext>
            </p:extLst>
          </p:nvPr>
        </p:nvGraphicFramePr>
        <p:xfrm>
          <a:off x="588169" y="1645289"/>
          <a:ext cx="11015662" cy="479933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2631DFEA-CB16-F89E-3352-8C25A7307F6F}"/>
              </a:ext>
            </a:extLst>
          </p:cNvPr>
          <p:cNvSpPr>
            <a:spLocks noGrp="1"/>
          </p:cNvSpPr>
          <p:nvPr>
            <p:ph type="title"/>
          </p:nvPr>
        </p:nvSpPr>
        <p:spPr/>
        <p:txBody>
          <a:bodyPr/>
          <a:lstStyle/>
          <a:p>
            <a:r>
              <a:rPr lang="en-US" sz="4000">
                <a:latin typeface="+mn-lt"/>
                <a:cs typeface="Segoe UI"/>
              </a:rPr>
              <a:t>How do we know it is equitable, and what shortcomings do we notice?</a:t>
            </a:r>
            <a:endParaRPr lang="en-US" sz="4000">
              <a:latin typeface="+mn-lt"/>
            </a:endParaRPr>
          </a:p>
        </p:txBody>
      </p:sp>
    </p:spTree>
    <p:custDataLst>
      <p:tags r:id="rId1"/>
    </p:custDataLst>
    <p:extLst>
      <p:ext uri="{BB962C8B-B14F-4D97-AF65-F5344CB8AC3E}">
        <p14:creationId xmlns:p14="http://schemas.microsoft.com/office/powerpoint/2010/main" val="3825902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c1.staticflickr.com/5/4030/4591182738_70d6002aa4_b.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50000"/>
                    </a14:imgEffect>
                  </a14:imgLayer>
                </a14:imgProps>
              </a:ext>
              <a:ext uri="{28A0092B-C50C-407E-A947-70E740481C1C}">
                <a14:useLocalDpi xmlns:a14="http://schemas.microsoft.com/office/drawing/2010/main" val="0"/>
              </a:ext>
            </a:extLst>
          </a:blip>
          <a:srcRect l="10329" r="227"/>
          <a:stretch/>
        </p:blipFill>
        <p:spPr bwMode="auto">
          <a:xfrm>
            <a:off x="855371" y="1628651"/>
            <a:ext cx="5101375" cy="4071480"/>
          </a:xfrm>
          <a:prstGeom prst="roundRect">
            <a:avLst>
              <a:gd name="adj" fmla="val 6822"/>
            </a:avLst>
          </a:prstGeom>
          <a:noFill/>
          <a:extLst>
            <a:ext uri="{909E8E84-426E-40DD-AFC4-6F175D3DCCD1}">
              <a14:hiddenFill xmlns:a14="http://schemas.microsoft.com/office/drawing/2010/main">
                <a:solidFill>
                  <a:srgbClr val="FFFFFF"/>
                </a:solidFill>
              </a14:hiddenFill>
            </a:ext>
          </a:extLst>
        </p:spPr>
      </p:pic>
      <p:pic>
        <p:nvPicPr>
          <p:cNvPr id="4098" name="Picture 2" descr="https://upload.wikimedia.org/wikipedia/commons/thumb/9/9f/Schm%C3%B6ckwitz_deer_road_sign.jpg/1280px-Schm%C3%B6ckwitz_deer_road_sign.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50000"/>
                    </a14:imgEffect>
                  </a14:imgLayer>
                </a14:imgProps>
              </a:ext>
              <a:ext uri="{28A0092B-C50C-407E-A947-70E740481C1C}">
                <a14:useLocalDpi xmlns:a14="http://schemas.microsoft.com/office/drawing/2010/main"/>
              </a:ext>
            </a:extLst>
          </a:blip>
          <a:srcRect r="2287"/>
          <a:stretch/>
        </p:blipFill>
        <p:spPr bwMode="auto">
          <a:xfrm>
            <a:off x="6297886" y="1628651"/>
            <a:ext cx="5101375" cy="4071481"/>
          </a:xfrm>
          <a:prstGeom prst="roundRect">
            <a:avLst>
              <a:gd name="adj" fmla="val 6822"/>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27316" y="494121"/>
            <a:ext cx="5101568" cy="769441"/>
          </a:xfrm>
          <a:prstGeom prst="rect">
            <a:avLst/>
          </a:prstGeom>
          <a:noFill/>
        </p:spPr>
        <p:txBody>
          <a:bodyPr wrap="square" rtlCol="0">
            <a:spAutoFit/>
          </a:bodyPr>
          <a:lstStyle/>
          <a:p>
            <a:pPr marL="225401"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E8D"/>
                </a:solidFill>
                <a:effectLst/>
                <a:uLnTx/>
                <a:uFillTx/>
                <a:latin typeface="Segoe UI" panose="020B0502040204020203" pitchFamily="34" charset="0"/>
                <a:ea typeface="+mn-ea"/>
                <a:cs typeface="+mn-cs"/>
              </a:rPr>
              <a:t>RISK</a:t>
            </a:r>
          </a:p>
        </p:txBody>
      </p:sp>
      <p:sp>
        <p:nvSpPr>
          <p:cNvPr id="13" name="TextBox 12"/>
          <p:cNvSpPr txBox="1"/>
          <p:nvPr/>
        </p:nvSpPr>
        <p:spPr>
          <a:xfrm>
            <a:off x="792739" y="494121"/>
            <a:ext cx="5101377" cy="769441"/>
          </a:xfrm>
          <a:prstGeom prst="rect">
            <a:avLst/>
          </a:prstGeom>
          <a:noFill/>
        </p:spPr>
        <p:txBody>
          <a:bodyPr wrap="square" rtlCol="0">
            <a:spAutoFit/>
          </a:bodyPr>
          <a:lstStyle/>
          <a:p>
            <a:pPr marL="225401"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E8D"/>
                </a:solidFill>
                <a:effectLst/>
                <a:uLnTx/>
                <a:uFillTx/>
                <a:latin typeface="Segoe UI" panose="020B0502040204020203" pitchFamily="34" charset="0"/>
                <a:ea typeface="+mn-ea"/>
                <a:cs typeface="+mn-cs"/>
              </a:rPr>
              <a:t>SAFETY THREAT</a:t>
            </a:r>
          </a:p>
        </p:txBody>
      </p:sp>
      <p:grpSp>
        <p:nvGrpSpPr>
          <p:cNvPr id="6" name="Group 5">
            <a:extLst>
              <a:ext uri="{FF2B5EF4-FFF2-40B4-BE49-F238E27FC236}">
                <a16:creationId xmlns:a16="http://schemas.microsoft.com/office/drawing/2014/main" id="{07CCE144-B3F3-B156-1752-7AF2E9432DC4}"/>
              </a:ext>
            </a:extLst>
          </p:cNvPr>
          <p:cNvGrpSpPr/>
          <p:nvPr/>
        </p:nvGrpSpPr>
        <p:grpSpPr>
          <a:xfrm>
            <a:off x="5152140" y="1376811"/>
            <a:ext cx="1950353" cy="1713147"/>
            <a:chOff x="5120822" y="1046381"/>
            <a:chExt cx="1950353" cy="1713147"/>
          </a:xfrm>
          <a:solidFill>
            <a:schemeClr val="bg2"/>
          </a:solidFill>
        </p:grpSpPr>
        <p:pic>
          <p:nvPicPr>
            <p:cNvPr id="8" name="Graphic 7">
              <a:extLst>
                <a:ext uri="{FF2B5EF4-FFF2-40B4-BE49-F238E27FC236}">
                  <a16:creationId xmlns:a16="http://schemas.microsoft.com/office/drawing/2014/main" id="{52B92EB0-045E-6424-A470-7DD8B585B1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5120822" y="1046381"/>
              <a:ext cx="1950353" cy="1713147"/>
            </a:xfrm>
            <a:prstGeom prst="rect">
              <a:avLst/>
            </a:prstGeom>
          </p:spPr>
        </p:pic>
        <p:pic>
          <p:nvPicPr>
            <p:cNvPr id="10" name="Picture 9" descr="A sign on the side of a road&#10;&#10;Description automatically generated">
              <a:extLst>
                <a:ext uri="{FF2B5EF4-FFF2-40B4-BE49-F238E27FC236}">
                  <a16:creationId xmlns:a16="http://schemas.microsoft.com/office/drawing/2014/main" id="{30AD7912-FC57-8AF4-3DAE-6114FE8BA3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7303" y="1565453"/>
              <a:ext cx="1637393" cy="1038758"/>
            </a:xfrm>
            <a:prstGeom prst="rect">
              <a:avLst/>
            </a:prstGeom>
            <a:grpFill/>
          </p:spPr>
        </p:pic>
      </p:grpSp>
    </p:spTree>
    <p:custDataLst>
      <p:tags r:id="rId1"/>
    </p:custDataLst>
    <p:extLst>
      <p:ext uri="{BB962C8B-B14F-4D97-AF65-F5344CB8AC3E}">
        <p14:creationId xmlns:p14="http://schemas.microsoft.com/office/powerpoint/2010/main" val="23428435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cs typeface="Segoe UI"/>
              </a:rPr>
              <a:t>Informing services with the safety and risk assessments</a:t>
            </a:r>
            <a:endParaRPr lang="en-US"/>
          </a:p>
        </p:txBody>
      </p:sp>
      <p:sp>
        <p:nvSpPr>
          <p:cNvPr id="15" name="TextBox 14">
            <a:extLst>
              <a:ext uri="{FF2B5EF4-FFF2-40B4-BE49-F238E27FC236}">
                <a16:creationId xmlns:a16="http://schemas.microsoft.com/office/drawing/2014/main" id="{2029B39A-ECB6-954C-36EB-7B25D7E16AFB}"/>
              </a:ext>
            </a:extLst>
          </p:cNvPr>
          <p:cNvSpPr txBox="1"/>
          <p:nvPr/>
        </p:nvSpPr>
        <p:spPr>
          <a:xfrm>
            <a:off x="3236213" y="1778321"/>
            <a:ext cx="1764956" cy="461665"/>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Safe</a:t>
            </a:r>
            <a:endParaRPr kumimoji="0" lang="en-US" sz="2400" b="1" i="0" u="none" strike="noStrike" kern="1200" cap="all"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99C078BE-F519-576A-4CEF-1F4A1CE3791A}"/>
              </a:ext>
            </a:extLst>
          </p:cNvPr>
          <p:cNvSpPr txBox="1"/>
          <p:nvPr/>
        </p:nvSpPr>
        <p:spPr>
          <a:xfrm>
            <a:off x="5812024" y="1778321"/>
            <a:ext cx="2709333" cy="461665"/>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Safe With Plan</a:t>
            </a:r>
            <a:endParaRPr kumimoji="0" lang="en-US" sz="2400" b="1" i="0" u="none" strike="noStrike" kern="1200" cap="all"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6F7E0E78-A6D0-45AF-042D-72CE258BD7D6}"/>
              </a:ext>
            </a:extLst>
          </p:cNvPr>
          <p:cNvSpPr txBox="1"/>
          <p:nvPr/>
        </p:nvSpPr>
        <p:spPr>
          <a:xfrm>
            <a:off x="9358224" y="1778321"/>
            <a:ext cx="1870065" cy="461665"/>
          </a:xfrm>
          <a:prstGeom prst="rect">
            <a:avLst/>
          </a:prstGeom>
          <a:noFill/>
        </p:spPr>
        <p:txBody>
          <a:bodyPr wrap="square">
            <a:spAutoFit/>
          </a:bodyP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Unsafe</a:t>
            </a:r>
            <a:endParaRPr kumimoji="0" lang="en-US" sz="2400" b="1" i="0" u="none" strike="noStrike" kern="1200" cap="all"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18" name="TextBox 17">
            <a:extLst>
              <a:ext uri="{FF2B5EF4-FFF2-40B4-BE49-F238E27FC236}">
                <a16:creationId xmlns:a16="http://schemas.microsoft.com/office/drawing/2014/main" id="{AF88EBE9-232D-D8FE-8A36-093C568450F9}"/>
              </a:ext>
            </a:extLst>
          </p:cNvPr>
          <p:cNvSpPr txBox="1"/>
          <p:nvPr/>
        </p:nvSpPr>
        <p:spPr>
          <a:xfrm>
            <a:off x="639656" y="2708759"/>
            <a:ext cx="1877763" cy="1200329"/>
          </a:xfrm>
          <a:prstGeom prst="rect">
            <a:avLst/>
          </a:prstGeom>
          <a:noFill/>
        </p:spPr>
        <p:txBody>
          <a:bodyPr wrap="square">
            <a:spAutoFit/>
          </a:bodyPr>
          <a:lstStyle/>
          <a:p>
            <a:pPr marL="0" marR="0" lvl="0" indent="0" algn="l"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Low/ Moderate Risk</a:t>
            </a:r>
          </a:p>
        </p:txBody>
      </p:sp>
      <p:sp>
        <p:nvSpPr>
          <p:cNvPr id="19" name="TextBox 18">
            <a:extLst>
              <a:ext uri="{FF2B5EF4-FFF2-40B4-BE49-F238E27FC236}">
                <a16:creationId xmlns:a16="http://schemas.microsoft.com/office/drawing/2014/main" id="{2BB4E137-4294-2225-F402-955921F886FA}"/>
              </a:ext>
            </a:extLst>
          </p:cNvPr>
          <p:cNvSpPr txBox="1"/>
          <p:nvPr/>
        </p:nvSpPr>
        <p:spPr>
          <a:xfrm>
            <a:off x="639657" y="4768490"/>
            <a:ext cx="1877763" cy="830997"/>
          </a:xfrm>
          <a:prstGeom prst="rect">
            <a:avLst/>
          </a:prstGeom>
          <a:noFill/>
        </p:spPr>
        <p:txBody>
          <a:bodyPr wrap="square">
            <a:spAutoFit/>
          </a:bodyPr>
          <a:lstStyle/>
          <a:p>
            <a:pPr marL="0" marR="0" lvl="0" indent="0" algn="l" defTabSz="1066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High/Very High Risk</a:t>
            </a:r>
          </a:p>
        </p:txBody>
      </p:sp>
      <p:sp>
        <p:nvSpPr>
          <p:cNvPr id="20" name="Rectangle: Rounded Corners 19">
            <a:extLst>
              <a:ext uri="{FF2B5EF4-FFF2-40B4-BE49-F238E27FC236}">
                <a16:creationId xmlns:a16="http://schemas.microsoft.com/office/drawing/2014/main" id="{2E46660F-C087-8D64-20D7-1BA105BFBA31}"/>
              </a:ext>
            </a:extLst>
          </p:cNvPr>
          <p:cNvSpPr/>
          <p:nvPr/>
        </p:nvSpPr>
        <p:spPr>
          <a:xfrm>
            <a:off x="2747091" y="2713378"/>
            <a:ext cx="2743200" cy="1191092"/>
          </a:xfrm>
          <a:prstGeom prst="round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Do we even need to be involved?</a:t>
            </a:r>
          </a:p>
        </p:txBody>
      </p:sp>
      <p:sp>
        <p:nvSpPr>
          <p:cNvPr id="21" name="Rectangle: Rounded Corners 20">
            <a:extLst>
              <a:ext uri="{FF2B5EF4-FFF2-40B4-BE49-F238E27FC236}">
                <a16:creationId xmlns:a16="http://schemas.microsoft.com/office/drawing/2014/main" id="{4F2CD780-D205-5454-615D-96F0B6CCEB1F}"/>
              </a:ext>
            </a:extLst>
          </p:cNvPr>
          <p:cNvSpPr/>
          <p:nvPr/>
        </p:nvSpPr>
        <p:spPr>
          <a:xfrm>
            <a:off x="8921657" y="4403777"/>
            <a:ext cx="2743200" cy="1191092"/>
          </a:xfrm>
          <a:prstGeom prst="round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What behavior change are we seeing in the caregiver?</a:t>
            </a: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2" name="Rectangle: Rounded Corners 21">
            <a:extLst>
              <a:ext uri="{FF2B5EF4-FFF2-40B4-BE49-F238E27FC236}">
                <a16:creationId xmlns:a16="http://schemas.microsoft.com/office/drawing/2014/main" id="{3C6F4BAD-24A0-40E7-0959-20BD9B3C0D97}"/>
              </a:ext>
            </a:extLst>
          </p:cNvPr>
          <p:cNvSpPr/>
          <p:nvPr/>
        </p:nvSpPr>
        <p:spPr>
          <a:xfrm>
            <a:off x="5795090" y="4403777"/>
            <a:ext cx="2743200" cy="1191092"/>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How long do we need to see the plan work?</a:t>
            </a:r>
            <a:endParaRPr kumimoji="0" lang="en-US" sz="20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23" name="Rectangle: Rounded Corners 22">
            <a:extLst>
              <a:ext uri="{FF2B5EF4-FFF2-40B4-BE49-F238E27FC236}">
                <a16:creationId xmlns:a16="http://schemas.microsoft.com/office/drawing/2014/main" id="{29660397-D2B7-1D0D-0DB9-148BB050945D}"/>
              </a:ext>
            </a:extLst>
          </p:cNvPr>
          <p:cNvSpPr/>
          <p:nvPr/>
        </p:nvSpPr>
        <p:spPr>
          <a:xfrm>
            <a:off x="2747091" y="4403777"/>
            <a:ext cx="2743200" cy="1191092"/>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What prevention services would be useful? </a:t>
            </a:r>
            <a:endParaRPr kumimoji="0" lang="en-US" sz="2000" b="0" i="0"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endParaRPr>
          </a:p>
        </p:txBody>
      </p:sp>
      <p:sp>
        <p:nvSpPr>
          <p:cNvPr id="24" name="Rectangle: Rounded Corners 23">
            <a:extLst>
              <a:ext uri="{FF2B5EF4-FFF2-40B4-BE49-F238E27FC236}">
                <a16:creationId xmlns:a16="http://schemas.microsoft.com/office/drawing/2014/main" id="{93E9DB9E-D76E-A774-D7E3-128F6D3B7175}"/>
              </a:ext>
            </a:extLst>
          </p:cNvPr>
          <p:cNvSpPr/>
          <p:nvPr/>
        </p:nvSpPr>
        <p:spPr>
          <a:xfrm>
            <a:off x="5795090" y="2713378"/>
            <a:ext cx="2743200" cy="119109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Is the plan working to resolve the threat?</a:t>
            </a:r>
          </a:p>
        </p:txBody>
      </p:sp>
      <p:sp>
        <p:nvSpPr>
          <p:cNvPr id="25" name="Rectangle: Rounded Corners 24">
            <a:extLst>
              <a:ext uri="{FF2B5EF4-FFF2-40B4-BE49-F238E27FC236}">
                <a16:creationId xmlns:a16="http://schemas.microsoft.com/office/drawing/2014/main" id="{3BD967C2-3D99-2A27-3A77-4FBEBA2388FC}"/>
              </a:ext>
            </a:extLst>
          </p:cNvPr>
          <p:cNvSpPr/>
          <p:nvPr/>
        </p:nvSpPr>
        <p:spPr>
          <a:xfrm>
            <a:off x="8921657" y="2648125"/>
            <a:ext cx="2743200" cy="1191092"/>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668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srgbClr val="4C4C4E"/>
                </a:solidFill>
                <a:effectLst/>
                <a:uLnTx/>
                <a:uFillTx/>
                <a:latin typeface="Segoe UI" panose="020B0502040204020203" pitchFamily="34" charset="0"/>
                <a:ea typeface="+mn-ea"/>
                <a:cs typeface="Segoe UI" panose="020B0502040204020203" pitchFamily="34" charset="0"/>
              </a:rPr>
              <a:t>Is a quick return possible?</a:t>
            </a:r>
            <a:endPar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custDataLst>
      <p:tags r:id="rId1"/>
    </p:custDataLst>
    <p:extLst>
      <p:ext uri="{BB962C8B-B14F-4D97-AF65-F5344CB8AC3E}">
        <p14:creationId xmlns:p14="http://schemas.microsoft.com/office/powerpoint/2010/main" val="3372306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F7E7E5C9-8738-453F-8FE3-2166DC952941}"/>
              </a:ext>
            </a:extLst>
          </p:cNvPr>
          <p:cNvGraphicFramePr>
            <a:graphicFrameLocks noGrp="1"/>
          </p:cNvGraphicFramePr>
          <p:nvPr>
            <p:extLst>
              <p:ext uri="{D42A27DB-BD31-4B8C-83A1-F6EECF244321}">
                <p14:modId xmlns:p14="http://schemas.microsoft.com/office/powerpoint/2010/main" val="2907988201"/>
              </p:ext>
            </p:extLst>
          </p:nvPr>
        </p:nvGraphicFramePr>
        <p:xfrm>
          <a:off x="639662" y="2094200"/>
          <a:ext cx="11015660" cy="3792142"/>
        </p:xfrm>
        <a:graphic>
          <a:graphicData uri="http://schemas.openxmlformats.org/drawingml/2006/table">
            <a:tbl>
              <a:tblPr firstRow="1" bandRow="1">
                <a:tableStyleId>{5940675A-B579-460E-94D1-54222C63F5DA}</a:tableStyleId>
              </a:tblPr>
              <a:tblGrid>
                <a:gridCol w="1758149">
                  <a:extLst>
                    <a:ext uri="{9D8B030D-6E8A-4147-A177-3AD203B41FA5}">
                      <a16:colId xmlns:a16="http://schemas.microsoft.com/office/drawing/2014/main" val="224067558"/>
                    </a:ext>
                  </a:extLst>
                </a:gridCol>
                <a:gridCol w="3085837">
                  <a:extLst>
                    <a:ext uri="{9D8B030D-6E8A-4147-A177-3AD203B41FA5}">
                      <a16:colId xmlns:a16="http://schemas.microsoft.com/office/drawing/2014/main" val="2524474523"/>
                    </a:ext>
                  </a:extLst>
                </a:gridCol>
                <a:gridCol w="3085837">
                  <a:extLst>
                    <a:ext uri="{9D8B030D-6E8A-4147-A177-3AD203B41FA5}">
                      <a16:colId xmlns:a16="http://schemas.microsoft.com/office/drawing/2014/main" val="968900873"/>
                    </a:ext>
                  </a:extLst>
                </a:gridCol>
                <a:gridCol w="3085837">
                  <a:extLst>
                    <a:ext uri="{9D8B030D-6E8A-4147-A177-3AD203B41FA5}">
                      <a16:colId xmlns:a16="http://schemas.microsoft.com/office/drawing/2014/main" val="3473092002"/>
                    </a:ext>
                  </a:extLst>
                </a:gridCol>
              </a:tblGrid>
              <a:tr h="429773">
                <a:tc>
                  <a:txBody>
                    <a:bodyPr/>
                    <a:lstStyle/>
                    <a:p>
                      <a:pPr algn="ctr"/>
                      <a:endParaRPr lang="en-US" sz="2400" b="1">
                        <a:solidFill>
                          <a:schemeClr val="bg1"/>
                        </a:solidFill>
                        <a:latin typeface="+mn-lt"/>
                      </a:endParaRPr>
                    </a:p>
                  </a:txBody>
                  <a:tcPr anchor="ctr">
                    <a:solidFill>
                      <a:srgbClr val="6E7072"/>
                    </a:solidFill>
                  </a:tcPr>
                </a:tc>
                <a:tc>
                  <a:txBody>
                    <a:bodyPr/>
                    <a:lstStyle/>
                    <a:p>
                      <a:pPr algn="ctr"/>
                      <a:r>
                        <a:rPr lang="en-US" sz="2400" b="1">
                          <a:solidFill>
                            <a:schemeClr val="bg1"/>
                          </a:solidFill>
                          <a:latin typeface="+mn-lt"/>
                        </a:rPr>
                        <a:t>Safe</a:t>
                      </a:r>
                    </a:p>
                  </a:txBody>
                  <a:tcPr anchor="ctr">
                    <a:solidFill>
                      <a:srgbClr val="6E7072"/>
                    </a:solidFill>
                  </a:tcPr>
                </a:tc>
                <a:tc>
                  <a:txBody>
                    <a:bodyPr/>
                    <a:lstStyle/>
                    <a:p>
                      <a:pPr algn="ctr"/>
                      <a:r>
                        <a:rPr lang="en-US" sz="2400" b="1">
                          <a:solidFill>
                            <a:schemeClr val="bg1"/>
                          </a:solidFill>
                          <a:latin typeface="+mn-lt"/>
                        </a:rPr>
                        <a:t>Safe With Plan</a:t>
                      </a:r>
                    </a:p>
                  </a:txBody>
                  <a:tcPr anchor="ctr">
                    <a:solidFill>
                      <a:srgbClr val="6E7072"/>
                    </a:solidFill>
                  </a:tcPr>
                </a:tc>
                <a:tc>
                  <a:txBody>
                    <a:bodyPr/>
                    <a:lstStyle/>
                    <a:p>
                      <a:pPr algn="ctr"/>
                      <a:r>
                        <a:rPr lang="en-US" sz="2400" b="1">
                          <a:solidFill>
                            <a:schemeClr val="bg1"/>
                          </a:solidFill>
                          <a:latin typeface="+mn-lt"/>
                        </a:rPr>
                        <a:t>Unsafe</a:t>
                      </a:r>
                    </a:p>
                  </a:txBody>
                  <a:tcPr anchor="ctr">
                    <a:solidFill>
                      <a:srgbClr val="6E7072"/>
                    </a:solidFill>
                  </a:tcPr>
                </a:tc>
                <a:extLst>
                  <a:ext uri="{0D108BD9-81ED-4DB2-BD59-A6C34878D82A}">
                    <a16:rowId xmlns:a16="http://schemas.microsoft.com/office/drawing/2014/main" val="762714786"/>
                  </a:ext>
                </a:extLst>
              </a:tr>
              <a:tr h="1667471">
                <a:tc>
                  <a:txBody>
                    <a:bodyPr/>
                    <a:lstStyle/>
                    <a:p>
                      <a:pPr algn="l"/>
                      <a:r>
                        <a:rPr lang="en-US" sz="2400">
                          <a:latin typeface="+mn-lt"/>
                        </a:rPr>
                        <a:t>Low/</a:t>
                      </a:r>
                    </a:p>
                    <a:p>
                      <a:pPr algn="l"/>
                      <a:r>
                        <a:rPr lang="en-US" sz="2400">
                          <a:latin typeface="+mn-lt"/>
                        </a:rPr>
                        <a:t>Moderate Risk</a:t>
                      </a:r>
                    </a:p>
                  </a:txBody>
                  <a:tcPr anchor="ctr"/>
                </a:tc>
                <a:tc>
                  <a:txBody>
                    <a:bodyPr/>
                    <a:lstStyle/>
                    <a:p>
                      <a:endParaRPr lang="en-US" sz="2400">
                        <a:latin typeface="Brandon Grotesque Regular" panose="020B0503020203060202" pitchFamily="34" charset="0"/>
                      </a:endParaRPr>
                    </a:p>
                  </a:txBody>
                  <a:tcPr/>
                </a:tc>
                <a:tc>
                  <a:txBody>
                    <a:bodyPr/>
                    <a:lstStyle/>
                    <a:p>
                      <a:endParaRPr lang="en-US" sz="2400">
                        <a:latin typeface="Brandon Grotesque Regular" panose="020B0503020203060202" pitchFamily="34" charset="0"/>
                      </a:endParaRPr>
                    </a:p>
                  </a:txBody>
                  <a:tcPr/>
                </a:tc>
                <a:tc>
                  <a:txBody>
                    <a:bodyPr/>
                    <a:lstStyle/>
                    <a:p>
                      <a:endParaRPr lang="en-US" sz="2400">
                        <a:latin typeface="Brandon Grotesque Regular" panose="020B0503020203060202" pitchFamily="34" charset="0"/>
                      </a:endParaRPr>
                    </a:p>
                  </a:txBody>
                  <a:tcPr/>
                </a:tc>
                <a:extLst>
                  <a:ext uri="{0D108BD9-81ED-4DB2-BD59-A6C34878D82A}">
                    <a16:rowId xmlns:a16="http://schemas.microsoft.com/office/drawing/2014/main" val="3637335311"/>
                  </a:ext>
                </a:extLst>
              </a:tr>
              <a:tr h="1667471">
                <a:tc>
                  <a:txBody>
                    <a:bodyPr/>
                    <a:lstStyle/>
                    <a:p>
                      <a:pPr algn="l"/>
                      <a:r>
                        <a:rPr lang="en-US" sz="2400">
                          <a:latin typeface="+mn-lt"/>
                        </a:rPr>
                        <a:t>High/</a:t>
                      </a:r>
                    </a:p>
                    <a:p>
                      <a:pPr algn="l"/>
                      <a:r>
                        <a:rPr lang="en-US" sz="2400">
                          <a:latin typeface="+mn-lt"/>
                        </a:rPr>
                        <a:t>Very High Risk</a:t>
                      </a:r>
                    </a:p>
                  </a:txBody>
                  <a:tcPr anchor="ctr"/>
                </a:tc>
                <a:tc>
                  <a:txBody>
                    <a:bodyPr/>
                    <a:lstStyle/>
                    <a:p>
                      <a:endParaRPr lang="en-US" sz="2400">
                        <a:latin typeface="Brandon Grotesque Regular" panose="020B0503020203060202" pitchFamily="34" charset="0"/>
                      </a:endParaRPr>
                    </a:p>
                  </a:txBody>
                  <a:tcPr/>
                </a:tc>
                <a:tc>
                  <a:txBody>
                    <a:bodyPr/>
                    <a:lstStyle/>
                    <a:p>
                      <a:endParaRPr lang="en-US" sz="2400">
                        <a:latin typeface="Brandon Grotesque Regular" panose="020B0503020203060202" pitchFamily="34" charset="0"/>
                      </a:endParaRPr>
                    </a:p>
                  </a:txBody>
                  <a:tcPr/>
                </a:tc>
                <a:tc>
                  <a:txBody>
                    <a:bodyPr/>
                    <a:lstStyle/>
                    <a:p>
                      <a:endParaRPr lang="en-US" sz="2400">
                        <a:latin typeface="Brandon Grotesque Regular" panose="020B0503020203060202" pitchFamily="34" charset="0"/>
                      </a:endParaRPr>
                    </a:p>
                  </a:txBody>
                  <a:tcPr/>
                </a:tc>
                <a:extLst>
                  <a:ext uri="{0D108BD9-81ED-4DB2-BD59-A6C34878D82A}">
                    <a16:rowId xmlns:a16="http://schemas.microsoft.com/office/drawing/2014/main" val="1090850849"/>
                  </a:ext>
                </a:extLst>
              </a:tr>
            </a:tbl>
          </a:graphicData>
        </a:graphic>
      </p:graphicFrame>
      <p:sp>
        <p:nvSpPr>
          <p:cNvPr id="7" name="TextBox 6">
            <a:extLst>
              <a:ext uri="{FF2B5EF4-FFF2-40B4-BE49-F238E27FC236}">
                <a16:creationId xmlns:a16="http://schemas.microsoft.com/office/drawing/2014/main" id="{01FFF7A7-B5AF-4C35-7615-3F5B6BEDDF45}"/>
              </a:ext>
            </a:extLst>
          </p:cNvPr>
          <p:cNvSpPr txBox="1"/>
          <p:nvPr/>
        </p:nvSpPr>
        <p:spPr>
          <a:xfrm>
            <a:off x="3273552" y="2914681"/>
            <a:ext cx="14887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BCA"/>
                </a:solidFill>
                <a:effectLst/>
                <a:uLnTx/>
                <a:uFillTx/>
                <a:ea typeface="+mn-ea"/>
                <a:cs typeface="+mn-cs"/>
              </a:rPr>
              <a:t>89,685 (70%)</a:t>
            </a:r>
          </a:p>
        </p:txBody>
      </p:sp>
      <p:graphicFrame>
        <p:nvGraphicFramePr>
          <p:cNvPr id="8" name="Chart 7">
            <a:extLst>
              <a:ext uri="{FF2B5EF4-FFF2-40B4-BE49-F238E27FC236}">
                <a16:creationId xmlns:a16="http://schemas.microsoft.com/office/drawing/2014/main" id="{1A384CF7-9AC8-AAC7-CB16-CE3D3DDB1805}"/>
              </a:ext>
            </a:extLst>
          </p:cNvPr>
          <p:cNvGraphicFramePr/>
          <p:nvPr/>
        </p:nvGraphicFramePr>
        <p:xfrm>
          <a:off x="1050574" y="-31155"/>
          <a:ext cx="1758886" cy="207272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854A2FF4-842B-DC5D-B9CC-E3A1696357C9}"/>
              </a:ext>
            </a:extLst>
          </p:cNvPr>
          <p:cNvSpPr txBox="1"/>
          <p:nvPr/>
        </p:nvSpPr>
        <p:spPr>
          <a:xfrm>
            <a:off x="6397337" y="2882200"/>
            <a:ext cx="11911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008AAF"/>
                </a:solidFill>
              </a:rPr>
              <a:t>4,758 (4</a:t>
            </a:r>
            <a:r>
              <a:rPr kumimoji="0" lang="en-US" sz="2800" b="1" i="0" u="none" strike="noStrike" kern="1200" cap="none" spc="0" normalizeH="0" baseline="0" noProof="0">
                <a:ln>
                  <a:noFill/>
                </a:ln>
                <a:solidFill>
                  <a:srgbClr val="008AAF"/>
                </a:solidFill>
                <a:effectLst/>
                <a:uLnTx/>
                <a:uFillTx/>
                <a:ea typeface="+mn-ea"/>
                <a:cs typeface="+mn-cs"/>
              </a:rPr>
              <a:t>%)</a:t>
            </a:r>
          </a:p>
        </p:txBody>
      </p:sp>
      <p:sp>
        <p:nvSpPr>
          <p:cNvPr id="10" name="TextBox 9">
            <a:extLst>
              <a:ext uri="{FF2B5EF4-FFF2-40B4-BE49-F238E27FC236}">
                <a16:creationId xmlns:a16="http://schemas.microsoft.com/office/drawing/2014/main" id="{6BD23A8A-66E6-3A76-8754-3BC8B9C8D7C8}"/>
              </a:ext>
            </a:extLst>
          </p:cNvPr>
          <p:cNvSpPr txBox="1"/>
          <p:nvPr/>
        </p:nvSpPr>
        <p:spPr>
          <a:xfrm>
            <a:off x="9496048" y="2881842"/>
            <a:ext cx="11911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006E8D"/>
                </a:solidFill>
              </a:rPr>
              <a:t>1,161</a:t>
            </a:r>
            <a:endParaRPr kumimoji="0" lang="en-US" sz="2800" b="1" i="0" u="none" strike="noStrike" kern="1200" cap="none" spc="0" normalizeH="0" baseline="0" noProof="0">
              <a:ln>
                <a:noFill/>
              </a:ln>
              <a:solidFill>
                <a:srgbClr val="006E8D"/>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6E8D"/>
                </a:solidFill>
                <a:effectLst/>
                <a:uLnTx/>
                <a:uFillTx/>
                <a:ea typeface="+mn-ea"/>
                <a:cs typeface="+mn-cs"/>
              </a:rPr>
              <a:t>(1%)</a:t>
            </a:r>
          </a:p>
        </p:txBody>
      </p:sp>
      <p:sp>
        <p:nvSpPr>
          <p:cNvPr id="11" name="TextBox 10">
            <a:extLst>
              <a:ext uri="{FF2B5EF4-FFF2-40B4-BE49-F238E27FC236}">
                <a16:creationId xmlns:a16="http://schemas.microsoft.com/office/drawing/2014/main" id="{A220E3A9-468A-611C-D8E6-F9E418B577AA}"/>
              </a:ext>
            </a:extLst>
          </p:cNvPr>
          <p:cNvSpPr txBox="1"/>
          <p:nvPr/>
        </p:nvSpPr>
        <p:spPr>
          <a:xfrm>
            <a:off x="3296655" y="4657656"/>
            <a:ext cx="14887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6943D"/>
                </a:solidFill>
              </a:rPr>
              <a:t>23,382 (18%</a:t>
            </a:r>
            <a:r>
              <a:rPr kumimoji="0" lang="en-US" sz="2800" b="1" i="0" u="none" strike="noStrike" kern="1200" cap="none" spc="0" normalizeH="0" baseline="0" noProof="0">
                <a:ln>
                  <a:noFill/>
                </a:ln>
                <a:solidFill>
                  <a:srgbClr val="F6943D"/>
                </a:solidFill>
                <a:effectLst/>
                <a:uLnTx/>
                <a:uFillTx/>
                <a:ea typeface="+mn-ea"/>
                <a:cs typeface="+mn-cs"/>
              </a:rPr>
              <a:t>)</a:t>
            </a:r>
          </a:p>
        </p:txBody>
      </p:sp>
      <p:sp>
        <p:nvSpPr>
          <p:cNvPr id="12" name="TextBox 11">
            <a:extLst>
              <a:ext uri="{FF2B5EF4-FFF2-40B4-BE49-F238E27FC236}">
                <a16:creationId xmlns:a16="http://schemas.microsoft.com/office/drawing/2014/main" id="{B0189913-F780-3503-0399-C05AD96098A4}"/>
              </a:ext>
            </a:extLst>
          </p:cNvPr>
          <p:cNvSpPr txBox="1"/>
          <p:nvPr/>
        </p:nvSpPr>
        <p:spPr>
          <a:xfrm>
            <a:off x="6397337" y="4657657"/>
            <a:ext cx="11911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D9542F"/>
                </a:solidFill>
              </a:rPr>
              <a:t>3,903 (3</a:t>
            </a:r>
            <a:r>
              <a:rPr kumimoji="0" lang="en-US" sz="2800" b="1" i="0" u="none" strike="noStrike" kern="1200" cap="none" spc="0" normalizeH="0" baseline="0" noProof="0">
                <a:ln>
                  <a:noFill/>
                </a:ln>
                <a:solidFill>
                  <a:srgbClr val="D9542F"/>
                </a:solidFill>
                <a:effectLst/>
                <a:uLnTx/>
                <a:uFillTx/>
                <a:ea typeface="+mn-ea"/>
                <a:cs typeface="+mn-cs"/>
              </a:rPr>
              <a:t>%)</a:t>
            </a:r>
          </a:p>
        </p:txBody>
      </p:sp>
      <p:sp>
        <p:nvSpPr>
          <p:cNvPr id="13" name="TextBox 12">
            <a:extLst>
              <a:ext uri="{FF2B5EF4-FFF2-40B4-BE49-F238E27FC236}">
                <a16:creationId xmlns:a16="http://schemas.microsoft.com/office/drawing/2014/main" id="{06FCFDB4-9C68-428A-FF5C-BB163F594A90}"/>
              </a:ext>
            </a:extLst>
          </p:cNvPr>
          <p:cNvSpPr txBox="1"/>
          <p:nvPr/>
        </p:nvSpPr>
        <p:spPr>
          <a:xfrm>
            <a:off x="9394912" y="4657658"/>
            <a:ext cx="11911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932532"/>
                </a:solidFill>
              </a:rPr>
              <a:t>5,720 (4</a:t>
            </a:r>
            <a:r>
              <a:rPr kumimoji="0" lang="en-US" sz="2800" b="1" i="0" u="none" strike="noStrike" kern="1200" cap="none" spc="0" normalizeH="0" baseline="0" noProof="0">
                <a:ln>
                  <a:noFill/>
                </a:ln>
                <a:solidFill>
                  <a:srgbClr val="932532"/>
                </a:solidFill>
                <a:effectLst/>
                <a:uLnTx/>
                <a:uFillTx/>
                <a:ea typeface="+mn-ea"/>
                <a:cs typeface="+mn-cs"/>
              </a:rPr>
              <a:t>%)</a:t>
            </a:r>
          </a:p>
        </p:txBody>
      </p:sp>
      <p:sp>
        <p:nvSpPr>
          <p:cNvPr id="2" name="Title 1">
            <a:extLst>
              <a:ext uri="{FF2B5EF4-FFF2-40B4-BE49-F238E27FC236}">
                <a16:creationId xmlns:a16="http://schemas.microsoft.com/office/drawing/2014/main" id="{5D91579C-CA2E-99DD-326E-99D88575144C}"/>
              </a:ext>
            </a:extLst>
          </p:cNvPr>
          <p:cNvSpPr>
            <a:spLocks noGrp="1"/>
          </p:cNvSpPr>
          <p:nvPr>
            <p:ph type="title"/>
          </p:nvPr>
        </p:nvSpPr>
        <p:spPr/>
        <p:txBody>
          <a:bodyPr>
            <a:normAutofit fontScale="90000"/>
          </a:bodyPr>
          <a:lstStyle/>
          <a:p>
            <a:pPr algn="ctr"/>
            <a:r>
              <a:rPr lang="en-US">
                <a:cs typeface="Segoe UI"/>
              </a:rPr>
              <a:t>2024 distribution in </a:t>
            </a:r>
            <a:br>
              <a:rPr lang="en-US">
                <a:cs typeface="Segoe UI"/>
              </a:rPr>
            </a:br>
            <a:r>
              <a:rPr lang="en-US">
                <a:cs typeface="Segoe UI"/>
              </a:rPr>
              <a:t>California</a:t>
            </a:r>
            <a:endParaRPr lang="en-US"/>
          </a:p>
        </p:txBody>
      </p:sp>
    </p:spTree>
    <p:custDataLst>
      <p:tags r:id="rId1"/>
    </p:custDataLst>
    <p:extLst>
      <p:ext uri="{BB962C8B-B14F-4D97-AF65-F5344CB8AC3E}">
        <p14:creationId xmlns:p14="http://schemas.microsoft.com/office/powerpoint/2010/main" val="1564047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ground, outdoor, child&#10;&#10;Description automatically generated">
            <a:extLst>
              <a:ext uri="{FF2B5EF4-FFF2-40B4-BE49-F238E27FC236}">
                <a16:creationId xmlns:a16="http://schemas.microsoft.com/office/drawing/2014/main" id="{B95A90F0-CA0D-485A-BA7E-5636B7366712}"/>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10792" b="10792"/>
          <a:stretch/>
        </p:blipFill>
        <p:spPr/>
      </p:pic>
      <p:sp>
        <p:nvSpPr>
          <p:cNvPr id="2" name="Title 1">
            <a:extLst>
              <a:ext uri="{FF2B5EF4-FFF2-40B4-BE49-F238E27FC236}">
                <a16:creationId xmlns:a16="http://schemas.microsoft.com/office/drawing/2014/main" id="{F1927BC1-FDFA-4FA9-BF4F-D92568C84A04}"/>
              </a:ext>
            </a:extLst>
          </p:cNvPr>
          <p:cNvSpPr>
            <a:spLocks noGrp="1"/>
          </p:cNvSpPr>
          <p:nvPr>
            <p:ph type="title"/>
          </p:nvPr>
        </p:nvSpPr>
        <p:spPr>
          <a:xfrm>
            <a:off x="6104536" y="535667"/>
            <a:ext cx="5456337" cy="2538196"/>
          </a:xfrm>
        </p:spPr>
        <p:txBody>
          <a:bodyPr/>
          <a:lstStyle/>
          <a:p>
            <a:r>
              <a:rPr lang="en-US" sz="4000"/>
              <a:t>Michigan Reunification assessment Study (2005)</a:t>
            </a:r>
          </a:p>
        </p:txBody>
      </p:sp>
      <p:sp>
        <p:nvSpPr>
          <p:cNvPr id="3" name="Text Placeholder 2">
            <a:extLst>
              <a:ext uri="{FF2B5EF4-FFF2-40B4-BE49-F238E27FC236}">
                <a16:creationId xmlns:a16="http://schemas.microsoft.com/office/drawing/2014/main" id="{DB28389E-4484-7F49-9B7D-5177ADD80789}"/>
              </a:ext>
            </a:extLst>
          </p:cNvPr>
          <p:cNvSpPr>
            <a:spLocks noGrp="1"/>
          </p:cNvSpPr>
          <p:nvPr>
            <p:ph type="body" sz="quarter" idx="11"/>
          </p:nvPr>
        </p:nvSpPr>
        <p:spPr>
          <a:xfrm>
            <a:off x="6104536" y="3073863"/>
            <a:ext cx="5456337" cy="3244744"/>
          </a:xfrm>
        </p:spPr>
        <p:txBody>
          <a:bodyPr/>
          <a:lstStyle/>
          <a:p>
            <a:pPr marL="457200" indent="-457200">
              <a:spcBef>
                <a:spcPts val="0"/>
              </a:spcBef>
              <a:spcAft>
                <a:spcPts val="600"/>
              </a:spcAft>
              <a:buFont typeface="Arial" panose="020B0604020202020204" pitchFamily="34" charset="0"/>
              <a:buChar char="•"/>
            </a:pPr>
            <a:r>
              <a:rPr lang="en-US" sz="2400"/>
              <a:t>Nine pilot counties implementing</a:t>
            </a:r>
            <a:br>
              <a:rPr lang="en-US" sz="2400"/>
            </a:br>
            <a:r>
              <a:rPr lang="en-US" sz="2400"/>
              <a:t>SDM reunification assessment</a:t>
            </a:r>
          </a:p>
          <a:p>
            <a:pPr marL="457200" indent="-457200">
              <a:spcBef>
                <a:spcPts val="0"/>
              </a:spcBef>
              <a:spcAft>
                <a:spcPts val="600"/>
              </a:spcAft>
              <a:buFont typeface="Arial" panose="020B0604020202020204" pitchFamily="34" charset="0"/>
              <a:buChar char="•"/>
            </a:pPr>
            <a:r>
              <a:rPr lang="en-US" sz="2400"/>
              <a:t>Nine control counties continuing</a:t>
            </a:r>
            <a:br>
              <a:rPr lang="en-US" sz="2400"/>
            </a:br>
            <a:r>
              <a:rPr lang="en-US" sz="2400"/>
              <a:t>with traditional case management practice</a:t>
            </a:r>
          </a:p>
          <a:p>
            <a:pPr marL="457200" indent="-457200">
              <a:spcBef>
                <a:spcPts val="0"/>
              </a:spcBef>
              <a:spcAft>
                <a:spcPts val="600"/>
              </a:spcAft>
              <a:buFont typeface="Arial" panose="020B0604020202020204" pitchFamily="34" charset="0"/>
              <a:buChar char="•"/>
            </a:pPr>
            <a:r>
              <a:rPr lang="en-US" sz="2400"/>
              <a:t>Followed reunification and permanency outcomes for </a:t>
            </a:r>
            <a:br>
              <a:rPr lang="en-US" sz="2400"/>
            </a:br>
            <a:r>
              <a:rPr lang="en-US" sz="2400"/>
              <a:t>15 months</a:t>
            </a:r>
          </a:p>
          <a:p>
            <a:pPr>
              <a:spcBef>
                <a:spcPts val="0"/>
              </a:spcBef>
              <a:spcAft>
                <a:spcPts val="600"/>
              </a:spcAft>
            </a:pPr>
            <a:endParaRPr lang="en-US" sz="2400"/>
          </a:p>
        </p:txBody>
      </p:sp>
      <p:sp>
        <p:nvSpPr>
          <p:cNvPr id="90" name="Title 1">
            <a:extLst>
              <a:ext uri="{FF2B5EF4-FFF2-40B4-BE49-F238E27FC236}">
                <a16:creationId xmlns:a16="http://schemas.microsoft.com/office/drawing/2014/main" id="{B41CEFDE-B0BA-9A4F-BDA6-D187537DDAC2}"/>
              </a:ext>
            </a:extLst>
          </p:cNvPr>
          <p:cNvSpPr txBox="1">
            <a:spLocks/>
          </p:cNvSpPr>
          <p:nvPr/>
        </p:nvSpPr>
        <p:spPr>
          <a:xfrm>
            <a:off x="564713" y="3073863"/>
            <a:ext cx="4689212" cy="1088532"/>
          </a:xfrm>
          <a:prstGeom prst="rect">
            <a:avLst/>
          </a:prstGeom>
        </p:spPr>
        <p:txBody>
          <a:bodyPr/>
          <a:lstStyle>
            <a:lvl1pPr algn="l" defTabSz="913965"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a:lstStyle>
          <a:p>
            <a:pPr marL="457200" marR="0" lvl="0" indent="-457200" algn="l" defTabSz="913965"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4C4C4E"/>
              </a:solidFill>
              <a:effectLst/>
              <a:uLnTx/>
              <a:uFillTx/>
              <a:latin typeface="Segoe UI" panose="020B0502040204020203" pitchFamily="34" charset="0"/>
              <a:ea typeface="+mj-ea"/>
              <a:cs typeface="Segoe UI" panose="020B0502040204020203" pitchFamily="34" charset="0"/>
            </a:endParaRPr>
          </a:p>
        </p:txBody>
      </p:sp>
      <p:sp>
        <p:nvSpPr>
          <p:cNvPr id="91" name="Title 1">
            <a:extLst>
              <a:ext uri="{FF2B5EF4-FFF2-40B4-BE49-F238E27FC236}">
                <a16:creationId xmlns:a16="http://schemas.microsoft.com/office/drawing/2014/main" id="{5F6AFE12-C58E-2849-AFE8-C32EAAD07991}"/>
              </a:ext>
            </a:extLst>
          </p:cNvPr>
          <p:cNvSpPr txBox="1">
            <a:spLocks/>
          </p:cNvSpPr>
          <p:nvPr/>
        </p:nvSpPr>
        <p:spPr>
          <a:xfrm>
            <a:off x="8162876" y="2127484"/>
            <a:ext cx="3375003" cy="1088532"/>
          </a:xfrm>
          <a:prstGeom prst="rect">
            <a:avLst/>
          </a:prstGeom>
        </p:spPr>
        <p:txBody>
          <a:bodyPr/>
          <a:lstStyle>
            <a:lvl1pPr algn="l" defTabSz="913965"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a:lstStyle>
          <a:p>
            <a:pPr marL="0" marR="0" lvl="0" indent="0" algn="r" defTabSz="913965"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a:ln>
                <a:noFill/>
              </a:ln>
              <a:solidFill>
                <a:srgbClr val="4C4C4E"/>
              </a:solidFill>
              <a:effectLst/>
              <a:uLnTx/>
              <a:uFillTx/>
              <a:latin typeface="Segoe UI" panose="020B0502040204020203" pitchFamily="34" charset="0"/>
              <a:ea typeface="+mj-ea"/>
              <a:cs typeface="Segoe UI" panose="020B0502040204020203" pitchFamily="34" charset="0"/>
            </a:endParaRPr>
          </a:p>
        </p:txBody>
      </p:sp>
      <p:sp>
        <p:nvSpPr>
          <p:cNvPr id="92" name="Title 1">
            <a:extLst>
              <a:ext uri="{FF2B5EF4-FFF2-40B4-BE49-F238E27FC236}">
                <a16:creationId xmlns:a16="http://schemas.microsoft.com/office/drawing/2014/main" id="{E729A858-160F-DD41-AD40-DB6F7A93F1BC}"/>
              </a:ext>
            </a:extLst>
          </p:cNvPr>
          <p:cNvSpPr txBox="1">
            <a:spLocks/>
          </p:cNvSpPr>
          <p:nvPr/>
        </p:nvSpPr>
        <p:spPr>
          <a:xfrm>
            <a:off x="528574" y="5623570"/>
            <a:ext cx="11134849" cy="1088532"/>
          </a:xfrm>
          <a:prstGeom prst="rect">
            <a:avLst/>
          </a:prstGeom>
        </p:spPr>
        <p:txBody>
          <a:bodyPr/>
          <a:lstStyle>
            <a:lvl1pPr algn="l" defTabSz="913965"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a:lstStyle>
          <a:p>
            <a:pPr marL="0" marR="0" lvl="0" indent="0" algn="l" defTabSz="913965"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006E8D"/>
              </a:solidFill>
              <a:effectLst/>
              <a:uLnTx/>
              <a:uFillTx/>
              <a:latin typeface="Segoe UI" panose="020B0502040204020203" pitchFamily="34" charset="0"/>
              <a:ea typeface="+mj-ea"/>
              <a:cs typeface="Segoe UI" panose="020B0502040204020203" pitchFamily="34" charset="0"/>
            </a:endParaRPr>
          </a:p>
        </p:txBody>
      </p:sp>
    </p:spTree>
    <p:custDataLst>
      <p:tags r:id="rId1"/>
    </p:custDataLst>
    <p:extLst>
      <p:ext uri="{BB962C8B-B14F-4D97-AF65-F5344CB8AC3E}">
        <p14:creationId xmlns:p14="http://schemas.microsoft.com/office/powerpoint/2010/main" val="214033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F978FACE-E41F-3B42-A7A6-B70EE4659619}"/>
              </a:ext>
            </a:extLst>
          </p:cNvPr>
          <p:cNvSpPr/>
          <p:nvPr/>
        </p:nvSpPr>
        <p:spPr>
          <a:xfrm>
            <a:off x="1407941" y="4552477"/>
            <a:ext cx="2011680" cy="9612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ea typeface="+mn-ea"/>
                <a:cs typeface="+mn-cs"/>
              </a:rPr>
              <a:t>90 days</a:t>
            </a:r>
          </a:p>
        </p:txBody>
      </p:sp>
      <p:sp>
        <p:nvSpPr>
          <p:cNvPr id="9" name="Down Arrow 8">
            <a:extLst>
              <a:ext uri="{FF2B5EF4-FFF2-40B4-BE49-F238E27FC236}">
                <a16:creationId xmlns:a16="http://schemas.microsoft.com/office/drawing/2014/main" id="{E1CC5C88-FD2C-9A48-8863-D8462512A500}"/>
              </a:ext>
            </a:extLst>
          </p:cNvPr>
          <p:cNvSpPr/>
          <p:nvPr/>
        </p:nvSpPr>
        <p:spPr>
          <a:xfrm>
            <a:off x="639763" y="1692910"/>
            <a:ext cx="1536356" cy="2749061"/>
          </a:xfrm>
          <a:prstGeom prst="down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ea typeface="+mn-ea"/>
                <a:cs typeface="+mn-cs"/>
              </a:rPr>
              <a:t>Detention</a:t>
            </a:r>
          </a:p>
        </p:txBody>
      </p:sp>
      <p:pic>
        <p:nvPicPr>
          <p:cNvPr id="10" name="Graphic 9">
            <a:extLst>
              <a:ext uri="{FF2B5EF4-FFF2-40B4-BE49-F238E27FC236}">
                <a16:creationId xmlns:a16="http://schemas.microsoft.com/office/drawing/2014/main" id="{BE9E911F-12BA-4905-ACCB-F7163B054A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5696" y="4396622"/>
            <a:ext cx="1074978" cy="1273001"/>
          </a:xfrm>
          <a:prstGeom prst="rect">
            <a:avLst/>
          </a:prstGeom>
        </p:spPr>
      </p:pic>
      <p:sp>
        <p:nvSpPr>
          <p:cNvPr id="11" name="Right Arrow 4">
            <a:extLst>
              <a:ext uri="{FF2B5EF4-FFF2-40B4-BE49-F238E27FC236}">
                <a16:creationId xmlns:a16="http://schemas.microsoft.com/office/drawing/2014/main" id="{A4B3C912-4351-4179-AB04-232106AF0E2C}"/>
              </a:ext>
            </a:extLst>
          </p:cNvPr>
          <p:cNvSpPr/>
          <p:nvPr/>
        </p:nvSpPr>
        <p:spPr>
          <a:xfrm>
            <a:off x="5006750" y="4552477"/>
            <a:ext cx="2011680" cy="9612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ea typeface="+mn-ea"/>
                <a:cs typeface="+mn-cs"/>
              </a:rPr>
              <a:t>90 days</a:t>
            </a:r>
          </a:p>
        </p:txBody>
      </p:sp>
      <p:pic>
        <p:nvPicPr>
          <p:cNvPr id="12" name="Graphic 11">
            <a:extLst>
              <a:ext uri="{FF2B5EF4-FFF2-40B4-BE49-F238E27FC236}">
                <a16:creationId xmlns:a16="http://schemas.microsoft.com/office/drawing/2014/main" id="{3CA58A99-7E79-4924-9F65-73F3CE999307}"/>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7152480" y="4396622"/>
            <a:ext cx="1074978" cy="1273001"/>
          </a:xfrm>
          <a:prstGeom prst="rect">
            <a:avLst/>
          </a:prstGeom>
        </p:spPr>
      </p:pic>
      <p:sp>
        <p:nvSpPr>
          <p:cNvPr id="13" name="Right Arrow 4">
            <a:extLst>
              <a:ext uri="{FF2B5EF4-FFF2-40B4-BE49-F238E27FC236}">
                <a16:creationId xmlns:a16="http://schemas.microsoft.com/office/drawing/2014/main" id="{A465EC33-D843-40B7-96B3-FBC4CD8C6C5A}"/>
              </a:ext>
            </a:extLst>
          </p:cNvPr>
          <p:cNvSpPr/>
          <p:nvPr/>
        </p:nvSpPr>
        <p:spPr>
          <a:xfrm>
            <a:off x="8459644" y="4552477"/>
            <a:ext cx="2011680" cy="9612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ea typeface="+mn-ea"/>
                <a:cs typeface="+mn-cs"/>
              </a:rPr>
              <a:t>90 days</a:t>
            </a:r>
          </a:p>
        </p:txBody>
      </p:sp>
      <p:pic>
        <p:nvPicPr>
          <p:cNvPr id="14" name="Graphic 13">
            <a:extLst>
              <a:ext uri="{FF2B5EF4-FFF2-40B4-BE49-F238E27FC236}">
                <a16:creationId xmlns:a16="http://schemas.microsoft.com/office/drawing/2014/main" id="{87B78CA6-7D79-45D9-9E2F-E1A8CDD080E6}"/>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10580447" y="4396622"/>
            <a:ext cx="1074978" cy="1273001"/>
          </a:xfrm>
          <a:prstGeom prst="rect">
            <a:avLst/>
          </a:prstGeom>
        </p:spPr>
      </p:pic>
      <p:sp>
        <p:nvSpPr>
          <p:cNvPr id="2" name="Title 1">
            <a:extLst>
              <a:ext uri="{FF2B5EF4-FFF2-40B4-BE49-F238E27FC236}">
                <a16:creationId xmlns:a16="http://schemas.microsoft.com/office/drawing/2014/main" id="{4843C4EB-77C2-0D57-E11C-3DFE2F96B7F4}"/>
              </a:ext>
            </a:extLst>
          </p:cNvPr>
          <p:cNvSpPr>
            <a:spLocks noGrp="1"/>
          </p:cNvSpPr>
          <p:nvPr>
            <p:ph type="title"/>
          </p:nvPr>
        </p:nvSpPr>
        <p:spPr/>
        <p:txBody>
          <a:bodyPr/>
          <a:lstStyle/>
          <a:p>
            <a:r>
              <a:rPr lang="en-US"/>
              <a:t>Strategy in Pilot Counties</a:t>
            </a:r>
          </a:p>
        </p:txBody>
      </p:sp>
    </p:spTree>
    <p:custDataLst>
      <p:tags r:id="rId1"/>
    </p:custDataLst>
    <p:extLst>
      <p:ext uri="{BB962C8B-B14F-4D97-AF65-F5344CB8AC3E}">
        <p14:creationId xmlns:p14="http://schemas.microsoft.com/office/powerpoint/2010/main" val="12893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18AC-20D4-25C0-C59A-5FC1B213BC5B}"/>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21CF8441-C514-3434-9988-67C725831926}"/>
              </a:ext>
            </a:extLst>
          </p:cNvPr>
          <p:cNvSpPr>
            <a:spLocks noGrp="1"/>
          </p:cNvSpPr>
          <p:nvPr>
            <p:ph type="body" sz="quarter" idx="18"/>
          </p:nvPr>
        </p:nvSpPr>
        <p:spPr/>
        <p:txBody>
          <a:bodyPr/>
          <a:lstStyle/>
          <a:p>
            <a:r>
              <a:rPr lang="en-AU">
                <a:cs typeface="Segoe UI"/>
              </a:rPr>
              <a:t>Shared Agreements</a:t>
            </a:r>
          </a:p>
        </p:txBody>
      </p:sp>
      <p:sp>
        <p:nvSpPr>
          <p:cNvPr id="4" name="Text Placeholder 3">
            <a:extLst>
              <a:ext uri="{FF2B5EF4-FFF2-40B4-BE49-F238E27FC236}">
                <a16:creationId xmlns:a16="http://schemas.microsoft.com/office/drawing/2014/main" id="{C1A3F609-264A-8A3E-0E65-7707F4AD68F0}"/>
              </a:ext>
            </a:extLst>
          </p:cNvPr>
          <p:cNvSpPr>
            <a:spLocks noGrp="1"/>
          </p:cNvSpPr>
          <p:nvPr>
            <p:ph type="body" sz="quarter" idx="16"/>
          </p:nvPr>
        </p:nvSpPr>
        <p:spPr/>
        <p:txBody>
          <a:bodyPr/>
          <a:lstStyle/>
          <a:p>
            <a:r>
              <a:rPr lang="en-US"/>
              <a:t>Structured Decision Making® (SDM) System Overview</a:t>
            </a:r>
            <a:endParaRPr lang="en-AU" sz="2600">
              <a:cs typeface="Segoe UI"/>
            </a:endParaRPr>
          </a:p>
        </p:txBody>
      </p:sp>
      <p:sp>
        <p:nvSpPr>
          <p:cNvPr id="5" name="Text Placeholder 4">
            <a:extLst>
              <a:ext uri="{FF2B5EF4-FFF2-40B4-BE49-F238E27FC236}">
                <a16:creationId xmlns:a16="http://schemas.microsoft.com/office/drawing/2014/main" id="{44CB2A8C-B09E-1DEF-C84D-09431AB28383}"/>
              </a:ext>
            </a:extLst>
          </p:cNvPr>
          <p:cNvSpPr>
            <a:spLocks noGrp="1"/>
          </p:cNvSpPr>
          <p:nvPr>
            <p:ph type="body" sz="quarter" idx="20"/>
          </p:nvPr>
        </p:nvSpPr>
        <p:spPr/>
        <p:txBody>
          <a:bodyPr/>
          <a:lstStyle/>
          <a:p>
            <a:r>
              <a:rPr lang="en-US">
                <a:cs typeface="Segoe UI"/>
              </a:rPr>
              <a:t>Day 1: Supervision and the SDM System and Safety or Hotline</a:t>
            </a:r>
            <a:endParaRPr lang="en-US"/>
          </a:p>
        </p:txBody>
      </p:sp>
      <p:sp>
        <p:nvSpPr>
          <p:cNvPr id="6" name="Text Placeholder 5">
            <a:extLst>
              <a:ext uri="{FF2B5EF4-FFF2-40B4-BE49-F238E27FC236}">
                <a16:creationId xmlns:a16="http://schemas.microsoft.com/office/drawing/2014/main" id="{67A98DF7-9E1D-FF95-6944-7F7633ACAC98}"/>
              </a:ext>
            </a:extLst>
          </p:cNvPr>
          <p:cNvSpPr>
            <a:spLocks noGrp="1"/>
          </p:cNvSpPr>
          <p:nvPr>
            <p:ph type="body" sz="quarter" idx="24"/>
          </p:nvPr>
        </p:nvSpPr>
        <p:spPr/>
        <p:txBody>
          <a:bodyPr/>
          <a:lstStyle/>
          <a:p>
            <a:r>
              <a:rPr lang="en-US">
                <a:cs typeface="Segoe UI"/>
              </a:rPr>
              <a:t>Day 2: Risk</a:t>
            </a:r>
            <a:endParaRPr lang="en-US" sz="1600">
              <a:cs typeface="Segoe UI"/>
            </a:endParaRPr>
          </a:p>
        </p:txBody>
      </p:sp>
      <p:sp>
        <p:nvSpPr>
          <p:cNvPr id="7" name="Text Placeholder 6">
            <a:extLst>
              <a:ext uri="{FF2B5EF4-FFF2-40B4-BE49-F238E27FC236}">
                <a16:creationId xmlns:a16="http://schemas.microsoft.com/office/drawing/2014/main" id="{0F407E4E-04F4-04BF-8FA3-1C4CC830F681}"/>
              </a:ext>
            </a:extLst>
          </p:cNvPr>
          <p:cNvSpPr>
            <a:spLocks noGrp="1"/>
          </p:cNvSpPr>
          <p:nvPr>
            <p:ph type="body" sz="quarter" idx="22"/>
          </p:nvPr>
        </p:nvSpPr>
        <p:spPr/>
        <p:txBody>
          <a:bodyPr/>
          <a:lstStyle/>
          <a:p>
            <a:r>
              <a:rPr lang="en-US"/>
              <a:t>Reunification Assessment and Risk Reassessment</a:t>
            </a:r>
          </a:p>
        </p:txBody>
      </p:sp>
      <p:sp>
        <p:nvSpPr>
          <p:cNvPr id="8" name="Text Placeholder 7">
            <a:extLst>
              <a:ext uri="{FF2B5EF4-FFF2-40B4-BE49-F238E27FC236}">
                <a16:creationId xmlns:a16="http://schemas.microsoft.com/office/drawing/2014/main" id="{30A78F0B-A4F7-87F9-0458-B563A6E471D0}"/>
              </a:ext>
            </a:extLst>
          </p:cNvPr>
          <p:cNvSpPr>
            <a:spLocks noGrp="1"/>
          </p:cNvSpPr>
          <p:nvPr>
            <p:ph type="body" sz="quarter" idx="26"/>
          </p:nvPr>
        </p:nvSpPr>
        <p:spPr/>
        <p:txBody>
          <a:bodyPr/>
          <a:lstStyle/>
          <a:p>
            <a:r>
              <a:rPr lang="en-US">
                <a:cs typeface="Segoe UI"/>
              </a:rPr>
              <a:t>System Change and</a:t>
            </a:r>
          </a:p>
          <a:p>
            <a:r>
              <a:rPr lang="en-US"/>
              <a:t>Next Steps</a:t>
            </a:r>
          </a:p>
        </p:txBody>
      </p:sp>
    </p:spTree>
    <p:custDataLst>
      <p:tags r:id="rId1"/>
    </p:custDataLst>
    <p:extLst>
      <p:ext uri="{BB962C8B-B14F-4D97-AF65-F5344CB8AC3E}">
        <p14:creationId xmlns:p14="http://schemas.microsoft.com/office/powerpoint/2010/main" val="2143152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0028C46-6845-BD4C-80EC-F60366B0BDB9}"/>
              </a:ext>
            </a:extLst>
          </p:cNvPr>
          <p:cNvSpPr txBox="1"/>
          <p:nvPr/>
        </p:nvSpPr>
        <p:spPr>
          <a:xfrm>
            <a:off x="7821975" y="1692761"/>
            <a:ext cx="3833449" cy="46320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4C4C4E"/>
                </a:solidFill>
                <a:effectLst/>
                <a:uLnTx/>
                <a:uFillTx/>
                <a:ea typeface="+mn-ea"/>
                <a:cs typeface="+mn-cs"/>
              </a:rPr>
              <a:t>Pilot counties made improvements</a:t>
            </a:r>
            <a:br>
              <a:rPr kumimoji="0" lang="en-US" sz="2800" b="0" i="0" u="none" strike="noStrike" kern="1200" cap="none" spc="0" normalizeH="0" baseline="0" noProof="0">
                <a:ln>
                  <a:noFill/>
                </a:ln>
                <a:solidFill>
                  <a:srgbClr val="4C4C4E"/>
                </a:solidFill>
                <a:effectLst/>
                <a:uLnTx/>
                <a:uFillTx/>
                <a:ea typeface="+mn-ea"/>
                <a:cs typeface="+mn-cs"/>
              </a:rPr>
            </a:br>
            <a:r>
              <a:rPr kumimoji="0" lang="en-US" sz="2800" b="0" i="0" u="none" strike="noStrike" kern="1200" cap="none" spc="0" normalizeH="0" baseline="0" noProof="0">
                <a:ln>
                  <a:noFill/>
                </a:ln>
                <a:solidFill>
                  <a:srgbClr val="4C4C4E"/>
                </a:solidFill>
                <a:effectLst/>
                <a:uLnTx/>
                <a:uFillTx/>
                <a:ea typeface="+mn-ea"/>
                <a:cs typeface="+mn-cs"/>
              </a:rPr>
              <a:t>over the control counties.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800" b="0" i="0" u="none" strike="noStrike" kern="1200" cap="none" spc="0" normalizeH="0" baseline="0" noProof="0">
              <a:ln>
                <a:noFill/>
              </a:ln>
              <a:solidFill>
                <a:srgbClr val="4C4C4E"/>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600"/>
              </a:spcAft>
              <a:buClr>
                <a:srgbClr val="00ABCA"/>
              </a:buClr>
              <a:buSzPct val="100000"/>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ea typeface="+mn-ea"/>
                <a:cs typeface="+mn-cs"/>
              </a:rPr>
              <a:t>12.5% more likely to achieve any form of permanency</a:t>
            </a:r>
          </a:p>
          <a:p>
            <a:pPr marL="457200" marR="0" lvl="0" indent="-457200" algn="l" defTabSz="914400" rtl="0" eaLnBrk="1" fontAlgn="auto" latinLnBrk="0" hangingPunct="1">
              <a:lnSpc>
                <a:spcPct val="100000"/>
              </a:lnSpc>
              <a:spcBef>
                <a:spcPts val="0"/>
              </a:spcBef>
              <a:spcAft>
                <a:spcPts val="600"/>
              </a:spcAft>
              <a:buClr>
                <a:srgbClr val="00ABCA"/>
              </a:buClr>
              <a:buSzPct val="100000"/>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ea typeface="+mn-ea"/>
                <a:cs typeface="+mn-cs"/>
              </a:rPr>
              <a:t>16.7% more likely to return home</a:t>
            </a:r>
          </a:p>
        </p:txBody>
      </p:sp>
      <p:graphicFrame>
        <p:nvGraphicFramePr>
          <p:cNvPr id="13" name="Chart 12">
            <a:extLst>
              <a:ext uri="{FF2B5EF4-FFF2-40B4-BE49-F238E27FC236}">
                <a16:creationId xmlns:a16="http://schemas.microsoft.com/office/drawing/2014/main" id="{2CB61C44-F6AF-4CAF-BAA3-FB5470607ADE}"/>
              </a:ext>
            </a:extLst>
          </p:cNvPr>
          <p:cNvGraphicFramePr/>
          <p:nvPr>
            <p:extLst>
              <p:ext uri="{D42A27DB-BD31-4B8C-83A1-F6EECF244321}">
                <p14:modId xmlns:p14="http://schemas.microsoft.com/office/powerpoint/2010/main" val="3992061458"/>
              </p:ext>
            </p:extLst>
          </p:nvPr>
        </p:nvGraphicFramePr>
        <p:xfrm>
          <a:off x="639701" y="1692910"/>
          <a:ext cx="6741600" cy="463188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61ECA6AF-EC7C-CCC6-E388-1CCE837E24C3}"/>
              </a:ext>
            </a:extLst>
          </p:cNvPr>
          <p:cNvSpPr>
            <a:spLocks noGrp="1"/>
          </p:cNvSpPr>
          <p:nvPr>
            <p:ph type="title"/>
          </p:nvPr>
        </p:nvSpPr>
        <p:spPr/>
        <p:txBody>
          <a:bodyPr/>
          <a:lstStyle/>
          <a:p>
            <a:r>
              <a:rPr lang="en-US"/>
              <a:t>Results</a:t>
            </a:r>
          </a:p>
        </p:txBody>
      </p:sp>
    </p:spTree>
    <p:custDataLst>
      <p:tags r:id="rId1"/>
    </p:custDataLst>
    <p:extLst>
      <p:ext uri="{BB962C8B-B14F-4D97-AF65-F5344CB8AC3E}">
        <p14:creationId xmlns:p14="http://schemas.microsoft.com/office/powerpoint/2010/main" val="37001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CCEB41-5E29-7328-C166-E55A3EF3284D}"/>
              </a:ext>
            </a:extLst>
          </p:cNvPr>
          <p:cNvSpPr>
            <a:spLocks noGrp="1"/>
          </p:cNvSpPr>
          <p:nvPr>
            <p:ph type="body" sz="quarter" idx="13"/>
          </p:nvPr>
        </p:nvSpPr>
        <p:spPr/>
        <p:txBody>
          <a:bodyPr/>
          <a:lstStyle/>
          <a:p>
            <a:pPr marL="0" indent="0"/>
            <a:r>
              <a:rPr lang="en-US" cap="none">
                <a:solidFill>
                  <a:schemeClr val="accent6"/>
                </a:solidFill>
              </a:rPr>
              <a:t>Families With Another Investigation Within Nine Months After a Risk Reassessment</a:t>
            </a:r>
            <a:endParaRPr lang="en-US">
              <a:solidFill>
                <a:schemeClr val="accent6"/>
              </a:solidFill>
            </a:endParaRPr>
          </a:p>
        </p:txBody>
      </p:sp>
      <p:sp>
        <p:nvSpPr>
          <p:cNvPr id="2" name="Title 1">
            <a:extLst>
              <a:ext uri="{FF2B5EF4-FFF2-40B4-BE49-F238E27FC236}">
                <a16:creationId xmlns:a16="http://schemas.microsoft.com/office/drawing/2014/main" id="{2588F9F0-09E1-F27B-42C1-E9F9130FDB52}"/>
              </a:ext>
            </a:extLst>
          </p:cNvPr>
          <p:cNvSpPr>
            <a:spLocks noGrp="1"/>
          </p:cNvSpPr>
          <p:nvPr>
            <p:ph type="title"/>
          </p:nvPr>
        </p:nvSpPr>
        <p:spPr/>
        <p:txBody>
          <a:bodyPr/>
          <a:lstStyle/>
          <a:p>
            <a:r>
              <a:rPr lang="en-US"/>
              <a:t>IS the Risk Reassessment Valid?</a:t>
            </a:r>
            <a:endParaRPr lang="en-US" cap="none"/>
          </a:p>
        </p:txBody>
      </p:sp>
      <p:sp>
        <p:nvSpPr>
          <p:cNvPr id="10" name="Rectangle 9">
            <a:extLst>
              <a:ext uri="{FF2B5EF4-FFF2-40B4-BE49-F238E27FC236}">
                <a16:creationId xmlns:a16="http://schemas.microsoft.com/office/drawing/2014/main" id="{2E77F462-3249-45BD-B42F-BE77E8663A2F}"/>
              </a:ext>
            </a:extLst>
          </p:cNvPr>
          <p:cNvSpPr/>
          <p:nvPr/>
        </p:nvSpPr>
        <p:spPr>
          <a:xfrm>
            <a:off x="639663" y="6092761"/>
            <a:ext cx="55948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4C4C4E"/>
                </a:solidFill>
                <a:effectLst/>
                <a:uLnTx/>
                <a:uFillTx/>
                <a:ea typeface="+mn-ea"/>
                <a:cs typeface="+mn-cs"/>
              </a:rPr>
              <a:t>N = 5,259 families investigated July 2010 – June 2011</a:t>
            </a:r>
          </a:p>
        </p:txBody>
      </p:sp>
      <p:graphicFrame>
        <p:nvGraphicFramePr>
          <p:cNvPr id="13" name="Chart 12">
            <a:extLst>
              <a:ext uri="{FF2B5EF4-FFF2-40B4-BE49-F238E27FC236}">
                <a16:creationId xmlns:a16="http://schemas.microsoft.com/office/drawing/2014/main" id="{911A3E94-2FC7-463B-BB5C-496EB09C02B7}"/>
              </a:ext>
            </a:extLst>
          </p:cNvPr>
          <p:cNvGraphicFramePr/>
          <p:nvPr>
            <p:extLst>
              <p:ext uri="{D42A27DB-BD31-4B8C-83A1-F6EECF244321}">
                <p14:modId xmlns:p14="http://schemas.microsoft.com/office/powerpoint/2010/main" val="1445486865"/>
              </p:ext>
            </p:extLst>
          </p:nvPr>
        </p:nvGraphicFramePr>
        <p:xfrm>
          <a:off x="639663" y="2353056"/>
          <a:ext cx="11015345" cy="3451812"/>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573033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019E9-F809-02D6-E755-973C2E70FE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8565EE-A4EF-8C10-966B-9549B33B2122}"/>
              </a:ext>
            </a:extLst>
          </p:cNvPr>
          <p:cNvSpPr>
            <a:spLocks noGrp="1"/>
          </p:cNvSpPr>
          <p:nvPr>
            <p:ph type="title"/>
          </p:nvPr>
        </p:nvSpPr>
        <p:spPr/>
        <p:txBody>
          <a:bodyPr/>
          <a:lstStyle/>
          <a:p>
            <a:r>
              <a:rPr lang="en-US">
                <a:latin typeface="Segoe UI"/>
                <a:cs typeface="Segoe UI"/>
              </a:rPr>
              <a:t>Take 2: How do you explain the SDM system to your workers?</a:t>
            </a:r>
            <a:endParaRPr lang="en-US"/>
          </a:p>
        </p:txBody>
      </p:sp>
    </p:spTree>
    <p:custDataLst>
      <p:tags r:id="rId1"/>
    </p:custDataLst>
    <p:extLst>
      <p:ext uri="{BB962C8B-B14F-4D97-AF65-F5344CB8AC3E}">
        <p14:creationId xmlns:p14="http://schemas.microsoft.com/office/powerpoint/2010/main" val="2241825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set of keys&#10;&#10;Description automatically generated with low confidence">
            <a:extLst>
              <a:ext uri="{FF2B5EF4-FFF2-40B4-BE49-F238E27FC236}">
                <a16:creationId xmlns:a16="http://schemas.microsoft.com/office/drawing/2014/main" id="{52F067FA-D3F7-4272-83F4-26B1D673EE9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7736" r="27736"/>
          <a:stretch/>
        </p:blipFill>
        <p:spPr/>
      </p:pic>
      <p:sp>
        <p:nvSpPr>
          <p:cNvPr id="4" name="Text Placeholder 3">
            <a:extLst>
              <a:ext uri="{FF2B5EF4-FFF2-40B4-BE49-F238E27FC236}">
                <a16:creationId xmlns:a16="http://schemas.microsoft.com/office/drawing/2014/main" id="{D1E63A50-606D-FDD4-01FE-BC1E6114D709}"/>
              </a:ext>
            </a:extLst>
          </p:cNvPr>
          <p:cNvSpPr>
            <a:spLocks noGrp="1"/>
          </p:cNvSpPr>
          <p:nvPr>
            <p:ph type="body" sz="quarter" idx="12"/>
          </p:nvPr>
        </p:nvSpPr>
        <p:spPr>
          <a:solidFill>
            <a:schemeClr val="tx1"/>
          </a:solidFill>
        </p:spPr>
        <p:txBody>
          <a:bodyPr/>
          <a:lstStyle/>
          <a:p>
            <a:endParaRPr lang="en-US"/>
          </a:p>
        </p:txBody>
      </p:sp>
      <p:sp>
        <p:nvSpPr>
          <p:cNvPr id="2" name="Title 1">
            <a:extLst>
              <a:ext uri="{FF2B5EF4-FFF2-40B4-BE49-F238E27FC236}">
                <a16:creationId xmlns:a16="http://schemas.microsoft.com/office/drawing/2014/main" id="{FC85F194-A03E-FD42-C4E9-0DBFD60A7103}"/>
              </a:ext>
            </a:extLst>
          </p:cNvPr>
          <p:cNvSpPr>
            <a:spLocks noGrp="1"/>
          </p:cNvSpPr>
          <p:nvPr>
            <p:ph type="title"/>
          </p:nvPr>
        </p:nvSpPr>
        <p:spPr/>
        <p:txBody>
          <a:bodyPr/>
          <a:lstStyle/>
          <a:p>
            <a:r>
              <a:rPr lang="en-US"/>
              <a:t>Supervisors are key to SDM success</a:t>
            </a:r>
          </a:p>
        </p:txBody>
      </p:sp>
    </p:spTree>
    <p:custDataLst>
      <p:tags r:id="rId1"/>
    </p:custDataLst>
    <p:extLst>
      <p:ext uri="{BB962C8B-B14F-4D97-AF65-F5344CB8AC3E}">
        <p14:creationId xmlns:p14="http://schemas.microsoft.com/office/powerpoint/2010/main" val="2577331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FE5CC034-37AC-4757-BFD8-59F52D62364E}"/>
              </a:ext>
            </a:extLst>
          </p:cNvPr>
          <p:cNvGrpSpPr/>
          <p:nvPr/>
        </p:nvGrpSpPr>
        <p:grpSpPr>
          <a:xfrm>
            <a:off x="639662" y="1747829"/>
            <a:ext cx="11015662" cy="4179854"/>
            <a:chOff x="639700" y="1692910"/>
            <a:chExt cx="11015662" cy="4179854"/>
          </a:xfrm>
        </p:grpSpPr>
        <p:grpSp>
          <p:nvGrpSpPr>
            <p:cNvPr id="18" name="Group 17">
              <a:extLst>
                <a:ext uri="{FF2B5EF4-FFF2-40B4-BE49-F238E27FC236}">
                  <a16:creationId xmlns:a16="http://schemas.microsoft.com/office/drawing/2014/main" id="{42721CA6-B98E-455B-B1F3-868C63104E90}"/>
                </a:ext>
              </a:extLst>
            </p:cNvPr>
            <p:cNvGrpSpPr/>
            <p:nvPr/>
          </p:nvGrpSpPr>
          <p:grpSpPr>
            <a:xfrm>
              <a:off x="639700" y="1692910"/>
              <a:ext cx="11015662" cy="4179854"/>
              <a:chOff x="639700" y="1692911"/>
              <a:chExt cx="11015662" cy="4179854"/>
            </a:xfrm>
          </p:grpSpPr>
          <p:sp>
            <p:nvSpPr>
              <p:cNvPr id="19" name="Freeform: Shape 18">
                <a:extLst>
                  <a:ext uri="{FF2B5EF4-FFF2-40B4-BE49-F238E27FC236}">
                    <a16:creationId xmlns:a16="http://schemas.microsoft.com/office/drawing/2014/main" id="{8486E487-24C3-470D-9514-B737A37FE83E}"/>
                  </a:ext>
                </a:extLst>
              </p:cNvPr>
              <p:cNvSpPr/>
              <p:nvPr/>
            </p:nvSpPr>
            <p:spPr>
              <a:xfrm>
                <a:off x="639700" y="1692911"/>
                <a:ext cx="11015662" cy="1306204"/>
              </a:xfrm>
              <a:prstGeom prst="roundRect">
                <a:avLst/>
              </a:prstGeom>
              <a:solidFill>
                <a:srgbClr val="E9E9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3120" tIns="129540" rIns="129541" bIns="129540" numCol="1" spcCol="1270" anchor="ctr" anchorCtr="0">
                <a:noAutofit/>
              </a:bodyPr>
              <a:lstStyle/>
              <a:p>
                <a:pPr marL="0" lvl="0" indent="0" algn="l" defTabSz="1511300">
                  <a:spcBef>
                    <a:spcPct val="0"/>
                  </a:spcBef>
                  <a:buClrTx/>
                  <a:buSzTx/>
                  <a:buFontTx/>
                  <a:buNone/>
                </a:pPr>
                <a:r>
                  <a:rPr kumimoji="0" lang="en-AU" sz="2800" b="0" i="0" u="none" strike="noStrike" kern="1200" cap="none" spc="0" normalizeH="0" baseline="0" noProof="0">
                    <a:ln>
                      <a:noFill/>
                    </a:ln>
                    <a:solidFill>
                      <a:srgbClr val="55514E"/>
                    </a:solidFill>
                    <a:effectLst/>
                    <a:uLnTx/>
                    <a:uFillTx/>
                    <a:latin typeface="Segoe UI"/>
                    <a:ea typeface="+mn-ea"/>
                    <a:cs typeface="+mn-cs"/>
                  </a:rPr>
                  <a:t>SDM assessments are a prompt for practice.</a:t>
                </a:r>
                <a:endParaRPr lang="en-US" sz="2800" kern="1200"/>
              </a:p>
            </p:txBody>
          </p:sp>
          <p:sp>
            <p:nvSpPr>
              <p:cNvPr id="20" name="Rectangle: Rounded Corners 19">
                <a:extLst>
                  <a:ext uri="{FF2B5EF4-FFF2-40B4-BE49-F238E27FC236}">
                    <a16:creationId xmlns:a16="http://schemas.microsoft.com/office/drawing/2014/main" id="{93DCC186-7264-41E1-8F0D-9D4E33661CA9}"/>
                  </a:ext>
                </a:extLst>
              </p:cNvPr>
              <p:cNvSpPr/>
              <p:nvPr/>
            </p:nvSpPr>
            <p:spPr>
              <a:xfrm>
                <a:off x="770320" y="1823531"/>
                <a:ext cx="1393331" cy="1044963"/>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DE7EC419-B444-4DA3-9134-1D58AC0245C5}"/>
                  </a:ext>
                </a:extLst>
              </p:cNvPr>
              <p:cNvSpPr/>
              <p:nvPr/>
            </p:nvSpPr>
            <p:spPr>
              <a:xfrm>
                <a:off x="639700" y="3129736"/>
                <a:ext cx="11015662" cy="1306204"/>
              </a:xfrm>
              <a:prstGeom prst="roundRect">
                <a:avLst/>
              </a:prstGeom>
              <a:solidFill>
                <a:srgbClr val="E9E9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3120" tIns="129540" rIns="129541" bIns="129540" numCol="1" spcCol="1270" anchor="ctr" anchorCtr="0">
                <a:noAutofit/>
              </a:bodyPr>
              <a:lstStyle/>
              <a:p>
                <a:pPr marL="0" lvl="0" indent="0" algn="l" defTabSz="1511300">
                  <a:spcBef>
                    <a:spcPct val="0"/>
                  </a:spcBef>
                  <a:buClrTx/>
                  <a:buSzTx/>
                  <a:buFontTx/>
                  <a:buNone/>
                </a:pPr>
                <a:r>
                  <a:rPr kumimoji="0" lang="en-US" sz="2800" b="0" i="0" u="none" strike="noStrike" kern="1200" cap="none" spc="0" normalizeH="0" baseline="0" noProof="0">
                    <a:ln>
                      <a:noFill/>
                    </a:ln>
                    <a:solidFill>
                      <a:srgbClr val="55514E"/>
                    </a:solidFill>
                    <a:effectLst/>
                    <a:uLnTx/>
                    <a:uFillTx/>
                    <a:latin typeface="Segoe UI"/>
                    <a:ea typeface="+mn-ea"/>
                    <a:cs typeface="+mn-cs"/>
                  </a:rPr>
                  <a:t>Assessment/case review supports accuracy.</a:t>
                </a:r>
                <a:endParaRPr lang="en-US" sz="2800" kern="1200"/>
              </a:p>
            </p:txBody>
          </p:sp>
          <p:sp>
            <p:nvSpPr>
              <p:cNvPr id="22" name="Rectangle: Rounded Corners 21">
                <a:extLst>
                  <a:ext uri="{FF2B5EF4-FFF2-40B4-BE49-F238E27FC236}">
                    <a16:creationId xmlns:a16="http://schemas.microsoft.com/office/drawing/2014/main" id="{7B547857-6534-4EAF-9871-B63EA37A8D63}"/>
                  </a:ext>
                </a:extLst>
              </p:cNvPr>
              <p:cNvSpPr/>
              <p:nvPr/>
            </p:nvSpPr>
            <p:spPr>
              <a:xfrm>
                <a:off x="770320" y="3260357"/>
                <a:ext cx="1393331" cy="1044963"/>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ABCC0F2C-9446-44BD-BCCF-43971584C008}"/>
                  </a:ext>
                </a:extLst>
              </p:cNvPr>
              <p:cNvSpPr/>
              <p:nvPr/>
            </p:nvSpPr>
            <p:spPr>
              <a:xfrm>
                <a:off x="639700" y="4566561"/>
                <a:ext cx="11015662" cy="1306204"/>
              </a:xfrm>
              <a:prstGeom prst="roundRect">
                <a:avLst/>
              </a:prstGeom>
              <a:solidFill>
                <a:srgbClr val="E9E9E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3120" tIns="129540" rIns="129541" bIns="129540" numCol="1" spcCol="1270" anchor="ctr" anchorCtr="0">
                <a:noAutofit/>
              </a:bodyPr>
              <a:lstStyle/>
              <a:p>
                <a:pPr marL="0" lvl="0" indent="0" algn="l" defTabSz="1511300">
                  <a:spcBef>
                    <a:spcPct val="0"/>
                  </a:spcBef>
                  <a:buClrTx/>
                  <a:buSzTx/>
                  <a:buFontTx/>
                  <a:buNone/>
                </a:pPr>
                <a:r>
                  <a:rPr kumimoji="0" lang="en-US" sz="2800" b="0" i="0" u="none" strike="noStrike" kern="1200" cap="none" spc="0" normalizeH="0" baseline="0" noProof="0">
                    <a:ln>
                      <a:noFill/>
                    </a:ln>
                    <a:solidFill>
                      <a:srgbClr val="55514E"/>
                    </a:solidFill>
                    <a:effectLst/>
                    <a:uLnTx/>
                    <a:uFillTx/>
                    <a:latin typeface="Segoe UI"/>
                    <a:ea typeface="+mn-ea"/>
                    <a:cs typeface="+mn-cs"/>
                  </a:rPr>
                  <a:t>“Voice” of the SDM system helps in case consultation and decision making.</a:t>
                </a:r>
                <a:endParaRPr lang="en-US" sz="2800" kern="1200"/>
              </a:p>
            </p:txBody>
          </p:sp>
          <p:sp>
            <p:nvSpPr>
              <p:cNvPr id="24" name="Rectangle: Rounded Corners 23">
                <a:extLst>
                  <a:ext uri="{FF2B5EF4-FFF2-40B4-BE49-F238E27FC236}">
                    <a16:creationId xmlns:a16="http://schemas.microsoft.com/office/drawing/2014/main" id="{267F4BB0-9B87-4D70-A192-EF3E3D9FB208}"/>
                  </a:ext>
                </a:extLst>
              </p:cNvPr>
              <p:cNvSpPr/>
              <p:nvPr/>
            </p:nvSpPr>
            <p:spPr>
              <a:xfrm>
                <a:off x="770320" y="4697182"/>
                <a:ext cx="1393331" cy="1044963"/>
              </a:xfrm>
              <a:prstGeom prst="roundRect">
                <a:avLst/>
              </a:prstGeom>
              <a:solidFill>
                <a:schemeClr val="bg1"/>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25" name="Graphic 24">
              <a:extLst>
                <a:ext uri="{FF2B5EF4-FFF2-40B4-BE49-F238E27FC236}">
                  <a16:creationId xmlns:a16="http://schemas.microsoft.com/office/drawing/2014/main" id="{C9EBB468-736E-4313-9D64-D40F920A91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835" y="1944067"/>
              <a:ext cx="860300" cy="803887"/>
            </a:xfrm>
            <a:prstGeom prst="rect">
              <a:avLst/>
            </a:prstGeom>
          </p:spPr>
        </p:pic>
        <p:grpSp>
          <p:nvGrpSpPr>
            <p:cNvPr id="27" name="Graphic 25">
              <a:extLst>
                <a:ext uri="{FF2B5EF4-FFF2-40B4-BE49-F238E27FC236}">
                  <a16:creationId xmlns:a16="http://schemas.microsoft.com/office/drawing/2014/main" id="{28137784-B58C-4084-9378-D8DF1E80D622}"/>
                </a:ext>
              </a:extLst>
            </p:cNvPr>
            <p:cNvGrpSpPr/>
            <p:nvPr/>
          </p:nvGrpSpPr>
          <p:grpSpPr>
            <a:xfrm>
              <a:off x="1072219" y="3380830"/>
              <a:ext cx="792469" cy="806885"/>
              <a:chOff x="1072219" y="3380830"/>
              <a:chExt cx="792469" cy="806885"/>
            </a:xfrm>
          </p:grpSpPr>
          <p:sp>
            <p:nvSpPr>
              <p:cNvPr id="28" name="Freeform: Shape 27">
                <a:extLst>
                  <a:ext uri="{FF2B5EF4-FFF2-40B4-BE49-F238E27FC236}">
                    <a16:creationId xmlns:a16="http://schemas.microsoft.com/office/drawing/2014/main" id="{A4C18A16-D74B-41E6-843A-FBF1B7B504A9}"/>
                  </a:ext>
                </a:extLst>
              </p:cNvPr>
              <p:cNvSpPr/>
              <p:nvPr/>
            </p:nvSpPr>
            <p:spPr>
              <a:xfrm>
                <a:off x="1750785" y="3527106"/>
                <a:ext cx="101923" cy="102129"/>
              </a:xfrm>
              <a:custGeom>
                <a:avLst/>
                <a:gdLst>
                  <a:gd name="connsiteX0" fmla="*/ 98907 w 101923"/>
                  <a:gd name="connsiteY0" fmla="*/ 83612 h 102129"/>
                  <a:gd name="connsiteX1" fmla="*/ 94600 w 101923"/>
                  <a:gd name="connsiteY1" fmla="*/ 59926 h 102129"/>
                  <a:gd name="connsiteX2" fmla="*/ 42061 w 101923"/>
                  <a:gd name="connsiteY2" fmla="*/ 7386 h 102129"/>
                  <a:gd name="connsiteX3" fmla="*/ 18375 w 101923"/>
                  <a:gd name="connsiteY3" fmla="*/ 3080 h 102129"/>
                  <a:gd name="connsiteX4" fmla="*/ 0 w 101923"/>
                  <a:gd name="connsiteY4" fmla="*/ 21454 h 102129"/>
                  <a:gd name="connsiteX5" fmla="*/ 80676 w 101923"/>
                  <a:gd name="connsiteY5" fmla="*/ 102130 h 102129"/>
                  <a:gd name="connsiteX6" fmla="*/ 98907 w 101923"/>
                  <a:gd name="connsiteY6" fmla="*/ 83612 h 1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23" h="102129">
                    <a:moveTo>
                      <a:pt x="98907" y="83612"/>
                    </a:moveTo>
                    <a:cubicBezTo>
                      <a:pt x="104218" y="78300"/>
                      <a:pt x="102352" y="67678"/>
                      <a:pt x="94600" y="59926"/>
                    </a:cubicBezTo>
                    <a:lnTo>
                      <a:pt x="42061" y="7386"/>
                    </a:lnTo>
                    <a:cubicBezTo>
                      <a:pt x="34309" y="-366"/>
                      <a:pt x="23686" y="-2375"/>
                      <a:pt x="18375" y="3080"/>
                    </a:cubicBezTo>
                    <a:lnTo>
                      <a:pt x="0" y="21454"/>
                    </a:lnTo>
                    <a:lnTo>
                      <a:pt x="80676" y="102130"/>
                    </a:lnTo>
                    <a:lnTo>
                      <a:pt x="98907" y="83612"/>
                    </a:lnTo>
                    <a:close/>
                  </a:path>
                </a:pathLst>
              </a:custGeom>
              <a:solidFill>
                <a:schemeClr val="accent3"/>
              </a:solidFill>
              <a:ln w="142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22DBBF4-91A5-4C16-AEB0-938893F0A01F}"/>
                  </a:ext>
                </a:extLst>
              </p:cNvPr>
              <p:cNvSpPr/>
              <p:nvPr/>
            </p:nvSpPr>
            <p:spPr>
              <a:xfrm>
                <a:off x="1340229" y="3564595"/>
                <a:ext cx="475286" cy="475053"/>
              </a:xfrm>
              <a:custGeom>
                <a:avLst/>
                <a:gdLst>
                  <a:gd name="connsiteX0" fmla="*/ 372228 w 475286"/>
                  <a:gd name="connsiteY0" fmla="*/ 8369 h 475053"/>
                  <a:gd name="connsiteX1" fmla="*/ 334762 w 475286"/>
                  <a:gd name="connsiteY1" fmla="*/ 7938 h 475053"/>
                  <a:gd name="connsiteX2" fmla="*/ 0 w 475286"/>
                  <a:gd name="connsiteY2" fmla="*/ 352318 h 475053"/>
                  <a:gd name="connsiteX3" fmla="*/ 122593 w 475286"/>
                  <a:gd name="connsiteY3" fmla="*/ 475054 h 475053"/>
                  <a:gd name="connsiteX4" fmla="*/ 471566 w 475286"/>
                  <a:gd name="connsiteY4" fmla="*/ 134407 h 475053"/>
                  <a:gd name="connsiteX5" fmla="*/ 466255 w 475286"/>
                  <a:gd name="connsiteY5" fmla="*/ 102682 h 475053"/>
                  <a:gd name="connsiteX6" fmla="*/ 372228 w 475286"/>
                  <a:gd name="connsiteY6" fmla="*/ 8369 h 47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86" h="475053">
                    <a:moveTo>
                      <a:pt x="372228" y="8369"/>
                    </a:moveTo>
                    <a:cubicBezTo>
                      <a:pt x="358304" y="-5556"/>
                      <a:pt x="343518" y="474"/>
                      <a:pt x="334762" y="7938"/>
                    </a:cubicBezTo>
                    <a:cubicBezTo>
                      <a:pt x="212456" y="112587"/>
                      <a:pt x="99625" y="230443"/>
                      <a:pt x="0" y="352318"/>
                    </a:cubicBezTo>
                    <a:lnTo>
                      <a:pt x="122593" y="475054"/>
                    </a:lnTo>
                    <a:cubicBezTo>
                      <a:pt x="244037" y="375860"/>
                      <a:pt x="367348" y="256713"/>
                      <a:pt x="471566" y="134407"/>
                    </a:cubicBezTo>
                    <a:cubicBezTo>
                      <a:pt x="478169" y="126368"/>
                      <a:pt x="475729" y="112156"/>
                      <a:pt x="466255" y="102682"/>
                    </a:cubicBezTo>
                    <a:cubicBezTo>
                      <a:pt x="428788" y="64784"/>
                      <a:pt x="409982" y="45836"/>
                      <a:pt x="372228" y="8369"/>
                    </a:cubicBezTo>
                    <a:close/>
                  </a:path>
                </a:pathLst>
              </a:custGeom>
              <a:solidFill>
                <a:schemeClr val="accent3"/>
              </a:solidFill>
              <a:ln w="142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2595E95-2924-4718-B255-F2A47C05641C}"/>
                  </a:ext>
                </a:extLst>
              </p:cNvPr>
              <p:cNvSpPr/>
              <p:nvPr/>
            </p:nvSpPr>
            <p:spPr>
              <a:xfrm>
                <a:off x="1191829" y="3951365"/>
                <a:ext cx="236540" cy="236350"/>
              </a:xfrm>
              <a:custGeom>
                <a:avLst/>
                <a:gdLst>
                  <a:gd name="connsiteX0" fmla="*/ 16907 w 236540"/>
                  <a:gd name="connsiteY0" fmla="*/ 180013 h 236350"/>
                  <a:gd name="connsiteX1" fmla="*/ 4561 w 236540"/>
                  <a:gd name="connsiteY1" fmla="*/ 231835 h 236350"/>
                  <a:gd name="connsiteX2" fmla="*/ 56670 w 236540"/>
                  <a:gd name="connsiteY2" fmla="*/ 219346 h 236350"/>
                  <a:gd name="connsiteX3" fmla="*/ 236540 w 236540"/>
                  <a:gd name="connsiteY3" fmla="*/ 115846 h 236350"/>
                  <a:gd name="connsiteX4" fmla="*/ 120838 w 236540"/>
                  <a:gd name="connsiteY4" fmla="*/ 0 h 236350"/>
                  <a:gd name="connsiteX5" fmla="*/ 16907 w 236540"/>
                  <a:gd name="connsiteY5" fmla="*/ 180013 h 2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40" h="236350">
                    <a:moveTo>
                      <a:pt x="16907" y="180013"/>
                    </a:moveTo>
                    <a:cubicBezTo>
                      <a:pt x="7863" y="192933"/>
                      <a:pt x="-7784" y="219633"/>
                      <a:pt x="4561" y="231835"/>
                    </a:cubicBezTo>
                    <a:cubicBezTo>
                      <a:pt x="16763" y="244181"/>
                      <a:pt x="43607" y="228246"/>
                      <a:pt x="56670" y="219346"/>
                    </a:cubicBezTo>
                    <a:cubicBezTo>
                      <a:pt x="110215" y="217767"/>
                      <a:pt x="183426" y="158911"/>
                      <a:pt x="236540" y="115846"/>
                    </a:cubicBezTo>
                    <a:lnTo>
                      <a:pt x="120838" y="0"/>
                    </a:lnTo>
                    <a:cubicBezTo>
                      <a:pt x="51503" y="84695"/>
                      <a:pt x="16763" y="140537"/>
                      <a:pt x="16907" y="180013"/>
                    </a:cubicBezTo>
                    <a:close/>
                  </a:path>
                </a:pathLst>
              </a:custGeom>
              <a:solidFill>
                <a:schemeClr val="accent3"/>
              </a:solidFill>
              <a:ln w="142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F430A1D-B6D3-4A19-8EDE-B416204A7244}"/>
                  </a:ext>
                </a:extLst>
              </p:cNvPr>
              <p:cNvSpPr/>
              <p:nvPr/>
            </p:nvSpPr>
            <p:spPr>
              <a:xfrm>
                <a:off x="1640876" y="3734172"/>
                <a:ext cx="223812" cy="224234"/>
              </a:xfrm>
              <a:custGeom>
                <a:avLst/>
                <a:gdLst>
                  <a:gd name="connsiteX0" fmla="*/ 217285 w 223812"/>
                  <a:gd name="connsiteY0" fmla="*/ 45506 h 224234"/>
                  <a:gd name="connsiteX1" fmla="*/ 213984 w 223812"/>
                  <a:gd name="connsiteY1" fmla="*/ 6460 h 224234"/>
                  <a:gd name="connsiteX2" fmla="*/ 174938 w 223812"/>
                  <a:gd name="connsiteY2" fmla="*/ 9762 h 224234"/>
                  <a:gd name="connsiteX3" fmla="*/ 9279 w 223812"/>
                  <a:gd name="connsiteY3" fmla="*/ 175420 h 224234"/>
                  <a:gd name="connsiteX4" fmla="*/ 5978 w 223812"/>
                  <a:gd name="connsiteY4" fmla="*/ 214466 h 224234"/>
                  <a:gd name="connsiteX5" fmla="*/ 45024 w 223812"/>
                  <a:gd name="connsiteY5" fmla="*/ 217767 h 224234"/>
                  <a:gd name="connsiteX6" fmla="*/ 217285 w 223812"/>
                  <a:gd name="connsiteY6" fmla="*/ 45506 h 22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12" h="224234">
                    <a:moveTo>
                      <a:pt x="217285" y="45506"/>
                    </a:moveTo>
                    <a:cubicBezTo>
                      <a:pt x="227190" y="33878"/>
                      <a:pt x="225611" y="16509"/>
                      <a:pt x="213984" y="6460"/>
                    </a:cubicBezTo>
                    <a:cubicBezTo>
                      <a:pt x="203792" y="-2440"/>
                      <a:pt x="185704" y="-2871"/>
                      <a:pt x="174938" y="9762"/>
                    </a:cubicBezTo>
                    <a:cubicBezTo>
                      <a:pt x="124695" y="69479"/>
                      <a:pt x="68853" y="125033"/>
                      <a:pt x="9279" y="175420"/>
                    </a:cubicBezTo>
                    <a:cubicBezTo>
                      <a:pt x="-1200" y="184320"/>
                      <a:pt x="-3497" y="201690"/>
                      <a:pt x="5978" y="214466"/>
                    </a:cubicBezTo>
                    <a:cubicBezTo>
                      <a:pt x="15309" y="226955"/>
                      <a:pt x="34257" y="226811"/>
                      <a:pt x="45024" y="217767"/>
                    </a:cubicBezTo>
                    <a:cubicBezTo>
                      <a:pt x="107469" y="165228"/>
                      <a:pt x="165033" y="107520"/>
                      <a:pt x="217285" y="45506"/>
                    </a:cubicBezTo>
                    <a:close/>
                  </a:path>
                </a:pathLst>
              </a:custGeom>
              <a:solidFill>
                <a:schemeClr val="accent3"/>
              </a:solidFill>
              <a:ln w="142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6F8EC94-B341-4D28-A965-ECF6C15ED1B5}"/>
                  </a:ext>
                </a:extLst>
              </p:cNvPr>
              <p:cNvSpPr/>
              <p:nvPr/>
            </p:nvSpPr>
            <p:spPr>
              <a:xfrm>
                <a:off x="1072219" y="3424819"/>
                <a:ext cx="334043" cy="420892"/>
              </a:xfrm>
              <a:custGeom>
                <a:avLst/>
                <a:gdLst>
                  <a:gd name="connsiteX0" fmla="*/ 0 w 334043"/>
                  <a:gd name="connsiteY0" fmla="*/ 19236 h 420892"/>
                  <a:gd name="connsiteX1" fmla="*/ 0 w 334043"/>
                  <a:gd name="connsiteY1" fmla="*/ 401656 h 420892"/>
                  <a:gd name="connsiteX2" fmla="*/ 19236 w 334043"/>
                  <a:gd name="connsiteY2" fmla="*/ 420892 h 420892"/>
                  <a:gd name="connsiteX3" fmla="*/ 266001 w 334043"/>
                  <a:gd name="connsiteY3" fmla="*/ 420892 h 420892"/>
                  <a:gd name="connsiteX4" fmla="*/ 299448 w 334043"/>
                  <a:gd name="connsiteY4" fmla="*/ 382421 h 420892"/>
                  <a:gd name="connsiteX5" fmla="*/ 38472 w 334043"/>
                  <a:gd name="connsiteY5" fmla="*/ 382421 h 420892"/>
                  <a:gd name="connsiteX6" fmla="*/ 38472 w 334043"/>
                  <a:gd name="connsiteY6" fmla="*/ 38472 h 420892"/>
                  <a:gd name="connsiteX7" fmla="*/ 306051 w 334043"/>
                  <a:gd name="connsiteY7" fmla="*/ 38472 h 420892"/>
                  <a:gd name="connsiteX8" fmla="*/ 334044 w 334043"/>
                  <a:gd name="connsiteY8" fmla="*/ 0 h 420892"/>
                  <a:gd name="connsiteX9" fmla="*/ 19236 w 334043"/>
                  <a:gd name="connsiteY9" fmla="*/ 0 h 420892"/>
                  <a:gd name="connsiteX10" fmla="*/ 0 w 334043"/>
                  <a:gd name="connsiteY10" fmla="*/ 19236 h 42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043" h="420892">
                    <a:moveTo>
                      <a:pt x="0" y="19236"/>
                    </a:moveTo>
                    <a:lnTo>
                      <a:pt x="0" y="401656"/>
                    </a:lnTo>
                    <a:cubicBezTo>
                      <a:pt x="0" y="412279"/>
                      <a:pt x="8613" y="420892"/>
                      <a:pt x="19236" y="420892"/>
                    </a:cubicBezTo>
                    <a:lnTo>
                      <a:pt x="266001" y="420892"/>
                    </a:lnTo>
                    <a:cubicBezTo>
                      <a:pt x="276480" y="408547"/>
                      <a:pt x="287533" y="395771"/>
                      <a:pt x="299448" y="382421"/>
                    </a:cubicBezTo>
                    <a:lnTo>
                      <a:pt x="38472" y="382421"/>
                    </a:lnTo>
                    <a:lnTo>
                      <a:pt x="38472" y="38472"/>
                    </a:lnTo>
                    <a:lnTo>
                      <a:pt x="306051" y="38472"/>
                    </a:lnTo>
                    <a:lnTo>
                      <a:pt x="334044" y="0"/>
                    </a:lnTo>
                    <a:lnTo>
                      <a:pt x="19236" y="0"/>
                    </a:lnTo>
                    <a:cubicBezTo>
                      <a:pt x="8613" y="0"/>
                      <a:pt x="0" y="8613"/>
                      <a:pt x="0" y="19236"/>
                    </a:cubicBezTo>
                    <a:close/>
                  </a:path>
                </a:pathLst>
              </a:custGeom>
              <a:solidFill>
                <a:schemeClr val="accent2"/>
              </a:solidFill>
              <a:ln w="1420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E506649-2B21-49BE-A502-0504584E4244}"/>
                  </a:ext>
                </a:extLst>
              </p:cNvPr>
              <p:cNvSpPr/>
              <p:nvPr/>
            </p:nvSpPr>
            <p:spPr>
              <a:xfrm>
                <a:off x="1183112" y="3380830"/>
                <a:ext cx="367945" cy="339274"/>
              </a:xfrm>
              <a:custGeom>
                <a:avLst/>
                <a:gdLst>
                  <a:gd name="connsiteX0" fmla="*/ 8828 w 367945"/>
                  <a:gd name="connsiteY0" fmla="*/ 186105 h 339274"/>
                  <a:gd name="connsiteX1" fmla="*/ 8828 w 367945"/>
                  <a:gd name="connsiteY1" fmla="*/ 229027 h 339274"/>
                  <a:gd name="connsiteX2" fmla="*/ 110319 w 367945"/>
                  <a:gd name="connsiteY2" fmla="*/ 330518 h 339274"/>
                  <a:gd name="connsiteX3" fmla="*/ 134292 w 367945"/>
                  <a:gd name="connsiteY3" fmla="*/ 339275 h 339274"/>
                  <a:gd name="connsiteX4" fmla="*/ 156256 w 367945"/>
                  <a:gd name="connsiteY4" fmla="*/ 327073 h 339274"/>
                  <a:gd name="connsiteX5" fmla="*/ 271527 w 367945"/>
                  <a:gd name="connsiteY5" fmla="*/ 171176 h 339274"/>
                  <a:gd name="connsiteX6" fmla="*/ 271527 w 367945"/>
                  <a:gd name="connsiteY6" fmla="*/ 335973 h 339274"/>
                  <a:gd name="connsiteX7" fmla="*/ 309999 w 367945"/>
                  <a:gd name="connsiteY7" fmla="*/ 296640 h 339274"/>
                  <a:gd name="connsiteX8" fmla="*/ 309999 w 367945"/>
                  <a:gd name="connsiteY8" fmla="*/ 119067 h 339274"/>
                  <a:gd name="connsiteX9" fmla="*/ 361965 w 367945"/>
                  <a:gd name="connsiteY9" fmla="*/ 48440 h 339274"/>
                  <a:gd name="connsiteX10" fmla="*/ 355505 w 367945"/>
                  <a:gd name="connsiteY10" fmla="*/ 5948 h 339274"/>
                  <a:gd name="connsiteX11" fmla="*/ 313157 w 367945"/>
                  <a:gd name="connsiteY11" fmla="*/ 12265 h 339274"/>
                  <a:gd name="connsiteX12" fmla="*/ 128407 w 367945"/>
                  <a:gd name="connsiteY12" fmla="*/ 262762 h 339274"/>
                  <a:gd name="connsiteX13" fmla="*/ 51750 w 367945"/>
                  <a:gd name="connsiteY13" fmla="*/ 186105 h 339274"/>
                  <a:gd name="connsiteX14" fmla="*/ 8828 w 367945"/>
                  <a:gd name="connsiteY14" fmla="*/ 186105 h 3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7945" h="339274">
                    <a:moveTo>
                      <a:pt x="8828" y="186105"/>
                    </a:moveTo>
                    <a:cubicBezTo>
                      <a:pt x="-2943" y="198020"/>
                      <a:pt x="-2943" y="217112"/>
                      <a:pt x="8828" y="229027"/>
                    </a:cubicBezTo>
                    <a:lnTo>
                      <a:pt x="110319" y="330518"/>
                    </a:lnTo>
                    <a:cubicBezTo>
                      <a:pt x="116492" y="336834"/>
                      <a:pt x="123526" y="339275"/>
                      <a:pt x="134292" y="339275"/>
                    </a:cubicBezTo>
                    <a:cubicBezTo>
                      <a:pt x="142331" y="339275"/>
                      <a:pt x="150514" y="334681"/>
                      <a:pt x="156256" y="327073"/>
                    </a:cubicBezTo>
                    <a:lnTo>
                      <a:pt x="271527" y="171176"/>
                    </a:lnTo>
                    <a:lnTo>
                      <a:pt x="271527" y="335973"/>
                    </a:lnTo>
                    <a:cubicBezTo>
                      <a:pt x="283586" y="323484"/>
                      <a:pt x="296218" y="310421"/>
                      <a:pt x="309999" y="296640"/>
                    </a:cubicBezTo>
                    <a:lnTo>
                      <a:pt x="309999" y="119067"/>
                    </a:lnTo>
                    <a:lnTo>
                      <a:pt x="361965" y="48440"/>
                    </a:lnTo>
                    <a:cubicBezTo>
                      <a:pt x="373162" y="32362"/>
                      <a:pt x="367276" y="14705"/>
                      <a:pt x="355505" y="5948"/>
                    </a:cubicBezTo>
                    <a:cubicBezTo>
                      <a:pt x="339858" y="-5823"/>
                      <a:pt x="321914" y="1786"/>
                      <a:pt x="313157" y="12265"/>
                    </a:cubicBezTo>
                    <a:lnTo>
                      <a:pt x="128407" y="262762"/>
                    </a:lnTo>
                    <a:lnTo>
                      <a:pt x="51750" y="186105"/>
                    </a:lnTo>
                    <a:cubicBezTo>
                      <a:pt x="41845" y="176487"/>
                      <a:pt x="22609" y="172037"/>
                      <a:pt x="8828" y="186105"/>
                    </a:cubicBezTo>
                    <a:close/>
                  </a:path>
                </a:pathLst>
              </a:custGeom>
              <a:solidFill>
                <a:schemeClr val="accent2"/>
              </a:solidFill>
              <a:ln w="14201" cap="flat">
                <a:noFill/>
                <a:prstDash val="solid"/>
                <a:miter/>
              </a:ln>
            </p:spPr>
            <p:txBody>
              <a:bodyPr rtlCol="0" anchor="ctr"/>
              <a:lstStyle/>
              <a:p>
                <a:endParaRPr lang="en-US"/>
              </a:p>
            </p:txBody>
          </p:sp>
        </p:grpSp>
        <p:pic>
          <p:nvPicPr>
            <p:cNvPr id="34" name="Graphic 33">
              <a:extLst>
                <a:ext uri="{FF2B5EF4-FFF2-40B4-BE49-F238E27FC236}">
                  <a16:creationId xmlns:a16="http://schemas.microsoft.com/office/drawing/2014/main" id="{4C08680C-7D98-498C-853F-EC1655D4A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827" y="4817718"/>
              <a:ext cx="882315" cy="803887"/>
            </a:xfrm>
            <a:prstGeom prst="rect">
              <a:avLst/>
            </a:prstGeom>
          </p:spPr>
        </p:pic>
      </p:grpSp>
      <p:sp>
        <p:nvSpPr>
          <p:cNvPr id="2" name="Title 1">
            <a:extLst>
              <a:ext uri="{FF2B5EF4-FFF2-40B4-BE49-F238E27FC236}">
                <a16:creationId xmlns:a16="http://schemas.microsoft.com/office/drawing/2014/main" id="{13DFF6D0-0225-E097-1C99-97D207D78738}"/>
              </a:ext>
            </a:extLst>
          </p:cNvPr>
          <p:cNvSpPr>
            <a:spLocks noGrp="1"/>
          </p:cNvSpPr>
          <p:nvPr>
            <p:ph type="title"/>
          </p:nvPr>
        </p:nvSpPr>
        <p:spPr/>
        <p:txBody>
          <a:bodyPr/>
          <a:lstStyle/>
          <a:p>
            <a:r>
              <a:rPr lang="en-US"/>
              <a:t>Key themes of supervising</a:t>
            </a:r>
            <a:br>
              <a:rPr lang="en-US"/>
            </a:br>
            <a:r>
              <a:rPr lang="en-US"/>
              <a:t>SDM practice</a:t>
            </a:r>
          </a:p>
        </p:txBody>
      </p:sp>
    </p:spTree>
    <p:custDataLst>
      <p:tags r:id="rId1"/>
    </p:custDataLst>
    <p:extLst>
      <p:ext uri="{BB962C8B-B14F-4D97-AF65-F5344CB8AC3E}">
        <p14:creationId xmlns:p14="http://schemas.microsoft.com/office/powerpoint/2010/main" val="3135156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4CAD-AA30-9704-BF7D-ABF9878D35BB}"/>
              </a:ext>
            </a:extLst>
          </p:cNvPr>
          <p:cNvPicPr>
            <a:picLocks noChangeAspect="1"/>
          </p:cNvPicPr>
          <p:nvPr/>
        </p:nvPicPr>
        <p:blipFill>
          <a:blip r:embed="rId4">
            <a:extLst>
              <a:ext uri="{28A0092B-C50C-407E-A947-70E740481C1C}">
                <a14:useLocalDpi xmlns:a14="http://schemas.microsoft.com/office/drawing/2010/main" val="0"/>
              </a:ext>
            </a:extLst>
          </a:blip>
          <a:srcRect t="4300" r="-2" b="-2"/>
          <a:stretch>
            <a:fillRect/>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C39EC0A0-159E-5493-98E2-4E962A9D5801}"/>
              </a:ext>
            </a:extLst>
          </p:cNvPr>
          <p:cNvSpPr>
            <a:spLocks noGrp="1"/>
          </p:cNvSpPr>
          <p:nvPr>
            <p:ph type="title"/>
          </p:nvPr>
        </p:nvSpPr>
        <p:spPr>
          <a:xfrm>
            <a:off x="661916" y="2700339"/>
            <a:ext cx="3524322" cy="2792290"/>
          </a:xfrm>
        </p:spPr>
        <p:txBody>
          <a:bodyPr vert="horz" lIns="91440" tIns="45720" rIns="91440" bIns="45720" rtlCol="0" anchor="b">
            <a:normAutofit/>
          </a:bodyPr>
          <a:lstStyle/>
          <a:p>
            <a:r>
              <a:rPr lang="en-US"/>
              <a:t>The most important work . . .</a:t>
            </a:r>
          </a:p>
        </p:txBody>
      </p:sp>
    </p:spTree>
    <p:custDataLst>
      <p:tags r:id="rId1"/>
    </p:custDataLst>
    <p:extLst>
      <p:ext uri="{BB962C8B-B14F-4D97-AF65-F5344CB8AC3E}">
        <p14:creationId xmlns:p14="http://schemas.microsoft.com/office/powerpoint/2010/main" val="1285037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4"/>
          <p:cNvSpPr>
            <a:spLocks noGrp="1"/>
          </p:cNvSpPr>
          <p:nvPr>
            <p:ph type="title"/>
          </p:nvPr>
        </p:nvSpPr>
        <p:spPr>
          <a:xfrm>
            <a:off x="6088864" y="535667"/>
            <a:ext cx="5447761" cy="2136096"/>
          </a:xfrm>
        </p:spPr>
        <p:txBody>
          <a:bodyPr>
            <a:noAutofit/>
          </a:bodyPr>
          <a:lstStyle/>
          <a:p>
            <a:r>
              <a:rPr lang="en-US"/>
              <a:t>Create a Learning Organization</a:t>
            </a:r>
            <a:br>
              <a:rPr lang="en-US"/>
            </a:br>
            <a:endParaRPr lang="en-US"/>
          </a:p>
        </p:txBody>
      </p:sp>
      <p:sp>
        <p:nvSpPr>
          <p:cNvPr id="59394" name="Content Placeholder 3"/>
          <p:cNvSpPr>
            <a:spLocks noGrp="1"/>
          </p:cNvSpPr>
          <p:nvPr>
            <p:ph type="body" sz="quarter" idx="11"/>
          </p:nvPr>
        </p:nvSpPr>
        <p:spPr>
          <a:xfrm>
            <a:off x="6104536" y="2671763"/>
            <a:ext cx="5456337" cy="3646844"/>
          </a:xfrm>
        </p:spPr>
        <p:txBody>
          <a:bodyPr anchor="t">
            <a:noAutofit/>
          </a:bodyPr>
          <a:lstStyle/>
          <a:p>
            <a:pPr>
              <a:spcBef>
                <a:spcPts val="0"/>
              </a:spcBef>
              <a:spcAft>
                <a:spcPts val="1200"/>
              </a:spcAft>
            </a:pPr>
            <a:r>
              <a:rPr lang="en-US"/>
              <a:t>A place to:</a:t>
            </a:r>
          </a:p>
          <a:p>
            <a:pPr marL="461963" lvl="1">
              <a:spcBef>
                <a:spcPts val="0"/>
              </a:spcBef>
              <a:spcAft>
                <a:spcPts val="400"/>
              </a:spcAft>
              <a:buClr>
                <a:schemeClr val="accent1"/>
              </a:buClr>
              <a:buSzPct val="100000"/>
              <a:buFont typeface="Arial" panose="020B0604020202020204" pitchFamily="34" charset="0"/>
              <a:buChar char="•"/>
            </a:pPr>
            <a:r>
              <a:rPr lang="en-US"/>
              <a:t>Think;</a:t>
            </a:r>
          </a:p>
          <a:p>
            <a:pPr marL="461963" lvl="1">
              <a:spcBef>
                <a:spcPts val="0"/>
              </a:spcBef>
              <a:spcAft>
                <a:spcPts val="400"/>
              </a:spcAft>
              <a:buClr>
                <a:schemeClr val="accent1"/>
              </a:buClr>
              <a:buSzPct val="100000"/>
              <a:buFont typeface="Arial" panose="020B0604020202020204" pitchFamily="34" charset="0"/>
              <a:buChar char="•"/>
            </a:pPr>
            <a:r>
              <a:rPr lang="en-US"/>
              <a:t>Learn;</a:t>
            </a:r>
          </a:p>
          <a:p>
            <a:pPr marL="461963" lvl="1">
              <a:spcBef>
                <a:spcPts val="0"/>
              </a:spcBef>
              <a:spcAft>
                <a:spcPts val="400"/>
              </a:spcAft>
              <a:buClr>
                <a:schemeClr val="accent1"/>
              </a:buClr>
              <a:buSzPct val="100000"/>
              <a:buFont typeface="Arial" panose="020B0604020202020204" pitchFamily="34" charset="0"/>
              <a:buChar char="•"/>
            </a:pPr>
            <a:r>
              <a:rPr lang="en-US"/>
              <a:t>Reflect;</a:t>
            </a:r>
          </a:p>
          <a:p>
            <a:pPr marL="461963" lvl="1">
              <a:spcBef>
                <a:spcPts val="0"/>
              </a:spcBef>
              <a:spcAft>
                <a:spcPts val="400"/>
              </a:spcAft>
              <a:buClr>
                <a:schemeClr val="accent1"/>
              </a:buClr>
              <a:buSzPct val="100000"/>
              <a:buFont typeface="Arial" panose="020B0604020202020204" pitchFamily="34" charset="0"/>
              <a:buChar char="•"/>
            </a:pPr>
            <a:r>
              <a:rPr lang="en-US"/>
              <a:t>Collaborate;</a:t>
            </a:r>
          </a:p>
          <a:p>
            <a:pPr marL="461963" lvl="1">
              <a:spcBef>
                <a:spcPts val="0"/>
              </a:spcBef>
              <a:spcAft>
                <a:spcPts val="400"/>
              </a:spcAft>
              <a:buClr>
                <a:schemeClr val="accent1"/>
              </a:buClr>
              <a:buSzPct val="100000"/>
              <a:buFont typeface="Arial" panose="020B0604020202020204" pitchFamily="34" charset="0"/>
              <a:buChar char="•"/>
            </a:pPr>
            <a:r>
              <a:rPr lang="en-US"/>
              <a:t>Offer support; and</a:t>
            </a:r>
          </a:p>
          <a:p>
            <a:pPr marL="461963" lvl="1">
              <a:spcBef>
                <a:spcPts val="0"/>
              </a:spcBef>
              <a:spcAft>
                <a:spcPts val="400"/>
              </a:spcAft>
              <a:buClr>
                <a:schemeClr val="accent1"/>
              </a:buClr>
              <a:buSzPct val="100000"/>
              <a:buFont typeface="Arial" panose="020B0604020202020204" pitchFamily="34" charset="0"/>
              <a:buChar char="•"/>
            </a:pPr>
            <a:r>
              <a:rPr lang="en-US"/>
              <a:t>Grow.</a:t>
            </a:r>
          </a:p>
        </p:txBody>
      </p:sp>
      <p:pic>
        <p:nvPicPr>
          <p:cNvPr id="5" name="Picture Placeholder 4">
            <a:extLst>
              <a:ext uri="{FF2B5EF4-FFF2-40B4-BE49-F238E27FC236}">
                <a16:creationId xmlns:a16="http://schemas.microsoft.com/office/drawing/2014/main" id="{531E1F34-CC9B-16B0-BA5B-EC2A0DD08E2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0673" r="13001"/>
          <a:stretch>
            <a:fillRect/>
          </a:stretch>
        </p:blipFill>
        <p:spPr>
          <a:xfrm>
            <a:off x="640080" y="535667"/>
            <a:ext cx="4917882" cy="5782940"/>
          </a:xfrm>
        </p:spPr>
      </p:pic>
    </p:spTree>
    <p:custDataLst>
      <p:tags r:id="rId1"/>
    </p:custDataLst>
    <p:extLst>
      <p:ext uri="{BB962C8B-B14F-4D97-AF65-F5344CB8AC3E}">
        <p14:creationId xmlns:p14="http://schemas.microsoft.com/office/powerpoint/2010/main" val="3084014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imeline&#10;&#10;Description automatically generated">
            <a:extLst>
              <a:ext uri="{FF2B5EF4-FFF2-40B4-BE49-F238E27FC236}">
                <a16:creationId xmlns:a16="http://schemas.microsoft.com/office/drawing/2014/main" id="{82F9A6E5-AEB7-714C-AC58-8827F9E17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990" y="0"/>
            <a:ext cx="9832019" cy="6858000"/>
          </a:xfrm>
          <a:prstGeom prst="rect">
            <a:avLst/>
          </a:prstGeom>
        </p:spPr>
      </p:pic>
    </p:spTree>
    <p:custDataLst>
      <p:tags r:id="rId1"/>
    </p:custDataLst>
    <p:extLst>
      <p:ext uri="{BB962C8B-B14F-4D97-AF65-F5344CB8AC3E}">
        <p14:creationId xmlns:p14="http://schemas.microsoft.com/office/powerpoint/2010/main" val="4159050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935B25-F779-41C5-BAEA-212F7B3D8BC7}"/>
              </a:ext>
            </a:extLst>
          </p:cNvPr>
          <p:cNvSpPr>
            <a:spLocks noGrp="1"/>
          </p:cNvSpPr>
          <p:nvPr>
            <p:ph type="title"/>
          </p:nvPr>
        </p:nvSpPr>
        <p:spPr>
          <a:xfrm>
            <a:off x="639664" y="535665"/>
            <a:ext cx="3860618" cy="5878783"/>
          </a:xfrm>
        </p:spPr>
        <p:txBody>
          <a:bodyPr anchor="ctr"/>
          <a:lstStyle/>
          <a:p>
            <a:r>
              <a:rPr lang="en-US"/>
              <a:t>Four Functions of Supervision</a:t>
            </a:r>
            <a:br>
              <a:rPr lang="en-US"/>
            </a:br>
            <a:endParaRPr lang="en-US"/>
          </a:p>
        </p:txBody>
      </p:sp>
      <p:grpSp>
        <p:nvGrpSpPr>
          <p:cNvPr id="21" name="Group 20" descr="Two circles. The outer ring says: Quality of Care, Administrative tasks, and professional development. The inner ring says Support for Staff. ">
            <a:extLst>
              <a:ext uri="{FF2B5EF4-FFF2-40B4-BE49-F238E27FC236}">
                <a16:creationId xmlns:a16="http://schemas.microsoft.com/office/drawing/2014/main" id="{CB126E7A-52E9-44A7-A41B-1F3EF48057F2}"/>
              </a:ext>
            </a:extLst>
          </p:cNvPr>
          <p:cNvGrpSpPr/>
          <p:nvPr/>
        </p:nvGrpSpPr>
        <p:grpSpPr>
          <a:xfrm>
            <a:off x="5017395" y="319204"/>
            <a:ext cx="6484575" cy="6217383"/>
            <a:chOff x="6096001" y="735211"/>
            <a:chExt cx="5299660" cy="5299660"/>
          </a:xfrm>
        </p:grpSpPr>
        <p:grpSp>
          <p:nvGrpSpPr>
            <p:cNvPr id="9" name="Graphic 7">
              <a:extLst>
                <a:ext uri="{FF2B5EF4-FFF2-40B4-BE49-F238E27FC236}">
                  <a16:creationId xmlns:a16="http://schemas.microsoft.com/office/drawing/2014/main" id="{9D794342-D3F1-475D-88A3-DE8483EFEDCD}"/>
                </a:ext>
              </a:extLst>
            </p:cNvPr>
            <p:cNvGrpSpPr/>
            <p:nvPr/>
          </p:nvGrpSpPr>
          <p:grpSpPr>
            <a:xfrm>
              <a:off x="6096001" y="735211"/>
              <a:ext cx="5299660" cy="5299660"/>
              <a:chOff x="6096001" y="735211"/>
              <a:chExt cx="5299660" cy="5299660"/>
            </a:xfrm>
          </p:grpSpPr>
          <p:sp>
            <p:nvSpPr>
              <p:cNvPr id="10" name="Freeform: Shape 9">
                <a:extLst>
                  <a:ext uri="{FF2B5EF4-FFF2-40B4-BE49-F238E27FC236}">
                    <a16:creationId xmlns:a16="http://schemas.microsoft.com/office/drawing/2014/main" id="{54D7E2C4-6C28-42AD-9EF4-E7F37CE76594}"/>
                  </a:ext>
                </a:extLst>
              </p:cNvPr>
              <p:cNvSpPr/>
              <p:nvPr/>
            </p:nvSpPr>
            <p:spPr>
              <a:xfrm>
                <a:off x="8893773" y="1089141"/>
                <a:ext cx="2501888" cy="4098698"/>
              </a:xfrm>
              <a:custGeom>
                <a:avLst/>
                <a:gdLst>
                  <a:gd name="connsiteX0" fmla="*/ 0 w 2501888"/>
                  <a:gd name="connsiteY0" fmla="*/ 3882760 h 4098698"/>
                  <a:gd name="connsiteX1" fmla="*/ 919561 w 2501888"/>
                  <a:gd name="connsiteY1" fmla="*/ 4098698 h 4098698"/>
                  <a:gd name="connsiteX2" fmla="*/ 919561 w 2501888"/>
                  <a:gd name="connsiteY2" fmla="*/ 4098698 h 4098698"/>
                  <a:gd name="connsiteX3" fmla="*/ 1051549 w 2501888"/>
                  <a:gd name="connsiteY3" fmla="*/ 4093165 h 4098698"/>
                  <a:gd name="connsiteX4" fmla="*/ 2132063 w 2501888"/>
                  <a:gd name="connsiteY4" fmla="*/ 3646571 h 4098698"/>
                  <a:gd name="connsiteX5" fmla="*/ 2501888 w 2501888"/>
                  <a:gd name="connsiteY5" fmla="*/ 2295841 h 4098698"/>
                  <a:gd name="connsiteX6" fmla="*/ 1179416 w 2501888"/>
                  <a:gd name="connsiteY6" fmla="*/ 0 h 4098698"/>
                  <a:gd name="connsiteX7" fmla="*/ 1620358 w 2501888"/>
                  <a:gd name="connsiteY7" fmla="*/ 973957 h 4098698"/>
                  <a:gd name="connsiteX8" fmla="*/ 1475183 w 2501888"/>
                  <a:gd name="connsiteY8" fmla="*/ 2303141 h 4098698"/>
                  <a:gd name="connsiteX9" fmla="*/ 1195900 w 2501888"/>
                  <a:gd name="connsiteY9" fmla="*/ 2822970 h 4098698"/>
                  <a:gd name="connsiteX10" fmla="*/ 1195194 w 2501888"/>
                  <a:gd name="connsiteY10" fmla="*/ 2823794 h 4098698"/>
                  <a:gd name="connsiteX11" fmla="*/ 1016227 w 2501888"/>
                  <a:gd name="connsiteY11" fmla="*/ 3053390 h 4098698"/>
                  <a:gd name="connsiteX12" fmla="*/ 241135 w 2501888"/>
                  <a:gd name="connsiteY12" fmla="*/ 3725929 h 4098698"/>
                  <a:gd name="connsiteX13" fmla="*/ 21547 w 2501888"/>
                  <a:gd name="connsiteY13" fmla="*/ 3869103 h 4098698"/>
                  <a:gd name="connsiteX14" fmla="*/ 0 w 2501888"/>
                  <a:gd name="connsiteY14" fmla="*/ 3882760 h 40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1888" h="4098698">
                    <a:moveTo>
                      <a:pt x="0" y="3882760"/>
                    </a:moveTo>
                    <a:cubicBezTo>
                      <a:pt x="175788" y="3962354"/>
                      <a:pt x="533604" y="4098698"/>
                      <a:pt x="919561" y="4098698"/>
                    </a:cubicBezTo>
                    <a:lnTo>
                      <a:pt x="919561" y="4098698"/>
                    </a:lnTo>
                    <a:cubicBezTo>
                      <a:pt x="964185" y="4098698"/>
                      <a:pt x="1008573" y="4096815"/>
                      <a:pt x="1051549" y="4093165"/>
                    </a:cubicBezTo>
                    <a:cubicBezTo>
                      <a:pt x="1689590" y="4039239"/>
                      <a:pt x="2080374" y="3694610"/>
                      <a:pt x="2132063" y="3646571"/>
                    </a:cubicBezTo>
                    <a:cubicBezTo>
                      <a:pt x="2374021" y="3238950"/>
                      <a:pt x="2501888" y="2772105"/>
                      <a:pt x="2501888" y="2295841"/>
                    </a:cubicBezTo>
                    <a:cubicBezTo>
                      <a:pt x="2501888" y="1326829"/>
                      <a:pt x="1989007" y="464372"/>
                      <a:pt x="1179416" y="0"/>
                    </a:cubicBezTo>
                    <a:cubicBezTo>
                      <a:pt x="1364859" y="207107"/>
                      <a:pt x="1546652" y="517945"/>
                      <a:pt x="1620358" y="973957"/>
                    </a:cubicBezTo>
                    <a:cubicBezTo>
                      <a:pt x="1711019" y="1533936"/>
                      <a:pt x="1591394" y="2005844"/>
                      <a:pt x="1475183" y="2303141"/>
                    </a:cubicBezTo>
                    <a:cubicBezTo>
                      <a:pt x="1348964" y="2625870"/>
                      <a:pt x="1202023" y="2815081"/>
                      <a:pt x="1195900" y="2822970"/>
                    </a:cubicBezTo>
                    <a:lnTo>
                      <a:pt x="1195194" y="2823794"/>
                    </a:lnTo>
                    <a:cubicBezTo>
                      <a:pt x="1142328" y="2900561"/>
                      <a:pt x="1082162" y="2977800"/>
                      <a:pt x="1016227" y="3053390"/>
                    </a:cubicBezTo>
                    <a:cubicBezTo>
                      <a:pt x="810885" y="3288990"/>
                      <a:pt x="557271" y="3508931"/>
                      <a:pt x="241135" y="3725929"/>
                    </a:cubicBezTo>
                    <a:cubicBezTo>
                      <a:pt x="168841" y="3775616"/>
                      <a:pt x="93958" y="3823066"/>
                      <a:pt x="21547" y="3869103"/>
                    </a:cubicBezTo>
                    <a:cubicBezTo>
                      <a:pt x="14364" y="3873694"/>
                      <a:pt x="7182" y="3878169"/>
                      <a:pt x="0" y="3882760"/>
                    </a:cubicBezTo>
                    <a:close/>
                  </a:path>
                </a:pathLst>
              </a:custGeom>
              <a:solidFill>
                <a:schemeClr val="accent6"/>
              </a:solidFill>
              <a:ln w="1176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3F00F53-82E2-4E70-B757-7886AE33EA3A}"/>
                  </a:ext>
                </a:extLst>
              </p:cNvPr>
              <p:cNvSpPr/>
              <p:nvPr/>
            </p:nvSpPr>
            <p:spPr>
              <a:xfrm>
                <a:off x="6452071" y="2458121"/>
                <a:ext cx="4338282" cy="3576750"/>
              </a:xfrm>
              <a:custGeom>
                <a:avLst/>
                <a:gdLst>
                  <a:gd name="connsiteX0" fmla="*/ 187778 w 4338282"/>
                  <a:gd name="connsiteY0" fmla="*/ 701739 h 3576750"/>
                  <a:gd name="connsiteX1" fmla="*/ 201082 w 4338282"/>
                  <a:gd name="connsiteY1" fmla="*/ 2552517 h 3576750"/>
                  <a:gd name="connsiteX2" fmla="*/ 2293702 w 4338282"/>
                  <a:gd name="connsiteY2" fmla="*/ 3576750 h 3576750"/>
                  <a:gd name="connsiteX3" fmla="*/ 4338282 w 4338282"/>
                  <a:gd name="connsiteY3" fmla="*/ 2611859 h 3576750"/>
                  <a:gd name="connsiteX4" fmla="*/ 3504908 w 4338282"/>
                  <a:gd name="connsiteY4" fmla="*/ 2862766 h 3576750"/>
                  <a:gd name="connsiteX5" fmla="*/ 3361146 w 4338282"/>
                  <a:gd name="connsiteY5" fmla="*/ 2868653 h 3576750"/>
                  <a:gd name="connsiteX6" fmla="*/ 2312776 w 4338282"/>
                  <a:gd name="connsiteY6" fmla="*/ 2609151 h 3576750"/>
                  <a:gd name="connsiteX7" fmla="*/ 2236126 w 4338282"/>
                  <a:gd name="connsiteY7" fmla="*/ 2569707 h 3576750"/>
                  <a:gd name="connsiteX8" fmla="*/ 1535329 w 4338282"/>
                  <a:gd name="connsiteY8" fmla="*/ 2077313 h 3576750"/>
                  <a:gd name="connsiteX9" fmla="*/ 926252 w 4338282"/>
                  <a:gd name="connsiteY9" fmla="*/ 1417372 h 3576750"/>
                  <a:gd name="connsiteX10" fmla="*/ 687708 w 4338282"/>
                  <a:gd name="connsiteY10" fmla="*/ 887535 h 3576750"/>
                  <a:gd name="connsiteX11" fmla="*/ 724090 w 4338282"/>
                  <a:gd name="connsiteY11" fmla="*/ 246433 h 3576750"/>
                  <a:gd name="connsiteX12" fmla="*/ 866675 w 4338282"/>
                  <a:gd name="connsiteY12" fmla="*/ 0 h 3576750"/>
                  <a:gd name="connsiteX13" fmla="*/ 187778 w 4338282"/>
                  <a:gd name="connsiteY13" fmla="*/ 701739 h 357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38282" h="3576750">
                    <a:moveTo>
                      <a:pt x="187778" y="701739"/>
                    </a:moveTo>
                    <a:cubicBezTo>
                      <a:pt x="-222669" y="1495434"/>
                      <a:pt x="161874" y="2458795"/>
                      <a:pt x="201082" y="2552517"/>
                    </a:cubicBezTo>
                    <a:cubicBezTo>
                      <a:pt x="707488" y="3203510"/>
                      <a:pt x="1469629" y="3576750"/>
                      <a:pt x="2293702" y="3576750"/>
                    </a:cubicBezTo>
                    <a:cubicBezTo>
                      <a:pt x="3086455" y="3576750"/>
                      <a:pt x="3838823" y="3214931"/>
                      <a:pt x="4338282" y="2611859"/>
                    </a:cubicBezTo>
                    <a:cubicBezTo>
                      <a:pt x="4139888" y="2721241"/>
                      <a:pt x="3858486" y="2832860"/>
                      <a:pt x="3504908" y="2862766"/>
                    </a:cubicBezTo>
                    <a:cubicBezTo>
                      <a:pt x="3458047" y="2866769"/>
                      <a:pt x="3409655" y="2868653"/>
                      <a:pt x="3361146" y="2868653"/>
                    </a:cubicBezTo>
                    <a:cubicBezTo>
                      <a:pt x="2823067" y="2868653"/>
                      <a:pt x="2398963" y="2646828"/>
                      <a:pt x="2312776" y="2609151"/>
                    </a:cubicBezTo>
                    <a:cubicBezTo>
                      <a:pt x="2289581" y="2599025"/>
                      <a:pt x="2248253" y="2576772"/>
                      <a:pt x="2236126" y="2569707"/>
                    </a:cubicBezTo>
                    <a:cubicBezTo>
                      <a:pt x="1963201" y="2411463"/>
                      <a:pt x="1736667" y="2245918"/>
                      <a:pt x="1535329" y="2077313"/>
                    </a:cubicBezTo>
                    <a:cubicBezTo>
                      <a:pt x="1270999" y="1856077"/>
                      <a:pt x="1077432" y="1646379"/>
                      <a:pt x="926252" y="1417372"/>
                    </a:cubicBezTo>
                    <a:cubicBezTo>
                      <a:pt x="807451" y="1237581"/>
                      <a:pt x="729388" y="1064265"/>
                      <a:pt x="687708" y="887535"/>
                    </a:cubicBezTo>
                    <a:cubicBezTo>
                      <a:pt x="631663" y="650522"/>
                      <a:pt x="643555" y="440824"/>
                      <a:pt x="724090" y="246433"/>
                    </a:cubicBezTo>
                    <a:cubicBezTo>
                      <a:pt x="762474" y="153653"/>
                      <a:pt x="810041" y="71469"/>
                      <a:pt x="866675" y="0"/>
                    </a:cubicBezTo>
                    <a:cubicBezTo>
                      <a:pt x="624598" y="131753"/>
                      <a:pt x="370983" y="347691"/>
                      <a:pt x="187778" y="701739"/>
                    </a:cubicBezTo>
                    <a:close/>
                  </a:path>
                </a:pathLst>
              </a:custGeom>
              <a:solidFill>
                <a:schemeClr val="tx2"/>
              </a:solidFill>
              <a:ln w="1176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EF2B25C-6C2B-4944-AC04-612F9044A910}"/>
                  </a:ext>
                </a:extLst>
              </p:cNvPr>
              <p:cNvSpPr/>
              <p:nvPr/>
            </p:nvSpPr>
            <p:spPr>
              <a:xfrm>
                <a:off x="6096001" y="735211"/>
                <a:ext cx="4311182" cy="3832602"/>
              </a:xfrm>
              <a:custGeom>
                <a:avLst/>
                <a:gdLst>
                  <a:gd name="connsiteX0" fmla="*/ 4281080 w 4311182"/>
                  <a:gd name="connsiteY0" fmla="*/ 1350141 h 3832602"/>
                  <a:gd name="connsiteX1" fmla="*/ 3789391 w 4311182"/>
                  <a:gd name="connsiteY1" fmla="*/ 361702 h 3832602"/>
                  <a:gd name="connsiteX2" fmla="*/ 3417446 w 4311182"/>
                  <a:gd name="connsiteY2" fmla="*/ 113032 h 3832602"/>
                  <a:gd name="connsiteX3" fmla="*/ 2649772 w 4311182"/>
                  <a:gd name="connsiteY3" fmla="*/ 0 h 3832602"/>
                  <a:gd name="connsiteX4" fmla="*/ 0 w 4311182"/>
                  <a:gd name="connsiteY4" fmla="*/ 2649890 h 3832602"/>
                  <a:gd name="connsiteX5" fmla="*/ 277399 w 4311182"/>
                  <a:gd name="connsiteY5" fmla="*/ 3832603 h 3832602"/>
                  <a:gd name="connsiteX6" fmla="*/ 420455 w 4311182"/>
                  <a:gd name="connsiteY6" fmla="*/ 2360834 h 3832602"/>
                  <a:gd name="connsiteX7" fmla="*/ 1831351 w 4311182"/>
                  <a:gd name="connsiteY7" fmla="*/ 1387348 h 3832602"/>
                  <a:gd name="connsiteX8" fmla="*/ 1961220 w 4311182"/>
                  <a:gd name="connsiteY8" fmla="*/ 1378046 h 3832602"/>
                  <a:gd name="connsiteX9" fmla="*/ 1966753 w 4311182"/>
                  <a:gd name="connsiteY9" fmla="*/ 1378046 h 3832602"/>
                  <a:gd name="connsiteX10" fmla="*/ 1973112 w 4311182"/>
                  <a:gd name="connsiteY10" fmla="*/ 1378046 h 3832602"/>
                  <a:gd name="connsiteX11" fmla="*/ 1982413 w 4311182"/>
                  <a:gd name="connsiteY11" fmla="*/ 1378164 h 3832602"/>
                  <a:gd name="connsiteX12" fmla="*/ 2420882 w 4311182"/>
                  <a:gd name="connsiteY12" fmla="*/ 1505325 h 3832602"/>
                  <a:gd name="connsiteX13" fmla="*/ 2650361 w 4311182"/>
                  <a:gd name="connsiteY13" fmla="*/ 1721733 h 3832602"/>
                  <a:gd name="connsiteX14" fmla="*/ 3121444 w 4311182"/>
                  <a:gd name="connsiteY14" fmla="*/ 1407482 h 3832602"/>
                  <a:gd name="connsiteX15" fmla="*/ 3359047 w 4311182"/>
                  <a:gd name="connsiteY15" fmla="*/ 1378753 h 3832602"/>
                  <a:gd name="connsiteX16" fmla="*/ 3928327 w 4311182"/>
                  <a:gd name="connsiteY16" fmla="*/ 1579855 h 3832602"/>
                  <a:gd name="connsiteX17" fmla="*/ 4272485 w 4311182"/>
                  <a:gd name="connsiteY17" fmla="*/ 2149017 h 3832602"/>
                  <a:gd name="connsiteX18" fmla="*/ 4281080 w 4311182"/>
                  <a:gd name="connsiteY18" fmla="*/ 1350141 h 383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1182" h="3832602">
                    <a:moveTo>
                      <a:pt x="4281080" y="1350141"/>
                    </a:moveTo>
                    <a:cubicBezTo>
                      <a:pt x="4214792" y="940872"/>
                      <a:pt x="4049365" y="608252"/>
                      <a:pt x="3789391" y="361702"/>
                    </a:cubicBezTo>
                    <a:cubicBezTo>
                      <a:pt x="3603595" y="185561"/>
                      <a:pt x="3433106" y="118919"/>
                      <a:pt x="3417446" y="113032"/>
                    </a:cubicBezTo>
                    <a:cubicBezTo>
                      <a:pt x="3169129" y="38030"/>
                      <a:pt x="2910922" y="0"/>
                      <a:pt x="2649772" y="0"/>
                    </a:cubicBezTo>
                    <a:cubicBezTo>
                      <a:pt x="1188718" y="0"/>
                      <a:pt x="0" y="1188718"/>
                      <a:pt x="0" y="2649890"/>
                    </a:cubicBezTo>
                    <a:cubicBezTo>
                      <a:pt x="0" y="3067047"/>
                      <a:pt x="94900" y="3468428"/>
                      <a:pt x="277399" y="3832603"/>
                    </a:cubicBezTo>
                    <a:cubicBezTo>
                      <a:pt x="193567" y="3438169"/>
                      <a:pt x="155183" y="2873716"/>
                      <a:pt x="420455" y="2360834"/>
                    </a:cubicBezTo>
                    <a:cubicBezTo>
                      <a:pt x="823131" y="1582328"/>
                      <a:pt x="1540529" y="1420669"/>
                      <a:pt x="1831351" y="1387348"/>
                    </a:cubicBezTo>
                    <a:cubicBezTo>
                      <a:pt x="1874915" y="1381225"/>
                      <a:pt x="1918597" y="1378046"/>
                      <a:pt x="1961220" y="1378046"/>
                    </a:cubicBezTo>
                    <a:lnTo>
                      <a:pt x="1966753" y="1378046"/>
                    </a:lnTo>
                    <a:lnTo>
                      <a:pt x="1973112" y="1378046"/>
                    </a:lnTo>
                    <a:lnTo>
                      <a:pt x="1982413" y="1378164"/>
                    </a:lnTo>
                    <a:cubicBezTo>
                      <a:pt x="2134417" y="1381814"/>
                      <a:pt x="2281947" y="1424554"/>
                      <a:pt x="2420882" y="1505325"/>
                    </a:cubicBezTo>
                    <a:cubicBezTo>
                      <a:pt x="2511897" y="1558308"/>
                      <a:pt x="2588782" y="1630837"/>
                      <a:pt x="2650361" y="1721733"/>
                    </a:cubicBezTo>
                    <a:cubicBezTo>
                      <a:pt x="2759507" y="1561134"/>
                      <a:pt x="2917516" y="1455638"/>
                      <a:pt x="3121444" y="1407482"/>
                    </a:cubicBezTo>
                    <a:cubicBezTo>
                      <a:pt x="3202097" y="1388407"/>
                      <a:pt x="3282044" y="1378753"/>
                      <a:pt x="3359047" y="1378753"/>
                    </a:cubicBezTo>
                    <a:cubicBezTo>
                      <a:pt x="3564505" y="1378753"/>
                      <a:pt x="3756071" y="1446454"/>
                      <a:pt x="3928327" y="1579855"/>
                    </a:cubicBezTo>
                    <a:cubicBezTo>
                      <a:pt x="4113652" y="1723500"/>
                      <a:pt x="4229274" y="1914830"/>
                      <a:pt x="4272485" y="2149017"/>
                    </a:cubicBezTo>
                    <a:cubicBezTo>
                      <a:pt x="4315343" y="1914123"/>
                      <a:pt x="4328648" y="1644260"/>
                      <a:pt x="4281080" y="1350141"/>
                    </a:cubicBezTo>
                    <a:close/>
                  </a:path>
                </a:pathLst>
              </a:custGeom>
              <a:solidFill>
                <a:schemeClr val="accent1"/>
              </a:solidFill>
              <a:ln w="11769" cap="flat">
                <a:noFill/>
                <a:prstDash val="solid"/>
                <a:miter/>
              </a:ln>
            </p:spPr>
            <p:txBody>
              <a:bodyPr rtlCol="0" anchor="ctr"/>
              <a:lstStyle/>
              <a:p>
                <a:endParaRPr lang="en-US"/>
              </a:p>
            </p:txBody>
          </p:sp>
        </p:grpSp>
        <p:sp>
          <p:nvSpPr>
            <p:cNvPr id="13" name="Rectangle 12">
              <a:extLst>
                <a:ext uri="{FF2B5EF4-FFF2-40B4-BE49-F238E27FC236}">
                  <a16:creationId xmlns:a16="http://schemas.microsoft.com/office/drawing/2014/main" id="{32B82D65-5A4A-4412-88EF-F5DED04FC53E}"/>
                </a:ext>
              </a:extLst>
            </p:cNvPr>
            <p:cNvSpPr/>
            <p:nvPr/>
          </p:nvSpPr>
          <p:spPr>
            <a:xfrm>
              <a:off x="7837564" y="3671434"/>
              <a:ext cx="1849805" cy="830997"/>
            </a:xfrm>
            <a:prstGeom prst="rect">
              <a:avLst/>
            </a:prstGeom>
          </p:spPr>
          <p:txBody>
            <a:bodyPr wrap="square">
              <a:spAutoFit/>
            </a:bodyPr>
            <a:lstStyle/>
            <a:p>
              <a:pPr algn="ctr"/>
              <a:r>
                <a:rPr lang="en-US" sz="2400" b="1"/>
                <a:t>Support for Staff </a:t>
              </a:r>
              <a:endParaRPr lang="en-US" sz="2800" b="1">
                <a:effectLst/>
              </a:endParaRPr>
            </a:p>
          </p:txBody>
        </p:sp>
        <p:sp>
          <p:nvSpPr>
            <p:cNvPr id="14" name="Rectangle 13">
              <a:extLst>
                <a:ext uri="{FF2B5EF4-FFF2-40B4-BE49-F238E27FC236}">
                  <a16:creationId xmlns:a16="http://schemas.microsoft.com/office/drawing/2014/main" id="{683E4866-7EB0-4D5A-A81F-90C1A515E7AC}"/>
                </a:ext>
              </a:extLst>
            </p:cNvPr>
            <p:cNvSpPr/>
            <p:nvPr/>
          </p:nvSpPr>
          <p:spPr>
            <a:xfrm>
              <a:off x="9362491" y="4420539"/>
              <a:ext cx="1873396" cy="603398"/>
            </a:xfrm>
            <a:prstGeom prst="rect">
              <a:avLst/>
            </a:prstGeom>
          </p:spPr>
          <p:txBody>
            <a:bodyPr wrap="square">
              <a:spAutoFit/>
            </a:bodyPr>
            <a:lstStyle/>
            <a:p>
              <a:pPr algn="ctr"/>
              <a:r>
                <a:rPr lang="en-US" sz="2000" b="1">
                  <a:solidFill>
                    <a:schemeClr val="bg1"/>
                  </a:solidFill>
                </a:rPr>
                <a:t>Administrative Tasks</a:t>
              </a:r>
              <a:endParaRPr lang="en-US" sz="2000" b="1">
                <a:solidFill>
                  <a:schemeClr val="bg1"/>
                </a:solidFill>
                <a:effectLst/>
              </a:endParaRPr>
            </a:p>
          </p:txBody>
        </p:sp>
        <p:sp>
          <p:nvSpPr>
            <p:cNvPr id="15" name="Rectangle 14">
              <a:extLst>
                <a:ext uri="{FF2B5EF4-FFF2-40B4-BE49-F238E27FC236}">
                  <a16:creationId xmlns:a16="http://schemas.microsoft.com/office/drawing/2014/main" id="{5FA62B53-7736-4678-8763-15110046B4DD}"/>
                </a:ext>
              </a:extLst>
            </p:cNvPr>
            <p:cNvSpPr/>
            <p:nvPr/>
          </p:nvSpPr>
          <p:spPr>
            <a:xfrm>
              <a:off x="7370238" y="5066870"/>
              <a:ext cx="1762707" cy="707886"/>
            </a:xfrm>
            <a:prstGeom prst="rect">
              <a:avLst/>
            </a:prstGeom>
          </p:spPr>
          <p:txBody>
            <a:bodyPr wrap="square">
              <a:spAutoFit/>
            </a:bodyPr>
            <a:lstStyle/>
            <a:p>
              <a:r>
                <a:rPr lang="en-US" sz="2000" b="1">
                  <a:solidFill>
                    <a:schemeClr val="bg1"/>
                  </a:solidFill>
                </a:rPr>
                <a:t>Professional Development</a:t>
              </a:r>
              <a:endParaRPr lang="en-US" sz="2400" b="1">
                <a:solidFill>
                  <a:schemeClr val="bg1"/>
                </a:solidFill>
                <a:effectLst/>
              </a:endParaRPr>
            </a:p>
          </p:txBody>
        </p:sp>
        <p:sp>
          <p:nvSpPr>
            <p:cNvPr id="16" name="Rectangle 15">
              <a:extLst>
                <a:ext uri="{FF2B5EF4-FFF2-40B4-BE49-F238E27FC236}">
                  <a16:creationId xmlns:a16="http://schemas.microsoft.com/office/drawing/2014/main" id="{B976D2A0-496D-4159-A37D-4DEA422E2793}"/>
                </a:ext>
              </a:extLst>
            </p:cNvPr>
            <p:cNvSpPr/>
            <p:nvPr/>
          </p:nvSpPr>
          <p:spPr>
            <a:xfrm>
              <a:off x="8344321" y="1096594"/>
              <a:ext cx="1272294" cy="707886"/>
            </a:xfrm>
            <a:prstGeom prst="rect">
              <a:avLst/>
            </a:prstGeom>
          </p:spPr>
          <p:txBody>
            <a:bodyPr wrap="square">
              <a:spAutoFit/>
            </a:bodyPr>
            <a:lstStyle/>
            <a:p>
              <a:pPr algn="ctr"/>
              <a:r>
                <a:rPr lang="en-US" sz="2000" b="1">
                  <a:solidFill>
                    <a:schemeClr val="bg1"/>
                  </a:solidFill>
                </a:rPr>
                <a:t>Quality of Care</a:t>
              </a:r>
              <a:endParaRPr lang="en-US" sz="2400" b="1">
                <a:solidFill>
                  <a:schemeClr val="bg1"/>
                </a:solidFill>
                <a:effectLst/>
              </a:endParaRPr>
            </a:p>
          </p:txBody>
        </p:sp>
        <p:pic>
          <p:nvPicPr>
            <p:cNvPr id="17" name="Graphic 16">
              <a:extLst>
                <a:ext uri="{FF2B5EF4-FFF2-40B4-BE49-F238E27FC236}">
                  <a16:creationId xmlns:a16="http://schemas.microsoft.com/office/drawing/2014/main" id="{53F9268E-B2E8-4583-AAFF-E8C7ADA94E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91266" y="3462575"/>
              <a:ext cx="637142" cy="637142"/>
            </a:xfrm>
            <a:prstGeom prst="rect">
              <a:avLst/>
            </a:prstGeom>
          </p:spPr>
        </p:pic>
        <p:pic>
          <p:nvPicPr>
            <p:cNvPr id="18" name="Graphic 17">
              <a:extLst>
                <a:ext uri="{FF2B5EF4-FFF2-40B4-BE49-F238E27FC236}">
                  <a16:creationId xmlns:a16="http://schemas.microsoft.com/office/drawing/2014/main" id="{FE002009-9DDF-498D-AC08-B48CED7F5A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61010" y="1137262"/>
              <a:ext cx="535784" cy="634193"/>
            </a:xfrm>
            <a:prstGeom prst="rect">
              <a:avLst/>
            </a:prstGeom>
          </p:spPr>
        </p:pic>
        <p:pic>
          <p:nvPicPr>
            <p:cNvPr id="19" name="Graphic 18">
              <a:extLst>
                <a:ext uri="{FF2B5EF4-FFF2-40B4-BE49-F238E27FC236}">
                  <a16:creationId xmlns:a16="http://schemas.microsoft.com/office/drawing/2014/main" id="{01E45CD1-5108-4D37-842E-1CBC634F1F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54302" y="4318815"/>
              <a:ext cx="942439" cy="637142"/>
            </a:xfrm>
            <a:prstGeom prst="rect">
              <a:avLst/>
            </a:prstGeom>
          </p:spPr>
        </p:pic>
        <p:pic>
          <p:nvPicPr>
            <p:cNvPr id="20" name="Graphic 19">
              <a:extLst>
                <a:ext uri="{FF2B5EF4-FFF2-40B4-BE49-F238E27FC236}">
                  <a16:creationId xmlns:a16="http://schemas.microsoft.com/office/drawing/2014/main" id="{EE6B9CEA-7FB3-4D61-9814-0075BB6855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53804" y="2651512"/>
              <a:ext cx="1617323" cy="924185"/>
            </a:xfrm>
            <a:prstGeom prst="rect">
              <a:avLst/>
            </a:prstGeom>
          </p:spPr>
        </p:pic>
      </p:grpSp>
    </p:spTree>
    <p:custDataLst>
      <p:tags r:id="rId1"/>
    </p:custDataLst>
    <p:extLst>
      <p:ext uri="{BB962C8B-B14F-4D97-AF65-F5344CB8AC3E}">
        <p14:creationId xmlns:p14="http://schemas.microsoft.com/office/powerpoint/2010/main" val="3338849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27A4-E7BD-4F1E-A9BC-FFD80A26E0DC}"/>
              </a:ext>
            </a:extLst>
          </p:cNvPr>
          <p:cNvSpPr>
            <a:spLocks noGrp="1"/>
          </p:cNvSpPr>
          <p:nvPr>
            <p:ph type="title"/>
          </p:nvPr>
        </p:nvSpPr>
        <p:spPr/>
        <p:txBody>
          <a:bodyPr/>
          <a:lstStyle/>
          <a:p>
            <a:r>
              <a:rPr lang="en-US"/>
              <a:t>Types of Supervision</a:t>
            </a:r>
          </a:p>
        </p:txBody>
      </p:sp>
      <p:sp>
        <p:nvSpPr>
          <p:cNvPr id="19" name="Text Placeholder 18">
            <a:extLst>
              <a:ext uri="{FF2B5EF4-FFF2-40B4-BE49-F238E27FC236}">
                <a16:creationId xmlns:a16="http://schemas.microsoft.com/office/drawing/2014/main" id="{CADBF763-29D4-4013-AA0F-E44605502818}"/>
              </a:ext>
            </a:extLst>
          </p:cNvPr>
          <p:cNvSpPr>
            <a:spLocks noGrp="1"/>
          </p:cNvSpPr>
          <p:nvPr>
            <p:ph type="body" sz="quarter" idx="4294967295"/>
          </p:nvPr>
        </p:nvSpPr>
        <p:spPr>
          <a:xfrm>
            <a:off x="8250221" y="4241119"/>
            <a:ext cx="3200400" cy="1943100"/>
          </a:xfrm>
        </p:spPr>
        <p:txBody>
          <a:bodyPr/>
          <a:lstStyle/>
          <a:p>
            <a:pPr marL="0" indent="0" algn="ctr">
              <a:buNone/>
            </a:pPr>
            <a:r>
              <a:rPr lang="en-US" sz="4000"/>
              <a:t>Group</a:t>
            </a:r>
          </a:p>
        </p:txBody>
      </p:sp>
      <p:sp>
        <p:nvSpPr>
          <p:cNvPr id="12" name="Text Placeholder 11">
            <a:extLst>
              <a:ext uri="{FF2B5EF4-FFF2-40B4-BE49-F238E27FC236}">
                <a16:creationId xmlns:a16="http://schemas.microsoft.com/office/drawing/2014/main" id="{547B1373-7729-47C0-AF05-FE461895BF49}"/>
              </a:ext>
            </a:extLst>
          </p:cNvPr>
          <p:cNvSpPr>
            <a:spLocks noGrp="1"/>
          </p:cNvSpPr>
          <p:nvPr>
            <p:ph type="body" sz="quarter" idx="4294967295"/>
          </p:nvPr>
        </p:nvSpPr>
        <p:spPr>
          <a:xfrm>
            <a:off x="4481079" y="4237181"/>
            <a:ext cx="3200400" cy="1943100"/>
          </a:xfrm>
        </p:spPr>
        <p:txBody>
          <a:bodyPr/>
          <a:lstStyle/>
          <a:p>
            <a:pPr marL="0" indent="0" algn="ctr">
              <a:buNone/>
            </a:pPr>
            <a:r>
              <a:rPr lang="en-US" sz="4000"/>
              <a:t>One on One</a:t>
            </a:r>
          </a:p>
          <a:p>
            <a:pPr marL="0" indent="0" algn="ctr">
              <a:buNone/>
            </a:pPr>
            <a:endParaRPr lang="en-US" sz="4000"/>
          </a:p>
        </p:txBody>
      </p:sp>
      <p:sp>
        <p:nvSpPr>
          <p:cNvPr id="13" name="Text Placeholder 12">
            <a:extLst>
              <a:ext uri="{FF2B5EF4-FFF2-40B4-BE49-F238E27FC236}">
                <a16:creationId xmlns:a16="http://schemas.microsoft.com/office/drawing/2014/main" id="{269036A4-993C-4137-9563-603B6BAACE50}"/>
              </a:ext>
            </a:extLst>
          </p:cNvPr>
          <p:cNvSpPr>
            <a:spLocks noGrp="1"/>
          </p:cNvSpPr>
          <p:nvPr>
            <p:ph type="body" sz="quarter" idx="4294967295"/>
          </p:nvPr>
        </p:nvSpPr>
        <p:spPr>
          <a:xfrm>
            <a:off x="665397" y="4237181"/>
            <a:ext cx="3200400" cy="1943100"/>
          </a:xfrm>
        </p:spPr>
        <p:txBody>
          <a:bodyPr/>
          <a:lstStyle/>
          <a:p>
            <a:pPr marL="0" indent="0" algn="ctr">
              <a:buNone/>
            </a:pPr>
            <a:r>
              <a:rPr lang="en-US" sz="4000"/>
              <a:t>On the Run</a:t>
            </a:r>
          </a:p>
        </p:txBody>
      </p:sp>
      <p:grpSp>
        <p:nvGrpSpPr>
          <p:cNvPr id="14" name="Graphic 44">
            <a:extLst>
              <a:ext uri="{FF2B5EF4-FFF2-40B4-BE49-F238E27FC236}">
                <a16:creationId xmlns:a16="http://schemas.microsoft.com/office/drawing/2014/main" id="{5AB6BE41-5820-4F2A-ABA2-430FF0853873}"/>
              </a:ext>
            </a:extLst>
          </p:cNvPr>
          <p:cNvGrpSpPr/>
          <p:nvPr/>
        </p:nvGrpSpPr>
        <p:grpSpPr>
          <a:xfrm>
            <a:off x="1527623" y="2146146"/>
            <a:ext cx="1505816" cy="1455274"/>
            <a:chOff x="5032197" y="3902178"/>
            <a:chExt cx="512437" cy="533873"/>
          </a:xfrm>
        </p:grpSpPr>
        <p:sp>
          <p:nvSpPr>
            <p:cNvPr id="15" name="Freeform: Shape 14">
              <a:extLst>
                <a:ext uri="{FF2B5EF4-FFF2-40B4-BE49-F238E27FC236}">
                  <a16:creationId xmlns:a16="http://schemas.microsoft.com/office/drawing/2014/main" id="{5D49B4B4-DDFF-449C-BD8C-C45B414AFBE0}"/>
                </a:ext>
              </a:extLst>
            </p:cNvPr>
            <p:cNvSpPr/>
            <p:nvPr/>
          </p:nvSpPr>
          <p:spPr>
            <a:xfrm>
              <a:off x="5105379" y="4233074"/>
              <a:ext cx="187208" cy="95539"/>
            </a:xfrm>
            <a:custGeom>
              <a:avLst/>
              <a:gdLst>
                <a:gd name="connsiteX0" fmla="*/ 124197 w 187208"/>
                <a:gd name="connsiteY0" fmla="*/ 32528 h 95539"/>
                <a:gd name="connsiteX1" fmla="*/ 17588 w 187208"/>
                <a:gd name="connsiteY1" fmla="*/ 44278 h 95539"/>
                <a:gd name="connsiteX2" fmla="*/ 47 w 187208"/>
                <a:gd name="connsiteY2" fmla="*/ 70164 h 95539"/>
                <a:gd name="connsiteX3" fmla="*/ 19121 w 187208"/>
                <a:gd name="connsiteY3" fmla="*/ 95539 h 95539"/>
                <a:gd name="connsiteX4" fmla="*/ 160557 w 187208"/>
                <a:gd name="connsiteY4" fmla="*/ 92559 h 95539"/>
                <a:gd name="connsiteX5" fmla="*/ 177076 w 187208"/>
                <a:gd name="connsiteY5" fmla="*/ 82681 h 95539"/>
                <a:gd name="connsiteX6" fmla="*/ 187209 w 187208"/>
                <a:gd name="connsiteY6" fmla="*/ 67099 h 95539"/>
                <a:gd name="connsiteX7" fmla="*/ 138332 w 187208"/>
                <a:gd name="connsiteY7" fmla="*/ 0 h 95539"/>
                <a:gd name="connsiteX8" fmla="*/ 124197 w 187208"/>
                <a:gd name="connsiteY8" fmla="*/ 32528 h 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8" h="95539">
                  <a:moveTo>
                    <a:pt x="124197" y="32528"/>
                  </a:moveTo>
                  <a:lnTo>
                    <a:pt x="17588" y="44278"/>
                  </a:lnTo>
                  <a:cubicBezTo>
                    <a:pt x="17588" y="44278"/>
                    <a:pt x="-1060" y="47940"/>
                    <a:pt x="47" y="70164"/>
                  </a:cubicBezTo>
                  <a:cubicBezTo>
                    <a:pt x="1069" y="90686"/>
                    <a:pt x="14608" y="94773"/>
                    <a:pt x="19121" y="95539"/>
                  </a:cubicBezTo>
                  <a:lnTo>
                    <a:pt x="160557" y="92559"/>
                  </a:lnTo>
                  <a:cubicBezTo>
                    <a:pt x="166773" y="92644"/>
                    <a:pt x="174181" y="88216"/>
                    <a:pt x="177076" y="82681"/>
                  </a:cubicBezTo>
                  <a:lnTo>
                    <a:pt x="187209" y="67099"/>
                  </a:lnTo>
                  <a:lnTo>
                    <a:pt x="138332" y="0"/>
                  </a:lnTo>
                  <a:lnTo>
                    <a:pt x="124197" y="32528"/>
                  </a:lnTo>
                  <a:close/>
                </a:path>
              </a:pathLst>
            </a:custGeom>
            <a:solidFill>
              <a:srgbClr val="F6943D"/>
            </a:solidFill>
            <a:ln w="8432" cap="flat">
              <a:solidFill>
                <a:srgbClr val="F6943D"/>
              </a:solidFill>
              <a:prstDash val="solid"/>
              <a:miter/>
            </a:ln>
          </p:spPr>
          <p:txBody>
            <a:bodyPr rtlCol="0" anchor="ctr"/>
            <a:lstStyle/>
            <a:p>
              <a:endParaRPr lang="en-US">
                <a:latin typeface="Brandon Grotesque Regular" panose="020B0503020203060202" pitchFamily="34" charset="0"/>
              </a:endParaRPr>
            </a:p>
          </p:txBody>
        </p:sp>
        <p:sp>
          <p:nvSpPr>
            <p:cNvPr id="16" name="Freeform: Shape 15">
              <a:extLst>
                <a:ext uri="{FF2B5EF4-FFF2-40B4-BE49-F238E27FC236}">
                  <a16:creationId xmlns:a16="http://schemas.microsoft.com/office/drawing/2014/main" id="{0A133D2F-D177-49B8-BB80-9E7850376ADC}"/>
                </a:ext>
              </a:extLst>
            </p:cNvPr>
            <p:cNvSpPr/>
            <p:nvPr/>
          </p:nvSpPr>
          <p:spPr>
            <a:xfrm>
              <a:off x="5422102" y="3902178"/>
              <a:ext cx="122532" cy="122531"/>
            </a:xfrm>
            <a:custGeom>
              <a:avLst/>
              <a:gdLst>
                <a:gd name="connsiteX0" fmla="*/ 61223 w 122532"/>
                <a:gd name="connsiteY0" fmla="*/ 122532 h 122531"/>
                <a:gd name="connsiteX1" fmla="*/ 122532 w 122532"/>
                <a:gd name="connsiteY1" fmla="*/ 61223 h 122531"/>
                <a:gd name="connsiteX2" fmla="*/ 61223 w 122532"/>
                <a:gd name="connsiteY2" fmla="*/ 0 h 122531"/>
                <a:gd name="connsiteX3" fmla="*/ 0 w 122532"/>
                <a:gd name="connsiteY3" fmla="*/ 61223 h 122531"/>
                <a:gd name="connsiteX4" fmla="*/ 61223 w 122532"/>
                <a:gd name="connsiteY4" fmla="*/ 122532 h 12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2" h="122531">
                  <a:moveTo>
                    <a:pt x="61223" y="122532"/>
                  </a:moveTo>
                  <a:cubicBezTo>
                    <a:pt x="95113" y="122532"/>
                    <a:pt x="122532" y="95113"/>
                    <a:pt x="122532" y="61223"/>
                  </a:cubicBezTo>
                  <a:cubicBezTo>
                    <a:pt x="122532" y="27419"/>
                    <a:pt x="95113" y="0"/>
                    <a:pt x="61223" y="0"/>
                  </a:cubicBezTo>
                  <a:cubicBezTo>
                    <a:pt x="27419" y="0"/>
                    <a:pt x="0" y="27419"/>
                    <a:pt x="0" y="61223"/>
                  </a:cubicBezTo>
                  <a:cubicBezTo>
                    <a:pt x="0" y="95113"/>
                    <a:pt x="27419" y="122532"/>
                    <a:pt x="61223" y="122532"/>
                  </a:cubicBezTo>
                  <a:close/>
                </a:path>
              </a:pathLst>
            </a:custGeom>
            <a:solidFill>
              <a:schemeClr val="accent2"/>
            </a:solidFill>
            <a:ln w="8432" cap="flat">
              <a:noFill/>
              <a:prstDash val="solid"/>
              <a:miter/>
            </a:ln>
          </p:spPr>
          <p:txBody>
            <a:bodyPr rtlCol="0" anchor="ctr"/>
            <a:lstStyle/>
            <a:p>
              <a:endParaRPr lang="en-US">
                <a:latin typeface="Brandon Grotesque Regular" panose="020B0503020203060202" pitchFamily="34" charset="0"/>
              </a:endParaRPr>
            </a:p>
          </p:txBody>
        </p:sp>
        <p:sp>
          <p:nvSpPr>
            <p:cNvPr id="17" name="Freeform: Shape 16">
              <a:extLst>
                <a:ext uri="{FF2B5EF4-FFF2-40B4-BE49-F238E27FC236}">
                  <a16:creationId xmlns:a16="http://schemas.microsoft.com/office/drawing/2014/main" id="{F02732A5-648A-4E24-9C0B-3CB8958BC139}"/>
                </a:ext>
              </a:extLst>
            </p:cNvPr>
            <p:cNvSpPr/>
            <p:nvPr/>
          </p:nvSpPr>
          <p:spPr>
            <a:xfrm>
              <a:off x="5032197" y="3998398"/>
              <a:ext cx="502273" cy="437653"/>
            </a:xfrm>
            <a:custGeom>
              <a:avLst/>
              <a:gdLst>
                <a:gd name="connsiteX0" fmla="*/ 316080 w 502273"/>
                <a:gd name="connsiteY0" fmla="*/ 198401 h 437653"/>
                <a:gd name="connsiteX1" fmla="*/ 321104 w 502273"/>
                <a:gd name="connsiteY1" fmla="*/ 192441 h 437653"/>
                <a:gd name="connsiteX2" fmla="*/ 366234 w 502273"/>
                <a:gd name="connsiteY2" fmla="*/ 181712 h 437653"/>
                <a:gd name="connsiteX3" fmla="*/ 472246 w 502273"/>
                <a:gd name="connsiteY3" fmla="*/ 240296 h 437653"/>
                <a:gd name="connsiteX4" fmla="*/ 498217 w 502273"/>
                <a:gd name="connsiteY4" fmla="*/ 229737 h 437653"/>
                <a:gd name="connsiteX5" fmla="*/ 498388 w 502273"/>
                <a:gd name="connsiteY5" fmla="*/ 203085 h 437653"/>
                <a:gd name="connsiteX6" fmla="*/ 420986 w 502273"/>
                <a:gd name="connsiteY6" fmla="*/ 142287 h 437653"/>
                <a:gd name="connsiteX7" fmla="*/ 419964 w 502273"/>
                <a:gd name="connsiteY7" fmla="*/ 59776 h 437653"/>
                <a:gd name="connsiteX8" fmla="*/ 363424 w 502273"/>
                <a:gd name="connsiteY8" fmla="*/ 3576 h 437653"/>
                <a:gd name="connsiteX9" fmla="*/ 363424 w 502273"/>
                <a:gd name="connsiteY9" fmla="*/ 3406 h 437653"/>
                <a:gd name="connsiteX10" fmla="*/ 231014 w 502273"/>
                <a:gd name="connsiteY10" fmla="*/ 0 h 437653"/>
                <a:gd name="connsiteX11" fmla="*/ 208960 w 502273"/>
                <a:gd name="connsiteY11" fmla="*/ 13709 h 437653"/>
                <a:gd name="connsiteX12" fmla="*/ 150632 w 502273"/>
                <a:gd name="connsiteY12" fmla="*/ 86854 h 437653"/>
                <a:gd name="connsiteX13" fmla="*/ 158210 w 502273"/>
                <a:gd name="connsiteY13" fmla="*/ 116571 h 437653"/>
                <a:gd name="connsiteX14" fmla="*/ 185544 w 502273"/>
                <a:gd name="connsiteY14" fmla="*/ 117508 h 437653"/>
                <a:gd name="connsiteX15" fmla="*/ 246256 w 502273"/>
                <a:gd name="connsiteY15" fmla="*/ 55007 h 437653"/>
                <a:gd name="connsiteX16" fmla="*/ 299135 w 502273"/>
                <a:gd name="connsiteY16" fmla="*/ 68376 h 437653"/>
                <a:gd name="connsiteX17" fmla="*/ 246937 w 502273"/>
                <a:gd name="connsiteY17" fmla="*/ 137348 h 437653"/>
                <a:gd name="connsiteX18" fmla="*/ 361040 w 502273"/>
                <a:gd name="connsiteY18" fmla="*/ 138881 h 437653"/>
                <a:gd name="connsiteX19" fmla="*/ 361210 w 502273"/>
                <a:gd name="connsiteY19" fmla="*/ 151994 h 437653"/>
                <a:gd name="connsiteX20" fmla="*/ 355079 w 502273"/>
                <a:gd name="connsiteY20" fmla="*/ 158891 h 437653"/>
                <a:gd name="connsiteX21" fmla="*/ 199338 w 502273"/>
                <a:gd name="connsiteY21" fmla="*/ 153442 h 437653"/>
                <a:gd name="connsiteX22" fmla="*/ 13113 w 502273"/>
                <a:gd name="connsiteY22" fmla="*/ 193718 h 437653"/>
                <a:gd name="connsiteX23" fmla="*/ 0 w 502273"/>
                <a:gd name="connsiteY23" fmla="*/ 207598 h 437653"/>
                <a:gd name="connsiteX24" fmla="*/ 20266 w 502273"/>
                <a:gd name="connsiteY24" fmla="*/ 222414 h 437653"/>
                <a:gd name="connsiteX25" fmla="*/ 194995 w 502273"/>
                <a:gd name="connsiteY25" fmla="*/ 178221 h 437653"/>
                <a:gd name="connsiteX26" fmla="*/ 224713 w 502273"/>
                <a:gd name="connsiteY26" fmla="*/ 183159 h 437653"/>
                <a:gd name="connsiteX27" fmla="*/ 229056 w 502273"/>
                <a:gd name="connsiteY27" fmla="*/ 209982 h 437653"/>
                <a:gd name="connsiteX28" fmla="*/ 297602 w 502273"/>
                <a:gd name="connsiteY28" fmla="*/ 304073 h 437653"/>
                <a:gd name="connsiteX29" fmla="*/ 268566 w 502273"/>
                <a:gd name="connsiteY29" fmla="*/ 411193 h 437653"/>
                <a:gd name="connsiteX30" fmla="*/ 287299 w 502273"/>
                <a:gd name="connsiteY30" fmla="*/ 435717 h 437653"/>
                <a:gd name="connsiteX31" fmla="*/ 318294 w 502273"/>
                <a:gd name="connsiteY31" fmla="*/ 427116 h 437653"/>
                <a:gd name="connsiteX32" fmla="*/ 368533 w 502273"/>
                <a:gd name="connsiteY32" fmla="*/ 289513 h 437653"/>
                <a:gd name="connsiteX33" fmla="*/ 365552 w 502273"/>
                <a:gd name="connsiteY33" fmla="*/ 270354 h 437653"/>
                <a:gd name="connsiteX34" fmla="*/ 316080 w 502273"/>
                <a:gd name="connsiteY34" fmla="*/ 198401 h 4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2273" h="437653">
                  <a:moveTo>
                    <a:pt x="316080" y="198401"/>
                  </a:moveTo>
                  <a:lnTo>
                    <a:pt x="321104" y="192441"/>
                  </a:lnTo>
                  <a:cubicBezTo>
                    <a:pt x="341540" y="191845"/>
                    <a:pt x="355590" y="188268"/>
                    <a:pt x="366234" y="181712"/>
                  </a:cubicBezTo>
                  <a:lnTo>
                    <a:pt x="472246" y="240296"/>
                  </a:lnTo>
                  <a:cubicBezTo>
                    <a:pt x="480591" y="243702"/>
                    <a:pt x="491405" y="240040"/>
                    <a:pt x="498217" y="229737"/>
                  </a:cubicBezTo>
                  <a:cubicBezTo>
                    <a:pt x="507243" y="216028"/>
                    <a:pt x="498388" y="203085"/>
                    <a:pt x="498388" y="203085"/>
                  </a:cubicBezTo>
                  <a:lnTo>
                    <a:pt x="420986" y="142287"/>
                  </a:lnTo>
                  <a:cubicBezTo>
                    <a:pt x="420986" y="142287"/>
                    <a:pt x="420730" y="83022"/>
                    <a:pt x="419964" y="59776"/>
                  </a:cubicBezTo>
                  <a:cubicBezTo>
                    <a:pt x="419027" y="31761"/>
                    <a:pt x="386244" y="4939"/>
                    <a:pt x="363424" y="3576"/>
                  </a:cubicBezTo>
                  <a:lnTo>
                    <a:pt x="363424" y="3406"/>
                  </a:lnTo>
                  <a:cubicBezTo>
                    <a:pt x="330300" y="2980"/>
                    <a:pt x="231014" y="0"/>
                    <a:pt x="231014" y="0"/>
                  </a:cubicBezTo>
                  <a:cubicBezTo>
                    <a:pt x="220966" y="0"/>
                    <a:pt x="214921" y="6642"/>
                    <a:pt x="208960" y="13709"/>
                  </a:cubicBezTo>
                  <a:lnTo>
                    <a:pt x="150632" y="86854"/>
                  </a:lnTo>
                  <a:cubicBezTo>
                    <a:pt x="150632" y="86854"/>
                    <a:pt x="140925" y="102522"/>
                    <a:pt x="158210" y="116571"/>
                  </a:cubicBezTo>
                  <a:cubicBezTo>
                    <a:pt x="168854" y="125172"/>
                    <a:pt x="179924" y="123298"/>
                    <a:pt x="185544" y="117508"/>
                  </a:cubicBezTo>
                  <a:lnTo>
                    <a:pt x="246256" y="55007"/>
                  </a:lnTo>
                  <a:lnTo>
                    <a:pt x="299135" y="68376"/>
                  </a:lnTo>
                  <a:lnTo>
                    <a:pt x="246937" y="137348"/>
                  </a:lnTo>
                  <a:cubicBezTo>
                    <a:pt x="294366" y="144160"/>
                    <a:pt x="339837" y="147566"/>
                    <a:pt x="361040" y="138881"/>
                  </a:cubicBezTo>
                  <a:lnTo>
                    <a:pt x="361210" y="151994"/>
                  </a:lnTo>
                  <a:cubicBezTo>
                    <a:pt x="359592" y="154804"/>
                    <a:pt x="357548" y="157018"/>
                    <a:pt x="355079" y="158891"/>
                  </a:cubicBezTo>
                  <a:cubicBezTo>
                    <a:pt x="335239" y="173367"/>
                    <a:pt x="280742" y="167577"/>
                    <a:pt x="199338" y="153442"/>
                  </a:cubicBezTo>
                  <a:cubicBezTo>
                    <a:pt x="95028" y="135305"/>
                    <a:pt x="37041" y="172175"/>
                    <a:pt x="13113" y="193718"/>
                  </a:cubicBezTo>
                  <a:cubicBezTo>
                    <a:pt x="4854" y="201126"/>
                    <a:pt x="596" y="206746"/>
                    <a:pt x="0" y="207598"/>
                  </a:cubicBezTo>
                  <a:lnTo>
                    <a:pt x="20266" y="222414"/>
                  </a:lnTo>
                  <a:cubicBezTo>
                    <a:pt x="22310" y="219689"/>
                    <a:pt x="70845" y="156677"/>
                    <a:pt x="194995" y="178221"/>
                  </a:cubicBezTo>
                  <a:cubicBezTo>
                    <a:pt x="205554" y="180009"/>
                    <a:pt x="215432" y="181712"/>
                    <a:pt x="224713" y="183159"/>
                  </a:cubicBezTo>
                  <a:cubicBezTo>
                    <a:pt x="223265" y="192100"/>
                    <a:pt x="224032" y="201382"/>
                    <a:pt x="229056" y="209982"/>
                  </a:cubicBezTo>
                  <a:lnTo>
                    <a:pt x="297602" y="304073"/>
                  </a:lnTo>
                  <a:lnTo>
                    <a:pt x="268566" y="411193"/>
                  </a:lnTo>
                  <a:cubicBezTo>
                    <a:pt x="268566" y="411193"/>
                    <a:pt x="266096" y="428734"/>
                    <a:pt x="287299" y="435717"/>
                  </a:cubicBezTo>
                  <a:cubicBezTo>
                    <a:pt x="299050" y="439634"/>
                    <a:pt x="313355" y="438016"/>
                    <a:pt x="318294" y="427116"/>
                  </a:cubicBezTo>
                  <a:lnTo>
                    <a:pt x="368533" y="289513"/>
                  </a:lnTo>
                  <a:cubicBezTo>
                    <a:pt x="370832" y="283808"/>
                    <a:pt x="369469" y="275122"/>
                    <a:pt x="365552" y="270354"/>
                  </a:cubicBezTo>
                  <a:lnTo>
                    <a:pt x="316080" y="198401"/>
                  </a:lnTo>
                  <a:close/>
                </a:path>
              </a:pathLst>
            </a:custGeom>
            <a:solidFill>
              <a:srgbClr val="F6943D"/>
            </a:solidFill>
            <a:ln w="8432" cap="flat">
              <a:solidFill>
                <a:srgbClr val="F6943D"/>
              </a:solidFill>
              <a:prstDash val="solid"/>
              <a:miter/>
            </a:ln>
          </p:spPr>
          <p:txBody>
            <a:bodyPr rtlCol="0" anchor="ctr"/>
            <a:lstStyle/>
            <a:p>
              <a:endParaRPr lang="en-US">
                <a:latin typeface="Brandon Grotesque Regular" panose="020B0503020203060202" pitchFamily="34" charset="0"/>
              </a:endParaRPr>
            </a:p>
          </p:txBody>
        </p:sp>
      </p:grpSp>
      <p:grpSp>
        <p:nvGrpSpPr>
          <p:cNvPr id="25" name="Graphic 7">
            <a:extLst>
              <a:ext uri="{FF2B5EF4-FFF2-40B4-BE49-F238E27FC236}">
                <a16:creationId xmlns:a16="http://schemas.microsoft.com/office/drawing/2014/main" id="{47854908-25D8-4332-B13F-70D909D9EDAE}"/>
              </a:ext>
            </a:extLst>
          </p:cNvPr>
          <p:cNvGrpSpPr/>
          <p:nvPr/>
        </p:nvGrpSpPr>
        <p:grpSpPr>
          <a:xfrm>
            <a:off x="9309133" y="2271489"/>
            <a:ext cx="1254240" cy="1446917"/>
            <a:chOff x="9022567" y="2339194"/>
            <a:chExt cx="1827618" cy="2059377"/>
          </a:xfrm>
          <a:solidFill>
            <a:srgbClr val="55514E"/>
          </a:solidFill>
        </p:grpSpPr>
        <p:grpSp>
          <p:nvGrpSpPr>
            <p:cNvPr id="26" name="Graphic 7">
              <a:extLst>
                <a:ext uri="{FF2B5EF4-FFF2-40B4-BE49-F238E27FC236}">
                  <a16:creationId xmlns:a16="http://schemas.microsoft.com/office/drawing/2014/main" id="{47854908-25D8-4332-B13F-70D909D9EDAE}"/>
                </a:ext>
              </a:extLst>
            </p:cNvPr>
            <p:cNvGrpSpPr/>
            <p:nvPr/>
          </p:nvGrpSpPr>
          <p:grpSpPr>
            <a:xfrm>
              <a:off x="9704539" y="2339194"/>
              <a:ext cx="469907" cy="549745"/>
              <a:chOff x="9704539" y="2339194"/>
              <a:chExt cx="469907" cy="549745"/>
            </a:xfrm>
            <a:solidFill>
              <a:srgbClr val="55514E"/>
            </a:solidFill>
          </p:grpSpPr>
          <p:sp>
            <p:nvSpPr>
              <p:cNvPr id="27" name="Freeform: Shape 26">
                <a:extLst>
                  <a:ext uri="{FF2B5EF4-FFF2-40B4-BE49-F238E27FC236}">
                    <a16:creationId xmlns:a16="http://schemas.microsoft.com/office/drawing/2014/main" id="{B43C9A29-5EEF-4D55-AC52-1921B257707F}"/>
                  </a:ext>
                </a:extLst>
              </p:cNvPr>
              <p:cNvSpPr/>
              <p:nvPr/>
            </p:nvSpPr>
            <p:spPr>
              <a:xfrm>
                <a:off x="9811306" y="2339194"/>
                <a:ext cx="250921" cy="246359"/>
              </a:xfrm>
              <a:custGeom>
                <a:avLst/>
                <a:gdLst>
                  <a:gd name="connsiteX0" fmla="*/ 125917 w 250920"/>
                  <a:gd name="connsiteY0" fmla="*/ 250009 h 246358"/>
                  <a:gd name="connsiteX1" fmla="*/ 251833 w 250920"/>
                  <a:gd name="connsiteY1" fmla="*/ 125004 h 246358"/>
                  <a:gd name="connsiteX2" fmla="*/ 125917 w 250920"/>
                  <a:gd name="connsiteY2" fmla="*/ 0 h 246358"/>
                  <a:gd name="connsiteX3" fmla="*/ 0 w 250920"/>
                  <a:gd name="connsiteY3" fmla="*/ 125004 h 246358"/>
                  <a:gd name="connsiteX4" fmla="*/ 125917 w 250920"/>
                  <a:gd name="connsiteY4" fmla="*/ 250009 h 24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920" h="246358">
                    <a:moveTo>
                      <a:pt x="125917" y="250009"/>
                    </a:moveTo>
                    <a:cubicBezTo>
                      <a:pt x="195262" y="250009"/>
                      <a:pt x="251833" y="193893"/>
                      <a:pt x="251833" y="125004"/>
                    </a:cubicBezTo>
                    <a:cubicBezTo>
                      <a:pt x="251833" y="56115"/>
                      <a:pt x="195718" y="0"/>
                      <a:pt x="125917" y="0"/>
                    </a:cubicBezTo>
                    <a:cubicBezTo>
                      <a:pt x="56571" y="0"/>
                      <a:pt x="0" y="56115"/>
                      <a:pt x="0" y="125004"/>
                    </a:cubicBezTo>
                    <a:cubicBezTo>
                      <a:pt x="0" y="193893"/>
                      <a:pt x="56115" y="250009"/>
                      <a:pt x="125917" y="250009"/>
                    </a:cubicBezTo>
                    <a:close/>
                  </a:path>
                </a:pathLst>
              </a:custGeom>
              <a:solidFill>
                <a:schemeClr val="accent3"/>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28" name="Freeform: Shape 27">
                <a:extLst>
                  <a:ext uri="{FF2B5EF4-FFF2-40B4-BE49-F238E27FC236}">
                    <a16:creationId xmlns:a16="http://schemas.microsoft.com/office/drawing/2014/main" id="{2970FE1D-3D96-4809-A508-305E6BA4EC7C}"/>
                  </a:ext>
                </a:extLst>
              </p:cNvPr>
              <p:cNvSpPr/>
              <p:nvPr/>
            </p:nvSpPr>
            <p:spPr>
              <a:xfrm>
                <a:off x="9704539" y="2505714"/>
                <a:ext cx="469907" cy="383225"/>
              </a:xfrm>
              <a:custGeom>
                <a:avLst/>
                <a:gdLst>
                  <a:gd name="connsiteX0" fmla="*/ 31491 w 469906"/>
                  <a:gd name="connsiteY0" fmla="*/ 383681 h 383224"/>
                  <a:gd name="connsiteX1" fmla="*/ 232227 w 469906"/>
                  <a:gd name="connsiteY1" fmla="*/ 343534 h 383224"/>
                  <a:gd name="connsiteX2" fmla="*/ 435702 w 469906"/>
                  <a:gd name="connsiteY2" fmla="*/ 384593 h 383224"/>
                  <a:gd name="connsiteX3" fmla="*/ 470831 w 469906"/>
                  <a:gd name="connsiteY3" fmla="*/ 338971 h 383224"/>
                  <a:gd name="connsiteX4" fmla="*/ 470831 w 469906"/>
                  <a:gd name="connsiteY4" fmla="*/ 132304 h 383224"/>
                  <a:gd name="connsiteX5" fmla="*/ 470374 w 469906"/>
                  <a:gd name="connsiteY5" fmla="*/ 130479 h 383224"/>
                  <a:gd name="connsiteX6" fmla="*/ 393729 w 469906"/>
                  <a:gd name="connsiteY6" fmla="*/ 0 h 383224"/>
                  <a:gd name="connsiteX7" fmla="*/ 231771 w 469906"/>
                  <a:gd name="connsiteY7" fmla="*/ 125460 h 383224"/>
                  <a:gd name="connsiteX8" fmla="*/ 70726 w 469906"/>
                  <a:gd name="connsiteY8" fmla="*/ 2737 h 383224"/>
                  <a:gd name="connsiteX9" fmla="*/ 924 w 469906"/>
                  <a:gd name="connsiteY9" fmla="*/ 130479 h 383224"/>
                  <a:gd name="connsiteX10" fmla="*/ 11 w 469906"/>
                  <a:gd name="connsiteY10" fmla="*/ 132304 h 383224"/>
                  <a:gd name="connsiteX11" fmla="*/ 11 w 469906"/>
                  <a:gd name="connsiteY11" fmla="*/ 339428 h 383224"/>
                  <a:gd name="connsiteX12" fmla="*/ 31491 w 469906"/>
                  <a:gd name="connsiteY12" fmla="*/ 383681 h 38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906" h="383224">
                    <a:moveTo>
                      <a:pt x="31491" y="383681"/>
                    </a:moveTo>
                    <a:cubicBezTo>
                      <a:pt x="93080" y="357676"/>
                      <a:pt x="161057" y="343534"/>
                      <a:pt x="232227" y="343534"/>
                    </a:cubicBezTo>
                    <a:cubicBezTo>
                      <a:pt x="304310" y="343534"/>
                      <a:pt x="373199" y="358133"/>
                      <a:pt x="435702" y="384593"/>
                    </a:cubicBezTo>
                    <a:cubicBezTo>
                      <a:pt x="455775" y="379119"/>
                      <a:pt x="470831" y="360870"/>
                      <a:pt x="470831" y="338971"/>
                    </a:cubicBezTo>
                    <a:lnTo>
                      <a:pt x="470831" y="132304"/>
                    </a:lnTo>
                    <a:cubicBezTo>
                      <a:pt x="470831" y="131848"/>
                      <a:pt x="470374" y="130935"/>
                      <a:pt x="470374" y="130479"/>
                    </a:cubicBezTo>
                    <a:cubicBezTo>
                      <a:pt x="468093" y="79382"/>
                      <a:pt x="445738" y="18705"/>
                      <a:pt x="393729" y="0"/>
                    </a:cubicBezTo>
                    <a:cubicBezTo>
                      <a:pt x="375480" y="72083"/>
                      <a:pt x="309785" y="125460"/>
                      <a:pt x="231771" y="125460"/>
                    </a:cubicBezTo>
                    <a:cubicBezTo>
                      <a:pt x="155126" y="125460"/>
                      <a:pt x="90343" y="73451"/>
                      <a:pt x="70726" y="2737"/>
                    </a:cubicBezTo>
                    <a:cubicBezTo>
                      <a:pt x="23279" y="24180"/>
                      <a:pt x="2749" y="82120"/>
                      <a:pt x="924" y="130479"/>
                    </a:cubicBezTo>
                    <a:cubicBezTo>
                      <a:pt x="468" y="130935"/>
                      <a:pt x="468" y="131848"/>
                      <a:pt x="11" y="132304"/>
                    </a:cubicBezTo>
                    <a:lnTo>
                      <a:pt x="11" y="339428"/>
                    </a:lnTo>
                    <a:cubicBezTo>
                      <a:pt x="-445" y="359501"/>
                      <a:pt x="12786" y="377294"/>
                      <a:pt x="31491" y="383681"/>
                    </a:cubicBezTo>
                    <a:close/>
                  </a:path>
                </a:pathLst>
              </a:custGeom>
              <a:solidFill>
                <a:schemeClr val="accent3"/>
              </a:solidFill>
              <a:ln w="4561" cap="flat">
                <a:noFill/>
                <a:prstDash val="solid"/>
                <a:miter/>
              </a:ln>
            </p:spPr>
            <p:txBody>
              <a:bodyPr rtlCol="0" anchor="ctr"/>
              <a:lstStyle/>
              <a:p>
                <a:endParaRPr lang="en-US">
                  <a:latin typeface="Brandon Grotesque Regular" panose="020B0503020203060202" pitchFamily="34" charset="0"/>
                </a:endParaRPr>
              </a:p>
            </p:txBody>
          </p:sp>
        </p:grpSp>
        <p:grpSp>
          <p:nvGrpSpPr>
            <p:cNvPr id="29" name="Graphic 7">
              <a:extLst>
                <a:ext uri="{FF2B5EF4-FFF2-40B4-BE49-F238E27FC236}">
                  <a16:creationId xmlns:a16="http://schemas.microsoft.com/office/drawing/2014/main" id="{47854908-25D8-4332-B13F-70D909D9EDAE}"/>
                </a:ext>
              </a:extLst>
            </p:cNvPr>
            <p:cNvGrpSpPr/>
            <p:nvPr/>
          </p:nvGrpSpPr>
          <p:grpSpPr>
            <a:xfrm>
              <a:off x="9679915" y="3848826"/>
              <a:ext cx="469907" cy="549745"/>
              <a:chOff x="9679915" y="3848826"/>
              <a:chExt cx="469907" cy="549745"/>
            </a:xfrm>
            <a:solidFill>
              <a:srgbClr val="55514E"/>
            </a:solidFill>
          </p:grpSpPr>
          <p:sp>
            <p:nvSpPr>
              <p:cNvPr id="30" name="Freeform: Shape 29">
                <a:extLst>
                  <a:ext uri="{FF2B5EF4-FFF2-40B4-BE49-F238E27FC236}">
                    <a16:creationId xmlns:a16="http://schemas.microsoft.com/office/drawing/2014/main" id="{92CD446E-134C-4E3B-A2B4-43AE8BD4DB61}"/>
                  </a:ext>
                </a:extLst>
              </p:cNvPr>
              <p:cNvSpPr/>
              <p:nvPr/>
            </p:nvSpPr>
            <p:spPr>
              <a:xfrm>
                <a:off x="9787126" y="4152212"/>
                <a:ext cx="250921" cy="246359"/>
              </a:xfrm>
              <a:custGeom>
                <a:avLst/>
                <a:gdLst>
                  <a:gd name="connsiteX0" fmla="*/ 125917 w 250920"/>
                  <a:gd name="connsiteY0" fmla="*/ 0 h 246358"/>
                  <a:gd name="connsiteX1" fmla="*/ 251833 w 250920"/>
                  <a:gd name="connsiteY1" fmla="*/ 125004 h 246358"/>
                  <a:gd name="connsiteX2" fmla="*/ 125917 w 250920"/>
                  <a:gd name="connsiteY2" fmla="*/ 250008 h 246358"/>
                  <a:gd name="connsiteX3" fmla="*/ 0 w 250920"/>
                  <a:gd name="connsiteY3" fmla="*/ 125004 h 246358"/>
                  <a:gd name="connsiteX4" fmla="*/ 125917 w 250920"/>
                  <a:gd name="connsiteY4" fmla="*/ 0 h 24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920" h="246358">
                    <a:moveTo>
                      <a:pt x="125917" y="0"/>
                    </a:moveTo>
                    <a:cubicBezTo>
                      <a:pt x="195262" y="0"/>
                      <a:pt x="251833" y="56115"/>
                      <a:pt x="251833" y="125004"/>
                    </a:cubicBezTo>
                    <a:cubicBezTo>
                      <a:pt x="251833" y="194350"/>
                      <a:pt x="195718" y="250008"/>
                      <a:pt x="125917" y="250008"/>
                    </a:cubicBezTo>
                    <a:cubicBezTo>
                      <a:pt x="56571" y="250008"/>
                      <a:pt x="0" y="193893"/>
                      <a:pt x="0" y="125004"/>
                    </a:cubicBezTo>
                    <a:cubicBezTo>
                      <a:pt x="0" y="55659"/>
                      <a:pt x="56115" y="0"/>
                      <a:pt x="125917" y="0"/>
                    </a:cubicBez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31" name="Freeform: Shape 30">
                <a:extLst>
                  <a:ext uri="{FF2B5EF4-FFF2-40B4-BE49-F238E27FC236}">
                    <a16:creationId xmlns:a16="http://schemas.microsoft.com/office/drawing/2014/main" id="{66420EA6-18EB-4084-B624-D3329CB37D49}"/>
                  </a:ext>
                </a:extLst>
              </p:cNvPr>
              <p:cNvSpPr/>
              <p:nvPr/>
            </p:nvSpPr>
            <p:spPr>
              <a:xfrm>
                <a:off x="9679915" y="3848826"/>
                <a:ext cx="469907" cy="383225"/>
              </a:xfrm>
              <a:custGeom>
                <a:avLst/>
                <a:gdLst>
                  <a:gd name="connsiteX0" fmla="*/ 447096 w 469906"/>
                  <a:gd name="connsiteY0" fmla="*/ 6387 h 383224"/>
                  <a:gd name="connsiteX1" fmla="*/ 256852 w 469906"/>
                  <a:gd name="connsiteY1" fmla="*/ 42428 h 383224"/>
                  <a:gd name="connsiteX2" fmla="*/ 51097 w 469906"/>
                  <a:gd name="connsiteY2" fmla="*/ 0 h 383224"/>
                  <a:gd name="connsiteX3" fmla="*/ 47903 w 469906"/>
                  <a:gd name="connsiteY3" fmla="*/ 0 h 383224"/>
                  <a:gd name="connsiteX4" fmla="*/ 0 w 469906"/>
                  <a:gd name="connsiteY4" fmla="*/ 47447 h 383224"/>
                  <a:gd name="connsiteX5" fmla="*/ 0 w 469906"/>
                  <a:gd name="connsiteY5" fmla="*/ 254571 h 383224"/>
                  <a:gd name="connsiteX6" fmla="*/ 912 w 469906"/>
                  <a:gd name="connsiteY6" fmla="*/ 256396 h 383224"/>
                  <a:gd name="connsiteX7" fmla="*/ 70714 w 469906"/>
                  <a:gd name="connsiteY7" fmla="*/ 384137 h 383224"/>
                  <a:gd name="connsiteX8" fmla="*/ 231760 w 469906"/>
                  <a:gd name="connsiteY8" fmla="*/ 261414 h 383224"/>
                  <a:gd name="connsiteX9" fmla="*/ 393718 w 469906"/>
                  <a:gd name="connsiteY9" fmla="*/ 386874 h 383224"/>
                  <a:gd name="connsiteX10" fmla="*/ 470363 w 469906"/>
                  <a:gd name="connsiteY10" fmla="*/ 256396 h 383224"/>
                  <a:gd name="connsiteX11" fmla="*/ 470819 w 469906"/>
                  <a:gd name="connsiteY11" fmla="*/ 254571 h 383224"/>
                  <a:gd name="connsiteX12" fmla="*/ 470819 w 469906"/>
                  <a:gd name="connsiteY12" fmla="*/ 47447 h 383224"/>
                  <a:gd name="connsiteX13" fmla="*/ 447096 w 469906"/>
                  <a:gd name="connsiteY13" fmla="*/ 6387 h 38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9906" h="383224">
                    <a:moveTo>
                      <a:pt x="447096" y="6387"/>
                    </a:moveTo>
                    <a:cubicBezTo>
                      <a:pt x="388243" y="29654"/>
                      <a:pt x="323916" y="42428"/>
                      <a:pt x="256852" y="42428"/>
                    </a:cubicBezTo>
                    <a:cubicBezTo>
                      <a:pt x="183857" y="42428"/>
                      <a:pt x="114055" y="27373"/>
                      <a:pt x="51097" y="0"/>
                    </a:cubicBezTo>
                    <a:lnTo>
                      <a:pt x="47903" y="0"/>
                    </a:lnTo>
                    <a:cubicBezTo>
                      <a:pt x="21442" y="0"/>
                      <a:pt x="0" y="21442"/>
                      <a:pt x="0" y="47447"/>
                    </a:cubicBezTo>
                    <a:lnTo>
                      <a:pt x="0" y="254571"/>
                    </a:lnTo>
                    <a:cubicBezTo>
                      <a:pt x="0" y="255027"/>
                      <a:pt x="456" y="255939"/>
                      <a:pt x="912" y="256396"/>
                    </a:cubicBezTo>
                    <a:cubicBezTo>
                      <a:pt x="3194" y="305211"/>
                      <a:pt x="23723" y="362695"/>
                      <a:pt x="70714" y="384137"/>
                    </a:cubicBezTo>
                    <a:cubicBezTo>
                      <a:pt x="90332" y="313423"/>
                      <a:pt x="155115" y="261414"/>
                      <a:pt x="231760" y="261414"/>
                    </a:cubicBezTo>
                    <a:cubicBezTo>
                      <a:pt x="309317" y="261414"/>
                      <a:pt x="375013" y="314792"/>
                      <a:pt x="393718" y="386874"/>
                    </a:cubicBezTo>
                    <a:cubicBezTo>
                      <a:pt x="445727" y="368170"/>
                      <a:pt x="468082" y="307036"/>
                      <a:pt x="470363" y="256396"/>
                    </a:cubicBezTo>
                    <a:cubicBezTo>
                      <a:pt x="470819" y="255939"/>
                      <a:pt x="470819" y="255027"/>
                      <a:pt x="470819" y="254571"/>
                    </a:cubicBezTo>
                    <a:lnTo>
                      <a:pt x="470819" y="47447"/>
                    </a:lnTo>
                    <a:cubicBezTo>
                      <a:pt x="471275" y="30111"/>
                      <a:pt x="461238" y="14599"/>
                      <a:pt x="447096" y="6387"/>
                    </a:cubicBez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grpSp>
        <p:grpSp>
          <p:nvGrpSpPr>
            <p:cNvPr id="32" name="Graphic 7">
              <a:extLst>
                <a:ext uri="{FF2B5EF4-FFF2-40B4-BE49-F238E27FC236}">
                  <a16:creationId xmlns:a16="http://schemas.microsoft.com/office/drawing/2014/main" id="{47854908-25D8-4332-B13F-70D909D9EDAE}"/>
                </a:ext>
              </a:extLst>
            </p:cNvPr>
            <p:cNvGrpSpPr/>
            <p:nvPr/>
          </p:nvGrpSpPr>
          <p:grpSpPr>
            <a:xfrm>
              <a:off x="9038476" y="2769190"/>
              <a:ext cx="594549" cy="538339"/>
              <a:chOff x="9038476" y="2769190"/>
              <a:chExt cx="594549" cy="538339"/>
            </a:xfrm>
            <a:solidFill>
              <a:srgbClr val="55514E"/>
            </a:solidFill>
          </p:grpSpPr>
          <p:sp>
            <p:nvSpPr>
              <p:cNvPr id="33" name="Freeform: Shape 32">
                <a:extLst>
                  <a:ext uri="{FF2B5EF4-FFF2-40B4-BE49-F238E27FC236}">
                    <a16:creationId xmlns:a16="http://schemas.microsoft.com/office/drawing/2014/main" id="{FD5FCB95-76E3-4EAC-9006-AC8CA082E6E7}"/>
                  </a:ext>
                </a:extLst>
              </p:cNvPr>
              <p:cNvSpPr/>
              <p:nvPr/>
            </p:nvSpPr>
            <p:spPr>
              <a:xfrm>
                <a:off x="9038476" y="2786628"/>
                <a:ext cx="246359" cy="250921"/>
              </a:xfrm>
              <a:custGeom>
                <a:avLst/>
                <a:gdLst>
                  <a:gd name="connsiteX0" fmla="*/ 234034 w 246358"/>
                  <a:gd name="connsiteY0" fmla="*/ 187169 h 250920"/>
                  <a:gd name="connsiteX1" fmla="*/ 187043 w 246358"/>
                  <a:gd name="connsiteY1" fmla="*/ 16086 h 250920"/>
                  <a:gd name="connsiteX2" fmla="*/ 16417 w 246358"/>
                  <a:gd name="connsiteY2" fmla="*/ 63989 h 250920"/>
                  <a:gd name="connsiteX3" fmla="*/ 63408 w 246358"/>
                  <a:gd name="connsiteY3" fmla="*/ 235072 h 250920"/>
                  <a:gd name="connsiteX4" fmla="*/ 234034 w 246358"/>
                  <a:gd name="connsiteY4" fmla="*/ 187169 h 25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58" h="250920">
                    <a:moveTo>
                      <a:pt x="234034" y="187169"/>
                    </a:moveTo>
                    <a:cubicBezTo>
                      <a:pt x="268250" y="126948"/>
                      <a:pt x="247264" y="50303"/>
                      <a:pt x="187043" y="16086"/>
                    </a:cubicBezTo>
                    <a:cubicBezTo>
                      <a:pt x="127278" y="-17674"/>
                      <a:pt x="50633" y="3312"/>
                      <a:pt x="16417" y="63989"/>
                    </a:cubicBezTo>
                    <a:cubicBezTo>
                      <a:pt x="-17800" y="124210"/>
                      <a:pt x="3187" y="200855"/>
                      <a:pt x="63408" y="235072"/>
                    </a:cubicBezTo>
                    <a:cubicBezTo>
                      <a:pt x="123629" y="268832"/>
                      <a:pt x="199817" y="247846"/>
                      <a:pt x="234034" y="187169"/>
                    </a:cubicBez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34" name="Freeform: Shape 33">
                <a:extLst>
                  <a:ext uri="{FF2B5EF4-FFF2-40B4-BE49-F238E27FC236}">
                    <a16:creationId xmlns:a16="http://schemas.microsoft.com/office/drawing/2014/main" id="{6119C6E6-B2D9-49B2-89D0-6E1D7319B0BE}"/>
                  </a:ext>
                </a:extLst>
              </p:cNvPr>
              <p:cNvSpPr/>
              <p:nvPr/>
            </p:nvSpPr>
            <p:spPr>
              <a:xfrm>
                <a:off x="9122059" y="2769190"/>
                <a:ext cx="510966" cy="538339"/>
              </a:xfrm>
              <a:custGeom>
                <a:avLst/>
                <a:gdLst>
                  <a:gd name="connsiteX0" fmla="*/ 513146 w 510966"/>
                  <a:gd name="connsiteY0" fmla="*/ 176320 h 538339"/>
                  <a:gd name="connsiteX1" fmla="*/ 490335 w 510966"/>
                  <a:gd name="connsiteY1" fmla="*/ 123399 h 538339"/>
                  <a:gd name="connsiteX2" fmla="*/ 310129 w 510966"/>
                  <a:gd name="connsiteY2" fmla="*/ 21662 h 538339"/>
                  <a:gd name="connsiteX3" fmla="*/ 308304 w 510966"/>
                  <a:gd name="connsiteY3" fmla="*/ 21205 h 538339"/>
                  <a:gd name="connsiteX4" fmla="*/ 156839 w 510966"/>
                  <a:gd name="connsiteY4" fmla="*/ 23487 h 538339"/>
                  <a:gd name="connsiteX5" fmla="*/ 186493 w 510966"/>
                  <a:gd name="connsiteY5" fmla="*/ 226048 h 538339"/>
                  <a:gd name="connsiteX6" fmla="*/ 355 w 510966"/>
                  <a:gd name="connsiteY6" fmla="*/ 305430 h 538339"/>
                  <a:gd name="connsiteX7" fmla="*/ 77000 w 510966"/>
                  <a:gd name="connsiteY7" fmla="*/ 429522 h 538339"/>
                  <a:gd name="connsiteX8" fmla="*/ 78369 w 510966"/>
                  <a:gd name="connsiteY8" fmla="*/ 430891 h 538339"/>
                  <a:gd name="connsiteX9" fmla="*/ 258576 w 510966"/>
                  <a:gd name="connsiteY9" fmla="*/ 532628 h 538339"/>
                  <a:gd name="connsiteX10" fmla="*/ 297811 w 510966"/>
                  <a:gd name="connsiteY10" fmla="*/ 535822 h 538339"/>
                  <a:gd name="connsiteX11" fmla="*/ 513146 w 510966"/>
                  <a:gd name="connsiteY11" fmla="*/ 176320 h 5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966" h="538339">
                    <a:moveTo>
                      <a:pt x="513146" y="176320"/>
                    </a:moveTo>
                    <a:cubicBezTo>
                      <a:pt x="518165" y="156247"/>
                      <a:pt x="509497" y="134348"/>
                      <a:pt x="490335" y="123399"/>
                    </a:cubicBezTo>
                    <a:lnTo>
                      <a:pt x="310129" y="21662"/>
                    </a:lnTo>
                    <a:cubicBezTo>
                      <a:pt x="309672" y="21662"/>
                      <a:pt x="308760" y="21205"/>
                      <a:pt x="308304" y="21205"/>
                    </a:cubicBezTo>
                    <a:cubicBezTo>
                      <a:pt x="263138" y="-2062"/>
                      <a:pt x="198811" y="-12555"/>
                      <a:pt x="156839" y="23487"/>
                    </a:cubicBezTo>
                    <a:cubicBezTo>
                      <a:pt x="210673" y="75039"/>
                      <a:pt x="224815" y="158528"/>
                      <a:pt x="186493" y="226048"/>
                    </a:cubicBezTo>
                    <a:cubicBezTo>
                      <a:pt x="148627" y="292656"/>
                      <a:pt x="71526" y="323679"/>
                      <a:pt x="355" y="305430"/>
                    </a:cubicBezTo>
                    <a:cubicBezTo>
                      <a:pt x="-4207" y="356983"/>
                      <a:pt x="35940" y="403518"/>
                      <a:pt x="77000" y="429522"/>
                    </a:cubicBezTo>
                    <a:cubicBezTo>
                      <a:pt x="77456" y="429978"/>
                      <a:pt x="77913" y="430435"/>
                      <a:pt x="78369" y="430891"/>
                    </a:cubicBezTo>
                    <a:lnTo>
                      <a:pt x="258576" y="532628"/>
                    </a:lnTo>
                    <a:cubicBezTo>
                      <a:pt x="270894" y="539471"/>
                      <a:pt x="285493" y="540384"/>
                      <a:pt x="297811" y="535822"/>
                    </a:cubicBezTo>
                    <a:cubicBezTo>
                      <a:pt x="316059" y="388006"/>
                      <a:pt x="396810" y="258896"/>
                      <a:pt x="513146" y="176320"/>
                    </a:cubicBez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grpSp>
        <p:grpSp>
          <p:nvGrpSpPr>
            <p:cNvPr id="35" name="Graphic 7">
              <a:extLst>
                <a:ext uri="{FF2B5EF4-FFF2-40B4-BE49-F238E27FC236}">
                  <a16:creationId xmlns:a16="http://schemas.microsoft.com/office/drawing/2014/main" id="{47854908-25D8-4332-B13F-70D909D9EDAE}"/>
                </a:ext>
              </a:extLst>
            </p:cNvPr>
            <p:cNvGrpSpPr/>
            <p:nvPr/>
          </p:nvGrpSpPr>
          <p:grpSpPr>
            <a:xfrm>
              <a:off x="10233103" y="3457307"/>
              <a:ext cx="591475" cy="538339"/>
              <a:chOff x="10233103" y="3457307"/>
              <a:chExt cx="591475" cy="538339"/>
            </a:xfrm>
            <a:solidFill>
              <a:srgbClr val="55514E"/>
            </a:solidFill>
          </p:grpSpPr>
          <p:sp>
            <p:nvSpPr>
              <p:cNvPr id="36" name="Freeform: Shape 35">
                <a:extLst>
                  <a:ext uri="{FF2B5EF4-FFF2-40B4-BE49-F238E27FC236}">
                    <a16:creationId xmlns:a16="http://schemas.microsoft.com/office/drawing/2014/main" id="{6A9E1419-F1AF-4FCB-9758-26D0AA375964}"/>
                  </a:ext>
                </a:extLst>
              </p:cNvPr>
              <p:cNvSpPr/>
              <p:nvPr/>
            </p:nvSpPr>
            <p:spPr>
              <a:xfrm>
                <a:off x="10578219" y="3732011"/>
                <a:ext cx="246359" cy="250921"/>
              </a:xfrm>
              <a:custGeom>
                <a:avLst/>
                <a:gdLst>
                  <a:gd name="connsiteX0" fmla="*/ 16417 w 246358"/>
                  <a:gd name="connsiteY0" fmla="*/ 63893 h 250920"/>
                  <a:gd name="connsiteX1" fmla="*/ 187043 w 246358"/>
                  <a:gd name="connsiteY1" fmla="*/ 15990 h 250920"/>
                  <a:gd name="connsiteX2" fmla="*/ 234034 w 246358"/>
                  <a:gd name="connsiteY2" fmla="*/ 187072 h 250920"/>
                  <a:gd name="connsiteX3" fmla="*/ 63408 w 246358"/>
                  <a:gd name="connsiteY3" fmla="*/ 234976 h 250920"/>
                  <a:gd name="connsiteX4" fmla="*/ 16417 w 246358"/>
                  <a:gd name="connsiteY4" fmla="*/ 63893 h 25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58" h="250920">
                    <a:moveTo>
                      <a:pt x="16417" y="63893"/>
                    </a:moveTo>
                    <a:cubicBezTo>
                      <a:pt x="50633" y="3672"/>
                      <a:pt x="127278" y="-17770"/>
                      <a:pt x="187043" y="15990"/>
                    </a:cubicBezTo>
                    <a:cubicBezTo>
                      <a:pt x="247264" y="50206"/>
                      <a:pt x="268250" y="126395"/>
                      <a:pt x="234034" y="187072"/>
                    </a:cubicBezTo>
                    <a:cubicBezTo>
                      <a:pt x="199817" y="247294"/>
                      <a:pt x="123172" y="268736"/>
                      <a:pt x="63408" y="234976"/>
                    </a:cubicBezTo>
                    <a:cubicBezTo>
                      <a:pt x="3187" y="200759"/>
                      <a:pt x="-17800" y="124570"/>
                      <a:pt x="16417" y="63893"/>
                    </a:cubicBezTo>
                    <a:close/>
                  </a:path>
                </a:pathLst>
              </a:custGeom>
              <a:solidFill>
                <a:schemeClr val="accent3"/>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37" name="Freeform: Shape 36">
                <a:extLst>
                  <a:ext uri="{FF2B5EF4-FFF2-40B4-BE49-F238E27FC236}">
                    <a16:creationId xmlns:a16="http://schemas.microsoft.com/office/drawing/2014/main" id="{B13A5771-F63A-45CF-B892-8EC55CDBD5F7}"/>
                  </a:ext>
                </a:extLst>
              </p:cNvPr>
              <p:cNvSpPr/>
              <p:nvPr/>
            </p:nvSpPr>
            <p:spPr>
              <a:xfrm>
                <a:off x="10233103" y="3457307"/>
                <a:ext cx="510966" cy="538339"/>
              </a:xfrm>
              <a:custGeom>
                <a:avLst/>
                <a:gdLst>
                  <a:gd name="connsiteX0" fmla="*/ 437721 w 510966"/>
                  <a:gd name="connsiteY0" fmla="*/ 109118 h 538339"/>
                  <a:gd name="connsiteX1" fmla="*/ 436353 w 510966"/>
                  <a:gd name="connsiteY1" fmla="*/ 107750 h 538339"/>
                  <a:gd name="connsiteX2" fmla="*/ 256146 w 510966"/>
                  <a:gd name="connsiteY2" fmla="*/ 6013 h 538339"/>
                  <a:gd name="connsiteX3" fmla="*/ 216911 w 510966"/>
                  <a:gd name="connsiteY3" fmla="*/ 2819 h 538339"/>
                  <a:gd name="connsiteX4" fmla="*/ 19368 w 510966"/>
                  <a:gd name="connsiteY4" fmla="*/ 327648 h 538339"/>
                  <a:gd name="connsiteX5" fmla="*/ 6137 w 510966"/>
                  <a:gd name="connsiteY5" fmla="*/ 350915 h 538339"/>
                  <a:gd name="connsiteX6" fmla="*/ 23930 w 510966"/>
                  <a:gd name="connsiteY6" fmla="*/ 415698 h 538339"/>
                  <a:gd name="connsiteX7" fmla="*/ 204137 w 510966"/>
                  <a:gd name="connsiteY7" fmla="*/ 517435 h 538339"/>
                  <a:gd name="connsiteX8" fmla="*/ 205962 w 510966"/>
                  <a:gd name="connsiteY8" fmla="*/ 517892 h 538339"/>
                  <a:gd name="connsiteX9" fmla="*/ 351952 w 510966"/>
                  <a:gd name="connsiteY9" fmla="*/ 520173 h 538339"/>
                  <a:gd name="connsiteX10" fmla="*/ 324579 w 510966"/>
                  <a:gd name="connsiteY10" fmla="*/ 319436 h 538339"/>
                  <a:gd name="connsiteX11" fmla="*/ 513454 w 510966"/>
                  <a:gd name="connsiteY11" fmla="*/ 240510 h 538339"/>
                  <a:gd name="connsiteX12" fmla="*/ 437721 w 510966"/>
                  <a:gd name="connsiteY12" fmla="*/ 109118 h 5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966" h="538339">
                    <a:moveTo>
                      <a:pt x="437721" y="109118"/>
                    </a:moveTo>
                    <a:cubicBezTo>
                      <a:pt x="437265" y="108662"/>
                      <a:pt x="436809" y="108206"/>
                      <a:pt x="436353" y="107750"/>
                    </a:cubicBezTo>
                    <a:lnTo>
                      <a:pt x="256146" y="6013"/>
                    </a:lnTo>
                    <a:cubicBezTo>
                      <a:pt x="243828" y="-831"/>
                      <a:pt x="229685" y="-1743"/>
                      <a:pt x="216911" y="2819"/>
                    </a:cubicBezTo>
                    <a:cubicBezTo>
                      <a:pt x="194100" y="134667"/>
                      <a:pt x="121561" y="249634"/>
                      <a:pt x="19368" y="327648"/>
                    </a:cubicBezTo>
                    <a:lnTo>
                      <a:pt x="6137" y="350915"/>
                    </a:lnTo>
                    <a:cubicBezTo>
                      <a:pt x="-6637" y="373726"/>
                      <a:pt x="1119" y="402924"/>
                      <a:pt x="23930" y="415698"/>
                    </a:cubicBezTo>
                    <a:lnTo>
                      <a:pt x="204137" y="517435"/>
                    </a:lnTo>
                    <a:cubicBezTo>
                      <a:pt x="204593" y="517435"/>
                      <a:pt x="205505" y="517892"/>
                      <a:pt x="205962" y="517892"/>
                    </a:cubicBezTo>
                    <a:cubicBezTo>
                      <a:pt x="249303" y="540246"/>
                      <a:pt x="309524" y="550739"/>
                      <a:pt x="351952" y="520173"/>
                    </a:cubicBezTo>
                    <a:cubicBezTo>
                      <a:pt x="299943" y="468620"/>
                      <a:pt x="286713" y="386500"/>
                      <a:pt x="324579" y="319436"/>
                    </a:cubicBezTo>
                    <a:cubicBezTo>
                      <a:pt x="362901" y="251915"/>
                      <a:pt x="441827" y="220892"/>
                      <a:pt x="513454" y="240510"/>
                    </a:cubicBezTo>
                    <a:cubicBezTo>
                      <a:pt x="522578" y="185307"/>
                      <a:pt x="480606" y="136035"/>
                      <a:pt x="437721" y="109118"/>
                    </a:cubicBezTo>
                    <a:close/>
                  </a:path>
                </a:pathLst>
              </a:custGeom>
              <a:solidFill>
                <a:schemeClr val="accent3"/>
              </a:solidFill>
              <a:ln w="4561" cap="flat">
                <a:noFill/>
                <a:prstDash val="solid"/>
                <a:miter/>
              </a:ln>
            </p:spPr>
            <p:txBody>
              <a:bodyPr rtlCol="0" anchor="ctr"/>
              <a:lstStyle/>
              <a:p>
                <a:endParaRPr lang="en-US">
                  <a:latin typeface="Brandon Grotesque Regular" panose="020B0503020203060202" pitchFamily="34" charset="0"/>
                </a:endParaRPr>
              </a:p>
            </p:txBody>
          </p:sp>
        </p:grpSp>
        <p:grpSp>
          <p:nvGrpSpPr>
            <p:cNvPr id="38" name="Graphic 7">
              <a:extLst>
                <a:ext uri="{FF2B5EF4-FFF2-40B4-BE49-F238E27FC236}">
                  <a16:creationId xmlns:a16="http://schemas.microsoft.com/office/drawing/2014/main" id="{47854908-25D8-4332-B13F-70D909D9EDAE}"/>
                </a:ext>
              </a:extLst>
            </p:cNvPr>
            <p:cNvGrpSpPr/>
            <p:nvPr/>
          </p:nvGrpSpPr>
          <p:grpSpPr>
            <a:xfrm>
              <a:off x="10256688" y="2791846"/>
              <a:ext cx="593497" cy="538339"/>
              <a:chOff x="10256688" y="2791846"/>
              <a:chExt cx="593497" cy="538339"/>
            </a:xfrm>
            <a:solidFill>
              <a:srgbClr val="55514E"/>
            </a:solidFill>
          </p:grpSpPr>
          <p:sp>
            <p:nvSpPr>
              <p:cNvPr id="39" name="Freeform: Shape 38">
                <a:extLst>
                  <a:ext uri="{FF2B5EF4-FFF2-40B4-BE49-F238E27FC236}">
                    <a16:creationId xmlns:a16="http://schemas.microsoft.com/office/drawing/2014/main" id="{7D58B671-8169-41FA-A5C7-39A04BD9346A}"/>
                  </a:ext>
                </a:extLst>
              </p:cNvPr>
              <p:cNvSpPr/>
              <p:nvPr/>
            </p:nvSpPr>
            <p:spPr>
              <a:xfrm>
                <a:off x="10603826" y="2812010"/>
                <a:ext cx="246359" cy="250921"/>
              </a:xfrm>
              <a:custGeom>
                <a:avLst/>
                <a:gdLst>
                  <a:gd name="connsiteX0" fmla="*/ 15446 w 246358"/>
                  <a:gd name="connsiteY0" fmla="*/ 185510 h 250920"/>
                  <a:gd name="connsiteX1" fmla="*/ 65174 w 246358"/>
                  <a:gd name="connsiteY1" fmla="*/ 15339 h 250920"/>
                  <a:gd name="connsiteX2" fmla="*/ 235344 w 246358"/>
                  <a:gd name="connsiteY2" fmla="*/ 65524 h 250920"/>
                  <a:gd name="connsiteX3" fmla="*/ 185616 w 246358"/>
                  <a:gd name="connsiteY3" fmla="*/ 235694 h 250920"/>
                  <a:gd name="connsiteX4" fmla="*/ 15446 w 246358"/>
                  <a:gd name="connsiteY4" fmla="*/ 185510 h 25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58" h="250920">
                    <a:moveTo>
                      <a:pt x="15446" y="185510"/>
                    </a:moveTo>
                    <a:cubicBezTo>
                      <a:pt x="-17858" y="124376"/>
                      <a:pt x="4497" y="48187"/>
                      <a:pt x="65174" y="15339"/>
                    </a:cubicBezTo>
                    <a:cubicBezTo>
                      <a:pt x="125851" y="-17965"/>
                      <a:pt x="202040" y="4846"/>
                      <a:pt x="235344" y="65524"/>
                    </a:cubicBezTo>
                    <a:cubicBezTo>
                      <a:pt x="268648" y="126657"/>
                      <a:pt x="246293" y="202846"/>
                      <a:pt x="185616" y="235694"/>
                    </a:cubicBezTo>
                    <a:cubicBezTo>
                      <a:pt x="124939" y="268998"/>
                      <a:pt x="48750" y="246643"/>
                      <a:pt x="15446" y="185510"/>
                    </a:cubicBez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40" name="Freeform: Shape 39">
                <a:extLst>
                  <a:ext uri="{FF2B5EF4-FFF2-40B4-BE49-F238E27FC236}">
                    <a16:creationId xmlns:a16="http://schemas.microsoft.com/office/drawing/2014/main" id="{50B05A6D-02E8-4A85-B338-545D170316DF}"/>
                  </a:ext>
                </a:extLst>
              </p:cNvPr>
              <p:cNvSpPr/>
              <p:nvPr/>
            </p:nvSpPr>
            <p:spPr>
              <a:xfrm>
                <a:off x="10256688" y="2791846"/>
                <a:ext cx="510966" cy="538339"/>
              </a:xfrm>
              <a:custGeom>
                <a:avLst/>
                <a:gdLst>
                  <a:gd name="connsiteX0" fmla="*/ 511312 w 510966"/>
                  <a:gd name="connsiteY0" fmla="*/ 309236 h 538339"/>
                  <a:gd name="connsiteX1" fmla="*/ 326543 w 510966"/>
                  <a:gd name="connsiteY1" fmla="*/ 226660 h 538339"/>
                  <a:gd name="connsiteX2" fmla="*/ 359391 w 510966"/>
                  <a:gd name="connsiteY2" fmla="*/ 24554 h 538339"/>
                  <a:gd name="connsiteX3" fmla="*/ 207926 w 510966"/>
                  <a:gd name="connsiteY3" fmla="*/ 19992 h 538339"/>
                  <a:gd name="connsiteX4" fmla="*/ 206101 w 510966"/>
                  <a:gd name="connsiteY4" fmla="*/ 20449 h 538339"/>
                  <a:gd name="connsiteX5" fmla="*/ 24525 w 510966"/>
                  <a:gd name="connsiteY5" fmla="*/ 119448 h 538339"/>
                  <a:gd name="connsiteX6" fmla="*/ 345 w 510966"/>
                  <a:gd name="connsiteY6" fmla="*/ 166895 h 538339"/>
                  <a:gd name="connsiteX7" fmla="*/ 199257 w 510966"/>
                  <a:gd name="connsiteY7" fmla="*/ 529134 h 538339"/>
                  <a:gd name="connsiteX8" fmla="*/ 249898 w 510966"/>
                  <a:gd name="connsiteY8" fmla="*/ 532784 h 538339"/>
                  <a:gd name="connsiteX9" fmla="*/ 431473 w 510966"/>
                  <a:gd name="connsiteY9" fmla="*/ 433784 h 538339"/>
                  <a:gd name="connsiteX10" fmla="*/ 432842 w 510966"/>
                  <a:gd name="connsiteY10" fmla="*/ 432415 h 538339"/>
                  <a:gd name="connsiteX11" fmla="*/ 511312 w 510966"/>
                  <a:gd name="connsiteY11" fmla="*/ 309236 h 5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966" h="538339">
                    <a:moveTo>
                      <a:pt x="511312" y="309236"/>
                    </a:moveTo>
                    <a:cubicBezTo>
                      <a:pt x="440141" y="326116"/>
                      <a:pt x="363040" y="294181"/>
                      <a:pt x="326543" y="226660"/>
                    </a:cubicBezTo>
                    <a:cubicBezTo>
                      <a:pt x="289133" y="158227"/>
                      <a:pt x="304644" y="75195"/>
                      <a:pt x="359391" y="24554"/>
                    </a:cubicBezTo>
                    <a:cubicBezTo>
                      <a:pt x="317875" y="-11943"/>
                      <a:pt x="253548" y="-2819"/>
                      <a:pt x="207926" y="19992"/>
                    </a:cubicBezTo>
                    <a:cubicBezTo>
                      <a:pt x="207469" y="19992"/>
                      <a:pt x="206557" y="19992"/>
                      <a:pt x="206101" y="20449"/>
                    </a:cubicBezTo>
                    <a:lnTo>
                      <a:pt x="24525" y="119448"/>
                    </a:lnTo>
                    <a:cubicBezTo>
                      <a:pt x="7189" y="129029"/>
                      <a:pt x="-1936" y="148190"/>
                      <a:pt x="345" y="166895"/>
                    </a:cubicBezTo>
                    <a:cubicBezTo>
                      <a:pt x="110751" y="252664"/>
                      <a:pt x="185571" y="382231"/>
                      <a:pt x="199257" y="529134"/>
                    </a:cubicBezTo>
                    <a:cubicBezTo>
                      <a:pt x="213856" y="539627"/>
                      <a:pt x="233474" y="541908"/>
                      <a:pt x="249898" y="532784"/>
                    </a:cubicBezTo>
                    <a:lnTo>
                      <a:pt x="431473" y="433784"/>
                    </a:lnTo>
                    <a:cubicBezTo>
                      <a:pt x="431930" y="433328"/>
                      <a:pt x="432386" y="432871"/>
                      <a:pt x="432842" y="432415"/>
                    </a:cubicBezTo>
                    <a:cubicBezTo>
                      <a:pt x="474358" y="406867"/>
                      <a:pt x="514961" y="361245"/>
                      <a:pt x="511312" y="309236"/>
                    </a:cubicBez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grpSp>
        <p:grpSp>
          <p:nvGrpSpPr>
            <p:cNvPr id="41" name="Graphic 7">
              <a:extLst>
                <a:ext uri="{FF2B5EF4-FFF2-40B4-BE49-F238E27FC236}">
                  <a16:creationId xmlns:a16="http://schemas.microsoft.com/office/drawing/2014/main" id="{47854908-25D8-4332-B13F-70D909D9EDAE}"/>
                </a:ext>
              </a:extLst>
            </p:cNvPr>
            <p:cNvGrpSpPr/>
            <p:nvPr/>
          </p:nvGrpSpPr>
          <p:grpSpPr>
            <a:xfrm>
              <a:off x="9022567" y="3415614"/>
              <a:ext cx="595187" cy="533777"/>
              <a:chOff x="9022567" y="3415614"/>
              <a:chExt cx="595187" cy="533777"/>
            </a:xfrm>
            <a:solidFill>
              <a:srgbClr val="55514E"/>
            </a:solidFill>
          </p:grpSpPr>
          <p:sp>
            <p:nvSpPr>
              <p:cNvPr id="42" name="Freeform: Shape 41">
                <a:extLst>
                  <a:ext uri="{FF2B5EF4-FFF2-40B4-BE49-F238E27FC236}">
                    <a16:creationId xmlns:a16="http://schemas.microsoft.com/office/drawing/2014/main" id="{60BC1B75-D38A-4C48-8265-7EA880D4CBF6}"/>
                  </a:ext>
                </a:extLst>
              </p:cNvPr>
              <p:cNvSpPr/>
              <p:nvPr/>
            </p:nvSpPr>
            <p:spPr>
              <a:xfrm>
                <a:off x="9022567" y="3687404"/>
                <a:ext cx="246359" cy="250921"/>
              </a:xfrm>
              <a:custGeom>
                <a:avLst/>
                <a:gdLst>
                  <a:gd name="connsiteX0" fmla="*/ 235344 w 246358"/>
                  <a:gd name="connsiteY0" fmla="*/ 65616 h 250920"/>
                  <a:gd name="connsiteX1" fmla="*/ 65174 w 246358"/>
                  <a:gd name="connsiteY1" fmla="*/ 15432 h 250920"/>
                  <a:gd name="connsiteX2" fmla="*/ 15446 w 246358"/>
                  <a:gd name="connsiteY2" fmla="*/ 185602 h 250920"/>
                  <a:gd name="connsiteX3" fmla="*/ 185616 w 246358"/>
                  <a:gd name="connsiteY3" fmla="*/ 235786 h 250920"/>
                  <a:gd name="connsiteX4" fmla="*/ 235344 w 246358"/>
                  <a:gd name="connsiteY4" fmla="*/ 65616 h 25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58" h="250920">
                    <a:moveTo>
                      <a:pt x="235344" y="65616"/>
                    </a:moveTo>
                    <a:cubicBezTo>
                      <a:pt x="202040" y="4483"/>
                      <a:pt x="125851" y="-17872"/>
                      <a:pt x="65174" y="15432"/>
                    </a:cubicBezTo>
                    <a:cubicBezTo>
                      <a:pt x="4497" y="48736"/>
                      <a:pt x="-17858" y="124925"/>
                      <a:pt x="15446" y="185602"/>
                    </a:cubicBezTo>
                    <a:cubicBezTo>
                      <a:pt x="48750" y="246735"/>
                      <a:pt x="124939" y="269090"/>
                      <a:pt x="185616" y="235786"/>
                    </a:cubicBezTo>
                    <a:cubicBezTo>
                      <a:pt x="246750" y="202938"/>
                      <a:pt x="268648" y="126749"/>
                      <a:pt x="235344" y="65616"/>
                    </a:cubicBezTo>
                    <a:close/>
                  </a:path>
                </a:pathLst>
              </a:custGeom>
              <a:solidFill>
                <a:schemeClr val="accent3"/>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43" name="Freeform: Shape 42">
                <a:extLst>
                  <a:ext uri="{FF2B5EF4-FFF2-40B4-BE49-F238E27FC236}">
                    <a16:creationId xmlns:a16="http://schemas.microsoft.com/office/drawing/2014/main" id="{9B69EB55-8430-458D-8027-40FFBB3F8506}"/>
                  </a:ext>
                </a:extLst>
              </p:cNvPr>
              <p:cNvSpPr/>
              <p:nvPr/>
            </p:nvSpPr>
            <p:spPr>
              <a:xfrm>
                <a:off x="9106788" y="3415614"/>
                <a:ext cx="510966" cy="533777"/>
              </a:xfrm>
              <a:custGeom>
                <a:avLst/>
                <a:gdLst>
                  <a:gd name="connsiteX0" fmla="*/ 312169 w 510966"/>
                  <a:gd name="connsiteY0" fmla="*/ 8928 h 533777"/>
                  <a:gd name="connsiteX1" fmla="*/ 261985 w 510966"/>
                  <a:gd name="connsiteY1" fmla="*/ 5734 h 533777"/>
                  <a:gd name="connsiteX2" fmla="*/ 80409 w 510966"/>
                  <a:gd name="connsiteY2" fmla="*/ 104734 h 533777"/>
                  <a:gd name="connsiteX3" fmla="*/ 79040 w 510966"/>
                  <a:gd name="connsiteY3" fmla="*/ 106102 h 533777"/>
                  <a:gd name="connsiteX4" fmla="*/ 1027 w 510966"/>
                  <a:gd name="connsiteY4" fmla="*/ 236125 h 533777"/>
                  <a:gd name="connsiteX5" fmla="*/ 188989 w 510966"/>
                  <a:gd name="connsiteY5" fmla="*/ 317789 h 533777"/>
                  <a:gd name="connsiteX6" fmla="*/ 158423 w 510966"/>
                  <a:gd name="connsiteY6" fmla="*/ 518069 h 533777"/>
                  <a:gd name="connsiteX7" fmla="*/ 304413 w 510966"/>
                  <a:gd name="connsiteY7" fmla="*/ 518069 h 533777"/>
                  <a:gd name="connsiteX8" fmla="*/ 306238 w 510966"/>
                  <a:gd name="connsiteY8" fmla="*/ 517613 h 533777"/>
                  <a:gd name="connsiteX9" fmla="*/ 487813 w 510966"/>
                  <a:gd name="connsiteY9" fmla="*/ 418613 h 533777"/>
                  <a:gd name="connsiteX10" fmla="*/ 511081 w 510966"/>
                  <a:gd name="connsiteY10" fmla="*/ 365235 h 533777"/>
                  <a:gd name="connsiteX11" fmla="*/ 312169 w 510966"/>
                  <a:gd name="connsiteY11" fmla="*/ 8928 h 53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966" h="533777">
                    <a:moveTo>
                      <a:pt x="312169" y="8928"/>
                    </a:moveTo>
                    <a:cubicBezTo>
                      <a:pt x="297570" y="-1109"/>
                      <a:pt x="278408" y="-3390"/>
                      <a:pt x="261985" y="5734"/>
                    </a:cubicBezTo>
                    <a:lnTo>
                      <a:pt x="80409" y="104734"/>
                    </a:lnTo>
                    <a:cubicBezTo>
                      <a:pt x="79953" y="105190"/>
                      <a:pt x="79497" y="105646"/>
                      <a:pt x="79040" y="106102"/>
                    </a:cubicBezTo>
                    <a:cubicBezTo>
                      <a:pt x="35243" y="132563"/>
                      <a:pt x="-7185" y="181379"/>
                      <a:pt x="1027" y="236125"/>
                    </a:cubicBezTo>
                    <a:cubicBezTo>
                      <a:pt x="73109" y="217876"/>
                      <a:pt x="151579" y="249812"/>
                      <a:pt x="188989" y="317789"/>
                    </a:cubicBezTo>
                    <a:cubicBezTo>
                      <a:pt x="225943" y="385309"/>
                      <a:pt x="210888" y="466972"/>
                      <a:pt x="158423" y="518069"/>
                    </a:cubicBezTo>
                    <a:cubicBezTo>
                      <a:pt x="199939" y="549092"/>
                      <a:pt x="260616" y="539511"/>
                      <a:pt x="304413" y="518069"/>
                    </a:cubicBezTo>
                    <a:cubicBezTo>
                      <a:pt x="304869" y="518069"/>
                      <a:pt x="305782" y="518069"/>
                      <a:pt x="306238" y="517613"/>
                    </a:cubicBezTo>
                    <a:lnTo>
                      <a:pt x="487813" y="418613"/>
                    </a:lnTo>
                    <a:cubicBezTo>
                      <a:pt x="506975" y="408120"/>
                      <a:pt x="516099" y="385765"/>
                      <a:pt x="511081" y="365235"/>
                    </a:cubicBezTo>
                    <a:cubicBezTo>
                      <a:pt x="401588" y="281291"/>
                      <a:pt x="327224" y="154005"/>
                      <a:pt x="312169" y="8928"/>
                    </a:cubicBezTo>
                    <a:close/>
                  </a:path>
                </a:pathLst>
              </a:custGeom>
              <a:solidFill>
                <a:schemeClr val="accent3"/>
              </a:solidFill>
              <a:ln w="4561" cap="flat">
                <a:noFill/>
                <a:prstDash val="solid"/>
                <a:miter/>
              </a:ln>
            </p:spPr>
            <p:txBody>
              <a:bodyPr rtlCol="0" anchor="ctr"/>
              <a:lstStyle/>
              <a:p>
                <a:endParaRPr lang="en-US">
                  <a:latin typeface="Brandon Grotesque Regular" panose="020B0503020203060202" pitchFamily="34" charset="0"/>
                </a:endParaRPr>
              </a:p>
            </p:txBody>
          </p:sp>
        </p:grpSp>
        <p:sp>
          <p:nvSpPr>
            <p:cNvPr id="44" name="Freeform: Shape 43">
              <a:extLst>
                <a:ext uri="{FF2B5EF4-FFF2-40B4-BE49-F238E27FC236}">
                  <a16:creationId xmlns:a16="http://schemas.microsoft.com/office/drawing/2014/main" id="{7EBE8607-E500-4185-9671-AA444A2EAC35}"/>
                </a:ext>
              </a:extLst>
            </p:cNvPr>
            <p:cNvSpPr/>
            <p:nvPr/>
          </p:nvSpPr>
          <p:spPr>
            <a:xfrm>
              <a:off x="9789408" y="3415417"/>
              <a:ext cx="310230" cy="260045"/>
            </a:xfrm>
            <a:custGeom>
              <a:avLst/>
              <a:gdLst>
                <a:gd name="connsiteX0" fmla="*/ 156940 w 310229"/>
                <a:gd name="connsiteY0" fmla="*/ 263695 h 260045"/>
                <a:gd name="connsiteX1" fmla="*/ 115880 w 310229"/>
                <a:gd name="connsiteY1" fmla="*/ 197087 h 260045"/>
                <a:gd name="connsiteX2" fmla="*/ 0 w 310229"/>
                <a:gd name="connsiteY2" fmla="*/ 197087 h 260045"/>
                <a:gd name="connsiteX3" fmla="*/ 0 w 310229"/>
                <a:gd name="connsiteY3" fmla="*/ 0 h 260045"/>
                <a:gd name="connsiteX4" fmla="*/ 314336 w 310229"/>
                <a:gd name="connsiteY4" fmla="*/ 0 h 260045"/>
                <a:gd name="connsiteX5" fmla="*/ 314336 w 310229"/>
                <a:gd name="connsiteY5" fmla="*/ 196631 h 260045"/>
                <a:gd name="connsiteX6" fmla="*/ 201193 w 310229"/>
                <a:gd name="connsiteY6" fmla="*/ 196631 h 260045"/>
                <a:gd name="connsiteX7" fmla="*/ 156940 w 310229"/>
                <a:gd name="connsiteY7" fmla="*/ 263695 h 260045"/>
                <a:gd name="connsiteX8" fmla="*/ 27829 w 310229"/>
                <a:gd name="connsiteY8" fmla="*/ 169258 h 260045"/>
                <a:gd name="connsiteX9" fmla="*/ 131391 w 310229"/>
                <a:gd name="connsiteY9" fmla="*/ 169258 h 260045"/>
                <a:gd name="connsiteX10" fmla="*/ 157852 w 310229"/>
                <a:gd name="connsiteY10" fmla="*/ 212599 h 260045"/>
                <a:gd name="connsiteX11" fmla="*/ 186594 w 310229"/>
                <a:gd name="connsiteY11" fmla="*/ 169258 h 260045"/>
                <a:gd name="connsiteX12" fmla="*/ 286962 w 310229"/>
                <a:gd name="connsiteY12" fmla="*/ 169258 h 260045"/>
                <a:gd name="connsiteX13" fmla="*/ 286962 w 310229"/>
                <a:gd name="connsiteY13" fmla="*/ 27829 h 260045"/>
                <a:gd name="connsiteX14" fmla="*/ 27829 w 310229"/>
                <a:gd name="connsiteY14" fmla="*/ 27829 h 260045"/>
                <a:gd name="connsiteX15" fmla="*/ 27829 w 310229"/>
                <a:gd name="connsiteY15" fmla="*/ 169258 h 2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0229" h="260045">
                  <a:moveTo>
                    <a:pt x="156940" y="263695"/>
                  </a:moveTo>
                  <a:lnTo>
                    <a:pt x="115880" y="197087"/>
                  </a:lnTo>
                  <a:lnTo>
                    <a:pt x="0" y="197087"/>
                  </a:lnTo>
                  <a:lnTo>
                    <a:pt x="0" y="0"/>
                  </a:lnTo>
                  <a:lnTo>
                    <a:pt x="314336" y="0"/>
                  </a:lnTo>
                  <a:lnTo>
                    <a:pt x="314336" y="196631"/>
                  </a:lnTo>
                  <a:lnTo>
                    <a:pt x="201193" y="196631"/>
                  </a:lnTo>
                  <a:lnTo>
                    <a:pt x="156940" y="263695"/>
                  </a:lnTo>
                  <a:close/>
                  <a:moveTo>
                    <a:pt x="27829" y="169258"/>
                  </a:moveTo>
                  <a:lnTo>
                    <a:pt x="131391" y="169258"/>
                  </a:lnTo>
                  <a:lnTo>
                    <a:pt x="157852" y="212599"/>
                  </a:lnTo>
                  <a:lnTo>
                    <a:pt x="186594" y="169258"/>
                  </a:lnTo>
                  <a:lnTo>
                    <a:pt x="286962" y="169258"/>
                  </a:lnTo>
                  <a:lnTo>
                    <a:pt x="286962" y="27829"/>
                  </a:lnTo>
                  <a:lnTo>
                    <a:pt x="27829" y="27829"/>
                  </a:lnTo>
                  <a:lnTo>
                    <a:pt x="27829" y="169258"/>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45" name="Freeform: Shape 44">
              <a:extLst>
                <a:ext uri="{FF2B5EF4-FFF2-40B4-BE49-F238E27FC236}">
                  <a16:creationId xmlns:a16="http://schemas.microsoft.com/office/drawing/2014/main" id="{C952EC56-8320-4B02-B8E3-49EADD9279C5}"/>
                </a:ext>
              </a:extLst>
            </p:cNvPr>
            <p:cNvSpPr/>
            <p:nvPr/>
          </p:nvSpPr>
          <p:spPr>
            <a:xfrm>
              <a:off x="9861490" y="3475182"/>
              <a:ext cx="173364" cy="27373"/>
            </a:xfrm>
            <a:custGeom>
              <a:avLst/>
              <a:gdLst>
                <a:gd name="connsiteX0" fmla="*/ 0 w 173363"/>
                <a:gd name="connsiteY0" fmla="*/ 0 h 27373"/>
                <a:gd name="connsiteX1" fmla="*/ 176101 w 173363"/>
                <a:gd name="connsiteY1" fmla="*/ 0 h 27373"/>
                <a:gd name="connsiteX2" fmla="*/ 176101 w 173363"/>
                <a:gd name="connsiteY2" fmla="*/ 27373 h 27373"/>
                <a:gd name="connsiteX3" fmla="*/ 0 w 173363"/>
                <a:gd name="connsiteY3" fmla="*/ 27373 h 27373"/>
              </a:gdLst>
              <a:ahLst/>
              <a:cxnLst>
                <a:cxn ang="0">
                  <a:pos x="connsiteX0" y="connsiteY0"/>
                </a:cxn>
                <a:cxn ang="0">
                  <a:pos x="connsiteX1" y="connsiteY1"/>
                </a:cxn>
                <a:cxn ang="0">
                  <a:pos x="connsiteX2" y="connsiteY2"/>
                </a:cxn>
                <a:cxn ang="0">
                  <a:pos x="connsiteX3" y="connsiteY3"/>
                </a:cxn>
              </a:cxnLst>
              <a:rect l="l" t="t" r="r" b="b"/>
              <a:pathLst>
                <a:path w="173363" h="27373">
                  <a:moveTo>
                    <a:pt x="0" y="0"/>
                  </a:moveTo>
                  <a:lnTo>
                    <a:pt x="176101" y="0"/>
                  </a:lnTo>
                  <a:lnTo>
                    <a:pt x="176101" y="27373"/>
                  </a:lnTo>
                  <a:lnTo>
                    <a:pt x="0" y="27373"/>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46" name="Freeform: Shape 45">
              <a:extLst>
                <a:ext uri="{FF2B5EF4-FFF2-40B4-BE49-F238E27FC236}">
                  <a16:creationId xmlns:a16="http://schemas.microsoft.com/office/drawing/2014/main" id="{DFC89461-E4D5-4FB1-BADB-7502C09EE874}"/>
                </a:ext>
              </a:extLst>
            </p:cNvPr>
            <p:cNvSpPr/>
            <p:nvPr/>
          </p:nvSpPr>
          <p:spPr>
            <a:xfrm>
              <a:off x="9861490" y="3520348"/>
              <a:ext cx="173364" cy="27373"/>
            </a:xfrm>
            <a:custGeom>
              <a:avLst/>
              <a:gdLst>
                <a:gd name="connsiteX0" fmla="*/ 0 w 173363"/>
                <a:gd name="connsiteY0" fmla="*/ 0 h 27373"/>
                <a:gd name="connsiteX1" fmla="*/ 176101 w 173363"/>
                <a:gd name="connsiteY1" fmla="*/ 0 h 27373"/>
                <a:gd name="connsiteX2" fmla="*/ 176101 w 173363"/>
                <a:gd name="connsiteY2" fmla="*/ 27373 h 27373"/>
                <a:gd name="connsiteX3" fmla="*/ 0 w 173363"/>
                <a:gd name="connsiteY3" fmla="*/ 27373 h 27373"/>
              </a:gdLst>
              <a:ahLst/>
              <a:cxnLst>
                <a:cxn ang="0">
                  <a:pos x="connsiteX0" y="connsiteY0"/>
                </a:cxn>
                <a:cxn ang="0">
                  <a:pos x="connsiteX1" y="connsiteY1"/>
                </a:cxn>
                <a:cxn ang="0">
                  <a:pos x="connsiteX2" y="connsiteY2"/>
                </a:cxn>
                <a:cxn ang="0">
                  <a:pos x="connsiteX3" y="connsiteY3"/>
                </a:cxn>
              </a:cxnLst>
              <a:rect l="l" t="t" r="r" b="b"/>
              <a:pathLst>
                <a:path w="173363" h="27373">
                  <a:moveTo>
                    <a:pt x="0" y="0"/>
                  </a:moveTo>
                  <a:lnTo>
                    <a:pt x="176101" y="0"/>
                  </a:lnTo>
                  <a:lnTo>
                    <a:pt x="176101" y="27373"/>
                  </a:lnTo>
                  <a:lnTo>
                    <a:pt x="0" y="27373"/>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47" name="Freeform: Shape 46">
              <a:extLst>
                <a:ext uri="{FF2B5EF4-FFF2-40B4-BE49-F238E27FC236}">
                  <a16:creationId xmlns:a16="http://schemas.microsoft.com/office/drawing/2014/main" id="{3C3E8ECA-D2DA-4027-A342-D2FEA8D8765C}"/>
                </a:ext>
              </a:extLst>
            </p:cNvPr>
            <p:cNvSpPr/>
            <p:nvPr/>
          </p:nvSpPr>
          <p:spPr>
            <a:xfrm>
              <a:off x="9569053" y="3056372"/>
              <a:ext cx="342165" cy="364976"/>
            </a:xfrm>
            <a:custGeom>
              <a:avLst/>
              <a:gdLst>
                <a:gd name="connsiteX0" fmla="*/ 41060 w 342164"/>
                <a:gd name="connsiteY0" fmla="*/ 85313 h 364975"/>
                <a:gd name="connsiteX1" fmla="*/ 119073 w 342164"/>
                <a:gd name="connsiteY1" fmla="*/ 92613 h 364975"/>
                <a:gd name="connsiteX2" fmla="*/ 188419 w 342164"/>
                <a:gd name="connsiteY2" fmla="*/ 0 h 364975"/>
                <a:gd name="connsiteX3" fmla="*/ 345815 w 342164"/>
                <a:gd name="connsiteY3" fmla="*/ 117705 h 364975"/>
                <a:gd name="connsiteX4" fmla="*/ 157396 w 342164"/>
                <a:gd name="connsiteY4" fmla="*/ 369082 h 364975"/>
                <a:gd name="connsiteX5" fmla="*/ 0 w 342164"/>
                <a:gd name="connsiteY5" fmla="*/ 251377 h 364975"/>
                <a:gd name="connsiteX6" fmla="*/ 67977 w 342164"/>
                <a:gd name="connsiteY6" fmla="*/ 160589 h 364975"/>
                <a:gd name="connsiteX7" fmla="*/ 41060 w 342164"/>
                <a:gd name="connsiteY7" fmla="*/ 85313 h 364975"/>
                <a:gd name="connsiteX8" fmla="*/ 193893 w 342164"/>
                <a:gd name="connsiteY8" fmla="*/ 38779 h 364975"/>
                <a:gd name="connsiteX9" fmla="*/ 131848 w 342164"/>
                <a:gd name="connsiteY9" fmla="*/ 121811 h 364975"/>
                <a:gd name="connsiteX10" fmla="*/ 81663 w 342164"/>
                <a:gd name="connsiteY10" fmla="*/ 117249 h 364975"/>
                <a:gd name="connsiteX11" fmla="*/ 99000 w 342164"/>
                <a:gd name="connsiteY11" fmla="*/ 166064 h 364975"/>
                <a:gd name="connsiteX12" fmla="*/ 38779 w 342164"/>
                <a:gd name="connsiteY12" fmla="*/ 246359 h 364975"/>
                <a:gd name="connsiteX13" fmla="*/ 151921 w 342164"/>
                <a:gd name="connsiteY13" fmla="*/ 331216 h 364975"/>
                <a:gd name="connsiteX14" fmla="*/ 307492 w 342164"/>
                <a:gd name="connsiteY14" fmla="*/ 123636 h 364975"/>
                <a:gd name="connsiteX15" fmla="*/ 193893 w 342164"/>
                <a:gd name="connsiteY15" fmla="*/ 38779 h 36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164" h="364975">
                  <a:moveTo>
                    <a:pt x="41060" y="85313"/>
                  </a:moveTo>
                  <a:lnTo>
                    <a:pt x="119073" y="92613"/>
                  </a:lnTo>
                  <a:lnTo>
                    <a:pt x="188419" y="0"/>
                  </a:lnTo>
                  <a:lnTo>
                    <a:pt x="345815" y="117705"/>
                  </a:lnTo>
                  <a:lnTo>
                    <a:pt x="157396" y="369082"/>
                  </a:lnTo>
                  <a:lnTo>
                    <a:pt x="0" y="251377"/>
                  </a:lnTo>
                  <a:lnTo>
                    <a:pt x="67977" y="160589"/>
                  </a:lnTo>
                  <a:lnTo>
                    <a:pt x="41060" y="85313"/>
                  </a:lnTo>
                  <a:close/>
                  <a:moveTo>
                    <a:pt x="193893" y="38779"/>
                  </a:moveTo>
                  <a:lnTo>
                    <a:pt x="131848" y="121811"/>
                  </a:lnTo>
                  <a:lnTo>
                    <a:pt x="81663" y="117249"/>
                  </a:lnTo>
                  <a:lnTo>
                    <a:pt x="99000" y="166064"/>
                  </a:lnTo>
                  <a:lnTo>
                    <a:pt x="38779" y="246359"/>
                  </a:lnTo>
                  <a:lnTo>
                    <a:pt x="151921" y="331216"/>
                  </a:lnTo>
                  <a:lnTo>
                    <a:pt x="307492" y="123636"/>
                  </a:lnTo>
                  <a:lnTo>
                    <a:pt x="193893" y="38779"/>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48" name="Freeform: Shape 47">
              <a:extLst>
                <a:ext uri="{FF2B5EF4-FFF2-40B4-BE49-F238E27FC236}">
                  <a16:creationId xmlns:a16="http://schemas.microsoft.com/office/drawing/2014/main" id="{308502BF-464B-4A7A-A59F-0D898861EF7B}"/>
                </a:ext>
              </a:extLst>
            </p:cNvPr>
            <p:cNvSpPr/>
            <p:nvPr/>
          </p:nvSpPr>
          <p:spPr>
            <a:xfrm>
              <a:off x="9696514" y="3179941"/>
              <a:ext cx="123179" cy="155115"/>
            </a:xfrm>
            <a:custGeom>
              <a:avLst/>
              <a:gdLst>
                <a:gd name="connsiteX0" fmla="*/ 0 w 123179"/>
                <a:gd name="connsiteY0" fmla="*/ 140969 h 155114"/>
                <a:gd name="connsiteX1" fmla="*/ 105555 w 123179"/>
                <a:gd name="connsiteY1" fmla="*/ 0 h 155114"/>
                <a:gd name="connsiteX2" fmla="*/ 127467 w 123179"/>
                <a:gd name="connsiteY2" fmla="*/ 16407 h 155114"/>
                <a:gd name="connsiteX3" fmla="*/ 21912 w 123179"/>
                <a:gd name="connsiteY3" fmla="*/ 157376 h 155114"/>
              </a:gdLst>
              <a:ahLst/>
              <a:cxnLst>
                <a:cxn ang="0">
                  <a:pos x="connsiteX0" y="connsiteY0"/>
                </a:cxn>
                <a:cxn ang="0">
                  <a:pos x="connsiteX1" y="connsiteY1"/>
                </a:cxn>
                <a:cxn ang="0">
                  <a:pos x="connsiteX2" y="connsiteY2"/>
                </a:cxn>
                <a:cxn ang="0">
                  <a:pos x="connsiteX3" y="connsiteY3"/>
                </a:cxn>
              </a:cxnLst>
              <a:rect l="l" t="t" r="r" b="b"/>
              <a:pathLst>
                <a:path w="123179" h="155114">
                  <a:moveTo>
                    <a:pt x="0" y="140969"/>
                  </a:moveTo>
                  <a:lnTo>
                    <a:pt x="105555" y="0"/>
                  </a:lnTo>
                  <a:lnTo>
                    <a:pt x="127467" y="16407"/>
                  </a:lnTo>
                  <a:lnTo>
                    <a:pt x="21912" y="157376"/>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49" name="Freeform: Shape 48">
              <a:extLst>
                <a:ext uri="{FF2B5EF4-FFF2-40B4-BE49-F238E27FC236}">
                  <a16:creationId xmlns:a16="http://schemas.microsoft.com/office/drawing/2014/main" id="{4A4F9C2A-C370-444B-AD59-682DEBC3F647}"/>
                </a:ext>
              </a:extLst>
            </p:cNvPr>
            <p:cNvSpPr/>
            <p:nvPr/>
          </p:nvSpPr>
          <p:spPr>
            <a:xfrm>
              <a:off x="9660224" y="3152401"/>
              <a:ext cx="123179" cy="155115"/>
            </a:xfrm>
            <a:custGeom>
              <a:avLst/>
              <a:gdLst>
                <a:gd name="connsiteX0" fmla="*/ 0 w 123179"/>
                <a:gd name="connsiteY0" fmla="*/ 140969 h 155114"/>
                <a:gd name="connsiteX1" fmla="*/ 105555 w 123179"/>
                <a:gd name="connsiteY1" fmla="*/ 0 h 155114"/>
                <a:gd name="connsiteX2" fmla="*/ 127467 w 123179"/>
                <a:gd name="connsiteY2" fmla="*/ 16408 h 155114"/>
                <a:gd name="connsiteX3" fmla="*/ 21912 w 123179"/>
                <a:gd name="connsiteY3" fmla="*/ 157376 h 155114"/>
              </a:gdLst>
              <a:ahLst/>
              <a:cxnLst>
                <a:cxn ang="0">
                  <a:pos x="connsiteX0" y="connsiteY0"/>
                </a:cxn>
                <a:cxn ang="0">
                  <a:pos x="connsiteX1" y="connsiteY1"/>
                </a:cxn>
                <a:cxn ang="0">
                  <a:pos x="connsiteX2" y="connsiteY2"/>
                </a:cxn>
                <a:cxn ang="0">
                  <a:pos x="connsiteX3" y="connsiteY3"/>
                </a:cxn>
              </a:cxnLst>
              <a:rect l="l" t="t" r="r" b="b"/>
              <a:pathLst>
                <a:path w="123179" h="155114">
                  <a:moveTo>
                    <a:pt x="0" y="140969"/>
                  </a:moveTo>
                  <a:lnTo>
                    <a:pt x="105555" y="0"/>
                  </a:lnTo>
                  <a:lnTo>
                    <a:pt x="127467" y="16408"/>
                  </a:lnTo>
                  <a:lnTo>
                    <a:pt x="21912" y="157376"/>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50" name="Freeform: Shape 49">
              <a:extLst>
                <a:ext uri="{FF2B5EF4-FFF2-40B4-BE49-F238E27FC236}">
                  <a16:creationId xmlns:a16="http://schemas.microsoft.com/office/drawing/2014/main" id="{2383E7DB-7A2C-40AE-A0C6-8C33E68BAF37}"/>
                </a:ext>
              </a:extLst>
            </p:cNvPr>
            <p:cNvSpPr/>
            <p:nvPr/>
          </p:nvSpPr>
          <p:spPr>
            <a:xfrm>
              <a:off x="10004287" y="3056828"/>
              <a:ext cx="342165" cy="364976"/>
            </a:xfrm>
            <a:custGeom>
              <a:avLst/>
              <a:gdLst>
                <a:gd name="connsiteX0" fmla="*/ 277838 w 342164"/>
                <a:gd name="connsiteY0" fmla="*/ 160589 h 364975"/>
                <a:gd name="connsiteX1" fmla="*/ 345815 w 342164"/>
                <a:gd name="connsiteY1" fmla="*/ 251377 h 364975"/>
                <a:gd name="connsiteX2" fmla="*/ 188419 w 342164"/>
                <a:gd name="connsiteY2" fmla="*/ 369082 h 364975"/>
                <a:gd name="connsiteX3" fmla="*/ 0 w 342164"/>
                <a:gd name="connsiteY3" fmla="*/ 117705 h 364975"/>
                <a:gd name="connsiteX4" fmla="*/ 157396 w 342164"/>
                <a:gd name="connsiteY4" fmla="*/ 0 h 364975"/>
                <a:gd name="connsiteX5" fmla="*/ 226741 w 342164"/>
                <a:gd name="connsiteY5" fmla="*/ 92613 h 364975"/>
                <a:gd name="connsiteX6" fmla="*/ 304755 w 342164"/>
                <a:gd name="connsiteY6" fmla="*/ 85313 h 364975"/>
                <a:gd name="connsiteX7" fmla="*/ 277838 w 342164"/>
                <a:gd name="connsiteY7" fmla="*/ 160589 h 364975"/>
                <a:gd name="connsiteX8" fmla="*/ 38779 w 342164"/>
                <a:gd name="connsiteY8" fmla="*/ 123179 h 364975"/>
                <a:gd name="connsiteX9" fmla="*/ 194350 w 342164"/>
                <a:gd name="connsiteY9" fmla="*/ 330759 h 364975"/>
                <a:gd name="connsiteX10" fmla="*/ 307492 w 342164"/>
                <a:gd name="connsiteY10" fmla="*/ 245903 h 364975"/>
                <a:gd name="connsiteX11" fmla="*/ 247271 w 342164"/>
                <a:gd name="connsiteY11" fmla="*/ 165608 h 364975"/>
                <a:gd name="connsiteX12" fmla="*/ 264608 w 342164"/>
                <a:gd name="connsiteY12" fmla="*/ 116792 h 364975"/>
                <a:gd name="connsiteX13" fmla="*/ 214423 w 342164"/>
                <a:gd name="connsiteY13" fmla="*/ 121355 h 364975"/>
                <a:gd name="connsiteX14" fmla="*/ 152377 w 342164"/>
                <a:gd name="connsiteY14" fmla="*/ 38323 h 364975"/>
                <a:gd name="connsiteX15" fmla="*/ 38779 w 342164"/>
                <a:gd name="connsiteY15" fmla="*/ 123179 h 36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164" h="364975">
                  <a:moveTo>
                    <a:pt x="277838" y="160589"/>
                  </a:moveTo>
                  <a:lnTo>
                    <a:pt x="345815" y="251377"/>
                  </a:lnTo>
                  <a:lnTo>
                    <a:pt x="188419" y="369082"/>
                  </a:lnTo>
                  <a:lnTo>
                    <a:pt x="0" y="117705"/>
                  </a:lnTo>
                  <a:lnTo>
                    <a:pt x="157396" y="0"/>
                  </a:lnTo>
                  <a:lnTo>
                    <a:pt x="226741" y="92613"/>
                  </a:lnTo>
                  <a:lnTo>
                    <a:pt x="304755" y="85313"/>
                  </a:lnTo>
                  <a:lnTo>
                    <a:pt x="277838" y="160589"/>
                  </a:lnTo>
                  <a:close/>
                  <a:moveTo>
                    <a:pt x="38779" y="123179"/>
                  </a:moveTo>
                  <a:lnTo>
                    <a:pt x="194350" y="330759"/>
                  </a:lnTo>
                  <a:lnTo>
                    <a:pt x="307492" y="245903"/>
                  </a:lnTo>
                  <a:lnTo>
                    <a:pt x="247271" y="165608"/>
                  </a:lnTo>
                  <a:lnTo>
                    <a:pt x="264608" y="116792"/>
                  </a:lnTo>
                  <a:lnTo>
                    <a:pt x="214423" y="121355"/>
                  </a:lnTo>
                  <a:lnTo>
                    <a:pt x="152377" y="38323"/>
                  </a:lnTo>
                  <a:lnTo>
                    <a:pt x="38779" y="123179"/>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51" name="Freeform: Shape 50">
              <a:extLst>
                <a:ext uri="{FF2B5EF4-FFF2-40B4-BE49-F238E27FC236}">
                  <a16:creationId xmlns:a16="http://schemas.microsoft.com/office/drawing/2014/main" id="{8A5BF8F5-32DC-44E5-86ED-730517D688A9}"/>
                </a:ext>
              </a:extLst>
            </p:cNvPr>
            <p:cNvSpPr/>
            <p:nvPr/>
          </p:nvSpPr>
          <p:spPr>
            <a:xfrm>
              <a:off x="10094802" y="3179954"/>
              <a:ext cx="123179" cy="155115"/>
            </a:xfrm>
            <a:custGeom>
              <a:avLst/>
              <a:gdLst>
                <a:gd name="connsiteX0" fmla="*/ 0 w 123179"/>
                <a:gd name="connsiteY0" fmla="*/ 16408 h 155114"/>
                <a:gd name="connsiteX1" fmla="*/ 21912 w 123179"/>
                <a:gd name="connsiteY1" fmla="*/ 0 h 155114"/>
                <a:gd name="connsiteX2" fmla="*/ 127467 w 123179"/>
                <a:gd name="connsiteY2" fmla="*/ 140969 h 155114"/>
                <a:gd name="connsiteX3" fmla="*/ 105555 w 123179"/>
                <a:gd name="connsiteY3" fmla="*/ 157376 h 155114"/>
              </a:gdLst>
              <a:ahLst/>
              <a:cxnLst>
                <a:cxn ang="0">
                  <a:pos x="connsiteX0" y="connsiteY0"/>
                </a:cxn>
                <a:cxn ang="0">
                  <a:pos x="connsiteX1" y="connsiteY1"/>
                </a:cxn>
                <a:cxn ang="0">
                  <a:pos x="connsiteX2" y="connsiteY2"/>
                </a:cxn>
                <a:cxn ang="0">
                  <a:pos x="connsiteX3" y="connsiteY3"/>
                </a:cxn>
              </a:cxnLst>
              <a:rect l="l" t="t" r="r" b="b"/>
              <a:pathLst>
                <a:path w="123179" h="155114">
                  <a:moveTo>
                    <a:pt x="0" y="16408"/>
                  </a:moveTo>
                  <a:lnTo>
                    <a:pt x="21912" y="0"/>
                  </a:lnTo>
                  <a:lnTo>
                    <a:pt x="127467" y="140969"/>
                  </a:lnTo>
                  <a:lnTo>
                    <a:pt x="105555" y="157376"/>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sp>
          <p:nvSpPr>
            <p:cNvPr id="52" name="Freeform: Shape 51">
              <a:extLst>
                <a:ext uri="{FF2B5EF4-FFF2-40B4-BE49-F238E27FC236}">
                  <a16:creationId xmlns:a16="http://schemas.microsoft.com/office/drawing/2014/main" id="{03EF55EB-3CCF-4CFF-9743-5AD670889449}"/>
                </a:ext>
              </a:extLst>
            </p:cNvPr>
            <p:cNvSpPr/>
            <p:nvPr/>
          </p:nvSpPr>
          <p:spPr>
            <a:xfrm>
              <a:off x="10131166" y="3152489"/>
              <a:ext cx="123179" cy="155115"/>
            </a:xfrm>
            <a:custGeom>
              <a:avLst/>
              <a:gdLst>
                <a:gd name="connsiteX0" fmla="*/ 0 w 123179"/>
                <a:gd name="connsiteY0" fmla="*/ 16408 h 155114"/>
                <a:gd name="connsiteX1" fmla="*/ 21912 w 123179"/>
                <a:gd name="connsiteY1" fmla="*/ 0 h 155114"/>
                <a:gd name="connsiteX2" fmla="*/ 127467 w 123179"/>
                <a:gd name="connsiteY2" fmla="*/ 140969 h 155114"/>
                <a:gd name="connsiteX3" fmla="*/ 105555 w 123179"/>
                <a:gd name="connsiteY3" fmla="*/ 157376 h 155114"/>
              </a:gdLst>
              <a:ahLst/>
              <a:cxnLst>
                <a:cxn ang="0">
                  <a:pos x="connsiteX0" y="connsiteY0"/>
                </a:cxn>
                <a:cxn ang="0">
                  <a:pos x="connsiteX1" y="connsiteY1"/>
                </a:cxn>
                <a:cxn ang="0">
                  <a:pos x="connsiteX2" y="connsiteY2"/>
                </a:cxn>
                <a:cxn ang="0">
                  <a:pos x="connsiteX3" y="connsiteY3"/>
                </a:cxn>
              </a:cxnLst>
              <a:rect l="l" t="t" r="r" b="b"/>
              <a:pathLst>
                <a:path w="123179" h="155114">
                  <a:moveTo>
                    <a:pt x="0" y="16408"/>
                  </a:moveTo>
                  <a:lnTo>
                    <a:pt x="21912" y="0"/>
                  </a:lnTo>
                  <a:lnTo>
                    <a:pt x="127467" y="140969"/>
                  </a:lnTo>
                  <a:lnTo>
                    <a:pt x="105555" y="157376"/>
                  </a:lnTo>
                  <a:close/>
                </a:path>
              </a:pathLst>
            </a:custGeom>
            <a:solidFill>
              <a:schemeClr val="accent4"/>
            </a:solidFill>
            <a:ln w="4561" cap="flat">
              <a:noFill/>
              <a:prstDash val="solid"/>
              <a:miter/>
            </a:ln>
          </p:spPr>
          <p:txBody>
            <a:bodyPr rtlCol="0" anchor="ctr"/>
            <a:lstStyle/>
            <a:p>
              <a:endParaRPr lang="en-US">
                <a:latin typeface="Brandon Grotesque Regular" panose="020B0503020203060202" pitchFamily="34" charset="0"/>
              </a:endParaRPr>
            </a:p>
          </p:txBody>
        </p:sp>
      </p:grpSp>
      <p:grpSp>
        <p:nvGrpSpPr>
          <p:cNvPr id="3" name="Graphic 19">
            <a:extLst>
              <a:ext uri="{FF2B5EF4-FFF2-40B4-BE49-F238E27FC236}">
                <a16:creationId xmlns:a16="http://schemas.microsoft.com/office/drawing/2014/main" id="{AD2EA718-F07E-481B-A122-E638573CCB54}"/>
              </a:ext>
            </a:extLst>
          </p:cNvPr>
          <p:cNvGrpSpPr/>
          <p:nvPr/>
        </p:nvGrpSpPr>
        <p:grpSpPr>
          <a:xfrm>
            <a:off x="5205742" y="2355048"/>
            <a:ext cx="1773630" cy="1235201"/>
            <a:chOff x="5205742" y="2705776"/>
            <a:chExt cx="1773630" cy="1235201"/>
          </a:xfrm>
        </p:grpSpPr>
        <p:sp>
          <p:nvSpPr>
            <p:cNvPr id="4" name="Freeform: Shape 3">
              <a:extLst>
                <a:ext uri="{FF2B5EF4-FFF2-40B4-BE49-F238E27FC236}">
                  <a16:creationId xmlns:a16="http://schemas.microsoft.com/office/drawing/2014/main" id="{92EACB69-DA0D-4DCD-81B9-2829A91ABA27}"/>
                </a:ext>
              </a:extLst>
            </p:cNvPr>
            <p:cNvSpPr/>
            <p:nvPr/>
          </p:nvSpPr>
          <p:spPr>
            <a:xfrm>
              <a:off x="5205742" y="3501072"/>
              <a:ext cx="867229" cy="114665"/>
            </a:xfrm>
            <a:custGeom>
              <a:avLst/>
              <a:gdLst>
                <a:gd name="connsiteX0" fmla="*/ 0 w 867229"/>
                <a:gd name="connsiteY0" fmla="*/ 0 h 114665"/>
                <a:gd name="connsiteX1" fmla="*/ 0 w 867229"/>
                <a:gd name="connsiteY1" fmla="*/ 114665 h 114665"/>
                <a:gd name="connsiteX2" fmla="*/ 831144 w 867229"/>
                <a:gd name="connsiteY2" fmla="*/ 114665 h 114665"/>
                <a:gd name="connsiteX3" fmla="*/ 867229 w 867229"/>
                <a:gd name="connsiteY3" fmla="*/ 0 h 114665"/>
                <a:gd name="connsiteX4" fmla="*/ 0 w 867229"/>
                <a:gd name="connsiteY4" fmla="*/ 0 h 114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229" h="114665">
                  <a:moveTo>
                    <a:pt x="0" y="0"/>
                  </a:moveTo>
                  <a:lnTo>
                    <a:pt x="0" y="114665"/>
                  </a:lnTo>
                  <a:lnTo>
                    <a:pt x="831144" y="114665"/>
                  </a:lnTo>
                  <a:cubicBezTo>
                    <a:pt x="838504" y="70271"/>
                    <a:pt x="850849" y="32287"/>
                    <a:pt x="867229" y="0"/>
                  </a:cubicBezTo>
                  <a:lnTo>
                    <a:pt x="0" y="0"/>
                  </a:lnTo>
                  <a:close/>
                </a:path>
              </a:pathLst>
            </a:custGeom>
            <a:solidFill>
              <a:schemeClr val="accent6"/>
            </a:solidFill>
            <a:ln w="23687" cap="flat">
              <a:solidFill>
                <a:schemeClr val="accent6"/>
              </a:solid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12A3B59F-C22F-4E0A-9288-9BE92B5F37E2}"/>
                </a:ext>
              </a:extLst>
            </p:cNvPr>
            <p:cNvSpPr/>
            <p:nvPr/>
          </p:nvSpPr>
          <p:spPr>
            <a:xfrm>
              <a:off x="5510328" y="2705776"/>
              <a:ext cx="411655" cy="411654"/>
            </a:xfrm>
            <a:custGeom>
              <a:avLst/>
              <a:gdLst>
                <a:gd name="connsiteX0" fmla="*/ 205828 w 411655"/>
                <a:gd name="connsiteY0" fmla="*/ 411655 h 411654"/>
                <a:gd name="connsiteX1" fmla="*/ 411655 w 411655"/>
                <a:gd name="connsiteY1" fmla="*/ 205827 h 411654"/>
                <a:gd name="connsiteX2" fmla="*/ 205828 w 411655"/>
                <a:gd name="connsiteY2" fmla="*/ 0 h 411654"/>
                <a:gd name="connsiteX3" fmla="*/ 0 w 411655"/>
                <a:gd name="connsiteY3" fmla="*/ 205827 h 411654"/>
                <a:gd name="connsiteX4" fmla="*/ 205828 w 411655"/>
                <a:gd name="connsiteY4" fmla="*/ 411655 h 411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55" h="411654">
                  <a:moveTo>
                    <a:pt x="205828" y="411655"/>
                  </a:moveTo>
                  <a:cubicBezTo>
                    <a:pt x="319544" y="411655"/>
                    <a:pt x="411655" y="319543"/>
                    <a:pt x="411655" y="205827"/>
                  </a:cubicBezTo>
                  <a:cubicBezTo>
                    <a:pt x="411655" y="92112"/>
                    <a:pt x="319544" y="0"/>
                    <a:pt x="205828" y="0"/>
                  </a:cubicBezTo>
                  <a:cubicBezTo>
                    <a:pt x="92112" y="0"/>
                    <a:pt x="0" y="92112"/>
                    <a:pt x="0" y="205827"/>
                  </a:cubicBezTo>
                  <a:cubicBezTo>
                    <a:pt x="-237" y="319543"/>
                    <a:pt x="92112" y="411655"/>
                    <a:pt x="205828" y="411655"/>
                  </a:cubicBezTo>
                  <a:close/>
                </a:path>
              </a:pathLst>
            </a:custGeom>
            <a:solidFill>
              <a:schemeClr val="accent6"/>
            </a:solidFill>
            <a:ln w="23687" cap="flat">
              <a:solidFill>
                <a:schemeClr val="accent6"/>
              </a:solid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47EEFAC-4B54-4B6D-B296-4710A54FA52D}"/>
                </a:ext>
              </a:extLst>
            </p:cNvPr>
            <p:cNvSpPr/>
            <p:nvPr/>
          </p:nvSpPr>
          <p:spPr>
            <a:xfrm>
              <a:off x="5349607" y="3170846"/>
              <a:ext cx="731672" cy="262329"/>
            </a:xfrm>
            <a:custGeom>
              <a:avLst/>
              <a:gdLst>
                <a:gd name="connsiteX0" fmla="*/ 470531 w 731672"/>
                <a:gd name="connsiteY0" fmla="*/ 237 h 262329"/>
                <a:gd name="connsiteX1" fmla="*/ 368210 w 731672"/>
                <a:gd name="connsiteY1" fmla="*/ 102558 h 262329"/>
                <a:gd name="connsiteX2" fmla="*/ 265653 w 731672"/>
                <a:gd name="connsiteY2" fmla="*/ 0 h 262329"/>
                <a:gd name="connsiteX3" fmla="*/ 0 w 731672"/>
                <a:gd name="connsiteY3" fmla="*/ 262329 h 262329"/>
                <a:gd name="connsiteX4" fmla="*/ 731673 w 731672"/>
                <a:gd name="connsiteY4" fmla="*/ 262329 h 262329"/>
                <a:gd name="connsiteX5" fmla="*/ 470531 w 731672"/>
                <a:gd name="connsiteY5" fmla="*/ 237 h 26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72" h="262329">
                  <a:moveTo>
                    <a:pt x="470531" y="237"/>
                  </a:moveTo>
                  <a:lnTo>
                    <a:pt x="368210" y="102558"/>
                  </a:lnTo>
                  <a:lnTo>
                    <a:pt x="265653" y="0"/>
                  </a:lnTo>
                  <a:cubicBezTo>
                    <a:pt x="40121" y="5460"/>
                    <a:pt x="3561" y="146240"/>
                    <a:pt x="0" y="262329"/>
                  </a:cubicBezTo>
                  <a:lnTo>
                    <a:pt x="731673" y="262329"/>
                  </a:lnTo>
                  <a:cubicBezTo>
                    <a:pt x="726450" y="142441"/>
                    <a:pt x="688703" y="6885"/>
                    <a:pt x="470531" y="237"/>
                  </a:cubicBezTo>
                  <a:close/>
                </a:path>
              </a:pathLst>
            </a:custGeom>
            <a:solidFill>
              <a:schemeClr val="accent6"/>
            </a:solidFill>
            <a:ln w="23687" cap="flat">
              <a:solidFill>
                <a:schemeClr val="accent6"/>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71449C1-3D00-4DEB-A8D9-BA31A41E0300}"/>
                </a:ext>
              </a:extLst>
            </p:cNvPr>
            <p:cNvSpPr/>
            <p:nvPr/>
          </p:nvSpPr>
          <p:spPr>
            <a:xfrm>
              <a:off x="6042584" y="3402313"/>
              <a:ext cx="936788" cy="538664"/>
            </a:xfrm>
            <a:custGeom>
              <a:avLst/>
              <a:gdLst>
                <a:gd name="connsiteX0" fmla="*/ 866755 w 936788"/>
                <a:gd name="connsiteY0" fmla="*/ 225769 h 538664"/>
                <a:gd name="connsiteX1" fmla="*/ 565966 w 936788"/>
                <a:gd name="connsiteY1" fmla="*/ 0 h 538664"/>
                <a:gd name="connsiteX2" fmla="*/ 372484 w 936788"/>
                <a:gd name="connsiteY2" fmla="*/ 0 h 538664"/>
                <a:gd name="connsiteX3" fmla="*/ 69321 w 936788"/>
                <a:gd name="connsiteY3" fmla="*/ 226007 h 538664"/>
                <a:gd name="connsiteX4" fmla="*/ 0 w 936788"/>
                <a:gd name="connsiteY4" fmla="*/ 353966 h 538664"/>
                <a:gd name="connsiteX5" fmla="*/ 0 w 936788"/>
                <a:gd name="connsiteY5" fmla="*/ 538665 h 538664"/>
                <a:gd name="connsiteX6" fmla="*/ 76443 w 936788"/>
                <a:gd name="connsiteY6" fmla="*/ 538665 h 538664"/>
                <a:gd name="connsiteX7" fmla="*/ 76443 w 936788"/>
                <a:gd name="connsiteY7" fmla="*/ 353966 h 538664"/>
                <a:gd name="connsiteX8" fmla="*/ 152887 w 936788"/>
                <a:gd name="connsiteY8" fmla="*/ 277523 h 538664"/>
                <a:gd name="connsiteX9" fmla="*/ 783901 w 936788"/>
                <a:gd name="connsiteY9" fmla="*/ 277523 h 538664"/>
                <a:gd name="connsiteX10" fmla="*/ 860345 w 936788"/>
                <a:gd name="connsiteY10" fmla="*/ 353966 h 538664"/>
                <a:gd name="connsiteX11" fmla="*/ 860345 w 936788"/>
                <a:gd name="connsiteY11" fmla="*/ 538665 h 538664"/>
                <a:gd name="connsiteX12" fmla="*/ 936788 w 936788"/>
                <a:gd name="connsiteY12" fmla="*/ 538665 h 538664"/>
                <a:gd name="connsiteX13" fmla="*/ 936788 w 936788"/>
                <a:gd name="connsiteY13" fmla="*/ 353966 h 538664"/>
                <a:gd name="connsiteX14" fmla="*/ 866755 w 936788"/>
                <a:gd name="connsiteY14" fmla="*/ 225769 h 5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6788" h="538664">
                  <a:moveTo>
                    <a:pt x="866755" y="225769"/>
                  </a:moveTo>
                  <a:cubicBezTo>
                    <a:pt x="848237" y="109680"/>
                    <a:pt x="783427" y="0"/>
                    <a:pt x="565966" y="0"/>
                  </a:cubicBezTo>
                  <a:lnTo>
                    <a:pt x="372484" y="0"/>
                  </a:lnTo>
                  <a:cubicBezTo>
                    <a:pt x="151462" y="0"/>
                    <a:pt x="86889" y="112291"/>
                    <a:pt x="69321" y="226007"/>
                  </a:cubicBezTo>
                  <a:cubicBezTo>
                    <a:pt x="27539" y="253308"/>
                    <a:pt x="0" y="300551"/>
                    <a:pt x="0" y="353966"/>
                  </a:cubicBezTo>
                  <a:lnTo>
                    <a:pt x="0" y="538665"/>
                  </a:lnTo>
                  <a:lnTo>
                    <a:pt x="76443" y="538665"/>
                  </a:lnTo>
                  <a:lnTo>
                    <a:pt x="76443" y="353966"/>
                  </a:lnTo>
                  <a:cubicBezTo>
                    <a:pt x="76443" y="311709"/>
                    <a:pt x="110629" y="277523"/>
                    <a:pt x="152887" y="277523"/>
                  </a:cubicBezTo>
                  <a:lnTo>
                    <a:pt x="783901" y="277523"/>
                  </a:lnTo>
                  <a:cubicBezTo>
                    <a:pt x="826159" y="277523"/>
                    <a:pt x="860345" y="311946"/>
                    <a:pt x="860345" y="353966"/>
                  </a:cubicBezTo>
                  <a:lnTo>
                    <a:pt x="860345" y="538665"/>
                  </a:lnTo>
                  <a:lnTo>
                    <a:pt x="936788" y="538665"/>
                  </a:lnTo>
                  <a:lnTo>
                    <a:pt x="936788" y="353966"/>
                  </a:lnTo>
                  <a:cubicBezTo>
                    <a:pt x="936788" y="300551"/>
                    <a:pt x="908775" y="253070"/>
                    <a:pt x="866755" y="225769"/>
                  </a:cubicBezTo>
                  <a:close/>
                </a:path>
              </a:pathLst>
            </a:custGeom>
            <a:solidFill>
              <a:schemeClr val="accent1"/>
            </a:solidFill>
            <a:ln w="23687" cap="flat">
              <a:solidFill>
                <a:schemeClr val="accent1"/>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1EEDEE9-709C-4093-AECF-CE1146CA17B0}"/>
                </a:ext>
              </a:extLst>
            </p:cNvPr>
            <p:cNvSpPr/>
            <p:nvPr/>
          </p:nvSpPr>
          <p:spPr>
            <a:xfrm>
              <a:off x="6283309" y="2888575"/>
              <a:ext cx="455336" cy="455336"/>
            </a:xfrm>
            <a:custGeom>
              <a:avLst/>
              <a:gdLst>
                <a:gd name="connsiteX0" fmla="*/ 227669 w 455336"/>
                <a:gd name="connsiteY0" fmla="*/ 455337 h 455336"/>
                <a:gd name="connsiteX1" fmla="*/ 455337 w 455336"/>
                <a:gd name="connsiteY1" fmla="*/ 227668 h 455336"/>
                <a:gd name="connsiteX2" fmla="*/ 227669 w 455336"/>
                <a:gd name="connsiteY2" fmla="*/ 0 h 455336"/>
                <a:gd name="connsiteX3" fmla="*/ 0 w 455336"/>
                <a:gd name="connsiteY3" fmla="*/ 227668 h 455336"/>
                <a:gd name="connsiteX4" fmla="*/ 227669 w 455336"/>
                <a:gd name="connsiteY4" fmla="*/ 455337 h 45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336" h="455336">
                  <a:moveTo>
                    <a:pt x="227669" y="455337"/>
                  </a:moveTo>
                  <a:cubicBezTo>
                    <a:pt x="353254" y="455337"/>
                    <a:pt x="455337" y="353491"/>
                    <a:pt x="455337" y="227668"/>
                  </a:cubicBezTo>
                  <a:cubicBezTo>
                    <a:pt x="455337" y="101845"/>
                    <a:pt x="353492" y="0"/>
                    <a:pt x="227669" y="0"/>
                  </a:cubicBezTo>
                  <a:cubicBezTo>
                    <a:pt x="101845" y="0"/>
                    <a:pt x="0" y="101845"/>
                    <a:pt x="0" y="227668"/>
                  </a:cubicBezTo>
                  <a:cubicBezTo>
                    <a:pt x="0" y="353491"/>
                    <a:pt x="101845" y="455337"/>
                    <a:pt x="227669" y="455337"/>
                  </a:cubicBezTo>
                  <a:close/>
                </a:path>
              </a:pathLst>
            </a:custGeom>
            <a:solidFill>
              <a:schemeClr val="accent1"/>
            </a:solidFill>
            <a:ln w="23687" cap="flat">
              <a:solidFill>
                <a:schemeClr val="accent1"/>
              </a:solid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32429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A1B9B-CF0A-479A-7B62-9BEA253FB564}"/>
              </a:ext>
            </a:extLst>
          </p:cNvPr>
          <p:cNvSpPr>
            <a:spLocks noGrp="1"/>
          </p:cNvSpPr>
          <p:nvPr>
            <p:ph type="title"/>
          </p:nvPr>
        </p:nvSpPr>
        <p:spPr/>
        <p:txBody>
          <a:bodyPr/>
          <a:lstStyle/>
          <a:p>
            <a:r>
              <a:rPr lang="en-US"/>
              <a:t>Stepping into Shared Agreements</a:t>
            </a:r>
          </a:p>
        </p:txBody>
      </p:sp>
      <p:sp>
        <p:nvSpPr>
          <p:cNvPr id="3" name="Text Placeholder 2">
            <a:extLst>
              <a:ext uri="{FF2B5EF4-FFF2-40B4-BE49-F238E27FC236}">
                <a16:creationId xmlns:a16="http://schemas.microsoft.com/office/drawing/2014/main" id="{826CD9AC-B2FB-694A-EC7D-7E5929429234}"/>
              </a:ext>
            </a:extLst>
          </p:cNvPr>
          <p:cNvSpPr>
            <a:spLocks noGrp="1"/>
          </p:cNvSpPr>
          <p:nvPr>
            <p:ph type="body" sz="quarter" idx="18"/>
          </p:nvPr>
        </p:nvSpPr>
        <p:spPr/>
        <p:txBody>
          <a:bodyPr/>
          <a:lstStyle/>
          <a:p>
            <a:r>
              <a:rPr lang="en-US"/>
              <a:t>Slow Down</a:t>
            </a:r>
          </a:p>
        </p:txBody>
      </p:sp>
      <p:sp>
        <p:nvSpPr>
          <p:cNvPr id="4" name="Text Placeholder 3">
            <a:extLst>
              <a:ext uri="{FF2B5EF4-FFF2-40B4-BE49-F238E27FC236}">
                <a16:creationId xmlns:a16="http://schemas.microsoft.com/office/drawing/2014/main" id="{C69A8C9B-0660-6BC9-3F05-B6BCC8336742}"/>
              </a:ext>
            </a:extLst>
          </p:cNvPr>
          <p:cNvSpPr>
            <a:spLocks noGrp="1"/>
          </p:cNvSpPr>
          <p:nvPr>
            <p:ph type="body" sz="quarter" idx="16"/>
          </p:nvPr>
        </p:nvSpPr>
        <p:spPr/>
        <p:txBody>
          <a:bodyPr/>
          <a:lstStyle/>
          <a:p>
            <a:r>
              <a:rPr lang="en-US"/>
              <a:t>Both/And</a:t>
            </a:r>
          </a:p>
        </p:txBody>
      </p:sp>
      <p:sp>
        <p:nvSpPr>
          <p:cNvPr id="5" name="Text Placeholder 4">
            <a:extLst>
              <a:ext uri="{FF2B5EF4-FFF2-40B4-BE49-F238E27FC236}">
                <a16:creationId xmlns:a16="http://schemas.microsoft.com/office/drawing/2014/main" id="{12970E44-41C3-37DE-1B67-3CBDA1B66ABA}"/>
              </a:ext>
            </a:extLst>
          </p:cNvPr>
          <p:cNvSpPr>
            <a:spLocks noGrp="1"/>
          </p:cNvSpPr>
          <p:nvPr>
            <p:ph type="body" sz="quarter" idx="20"/>
          </p:nvPr>
        </p:nvSpPr>
        <p:spPr/>
        <p:txBody>
          <a:bodyPr/>
          <a:lstStyle/>
          <a:p>
            <a:r>
              <a:rPr lang="en-US"/>
              <a:t>Confidentiality</a:t>
            </a:r>
          </a:p>
        </p:txBody>
      </p:sp>
      <p:sp>
        <p:nvSpPr>
          <p:cNvPr id="6" name="Text Placeholder 5">
            <a:extLst>
              <a:ext uri="{FF2B5EF4-FFF2-40B4-BE49-F238E27FC236}">
                <a16:creationId xmlns:a16="http://schemas.microsoft.com/office/drawing/2014/main" id="{C2B373A5-04FC-AB6D-4C88-3ECA03BECEB1}"/>
              </a:ext>
            </a:extLst>
          </p:cNvPr>
          <p:cNvSpPr>
            <a:spLocks noGrp="1"/>
          </p:cNvSpPr>
          <p:nvPr>
            <p:ph type="body" sz="quarter" idx="24"/>
          </p:nvPr>
        </p:nvSpPr>
        <p:spPr/>
        <p:txBody>
          <a:bodyPr/>
          <a:lstStyle/>
          <a:p>
            <a:r>
              <a:rPr lang="en-US"/>
              <a:t>Learning Culture</a:t>
            </a:r>
          </a:p>
        </p:txBody>
      </p:sp>
      <p:sp>
        <p:nvSpPr>
          <p:cNvPr id="7" name="Text Placeholder 6">
            <a:extLst>
              <a:ext uri="{FF2B5EF4-FFF2-40B4-BE49-F238E27FC236}">
                <a16:creationId xmlns:a16="http://schemas.microsoft.com/office/drawing/2014/main" id="{AF9BFC05-58DE-2BF5-61E2-FE7872B8F78C}"/>
              </a:ext>
            </a:extLst>
          </p:cNvPr>
          <p:cNvSpPr>
            <a:spLocks noGrp="1"/>
          </p:cNvSpPr>
          <p:nvPr>
            <p:ph type="body" sz="quarter" idx="22"/>
          </p:nvPr>
        </p:nvSpPr>
        <p:spPr/>
        <p:txBody>
          <a:bodyPr/>
          <a:lstStyle/>
          <a:p>
            <a:r>
              <a:rPr lang="en-US"/>
              <a:t>Give and Take Space</a:t>
            </a:r>
          </a:p>
        </p:txBody>
      </p:sp>
      <p:sp>
        <p:nvSpPr>
          <p:cNvPr id="8" name="Text Placeholder 7">
            <a:extLst>
              <a:ext uri="{FF2B5EF4-FFF2-40B4-BE49-F238E27FC236}">
                <a16:creationId xmlns:a16="http://schemas.microsoft.com/office/drawing/2014/main" id="{FD402AB9-B379-C14C-935C-44D2D1221CFC}"/>
              </a:ext>
            </a:extLst>
          </p:cNvPr>
          <p:cNvSpPr>
            <a:spLocks noGrp="1"/>
          </p:cNvSpPr>
          <p:nvPr>
            <p:ph type="body" sz="quarter" idx="26"/>
          </p:nvPr>
        </p:nvSpPr>
        <p:spPr/>
        <p:txBody>
          <a:bodyPr/>
          <a:lstStyle/>
          <a:p>
            <a:r>
              <a:rPr lang="en-US"/>
              <a:t>Must Be Present to Win</a:t>
            </a:r>
          </a:p>
        </p:txBody>
      </p:sp>
      <p:pic>
        <p:nvPicPr>
          <p:cNvPr id="9" name="Graphic 8">
            <a:extLst>
              <a:ext uri="{FF2B5EF4-FFF2-40B4-BE49-F238E27FC236}">
                <a16:creationId xmlns:a16="http://schemas.microsoft.com/office/drawing/2014/main" id="{DA82F9F4-4723-1F31-C89D-462A5F428E2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241" y="2248323"/>
            <a:ext cx="457659" cy="443131"/>
          </a:xfrm>
          <a:prstGeom prst="rect">
            <a:avLst/>
          </a:prstGeom>
        </p:spPr>
      </p:pic>
      <p:pic>
        <p:nvPicPr>
          <p:cNvPr id="10" name="Graphic 9">
            <a:extLst>
              <a:ext uri="{FF2B5EF4-FFF2-40B4-BE49-F238E27FC236}">
                <a16:creationId xmlns:a16="http://schemas.microsoft.com/office/drawing/2014/main" id="{F8B34D05-5F35-5B40-7168-E4966CE48CC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2374" y="5022074"/>
            <a:ext cx="395111" cy="464836"/>
          </a:xfrm>
          <a:prstGeom prst="rect">
            <a:avLst/>
          </a:prstGeom>
        </p:spPr>
      </p:pic>
      <p:pic>
        <p:nvPicPr>
          <p:cNvPr id="11" name="Graphic 10">
            <a:extLst>
              <a:ext uri="{FF2B5EF4-FFF2-40B4-BE49-F238E27FC236}">
                <a16:creationId xmlns:a16="http://schemas.microsoft.com/office/drawing/2014/main" id="{542B2D50-B364-64BC-B7FB-CC6130D60E7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0709" y="4982862"/>
            <a:ext cx="502244" cy="566120"/>
          </a:xfrm>
          <a:prstGeom prst="rect">
            <a:avLst/>
          </a:prstGeom>
        </p:spPr>
      </p:pic>
      <p:grpSp>
        <p:nvGrpSpPr>
          <p:cNvPr id="12" name="Graphic 97">
            <a:extLst>
              <a:ext uri="{FF2B5EF4-FFF2-40B4-BE49-F238E27FC236}">
                <a16:creationId xmlns:a16="http://schemas.microsoft.com/office/drawing/2014/main" id="{AF022A45-AB19-8721-C60B-4EC63BE9EE7E}"/>
              </a:ext>
              <a:ext uri="{C183D7F6-B498-43B3-948B-1728B52AA6E4}">
                <adec:decorative xmlns:adec="http://schemas.microsoft.com/office/drawing/2017/decorative" val="1"/>
              </a:ext>
            </a:extLst>
          </p:cNvPr>
          <p:cNvGrpSpPr/>
          <p:nvPr/>
        </p:nvGrpSpPr>
        <p:grpSpPr>
          <a:xfrm>
            <a:off x="6660707" y="2298840"/>
            <a:ext cx="479383" cy="342097"/>
            <a:chOff x="2027534" y="357304"/>
            <a:chExt cx="687598" cy="534761"/>
          </a:xfrm>
          <a:solidFill>
            <a:schemeClr val="accent2"/>
          </a:solidFill>
        </p:grpSpPr>
        <p:sp>
          <p:nvSpPr>
            <p:cNvPr id="13" name="Freeform: Shape 12">
              <a:extLst>
                <a:ext uri="{FF2B5EF4-FFF2-40B4-BE49-F238E27FC236}">
                  <a16:creationId xmlns:a16="http://schemas.microsoft.com/office/drawing/2014/main" id="{52B76F8F-D420-6BD7-C613-8CF8B033B495}"/>
                </a:ext>
              </a:extLst>
            </p:cNvPr>
            <p:cNvSpPr/>
            <p:nvPr/>
          </p:nvSpPr>
          <p:spPr>
            <a:xfrm>
              <a:off x="2075177" y="357304"/>
              <a:ext cx="592680" cy="445569"/>
            </a:xfrm>
            <a:custGeom>
              <a:avLst/>
              <a:gdLst>
                <a:gd name="connsiteX0" fmla="*/ 576214 w 592680"/>
                <a:gd name="connsiteY0" fmla="*/ 366044 h 445569"/>
                <a:gd name="connsiteX1" fmla="*/ 584430 w 592680"/>
                <a:gd name="connsiteY1" fmla="*/ 315375 h 445569"/>
                <a:gd name="connsiteX2" fmla="*/ 565575 w 592680"/>
                <a:gd name="connsiteY2" fmla="*/ 205927 h 445569"/>
                <a:gd name="connsiteX3" fmla="*/ 545033 w 592680"/>
                <a:gd name="connsiteY3" fmla="*/ 94582 h 445569"/>
                <a:gd name="connsiteX4" fmla="*/ 265777 w 592680"/>
                <a:gd name="connsiteY4" fmla="*/ 42228 h 445569"/>
                <a:gd name="connsiteX5" fmla="*/ 226801 w 592680"/>
                <a:gd name="connsiteY5" fmla="*/ 270395 h 445569"/>
                <a:gd name="connsiteX6" fmla="*/ 268094 w 592680"/>
                <a:gd name="connsiteY6" fmla="*/ 318746 h 445569"/>
                <a:gd name="connsiteX7" fmla="*/ 168864 w 592680"/>
                <a:gd name="connsiteY7" fmla="*/ 413657 h 445569"/>
                <a:gd name="connsiteX8" fmla="*/ 31922 w 592680"/>
                <a:gd name="connsiteY8" fmla="*/ 338550 h 445569"/>
                <a:gd name="connsiteX9" fmla="*/ 58468 w 592680"/>
                <a:gd name="connsiteY9" fmla="*/ 204663 h 445569"/>
                <a:gd name="connsiteX10" fmla="*/ 75111 w 592680"/>
                <a:gd name="connsiteY10" fmla="*/ 109962 h 445569"/>
                <a:gd name="connsiteX11" fmla="*/ 235650 w 592680"/>
                <a:gd name="connsiteY11" fmla="*/ 35171 h 445569"/>
                <a:gd name="connsiteX12" fmla="*/ 265671 w 592680"/>
                <a:gd name="connsiteY12" fmla="*/ 10310 h 445569"/>
                <a:gd name="connsiteX13" fmla="*/ 47302 w 592680"/>
                <a:gd name="connsiteY13" fmla="*/ 94582 h 445569"/>
                <a:gd name="connsiteX14" fmla="*/ 26760 w 592680"/>
                <a:gd name="connsiteY14" fmla="*/ 205295 h 445569"/>
                <a:gd name="connsiteX15" fmla="*/ 7905 w 592680"/>
                <a:gd name="connsiteY15" fmla="*/ 315270 h 445569"/>
                <a:gd name="connsiteX16" fmla="*/ 16121 w 592680"/>
                <a:gd name="connsiteY16" fmla="*/ 365938 h 445569"/>
                <a:gd name="connsiteX17" fmla="*/ 154011 w 592680"/>
                <a:gd name="connsiteY17" fmla="*/ 441572 h 445569"/>
                <a:gd name="connsiteX18" fmla="*/ 199413 w 592680"/>
                <a:gd name="connsiteY18" fmla="*/ 424507 h 445569"/>
                <a:gd name="connsiteX19" fmla="*/ 283263 w 592680"/>
                <a:gd name="connsiteY19" fmla="*/ 346661 h 445569"/>
                <a:gd name="connsiteX20" fmla="*/ 365639 w 592680"/>
                <a:gd name="connsiteY20" fmla="*/ 270290 h 445569"/>
                <a:gd name="connsiteX21" fmla="*/ 326558 w 592680"/>
                <a:gd name="connsiteY21" fmla="*/ 44335 h 445569"/>
                <a:gd name="connsiteX22" fmla="*/ 517329 w 592680"/>
                <a:gd name="connsiteY22" fmla="*/ 109857 h 445569"/>
                <a:gd name="connsiteX23" fmla="*/ 533973 w 592680"/>
                <a:gd name="connsiteY23" fmla="*/ 205189 h 445569"/>
                <a:gd name="connsiteX24" fmla="*/ 560518 w 592680"/>
                <a:gd name="connsiteY24" fmla="*/ 338445 h 445569"/>
                <a:gd name="connsiteX25" fmla="*/ 423681 w 592680"/>
                <a:gd name="connsiteY25" fmla="*/ 413552 h 445569"/>
                <a:gd name="connsiteX26" fmla="*/ 349206 w 592680"/>
                <a:gd name="connsiteY26" fmla="*/ 333494 h 445569"/>
                <a:gd name="connsiteX27" fmla="*/ 322344 w 592680"/>
                <a:gd name="connsiteY27" fmla="*/ 354246 h 445569"/>
                <a:gd name="connsiteX28" fmla="*/ 392501 w 592680"/>
                <a:gd name="connsiteY28" fmla="*/ 423138 h 445569"/>
                <a:gd name="connsiteX29" fmla="*/ 438640 w 592680"/>
                <a:gd name="connsiteY29" fmla="*/ 441572 h 445569"/>
                <a:gd name="connsiteX30" fmla="*/ 576214 w 592680"/>
                <a:gd name="connsiteY30" fmla="*/ 366044 h 445569"/>
                <a:gd name="connsiteX31" fmla="*/ 355632 w 592680"/>
                <a:gd name="connsiteY31" fmla="*/ 160947 h 445569"/>
                <a:gd name="connsiteX32" fmla="*/ 326031 w 592680"/>
                <a:gd name="connsiteY32" fmla="*/ 190021 h 445569"/>
                <a:gd name="connsiteX33" fmla="*/ 332878 w 592680"/>
                <a:gd name="connsiteY33" fmla="*/ 230892 h 445569"/>
                <a:gd name="connsiteX34" fmla="*/ 296115 w 592680"/>
                <a:gd name="connsiteY34" fmla="*/ 211721 h 445569"/>
                <a:gd name="connsiteX35" fmla="*/ 259351 w 592680"/>
                <a:gd name="connsiteY35" fmla="*/ 230892 h 445569"/>
                <a:gd name="connsiteX36" fmla="*/ 266198 w 592680"/>
                <a:gd name="connsiteY36" fmla="*/ 190021 h 445569"/>
                <a:gd name="connsiteX37" fmla="*/ 236598 w 592680"/>
                <a:gd name="connsiteY37" fmla="*/ 160947 h 445569"/>
                <a:gd name="connsiteX38" fmla="*/ 277575 w 592680"/>
                <a:gd name="connsiteY38" fmla="*/ 154837 h 445569"/>
                <a:gd name="connsiteX39" fmla="*/ 296115 w 592680"/>
                <a:gd name="connsiteY39" fmla="*/ 117652 h 445569"/>
                <a:gd name="connsiteX40" fmla="*/ 314655 w 592680"/>
                <a:gd name="connsiteY40" fmla="*/ 154837 h 445569"/>
                <a:gd name="connsiteX41" fmla="*/ 355632 w 592680"/>
                <a:gd name="connsiteY41" fmla="*/ 160947 h 4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2680" h="445569">
                  <a:moveTo>
                    <a:pt x="576214" y="366044"/>
                  </a:moveTo>
                  <a:cubicBezTo>
                    <a:pt x="592752" y="356458"/>
                    <a:pt x="599178" y="338866"/>
                    <a:pt x="584430" y="315375"/>
                  </a:cubicBezTo>
                  <a:cubicBezTo>
                    <a:pt x="567365" y="287987"/>
                    <a:pt x="563046" y="251434"/>
                    <a:pt x="565575" y="205927"/>
                  </a:cubicBezTo>
                  <a:cubicBezTo>
                    <a:pt x="567471" y="160420"/>
                    <a:pt x="561150" y="122603"/>
                    <a:pt x="545033" y="94582"/>
                  </a:cubicBezTo>
                  <a:cubicBezTo>
                    <a:pt x="477089" y="-23504"/>
                    <a:pt x="337092" y="-18869"/>
                    <a:pt x="265777" y="42228"/>
                  </a:cubicBezTo>
                  <a:cubicBezTo>
                    <a:pt x="180662" y="115124"/>
                    <a:pt x="195304" y="214143"/>
                    <a:pt x="226801" y="270395"/>
                  </a:cubicBezTo>
                  <a:cubicBezTo>
                    <a:pt x="236703" y="287987"/>
                    <a:pt x="250292" y="303893"/>
                    <a:pt x="268094" y="318746"/>
                  </a:cubicBezTo>
                  <a:cubicBezTo>
                    <a:pt x="221850" y="345081"/>
                    <a:pt x="193198" y="364674"/>
                    <a:pt x="168864" y="413657"/>
                  </a:cubicBezTo>
                  <a:lnTo>
                    <a:pt x="31922" y="338550"/>
                  </a:lnTo>
                  <a:cubicBezTo>
                    <a:pt x="54781" y="299785"/>
                    <a:pt x="59626" y="277874"/>
                    <a:pt x="58468" y="204663"/>
                  </a:cubicBezTo>
                  <a:cubicBezTo>
                    <a:pt x="56782" y="165055"/>
                    <a:pt x="62576" y="133137"/>
                    <a:pt x="75111" y="109962"/>
                  </a:cubicBezTo>
                  <a:cubicBezTo>
                    <a:pt x="105660" y="53711"/>
                    <a:pt x="172446" y="22530"/>
                    <a:pt x="235650" y="35171"/>
                  </a:cubicBezTo>
                  <a:cubicBezTo>
                    <a:pt x="243339" y="27586"/>
                    <a:pt x="253452" y="18843"/>
                    <a:pt x="265671" y="10310"/>
                  </a:cubicBezTo>
                  <a:cubicBezTo>
                    <a:pt x="199413" y="-14444"/>
                    <a:pt x="98076" y="3779"/>
                    <a:pt x="47302" y="94582"/>
                  </a:cubicBezTo>
                  <a:cubicBezTo>
                    <a:pt x="31501" y="122814"/>
                    <a:pt x="24864" y="160420"/>
                    <a:pt x="26760" y="205295"/>
                  </a:cubicBezTo>
                  <a:cubicBezTo>
                    <a:pt x="27603" y="247431"/>
                    <a:pt x="27814" y="282193"/>
                    <a:pt x="7905" y="315270"/>
                  </a:cubicBezTo>
                  <a:cubicBezTo>
                    <a:pt x="-2419" y="332440"/>
                    <a:pt x="-5368" y="354140"/>
                    <a:pt x="16121" y="365938"/>
                  </a:cubicBezTo>
                  <a:lnTo>
                    <a:pt x="154011" y="441572"/>
                  </a:lnTo>
                  <a:cubicBezTo>
                    <a:pt x="167179" y="448209"/>
                    <a:pt x="186245" y="448736"/>
                    <a:pt x="199413" y="424507"/>
                  </a:cubicBezTo>
                  <a:cubicBezTo>
                    <a:pt x="223746" y="379949"/>
                    <a:pt x="244920" y="370152"/>
                    <a:pt x="283263" y="346661"/>
                  </a:cubicBezTo>
                  <a:cubicBezTo>
                    <a:pt x="319816" y="324224"/>
                    <a:pt x="348995" y="299995"/>
                    <a:pt x="365639" y="270290"/>
                  </a:cubicBezTo>
                  <a:cubicBezTo>
                    <a:pt x="397136" y="214038"/>
                    <a:pt x="409777" y="111858"/>
                    <a:pt x="326558" y="44335"/>
                  </a:cubicBezTo>
                  <a:cubicBezTo>
                    <a:pt x="370801" y="20739"/>
                    <a:pt x="471611" y="25479"/>
                    <a:pt x="517329" y="109857"/>
                  </a:cubicBezTo>
                  <a:cubicBezTo>
                    <a:pt x="529970" y="133137"/>
                    <a:pt x="535658" y="164950"/>
                    <a:pt x="533973" y="205189"/>
                  </a:cubicBezTo>
                  <a:cubicBezTo>
                    <a:pt x="532182" y="250170"/>
                    <a:pt x="532076" y="294939"/>
                    <a:pt x="560518" y="338445"/>
                  </a:cubicBezTo>
                  <a:lnTo>
                    <a:pt x="423681" y="413552"/>
                  </a:lnTo>
                  <a:cubicBezTo>
                    <a:pt x="404826" y="376894"/>
                    <a:pt x="383863" y="354772"/>
                    <a:pt x="349206" y="333494"/>
                  </a:cubicBezTo>
                  <a:cubicBezTo>
                    <a:pt x="340358" y="341289"/>
                    <a:pt x="330982" y="348241"/>
                    <a:pt x="322344" y="354246"/>
                  </a:cubicBezTo>
                  <a:cubicBezTo>
                    <a:pt x="360477" y="376262"/>
                    <a:pt x="381756" y="399963"/>
                    <a:pt x="392501" y="423138"/>
                  </a:cubicBezTo>
                  <a:cubicBezTo>
                    <a:pt x="400928" y="441256"/>
                    <a:pt x="417572" y="451790"/>
                    <a:pt x="438640" y="441572"/>
                  </a:cubicBezTo>
                  <a:lnTo>
                    <a:pt x="576214" y="366044"/>
                  </a:lnTo>
                  <a:close/>
                  <a:moveTo>
                    <a:pt x="355632" y="160947"/>
                  </a:moveTo>
                  <a:lnTo>
                    <a:pt x="326031" y="190021"/>
                  </a:lnTo>
                  <a:lnTo>
                    <a:pt x="332878" y="230892"/>
                  </a:lnTo>
                  <a:lnTo>
                    <a:pt x="296115" y="211721"/>
                  </a:lnTo>
                  <a:lnTo>
                    <a:pt x="259351" y="230892"/>
                  </a:lnTo>
                  <a:lnTo>
                    <a:pt x="266198" y="190021"/>
                  </a:lnTo>
                  <a:lnTo>
                    <a:pt x="236598" y="160947"/>
                  </a:lnTo>
                  <a:lnTo>
                    <a:pt x="277575" y="154837"/>
                  </a:lnTo>
                  <a:lnTo>
                    <a:pt x="296115" y="117652"/>
                  </a:lnTo>
                  <a:lnTo>
                    <a:pt x="314655" y="154837"/>
                  </a:lnTo>
                  <a:lnTo>
                    <a:pt x="355632" y="160947"/>
                  </a:lnTo>
                  <a:close/>
                </a:path>
              </a:pathLst>
            </a:custGeom>
            <a:grpFill/>
            <a:ln w="10391"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8C4B1C89-FDC6-CB64-0BFE-168129FD0D88}"/>
                </a:ext>
              </a:extLst>
            </p:cNvPr>
            <p:cNvSpPr/>
            <p:nvPr/>
          </p:nvSpPr>
          <p:spPr>
            <a:xfrm>
              <a:off x="2051084" y="735488"/>
              <a:ext cx="182396" cy="113426"/>
            </a:xfrm>
            <a:custGeom>
              <a:avLst/>
              <a:gdLst>
                <a:gd name="connsiteX0" fmla="*/ 174627 w 182396"/>
                <a:gd name="connsiteY0" fmla="*/ 85615 h 113426"/>
                <a:gd name="connsiteX1" fmla="*/ 21990 w 182396"/>
                <a:gd name="connsiteY1" fmla="*/ 1870 h 113426"/>
                <a:gd name="connsiteX2" fmla="*/ 1870 w 182396"/>
                <a:gd name="connsiteY2" fmla="*/ 7769 h 113426"/>
                <a:gd name="connsiteX3" fmla="*/ 7769 w 182396"/>
                <a:gd name="connsiteY3" fmla="*/ 27994 h 113426"/>
                <a:gd name="connsiteX4" fmla="*/ 160407 w 182396"/>
                <a:gd name="connsiteY4" fmla="*/ 111739 h 113426"/>
                <a:gd name="connsiteX5" fmla="*/ 180527 w 182396"/>
                <a:gd name="connsiteY5" fmla="*/ 105840 h 113426"/>
                <a:gd name="connsiteX6" fmla="*/ 174627 w 182396"/>
                <a:gd name="connsiteY6" fmla="*/ 85615 h 11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6" h="113426">
                  <a:moveTo>
                    <a:pt x="174627" y="85615"/>
                  </a:moveTo>
                  <a:lnTo>
                    <a:pt x="21990" y="1870"/>
                  </a:lnTo>
                  <a:cubicBezTo>
                    <a:pt x="14827" y="-2133"/>
                    <a:pt x="5767" y="500"/>
                    <a:pt x="1870" y="7769"/>
                  </a:cubicBezTo>
                  <a:cubicBezTo>
                    <a:pt x="-2133" y="14932"/>
                    <a:pt x="500" y="23991"/>
                    <a:pt x="7769" y="27994"/>
                  </a:cubicBezTo>
                  <a:lnTo>
                    <a:pt x="160407" y="111739"/>
                  </a:lnTo>
                  <a:cubicBezTo>
                    <a:pt x="169360" y="115742"/>
                    <a:pt x="177050" y="112161"/>
                    <a:pt x="180527" y="105840"/>
                  </a:cubicBezTo>
                  <a:cubicBezTo>
                    <a:pt x="184529" y="98677"/>
                    <a:pt x="181896" y="89618"/>
                    <a:pt x="174627" y="85615"/>
                  </a:cubicBezTo>
                  <a:close/>
                </a:path>
              </a:pathLst>
            </a:custGeom>
            <a:grpFill/>
            <a:ln w="10391"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AD3CC4FF-6A71-8134-0BFB-DDE3BD25D585}"/>
                </a:ext>
              </a:extLst>
            </p:cNvPr>
            <p:cNvSpPr/>
            <p:nvPr/>
          </p:nvSpPr>
          <p:spPr>
            <a:xfrm>
              <a:off x="2027534" y="778619"/>
              <a:ext cx="182455" cy="113445"/>
            </a:xfrm>
            <a:custGeom>
              <a:avLst/>
              <a:gdLst>
                <a:gd name="connsiteX0" fmla="*/ 174581 w 182455"/>
                <a:gd name="connsiteY0" fmla="*/ 85674 h 113445"/>
                <a:gd name="connsiteX1" fmla="*/ 21943 w 182455"/>
                <a:gd name="connsiteY1" fmla="*/ 1823 h 113445"/>
                <a:gd name="connsiteX2" fmla="*/ 1823 w 182455"/>
                <a:gd name="connsiteY2" fmla="*/ 7722 h 113445"/>
                <a:gd name="connsiteX3" fmla="*/ 7722 w 182455"/>
                <a:gd name="connsiteY3" fmla="*/ 27842 h 113445"/>
                <a:gd name="connsiteX4" fmla="*/ 39219 w 182455"/>
                <a:gd name="connsiteY4" fmla="*/ 45118 h 113445"/>
                <a:gd name="connsiteX5" fmla="*/ 36796 w 182455"/>
                <a:gd name="connsiteY5" fmla="*/ 64079 h 113445"/>
                <a:gd name="connsiteX6" fmla="*/ 40272 w 182455"/>
                <a:gd name="connsiteY6" fmla="*/ 70926 h 113445"/>
                <a:gd name="connsiteX7" fmla="*/ 106952 w 182455"/>
                <a:gd name="connsiteY7" fmla="*/ 107479 h 113445"/>
                <a:gd name="connsiteX8" fmla="*/ 114537 w 182455"/>
                <a:gd name="connsiteY8" fmla="*/ 106742 h 113445"/>
                <a:gd name="connsiteX9" fmla="*/ 129179 w 182455"/>
                <a:gd name="connsiteY9" fmla="*/ 94522 h 113445"/>
                <a:gd name="connsiteX10" fmla="*/ 160465 w 182455"/>
                <a:gd name="connsiteY10" fmla="*/ 111693 h 113445"/>
                <a:gd name="connsiteX11" fmla="*/ 180585 w 182455"/>
                <a:gd name="connsiteY11" fmla="*/ 105794 h 113445"/>
                <a:gd name="connsiteX12" fmla="*/ 174581 w 182455"/>
                <a:gd name="connsiteY12" fmla="*/ 85674 h 11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455" h="113445">
                  <a:moveTo>
                    <a:pt x="174581" y="85674"/>
                  </a:moveTo>
                  <a:lnTo>
                    <a:pt x="21943" y="1823"/>
                  </a:lnTo>
                  <a:cubicBezTo>
                    <a:pt x="14780" y="-2074"/>
                    <a:pt x="5721" y="454"/>
                    <a:pt x="1823" y="7722"/>
                  </a:cubicBezTo>
                  <a:cubicBezTo>
                    <a:pt x="-2074" y="14885"/>
                    <a:pt x="454" y="23945"/>
                    <a:pt x="7722" y="27842"/>
                  </a:cubicBezTo>
                  <a:lnTo>
                    <a:pt x="39219" y="45118"/>
                  </a:lnTo>
                  <a:lnTo>
                    <a:pt x="36796" y="64079"/>
                  </a:lnTo>
                  <a:cubicBezTo>
                    <a:pt x="36480" y="66607"/>
                    <a:pt x="38060" y="69662"/>
                    <a:pt x="40272" y="70926"/>
                  </a:cubicBezTo>
                  <a:lnTo>
                    <a:pt x="106952" y="107479"/>
                  </a:lnTo>
                  <a:cubicBezTo>
                    <a:pt x="109165" y="108638"/>
                    <a:pt x="112535" y="108322"/>
                    <a:pt x="114537" y="106742"/>
                  </a:cubicBezTo>
                  <a:lnTo>
                    <a:pt x="129179" y="94522"/>
                  </a:lnTo>
                  <a:lnTo>
                    <a:pt x="160465" y="111693"/>
                  </a:lnTo>
                  <a:cubicBezTo>
                    <a:pt x="166048" y="114853"/>
                    <a:pt x="175634" y="114221"/>
                    <a:pt x="180585" y="105794"/>
                  </a:cubicBezTo>
                  <a:cubicBezTo>
                    <a:pt x="184693" y="98736"/>
                    <a:pt x="181744" y="89571"/>
                    <a:pt x="174581" y="85674"/>
                  </a:cubicBezTo>
                  <a:close/>
                </a:path>
              </a:pathLst>
            </a:custGeom>
            <a:grpFill/>
            <a:ln w="10391"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34E0D770-AB2B-94F3-8B47-0A5A295B9BF3}"/>
                </a:ext>
              </a:extLst>
            </p:cNvPr>
            <p:cNvSpPr/>
            <p:nvPr/>
          </p:nvSpPr>
          <p:spPr>
            <a:xfrm>
              <a:off x="2509170" y="735557"/>
              <a:ext cx="182328" cy="113253"/>
            </a:xfrm>
            <a:custGeom>
              <a:avLst/>
              <a:gdLst>
                <a:gd name="connsiteX0" fmla="*/ 180458 w 182328"/>
                <a:gd name="connsiteY0" fmla="*/ 7701 h 113253"/>
                <a:gd name="connsiteX1" fmla="*/ 160338 w 182328"/>
                <a:gd name="connsiteY1" fmla="*/ 1802 h 113253"/>
                <a:gd name="connsiteX2" fmla="*/ 7701 w 182328"/>
                <a:gd name="connsiteY2" fmla="*/ 85547 h 113253"/>
                <a:gd name="connsiteX3" fmla="*/ 1802 w 182328"/>
                <a:gd name="connsiteY3" fmla="*/ 105667 h 113253"/>
                <a:gd name="connsiteX4" fmla="*/ 21922 w 182328"/>
                <a:gd name="connsiteY4" fmla="*/ 111566 h 113253"/>
                <a:gd name="connsiteX5" fmla="*/ 174559 w 182328"/>
                <a:gd name="connsiteY5" fmla="*/ 27821 h 113253"/>
                <a:gd name="connsiteX6" fmla="*/ 180458 w 182328"/>
                <a:gd name="connsiteY6" fmla="*/ 7701 h 11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28" h="113253">
                  <a:moveTo>
                    <a:pt x="180458" y="7701"/>
                  </a:moveTo>
                  <a:cubicBezTo>
                    <a:pt x="176561" y="538"/>
                    <a:pt x="167502" y="-2096"/>
                    <a:pt x="160338" y="1802"/>
                  </a:cubicBezTo>
                  <a:lnTo>
                    <a:pt x="7701" y="85547"/>
                  </a:lnTo>
                  <a:cubicBezTo>
                    <a:pt x="538" y="89445"/>
                    <a:pt x="-2096" y="98504"/>
                    <a:pt x="1802" y="105667"/>
                  </a:cubicBezTo>
                  <a:cubicBezTo>
                    <a:pt x="5278" y="111987"/>
                    <a:pt x="12968" y="115569"/>
                    <a:pt x="21922" y="111566"/>
                  </a:cubicBezTo>
                  <a:lnTo>
                    <a:pt x="174559" y="27821"/>
                  </a:lnTo>
                  <a:cubicBezTo>
                    <a:pt x="181828" y="23923"/>
                    <a:pt x="184461" y="14864"/>
                    <a:pt x="180458" y="7701"/>
                  </a:cubicBezTo>
                  <a:close/>
                </a:path>
              </a:pathLst>
            </a:custGeom>
            <a:grpFill/>
            <a:ln w="10391"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CEA4A2BB-B30E-7600-6216-4A0AA8E5974A}"/>
                </a:ext>
              </a:extLst>
            </p:cNvPr>
            <p:cNvSpPr/>
            <p:nvPr/>
          </p:nvSpPr>
          <p:spPr>
            <a:xfrm>
              <a:off x="2532627" y="778641"/>
              <a:ext cx="182505" cy="113424"/>
            </a:xfrm>
            <a:custGeom>
              <a:avLst/>
              <a:gdLst>
                <a:gd name="connsiteX0" fmla="*/ 160478 w 182505"/>
                <a:gd name="connsiteY0" fmla="*/ 1802 h 113424"/>
                <a:gd name="connsiteX1" fmla="*/ 7841 w 182505"/>
                <a:gd name="connsiteY1" fmla="*/ 85652 h 113424"/>
                <a:gd name="connsiteX2" fmla="*/ 1942 w 182505"/>
                <a:gd name="connsiteY2" fmla="*/ 105772 h 113424"/>
                <a:gd name="connsiteX3" fmla="*/ 22062 w 182505"/>
                <a:gd name="connsiteY3" fmla="*/ 111671 h 113424"/>
                <a:gd name="connsiteX4" fmla="*/ 53348 w 182505"/>
                <a:gd name="connsiteY4" fmla="*/ 94501 h 113424"/>
                <a:gd name="connsiteX5" fmla="*/ 67990 w 182505"/>
                <a:gd name="connsiteY5" fmla="*/ 106720 h 113424"/>
                <a:gd name="connsiteX6" fmla="*/ 75574 w 182505"/>
                <a:gd name="connsiteY6" fmla="*/ 107458 h 113424"/>
                <a:gd name="connsiteX7" fmla="*/ 142255 w 182505"/>
                <a:gd name="connsiteY7" fmla="*/ 70905 h 113424"/>
                <a:gd name="connsiteX8" fmla="*/ 145731 w 182505"/>
                <a:gd name="connsiteY8" fmla="*/ 64058 h 113424"/>
                <a:gd name="connsiteX9" fmla="*/ 143308 w 182505"/>
                <a:gd name="connsiteY9" fmla="*/ 45096 h 113424"/>
                <a:gd name="connsiteX10" fmla="*/ 174805 w 182505"/>
                <a:gd name="connsiteY10" fmla="*/ 27821 h 113424"/>
                <a:gd name="connsiteX11" fmla="*/ 180704 w 182505"/>
                <a:gd name="connsiteY11" fmla="*/ 7701 h 113424"/>
                <a:gd name="connsiteX12" fmla="*/ 160478 w 182505"/>
                <a:gd name="connsiteY12" fmla="*/ 1802 h 11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05" h="113424">
                  <a:moveTo>
                    <a:pt x="160478" y="1802"/>
                  </a:moveTo>
                  <a:lnTo>
                    <a:pt x="7841" y="85652"/>
                  </a:lnTo>
                  <a:cubicBezTo>
                    <a:pt x="678" y="89550"/>
                    <a:pt x="-2272" y="98714"/>
                    <a:pt x="1942" y="105772"/>
                  </a:cubicBezTo>
                  <a:cubicBezTo>
                    <a:pt x="6998" y="114199"/>
                    <a:pt x="16584" y="114832"/>
                    <a:pt x="22062" y="111671"/>
                  </a:cubicBezTo>
                  <a:lnTo>
                    <a:pt x="53348" y="94501"/>
                  </a:lnTo>
                  <a:lnTo>
                    <a:pt x="67990" y="106720"/>
                  </a:lnTo>
                  <a:cubicBezTo>
                    <a:pt x="69886" y="108406"/>
                    <a:pt x="73362" y="108722"/>
                    <a:pt x="75574" y="107458"/>
                  </a:cubicBezTo>
                  <a:lnTo>
                    <a:pt x="142255" y="70905"/>
                  </a:lnTo>
                  <a:cubicBezTo>
                    <a:pt x="144467" y="69641"/>
                    <a:pt x="146047" y="66586"/>
                    <a:pt x="145731" y="64058"/>
                  </a:cubicBezTo>
                  <a:lnTo>
                    <a:pt x="143308" y="45096"/>
                  </a:lnTo>
                  <a:lnTo>
                    <a:pt x="174805" y="27821"/>
                  </a:lnTo>
                  <a:cubicBezTo>
                    <a:pt x="181968" y="23923"/>
                    <a:pt x="184601" y="14864"/>
                    <a:pt x="180704" y="7701"/>
                  </a:cubicBezTo>
                  <a:cubicBezTo>
                    <a:pt x="176701" y="538"/>
                    <a:pt x="167747" y="-2096"/>
                    <a:pt x="160478" y="1802"/>
                  </a:cubicBezTo>
                  <a:close/>
                </a:path>
              </a:pathLst>
            </a:custGeom>
            <a:grpFill/>
            <a:ln w="10391"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Segoe UI"/>
                <a:ea typeface="+mn-ea"/>
                <a:cs typeface="+mn-cs"/>
              </a:endParaRPr>
            </a:p>
          </p:txBody>
        </p:sp>
      </p:grpSp>
      <p:pic>
        <p:nvPicPr>
          <p:cNvPr id="18" name="Graphic 17">
            <a:extLst>
              <a:ext uri="{FF2B5EF4-FFF2-40B4-BE49-F238E27FC236}">
                <a16:creationId xmlns:a16="http://schemas.microsoft.com/office/drawing/2014/main" id="{D40C46BA-A95C-EA1C-7AFE-D2E439A40F2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73269" y="3683594"/>
            <a:ext cx="404216" cy="404216"/>
          </a:xfrm>
          <a:prstGeom prst="rect">
            <a:avLst/>
          </a:prstGeom>
        </p:spPr>
      </p:pic>
      <p:pic>
        <p:nvPicPr>
          <p:cNvPr id="19" name="Graphic 18">
            <a:extLst>
              <a:ext uri="{FF2B5EF4-FFF2-40B4-BE49-F238E27FC236}">
                <a16:creationId xmlns:a16="http://schemas.microsoft.com/office/drawing/2014/main" id="{6E03AEFB-BF16-3F02-720C-5D9381BEC2D8}"/>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19830" y="3676978"/>
            <a:ext cx="352011" cy="417449"/>
          </a:xfrm>
          <a:prstGeom prst="rect">
            <a:avLst/>
          </a:prstGeom>
        </p:spPr>
      </p:pic>
    </p:spTree>
    <p:custDataLst>
      <p:tags r:id="rId1"/>
    </p:custDataLst>
    <p:extLst>
      <p:ext uri="{BB962C8B-B14F-4D97-AF65-F5344CB8AC3E}">
        <p14:creationId xmlns:p14="http://schemas.microsoft.com/office/powerpoint/2010/main" val="3867045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olice officer in a yellow vest&#10;&#10;AI-generated content may be incorrect.">
            <a:extLst>
              <a:ext uri="{FF2B5EF4-FFF2-40B4-BE49-F238E27FC236}">
                <a16:creationId xmlns:a16="http://schemas.microsoft.com/office/drawing/2014/main" id="{4719A24E-857B-6A21-8ED4-80D4EDA2904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347" r="5347"/>
          <a:stretch>
            <a:fillRect/>
          </a:stretch>
        </p:blipFill>
        <p:spPr/>
      </p:pic>
      <p:sp>
        <p:nvSpPr>
          <p:cNvPr id="3" name="Text Placeholder 2">
            <a:extLst>
              <a:ext uri="{FF2B5EF4-FFF2-40B4-BE49-F238E27FC236}">
                <a16:creationId xmlns:a16="http://schemas.microsoft.com/office/drawing/2014/main" id="{08612104-ADAD-182A-F5FF-857827701C39}"/>
              </a:ext>
            </a:extLst>
          </p:cNvPr>
          <p:cNvSpPr>
            <a:spLocks noGrp="1"/>
          </p:cNvSpPr>
          <p:nvPr>
            <p:ph type="body" sz="quarter" idx="12"/>
          </p:nvPr>
        </p:nvSpPr>
        <p:spPr/>
        <p:txBody>
          <a:bodyPr/>
          <a:lstStyle/>
          <a:p>
            <a:endParaRPr lang="en-US"/>
          </a:p>
        </p:txBody>
      </p:sp>
      <p:sp>
        <p:nvSpPr>
          <p:cNvPr id="4" name="Title 3">
            <a:extLst>
              <a:ext uri="{FF2B5EF4-FFF2-40B4-BE49-F238E27FC236}">
                <a16:creationId xmlns:a16="http://schemas.microsoft.com/office/drawing/2014/main" id="{1D402EDF-F4AA-7431-BB8A-6F8A1D2C0723}"/>
              </a:ext>
            </a:extLst>
          </p:cNvPr>
          <p:cNvSpPr>
            <a:spLocks noGrp="1"/>
          </p:cNvSpPr>
          <p:nvPr>
            <p:ph type="title"/>
          </p:nvPr>
        </p:nvSpPr>
        <p:spPr/>
        <p:txBody>
          <a:bodyPr/>
          <a:lstStyle/>
          <a:p>
            <a:r>
              <a:rPr lang="en-US"/>
              <a:t>Common Mistakes</a:t>
            </a:r>
          </a:p>
        </p:txBody>
      </p:sp>
    </p:spTree>
    <p:custDataLst>
      <p:tags r:id="rId1"/>
    </p:custDataLst>
    <p:extLst>
      <p:ext uri="{BB962C8B-B14F-4D97-AF65-F5344CB8AC3E}">
        <p14:creationId xmlns:p14="http://schemas.microsoft.com/office/powerpoint/2010/main" val="500303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264EB759-AA5C-4C3D-8D8A-03048E41D155}"/>
              </a:ext>
            </a:extLst>
          </p:cNvPr>
          <p:cNvSpPr>
            <a:spLocks noChangeAspect="1"/>
          </p:cNvSpPr>
          <p:nvPr/>
        </p:nvSpPr>
        <p:spPr>
          <a:xfrm>
            <a:off x="728663" y="1693155"/>
            <a:ext cx="934720" cy="914400"/>
          </a:xfrm>
          <a:custGeom>
            <a:avLst/>
            <a:gdLst>
              <a:gd name="connsiteX0" fmla="*/ 818650 w 5046473"/>
              <a:gd name="connsiteY0" fmla="*/ 3812891 h 4934330"/>
              <a:gd name="connsiteX1" fmla="*/ 426147 w 5046473"/>
              <a:gd name="connsiteY1" fmla="*/ 4205395 h 4934330"/>
              <a:gd name="connsiteX2" fmla="*/ 818650 w 5046473"/>
              <a:gd name="connsiteY2" fmla="*/ 4597899 h 4934330"/>
              <a:gd name="connsiteX3" fmla="*/ 1211154 w 5046473"/>
              <a:gd name="connsiteY3" fmla="*/ 4205395 h 4934330"/>
              <a:gd name="connsiteX4" fmla="*/ 818650 w 5046473"/>
              <a:gd name="connsiteY4" fmla="*/ 3812891 h 4934330"/>
              <a:gd name="connsiteX5" fmla="*/ 1300869 w 5046473"/>
              <a:gd name="connsiteY5" fmla="*/ 1693372 h 4934330"/>
              <a:gd name="connsiteX6" fmla="*/ 964437 w 5046473"/>
              <a:gd name="connsiteY6" fmla="*/ 2029804 h 4934330"/>
              <a:gd name="connsiteX7" fmla="*/ 1300869 w 5046473"/>
              <a:gd name="connsiteY7" fmla="*/ 2366236 h 4934330"/>
              <a:gd name="connsiteX8" fmla="*/ 1637300 w 5046473"/>
              <a:gd name="connsiteY8" fmla="*/ 2029804 h 4934330"/>
              <a:gd name="connsiteX9" fmla="*/ 1300869 w 5046473"/>
              <a:gd name="connsiteY9" fmla="*/ 1693372 h 4934330"/>
              <a:gd name="connsiteX10" fmla="*/ 224288 w 5046473"/>
              <a:gd name="connsiteY10" fmla="*/ 4485755 h 4934330"/>
              <a:gd name="connsiteX11" fmla="*/ 0 w 5046473"/>
              <a:gd name="connsiteY11" fmla="*/ 4710043 h 4934330"/>
              <a:gd name="connsiteX12" fmla="*/ 224288 w 5046473"/>
              <a:gd name="connsiteY12" fmla="*/ 4934330 h 4934330"/>
              <a:gd name="connsiteX13" fmla="*/ 448575 w 5046473"/>
              <a:gd name="connsiteY13" fmla="*/ 4710043 h 4934330"/>
              <a:gd name="connsiteX14" fmla="*/ 224288 w 5046473"/>
              <a:gd name="connsiteY14" fmla="*/ 4485755 h 4934330"/>
              <a:gd name="connsiteX15" fmla="*/ 2523237 w 5046473"/>
              <a:gd name="connsiteY15" fmla="*/ 0 h 4934330"/>
              <a:gd name="connsiteX16" fmla="*/ 0 w 5046473"/>
              <a:gd name="connsiteY16" fmla="*/ 2018590 h 4934330"/>
              <a:gd name="connsiteX17" fmla="*/ 2523237 w 5046473"/>
              <a:gd name="connsiteY17" fmla="*/ 4037179 h 4934330"/>
              <a:gd name="connsiteX18" fmla="*/ 5046473 w 5046473"/>
              <a:gd name="connsiteY18" fmla="*/ 2018590 h 4934330"/>
              <a:gd name="connsiteX19" fmla="*/ 2523237 w 5046473"/>
              <a:gd name="connsiteY19" fmla="*/ 0 h 4934330"/>
              <a:gd name="connsiteX20" fmla="*/ 2523237 w 5046473"/>
              <a:gd name="connsiteY20" fmla="*/ 3644676 h 4934330"/>
              <a:gd name="connsiteX21" fmla="*/ 392503 w 5046473"/>
              <a:gd name="connsiteY21" fmla="*/ 2018590 h 4934330"/>
              <a:gd name="connsiteX22" fmla="*/ 2523237 w 5046473"/>
              <a:gd name="connsiteY22" fmla="*/ 392504 h 4934330"/>
              <a:gd name="connsiteX23" fmla="*/ 4653970 w 5046473"/>
              <a:gd name="connsiteY23" fmla="*/ 2018590 h 4934330"/>
              <a:gd name="connsiteX24" fmla="*/ 2523237 w 5046473"/>
              <a:gd name="connsiteY24" fmla="*/ 3644676 h 4934330"/>
              <a:gd name="connsiteX25" fmla="*/ 2534451 w 5046473"/>
              <a:gd name="connsiteY25" fmla="*/ 1693372 h 4934330"/>
              <a:gd name="connsiteX26" fmla="*/ 2198020 w 5046473"/>
              <a:gd name="connsiteY26" fmla="*/ 2029804 h 4934330"/>
              <a:gd name="connsiteX27" fmla="*/ 2534451 w 5046473"/>
              <a:gd name="connsiteY27" fmla="*/ 2366236 h 4934330"/>
              <a:gd name="connsiteX28" fmla="*/ 2870883 w 5046473"/>
              <a:gd name="connsiteY28" fmla="*/ 2029804 h 4934330"/>
              <a:gd name="connsiteX29" fmla="*/ 2534451 w 5046473"/>
              <a:gd name="connsiteY29" fmla="*/ 1693372 h 4934330"/>
              <a:gd name="connsiteX30" fmla="*/ 3768033 w 5046473"/>
              <a:gd name="connsiteY30" fmla="*/ 1693372 h 4934330"/>
              <a:gd name="connsiteX31" fmla="*/ 3431602 w 5046473"/>
              <a:gd name="connsiteY31" fmla="*/ 2029804 h 4934330"/>
              <a:gd name="connsiteX32" fmla="*/ 3768033 w 5046473"/>
              <a:gd name="connsiteY32" fmla="*/ 2366236 h 4934330"/>
              <a:gd name="connsiteX33" fmla="*/ 4104465 w 5046473"/>
              <a:gd name="connsiteY33" fmla="*/ 2029804 h 4934330"/>
              <a:gd name="connsiteX34" fmla="*/ 3768033 w 5046473"/>
              <a:gd name="connsiteY34" fmla="*/ 1693372 h 493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46473" h="4934330">
                <a:moveTo>
                  <a:pt x="818650" y="3812891"/>
                </a:moveTo>
                <a:cubicBezTo>
                  <a:pt x="605577" y="3812891"/>
                  <a:pt x="426147" y="3992321"/>
                  <a:pt x="426147" y="4205395"/>
                </a:cubicBezTo>
                <a:cubicBezTo>
                  <a:pt x="426147" y="4418469"/>
                  <a:pt x="605577" y="4597899"/>
                  <a:pt x="818650" y="4597899"/>
                </a:cubicBezTo>
                <a:cubicBezTo>
                  <a:pt x="1031723" y="4597899"/>
                  <a:pt x="1211154" y="4418469"/>
                  <a:pt x="1211154" y="4205395"/>
                </a:cubicBezTo>
                <a:cubicBezTo>
                  <a:pt x="1211154" y="3981107"/>
                  <a:pt x="1031723" y="3812891"/>
                  <a:pt x="818650" y="3812891"/>
                </a:cubicBezTo>
                <a:close/>
                <a:moveTo>
                  <a:pt x="1300869" y="1693372"/>
                </a:moveTo>
                <a:cubicBezTo>
                  <a:pt x="1110224" y="1693372"/>
                  <a:pt x="964437" y="1839159"/>
                  <a:pt x="964437" y="2029804"/>
                </a:cubicBezTo>
                <a:cubicBezTo>
                  <a:pt x="964437" y="2220449"/>
                  <a:pt x="1110224" y="2366236"/>
                  <a:pt x="1300869" y="2366236"/>
                </a:cubicBezTo>
                <a:cubicBezTo>
                  <a:pt x="1491513" y="2366236"/>
                  <a:pt x="1637300" y="2220449"/>
                  <a:pt x="1637300" y="2029804"/>
                </a:cubicBezTo>
                <a:cubicBezTo>
                  <a:pt x="1637300" y="1839159"/>
                  <a:pt x="1480299" y="1693372"/>
                  <a:pt x="1300869" y="1693372"/>
                </a:cubicBezTo>
                <a:close/>
                <a:moveTo>
                  <a:pt x="224288" y="4485755"/>
                </a:moveTo>
                <a:cubicBezTo>
                  <a:pt x="100929" y="4485755"/>
                  <a:pt x="0" y="4586684"/>
                  <a:pt x="0" y="4710043"/>
                </a:cubicBezTo>
                <a:cubicBezTo>
                  <a:pt x="0" y="4833401"/>
                  <a:pt x="100929" y="4934330"/>
                  <a:pt x="224288" y="4934330"/>
                </a:cubicBezTo>
                <a:cubicBezTo>
                  <a:pt x="347646" y="4934330"/>
                  <a:pt x="448575" y="4833401"/>
                  <a:pt x="448575" y="4710043"/>
                </a:cubicBezTo>
                <a:cubicBezTo>
                  <a:pt x="448575" y="4586684"/>
                  <a:pt x="347646" y="4485755"/>
                  <a:pt x="224288" y="4485755"/>
                </a:cubicBezTo>
                <a:close/>
                <a:moveTo>
                  <a:pt x="2523237" y="0"/>
                </a:moveTo>
                <a:cubicBezTo>
                  <a:pt x="1132653" y="0"/>
                  <a:pt x="0" y="908365"/>
                  <a:pt x="0" y="2018590"/>
                </a:cubicBezTo>
                <a:cubicBezTo>
                  <a:pt x="0" y="3128814"/>
                  <a:pt x="1132653" y="4037179"/>
                  <a:pt x="2523237" y="4037179"/>
                </a:cubicBezTo>
                <a:cubicBezTo>
                  <a:pt x="3913820" y="4037179"/>
                  <a:pt x="5046473" y="3128814"/>
                  <a:pt x="5046473" y="2018590"/>
                </a:cubicBezTo>
                <a:cubicBezTo>
                  <a:pt x="5046473" y="908365"/>
                  <a:pt x="3913820" y="0"/>
                  <a:pt x="2523237" y="0"/>
                </a:cubicBezTo>
                <a:close/>
                <a:moveTo>
                  <a:pt x="2523237" y="3644676"/>
                </a:moveTo>
                <a:cubicBezTo>
                  <a:pt x="1345726" y="3644676"/>
                  <a:pt x="392503" y="2915741"/>
                  <a:pt x="392503" y="2018590"/>
                </a:cubicBezTo>
                <a:cubicBezTo>
                  <a:pt x="392503" y="1121439"/>
                  <a:pt x="1345726" y="392504"/>
                  <a:pt x="2523237" y="392504"/>
                </a:cubicBezTo>
                <a:cubicBezTo>
                  <a:pt x="3700747" y="392504"/>
                  <a:pt x="4653970" y="1121439"/>
                  <a:pt x="4653970" y="2018590"/>
                </a:cubicBezTo>
                <a:cubicBezTo>
                  <a:pt x="4653970" y="2915741"/>
                  <a:pt x="3700747" y="3644676"/>
                  <a:pt x="2523237" y="3644676"/>
                </a:cubicBezTo>
                <a:close/>
                <a:moveTo>
                  <a:pt x="2534451" y="1693372"/>
                </a:moveTo>
                <a:cubicBezTo>
                  <a:pt x="2343806" y="1693372"/>
                  <a:pt x="2198020" y="1839159"/>
                  <a:pt x="2198020" y="2029804"/>
                </a:cubicBezTo>
                <a:cubicBezTo>
                  <a:pt x="2198020" y="2220449"/>
                  <a:pt x="2343806" y="2366236"/>
                  <a:pt x="2534451" y="2366236"/>
                </a:cubicBezTo>
                <a:cubicBezTo>
                  <a:pt x="2725095" y="2366236"/>
                  <a:pt x="2870883" y="2220449"/>
                  <a:pt x="2870883" y="2029804"/>
                </a:cubicBezTo>
                <a:cubicBezTo>
                  <a:pt x="2870883" y="1839159"/>
                  <a:pt x="2713881" y="1693372"/>
                  <a:pt x="2534451" y="1693372"/>
                </a:cubicBezTo>
                <a:close/>
                <a:moveTo>
                  <a:pt x="3768033" y="1693372"/>
                </a:moveTo>
                <a:cubicBezTo>
                  <a:pt x="3577389" y="1693372"/>
                  <a:pt x="3431602" y="1839159"/>
                  <a:pt x="3431602" y="2029804"/>
                </a:cubicBezTo>
                <a:cubicBezTo>
                  <a:pt x="3431602" y="2220449"/>
                  <a:pt x="3577389" y="2366236"/>
                  <a:pt x="3768033" y="2366236"/>
                </a:cubicBezTo>
                <a:cubicBezTo>
                  <a:pt x="3958678" y="2366236"/>
                  <a:pt x="4104465" y="2220449"/>
                  <a:pt x="4104465" y="2029804"/>
                </a:cubicBezTo>
                <a:cubicBezTo>
                  <a:pt x="4104465" y="1839159"/>
                  <a:pt x="3947464" y="1693372"/>
                  <a:pt x="3768033" y="1693372"/>
                </a:cubicBezTo>
                <a:close/>
              </a:path>
            </a:pathLst>
          </a:custGeom>
          <a:solidFill>
            <a:schemeClr val="accent2"/>
          </a:solidFill>
          <a:ln w="111972"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pic>
        <p:nvPicPr>
          <p:cNvPr id="5" name="Graphic 48">
            <a:extLst>
              <a:ext uri="{FF2B5EF4-FFF2-40B4-BE49-F238E27FC236}">
                <a16:creationId xmlns:a16="http://schemas.microsoft.com/office/drawing/2014/main" id="{867A3F5F-2884-5640-A6A1-1EFA578F57E7}"/>
              </a:ext>
            </a:extLst>
          </p:cNvPr>
          <p:cNvPicPr/>
          <p:nvPr/>
        </p:nvPicPr>
        <p:blipFill>
          <a:blip r:embed="rId4">
            <a:extLst>
              <a:ext uri="{FF2B5EF4-FFF2-40B4-BE49-F238E27FC236}">
                <a16:creationId xmlns:wp="http://schemas.openxmlformats.org/drawingml/2006/wordprocessingDrawing" xmlns:wp14="http://schemas.microsoft.com/office/word/2010/wordprocessingDrawing" xmlns:pic="http://schemas.openxmlformats.org/drawingml/2006/picture" xmlns:mc="http://schemas.openxmlformats.org/markup-compatibility/2006" xmlns:arto="http://schemas.microsoft.com/office/word/2006/arto" xmlns:a16="http://schemas.microsoft.com/office/drawing/2014/main" xmlns:asvg="http://schemas.microsoft.com/office/drawing/2016/SVG/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v="urn:schemas-microsoft-com:vml" xmlns:m="http://schemas.openxmlformats.org/officeDocument/2006/math"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lc="http://schemas.openxmlformats.org/drawingml/2006/lockedCanvas" xmlns="" id="{6DA07E9E-8051-4364-889B-5BD06329FF18}"/>
              </a:ext>
            </a:extLst>
          </a:blip>
          <a:stretch>
            <a:fillRect/>
          </a:stretch>
        </p:blipFill>
        <p:spPr>
          <a:xfrm>
            <a:off x="738823" y="3173709"/>
            <a:ext cx="914400" cy="914400"/>
          </a:xfrm>
          <a:prstGeom prst="rect">
            <a:avLst/>
          </a:prstGeom>
        </p:spPr>
      </p:pic>
      <p:grpSp>
        <p:nvGrpSpPr>
          <p:cNvPr id="6" name="Graphic 17">
            <a:extLst>
              <a:ext uri="{FF2B5EF4-FFF2-40B4-BE49-F238E27FC236}">
                <a16:creationId xmlns:a16="http://schemas.microsoft.com/office/drawing/2014/main" id="{87E61D8D-28A8-F44C-9232-61F294D2CDEF}"/>
              </a:ext>
            </a:extLst>
          </p:cNvPr>
          <p:cNvGrpSpPr>
            <a:grpSpLocks noChangeAspect="1"/>
          </p:cNvGrpSpPr>
          <p:nvPr/>
        </p:nvGrpSpPr>
        <p:grpSpPr>
          <a:xfrm>
            <a:off x="639763" y="4654263"/>
            <a:ext cx="1112520" cy="914400"/>
            <a:chOff x="0" y="0"/>
            <a:chExt cx="3483150" cy="2868826"/>
          </a:xfrm>
        </p:grpSpPr>
        <p:sp>
          <p:nvSpPr>
            <p:cNvPr id="7" name="Freeform: Shape 31">
              <a:extLst>
                <a:ext uri="{FF2B5EF4-FFF2-40B4-BE49-F238E27FC236}">
                  <a16:creationId xmlns:a16="http://schemas.microsoft.com/office/drawing/2014/main" id="{43DEB3F0-42F2-C040-ADD0-BF86079A2DC3}"/>
                </a:ext>
              </a:extLst>
            </p:cNvPr>
            <p:cNvSpPr/>
            <p:nvPr/>
          </p:nvSpPr>
          <p:spPr>
            <a:xfrm>
              <a:off x="0" y="0"/>
              <a:ext cx="2688481" cy="2865462"/>
            </a:xfrm>
            <a:custGeom>
              <a:avLst/>
              <a:gdLst>
                <a:gd name="connsiteX0" fmla="*/ 2677282 w 2688481"/>
                <a:gd name="connsiteY0" fmla="*/ 664776 h 2865462"/>
                <a:gd name="connsiteX1" fmla="*/ 1396203 w 2688481"/>
                <a:gd name="connsiteY1" fmla="*/ 0 h 2865462"/>
                <a:gd name="connsiteX2" fmla="*/ 0 w 2688481"/>
                <a:gd name="connsiteY2" fmla="*/ 1107095 h 2865462"/>
                <a:gd name="connsiteX3" fmla="*/ 1244724 w 2688481"/>
                <a:gd name="connsiteY3" fmla="*/ 2206399 h 2865462"/>
                <a:gd name="connsiteX4" fmla="*/ 1238665 w 2688481"/>
                <a:gd name="connsiteY4" fmla="*/ 2270453 h 2865462"/>
                <a:gd name="connsiteX5" fmla="*/ 912336 w 2688481"/>
                <a:gd name="connsiteY5" fmla="*/ 2687669 h 2865462"/>
                <a:gd name="connsiteX6" fmla="*/ 861266 w 2688481"/>
                <a:gd name="connsiteY6" fmla="*/ 2801062 h 2865462"/>
                <a:gd name="connsiteX7" fmla="*/ 969465 w 2688481"/>
                <a:gd name="connsiteY7" fmla="*/ 2860788 h 2865462"/>
                <a:gd name="connsiteX8" fmla="*/ 941766 w 2688481"/>
                <a:gd name="connsiteY8" fmla="*/ 2863385 h 2865462"/>
                <a:gd name="connsiteX9" fmla="*/ 1720801 w 2688481"/>
                <a:gd name="connsiteY9" fmla="*/ 2553502 h 2865462"/>
                <a:gd name="connsiteX10" fmla="*/ 1716473 w 2688481"/>
                <a:gd name="connsiteY10" fmla="*/ 2424529 h 2865462"/>
                <a:gd name="connsiteX11" fmla="*/ 1587499 w 2688481"/>
                <a:gd name="connsiteY11" fmla="*/ 2428857 h 2865462"/>
                <a:gd name="connsiteX12" fmla="*/ 1272423 w 2688481"/>
                <a:gd name="connsiteY12" fmla="*/ 2634868 h 2865462"/>
                <a:gd name="connsiteX13" fmla="*/ 1417843 w 2688481"/>
                <a:gd name="connsiteY13" fmla="*/ 2299018 h 2865462"/>
                <a:gd name="connsiteX14" fmla="*/ 1423902 w 2688481"/>
                <a:gd name="connsiteY14" fmla="*/ 2116377 h 2865462"/>
                <a:gd name="connsiteX15" fmla="*/ 1324359 w 2688481"/>
                <a:gd name="connsiteY15" fmla="*/ 2034146 h 2865462"/>
                <a:gd name="connsiteX16" fmla="*/ 1321762 w 2688481"/>
                <a:gd name="connsiteY16" fmla="*/ 2035011 h 2865462"/>
                <a:gd name="connsiteX17" fmla="*/ 1299257 w 2688481"/>
                <a:gd name="connsiteY17" fmla="*/ 2028952 h 2865462"/>
                <a:gd name="connsiteX18" fmla="*/ 182640 w 2688481"/>
                <a:gd name="connsiteY18" fmla="*/ 1107960 h 2865462"/>
                <a:gd name="connsiteX19" fmla="*/ 1396203 w 2688481"/>
                <a:gd name="connsiteY19" fmla="*/ 182640 h 2865462"/>
                <a:gd name="connsiteX20" fmla="*/ 2517147 w 2688481"/>
                <a:gd name="connsiteY20" fmla="*/ 752201 h 2865462"/>
                <a:gd name="connsiteX21" fmla="*/ 2640927 w 2688481"/>
                <a:gd name="connsiteY21" fmla="*/ 788556 h 2865462"/>
                <a:gd name="connsiteX22" fmla="*/ 2677282 w 2688481"/>
                <a:gd name="connsiteY22" fmla="*/ 664776 h 286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88481" h="2865462">
                  <a:moveTo>
                    <a:pt x="2677282" y="664776"/>
                  </a:moveTo>
                  <a:cubicBezTo>
                    <a:pt x="2455690" y="261409"/>
                    <a:pt x="1952780" y="0"/>
                    <a:pt x="1396203" y="0"/>
                  </a:cubicBezTo>
                  <a:cubicBezTo>
                    <a:pt x="626690" y="0"/>
                    <a:pt x="0" y="496851"/>
                    <a:pt x="0" y="1107095"/>
                  </a:cubicBezTo>
                  <a:cubicBezTo>
                    <a:pt x="0" y="1670596"/>
                    <a:pt x="542727" y="2145808"/>
                    <a:pt x="1244724" y="2206399"/>
                  </a:cubicBezTo>
                  <a:cubicBezTo>
                    <a:pt x="1243859" y="2228039"/>
                    <a:pt x="1242127" y="2248813"/>
                    <a:pt x="1238665" y="2270453"/>
                  </a:cubicBezTo>
                  <a:cubicBezTo>
                    <a:pt x="1209235" y="2457421"/>
                    <a:pt x="1087186" y="2613228"/>
                    <a:pt x="912336" y="2687669"/>
                  </a:cubicBezTo>
                  <a:cubicBezTo>
                    <a:pt x="868191" y="2705847"/>
                    <a:pt x="845685" y="2756051"/>
                    <a:pt x="861266" y="2801062"/>
                  </a:cubicBezTo>
                  <a:cubicBezTo>
                    <a:pt x="875981" y="2846073"/>
                    <a:pt x="923589" y="2872041"/>
                    <a:pt x="969465" y="2860788"/>
                  </a:cubicBezTo>
                  <a:cubicBezTo>
                    <a:pt x="960809" y="2863385"/>
                    <a:pt x="951288" y="2863385"/>
                    <a:pt x="941766" y="2863385"/>
                  </a:cubicBezTo>
                  <a:cubicBezTo>
                    <a:pt x="1235203" y="2882428"/>
                    <a:pt x="1519983" y="2769901"/>
                    <a:pt x="1720801" y="2553502"/>
                  </a:cubicBezTo>
                  <a:cubicBezTo>
                    <a:pt x="1755425" y="2516282"/>
                    <a:pt x="1753694" y="2459152"/>
                    <a:pt x="1716473" y="2424529"/>
                  </a:cubicBezTo>
                  <a:cubicBezTo>
                    <a:pt x="1679252" y="2389905"/>
                    <a:pt x="1622123" y="2392502"/>
                    <a:pt x="1587499" y="2428857"/>
                  </a:cubicBezTo>
                  <a:cubicBezTo>
                    <a:pt x="1499209" y="2524072"/>
                    <a:pt x="1391010" y="2593319"/>
                    <a:pt x="1272423" y="2634868"/>
                  </a:cubicBezTo>
                  <a:cubicBezTo>
                    <a:pt x="1347730" y="2538787"/>
                    <a:pt x="1397934" y="2424529"/>
                    <a:pt x="1417843" y="2299018"/>
                  </a:cubicBezTo>
                  <a:cubicBezTo>
                    <a:pt x="1427365" y="2239292"/>
                    <a:pt x="1429096" y="2176969"/>
                    <a:pt x="1423902" y="2116377"/>
                  </a:cubicBezTo>
                  <a:cubicBezTo>
                    <a:pt x="1418709" y="2066173"/>
                    <a:pt x="1374563" y="2028952"/>
                    <a:pt x="1324359" y="2034146"/>
                  </a:cubicBezTo>
                  <a:cubicBezTo>
                    <a:pt x="1323493" y="2034146"/>
                    <a:pt x="1322628" y="2035011"/>
                    <a:pt x="1321762" y="2035011"/>
                  </a:cubicBezTo>
                  <a:cubicBezTo>
                    <a:pt x="1313972" y="2032415"/>
                    <a:pt x="1307047" y="2029818"/>
                    <a:pt x="1299257" y="2028952"/>
                  </a:cubicBezTo>
                  <a:cubicBezTo>
                    <a:pt x="672567" y="1990866"/>
                    <a:pt x="182640" y="1586634"/>
                    <a:pt x="182640" y="1107960"/>
                  </a:cubicBezTo>
                  <a:cubicBezTo>
                    <a:pt x="182640" y="597260"/>
                    <a:pt x="727099" y="182640"/>
                    <a:pt x="1396203" y="182640"/>
                  </a:cubicBezTo>
                  <a:cubicBezTo>
                    <a:pt x="1886995" y="182640"/>
                    <a:pt x="2326717" y="405964"/>
                    <a:pt x="2517147" y="752201"/>
                  </a:cubicBezTo>
                  <a:cubicBezTo>
                    <a:pt x="2541384" y="796346"/>
                    <a:pt x="2596782" y="812793"/>
                    <a:pt x="2640927" y="788556"/>
                  </a:cubicBezTo>
                  <a:cubicBezTo>
                    <a:pt x="2685073" y="764319"/>
                    <a:pt x="2701519" y="708921"/>
                    <a:pt x="2677282" y="664776"/>
                  </a:cubicBezTo>
                  <a:close/>
                </a:path>
              </a:pathLst>
            </a:custGeom>
            <a:solidFill>
              <a:srgbClr val="4C4C4E"/>
            </a:solidFill>
            <a:ln w="86439"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8" name="Freeform: Shape 672">
              <a:extLst>
                <a:ext uri="{FF2B5EF4-FFF2-40B4-BE49-F238E27FC236}">
                  <a16:creationId xmlns:a16="http://schemas.microsoft.com/office/drawing/2014/main" id="{541FC65E-60F6-9249-8E45-FB8B77F0C3D0}"/>
                </a:ext>
              </a:extLst>
            </p:cNvPr>
            <p:cNvSpPr/>
            <p:nvPr/>
          </p:nvSpPr>
          <p:spPr>
            <a:xfrm>
              <a:off x="1566725" y="990239"/>
              <a:ext cx="1916425" cy="1878587"/>
            </a:xfrm>
            <a:custGeom>
              <a:avLst/>
              <a:gdLst>
                <a:gd name="connsiteX0" fmla="*/ 1916425 w 1916425"/>
                <a:gd name="connsiteY0" fmla="*/ 745276 h 1878587"/>
                <a:gd name="connsiteX1" fmla="*/ 958213 w 1916425"/>
                <a:gd name="connsiteY1" fmla="*/ 0 h 1878587"/>
                <a:gd name="connsiteX2" fmla="*/ 0 w 1916425"/>
                <a:gd name="connsiteY2" fmla="*/ 745276 h 1878587"/>
                <a:gd name="connsiteX3" fmla="*/ 743545 w 1916425"/>
                <a:gd name="connsiteY3" fmla="*/ 1471510 h 1878587"/>
                <a:gd name="connsiteX4" fmla="*/ 1393606 w 1916425"/>
                <a:gd name="connsiteY4" fmla="*/ 1877473 h 1878587"/>
                <a:gd name="connsiteX5" fmla="*/ 1395338 w 1916425"/>
                <a:gd name="connsiteY5" fmla="*/ 1877473 h 1878587"/>
                <a:gd name="connsiteX6" fmla="*/ 1398800 w 1916425"/>
                <a:gd name="connsiteY6" fmla="*/ 1877473 h 1878587"/>
                <a:gd name="connsiteX7" fmla="*/ 1397069 w 1916425"/>
                <a:gd name="connsiteY7" fmla="*/ 1877473 h 1878587"/>
                <a:gd name="connsiteX8" fmla="*/ 1449870 w 1916425"/>
                <a:gd name="connsiteY8" fmla="*/ 1842850 h 1878587"/>
                <a:gd name="connsiteX9" fmla="*/ 1422171 w 1916425"/>
                <a:gd name="connsiteY9" fmla="*/ 1763215 h 1878587"/>
                <a:gd name="connsiteX10" fmla="*/ 1392741 w 1916425"/>
                <a:gd name="connsiteY10" fmla="*/ 1757156 h 1878587"/>
                <a:gd name="connsiteX11" fmla="*/ 1418709 w 1916425"/>
                <a:gd name="connsiteY11" fmla="*/ 1761484 h 1878587"/>
                <a:gd name="connsiteX12" fmla="*/ 1196251 w 1916425"/>
                <a:gd name="connsiteY12" fmla="*/ 1476703 h 1878587"/>
                <a:gd name="connsiteX13" fmla="*/ 1195385 w 1916425"/>
                <a:gd name="connsiteY13" fmla="*/ 1467182 h 1878587"/>
                <a:gd name="connsiteX14" fmla="*/ 1916425 w 1916425"/>
                <a:gd name="connsiteY14" fmla="*/ 745276 h 1878587"/>
                <a:gd name="connsiteX15" fmla="*/ 1368504 w 1916425"/>
                <a:gd name="connsiteY15" fmla="*/ 1871414 h 1878587"/>
                <a:gd name="connsiteX16" fmla="*/ 1368504 w 1916425"/>
                <a:gd name="connsiteY16" fmla="*/ 1871414 h 1878587"/>
                <a:gd name="connsiteX17" fmla="*/ 1367639 w 1916425"/>
                <a:gd name="connsiteY17" fmla="*/ 1870549 h 1878587"/>
                <a:gd name="connsiteX18" fmla="*/ 1368504 w 1916425"/>
                <a:gd name="connsiteY18" fmla="*/ 1871414 h 187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6425" h="1878587">
                  <a:moveTo>
                    <a:pt x="1916425" y="745276"/>
                  </a:moveTo>
                  <a:cubicBezTo>
                    <a:pt x="1916425" y="333254"/>
                    <a:pt x="1487956" y="0"/>
                    <a:pt x="958213" y="0"/>
                  </a:cubicBezTo>
                  <a:cubicBezTo>
                    <a:pt x="429335" y="0"/>
                    <a:pt x="0" y="333254"/>
                    <a:pt x="0" y="745276"/>
                  </a:cubicBezTo>
                  <a:cubicBezTo>
                    <a:pt x="0" y="1099304"/>
                    <a:pt x="317673" y="1395337"/>
                    <a:pt x="743545" y="1471510"/>
                  </a:cubicBezTo>
                  <a:cubicBezTo>
                    <a:pt x="850013" y="1726860"/>
                    <a:pt x="1105364" y="1893920"/>
                    <a:pt x="1393606" y="1877473"/>
                  </a:cubicBezTo>
                  <a:cubicBezTo>
                    <a:pt x="1394472" y="1877473"/>
                    <a:pt x="1394472" y="1877473"/>
                    <a:pt x="1395338" y="1877473"/>
                  </a:cubicBezTo>
                  <a:cubicBezTo>
                    <a:pt x="1396203" y="1877473"/>
                    <a:pt x="1397934" y="1877473"/>
                    <a:pt x="1398800" y="1877473"/>
                  </a:cubicBezTo>
                  <a:cubicBezTo>
                    <a:pt x="1397934" y="1877473"/>
                    <a:pt x="1397934" y="1877473"/>
                    <a:pt x="1397069" y="1877473"/>
                  </a:cubicBezTo>
                  <a:cubicBezTo>
                    <a:pt x="1418709" y="1876608"/>
                    <a:pt x="1440349" y="1864489"/>
                    <a:pt x="1449870" y="1842850"/>
                  </a:cubicBezTo>
                  <a:cubicBezTo>
                    <a:pt x="1463719" y="1813419"/>
                    <a:pt x="1450736" y="1777930"/>
                    <a:pt x="1422171" y="1763215"/>
                  </a:cubicBezTo>
                  <a:cubicBezTo>
                    <a:pt x="1413515" y="1758887"/>
                    <a:pt x="1403128" y="1757156"/>
                    <a:pt x="1392741" y="1757156"/>
                  </a:cubicBezTo>
                  <a:cubicBezTo>
                    <a:pt x="1401397" y="1757156"/>
                    <a:pt x="1410053" y="1758021"/>
                    <a:pt x="1418709" y="1761484"/>
                  </a:cubicBezTo>
                  <a:cubicBezTo>
                    <a:pt x="1299257" y="1711279"/>
                    <a:pt x="1216160" y="1604811"/>
                    <a:pt x="1196251" y="1476703"/>
                  </a:cubicBezTo>
                  <a:cubicBezTo>
                    <a:pt x="1195385" y="1473241"/>
                    <a:pt x="1195385" y="1469779"/>
                    <a:pt x="1195385" y="1467182"/>
                  </a:cubicBezTo>
                  <a:cubicBezTo>
                    <a:pt x="1610005" y="1384950"/>
                    <a:pt x="1916425" y="1094111"/>
                    <a:pt x="1916425" y="745276"/>
                  </a:cubicBezTo>
                  <a:close/>
                  <a:moveTo>
                    <a:pt x="1368504" y="1871414"/>
                  </a:moveTo>
                  <a:cubicBezTo>
                    <a:pt x="1368504" y="1871414"/>
                    <a:pt x="1368504" y="1871414"/>
                    <a:pt x="1368504" y="1871414"/>
                  </a:cubicBezTo>
                  <a:cubicBezTo>
                    <a:pt x="1367639" y="1871414"/>
                    <a:pt x="1367639" y="1870549"/>
                    <a:pt x="1367639" y="1870549"/>
                  </a:cubicBezTo>
                  <a:cubicBezTo>
                    <a:pt x="1367639" y="1870549"/>
                    <a:pt x="1368504" y="1870549"/>
                    <a:pt x="1368504" y="1871414"/>
                  </a:cubicBezTo>
                  <a:close/>
                </a:path>
              </a:pathLst>
            </a:custGeom>
            <a:solidFill>
              <a:srgbClr val="939597"/>
            </a:solidFill>
            <a:ln w="86439"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grpSp>
      <p:grpSp>
        <p:nvGrpSpPr>
          <p:cNvPr id="9" name="Graphic 5">
            <a:extLst>
              <a:ext uri="{FF2B5EF4-FFF2-40B4-BE49-F238E27FC236}">
                <a16:creationId xmlns:a16="http://schemas.microsoft.com/office/drawing/2014/main" id="{DFA1E0CF-A332-D046-86B0-B867146BBB92}"/>
              </a:ext>
            </a:extLst>
          </p:cNvPr>
          <p:cNvGrpSpPr>
            <a:grpSpLocks noChangeAspect="1"/>
          </p:cNvGrpSpPr>
          <p:nvPr/>
        </p:nvGrpSpPr>
        <p:grpSpPr>
          <a:xfrm>
            <a:off x="6213634" y="1693155"/>
            <a:ext cx="891540" cy="914400"/>
            <a:chOff x="0" y="0"/>
            <a:chExt cx="3909953" cy="4003221"/>
          </a:xfrm>
        </p:grpSpPr>
        <p:sp>
          <p:nvSpPr>
            <p:cNvPr id="10" name="Freeform: Shape 9">
              <a:extLst>
                <a:ext uri="{FF2B5EF4-FFF2-40B4-BE49-F238E27FC236}">
                  <a16:creationId xmlns:a16="http://schemas.microsoft.com/office/drawing/2014/main" id="{72755404-6A8A-7744-A8AB-2491D8A9F4EB}"/>
                </a:ext>
              </a:extLst>
            </p:cNvPr>
            <p:cNvSpPr/>
            <p:nvPr/>
          </p:nvSpPr>
          <p:spPr>
            <a:xfrm>
              <a:off x="1169339" y="0"/>
              <a:ext cx="845462" cy="845462"/>
            </a:xfrm>
            <a:custGeom>
              <a:avLst/>
              <a:gdLst>
                <a:gd name="connsiteX0" fmla="*/ 845463 w 845462"/>
                <a:gd name="connsiteY0" fmla="*/ 422731 h 845462"/>
                <a:gd name="connsiteX1" fmla="*/ 422731 w 845462"/>
                <a:gd name="connsiteY1" fmla="*/ 0 h 845462"/>
                <a:gd name="connsiteX2" fmla="*/ 0 w 845462"/>
                <a:gd name="connsiteY2" fmla="*/ 422731 h 845462"/>
                <a:gd name="connsiteX3" fmla="*/ 422731 w 845462"/>
                <a:gd name="connsiteY3" fmla="*/ 845463 h 845462"/>
                <a:gd name="connsiteX4" fmla="*/ 845463 w 845462"/>
                <a:gd name="connsiteY4" fmla="*/ 422731 h 845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462" h="845462">
                  <a:moveTo>
                    <a:pt x="845463" y="422731"/>
                  </a:moveTo>
                  <a:cubicBezTo>
                    <a:pt x="845463" y="189329"/>
                    <a:pt x="656134" y="0"/>
                    <a:pt x="422731" y="0"/>
                  </a:cubicBezTo>
                  <a:cubicBezTo>
                    <a:pt x="189329" y="0"/>
                    <a:pt x="0" y="189329"/>
                    <a:pt x="0" y="422731"/>
                  </a:cubicBezTo>
                  <a:cubicBezTo>
                    <a:pt x="0" y="656134"/>
                    <a:pt x="189329" y="845463"/>
                    <a:pt x="422731" y="845463"/>
                  </a:cubicBezTo>
                  <a:cubicBezTo>
                    <a:pt x="656134" y="845463"/>
                    <a:pt x="845463" y="656134"/>
                    <a:pt x="845463" y="422731"/>
                  </a:cubicBezTo>
                  <a:close/>
                </a:path>
              </a:pathLst>
            </a:custGeom>
            <a:solidFill>
              <a:schemeClr val="accent4"/>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1" name="Freeform: Shape 11">
              <a:extLst>
                <a:ext uri="{FF2B5EF4-FFF2-40B4-BE49-F238E27FC236}">
                  <a16:creationId xmlns:a16="http://schemas.microsoft.com/office/drawing/2014/main" id="{4620C489-80A9-D643-8C7D-E31B51BA752D}"/>
                </a:ext>
              </a:extLst>
            </p:cNvPr>
            <p:cNvSpPr/>
            <p:nvPr/>
          </p:nvSpPr>
          <p:spPr>
            <a:xfrm>
              <a:off x="973182" y="954094"/>
              <a:ext cx="1153354" cy="3047887"/>
            </a:xfrm>
            <a:custGeom>
              <a:avLst/>
              <a:gdLst>
                <a:gd name="connsiteX0" fmla="*/ 1031688 w 1153354"/>
                <a:gd name="connsiteY0" fmla="*/ 1374963 h 3047887"/>
                <a:gd name="connsiteX1" fmla="*/ 919953 w 1153354"/>
                <a:gd name="connsiteY1" fmla="*/ 1358203 h 3047887"/>
                <a:gd name="connsiteX2" fmla="*/ 716967 w 1153354"/>
                <a:gd name="connsiteY2" fmla="*/ 1234053 h 3047887"/>
                <a:gd name="connsiteX3" fmla="*/ 675377 w 1153354"/>
                <a:gd name="connsiteY3" fmla="*/ 978924 h 3047887"/>
                <a:gd name="connsiteX4" fmla="*/ 866568 w 1153354"/>
                <a:gd name="connsiteY4" fmla="*/ 408454 h 3047887"/>
                <a:gd name="connsiteX5" fmla="*/ 1153355 w 1153354"/>
                <a:gd name="connsiteY5" fmla="*/ 77594 h 3047887"/>
                <a:gd name="connsiteX6" fmla="*/ 798286 w 1153354"/>
                <a:gd name="connsiteY6" fmla="*/ 0 h 3047887"/>
                <a:gd name="connsiteX7" fmla="*/ 438871 w 1153354"/>
                <a:gd name="connsiteY7" fmla="*/ 0 h 3047887"/>
                <a:gd name="connsiteX8" fmla="*/ 0 w 1153354"/>
                <a:gd name="connsiteY8" fmla="*/ 144014 h 3047887"/>
                <a:gd name="connsiteX9" fmla="*/ 129116 w 1153354"/>
                <a:gd name="connsiteY9" fmla="*/ 471150 h 3047887"/>
                <a:gd name="connsiteX10" fmla="*/ 12415 w 1153354"/>
                <a:gd name="connsiteY10" fmla="*/ 784629 h 3047887"/>
                <a:gd name="connsiteX11" fmla="*/ 313479 w 1153354"/>
                <a:gd name="connsiteY11" fmla="*/ 1293645 h 3047887"/>
                <a:gd name="connsiteX12" fmla="*/ 312238 w 1153354"/>
                <a:gd name="connsiteY12" fmla="*/ 1837423 h 3047887"/>
                <a:gd name="connsiteX13" fmla="*/ 134082 w 1153354"/>
                <a:gd name="connsiteY13" fmla="*/ 2104346 h 3047887"/>
                <a:gd name="connsiteX14" fmla="*/ 132841 w 1153354"/>
                <a:gd name="connsiteY14" fmla="*/ 2872215 h 3047887"/>
                <a:gd name="connsiteX15" fmla="*/ 132220 w 1153354"/>
                <a:gd name="connsiteY15" fmla="*/ 2884630 h 3047887"/>
                <a:gd name="connsiteX16" fmla="*/ 358173 w 1153354"/>
                <a:gd name="connsiteY16" fmla="*/ 3047887 h 3047887"/>
                <a:gd name="connsiteX17" fmla="*/ 597783 w 1153354"/>
                <a:gd name="connsiteY17" fmla="*/ 2808277 h 3047887"/>
                <a:gd name="connsiteX18" fmla="*/ 837393 w 1153354"/>
                <a:gd name="connsiteY18" fmla="*/ 3047887 h 3047887"/>
                <a:gd name="connsiteX19" fmla="*/ 1043482 w 1153354"/>
                <a:gd name="connsiteY19" fmla="*/ 2928703 h 3047887"/>
                <a:gd name="connsiteX20" fmla="*/ 1031688 w 1153354"/>
                <a:gd name="connsiteY20" fmla="*/ 2829383 h 3047887"/>
                <a:gd name="connsiteX21" fmla="*/ 1031688 w 1153354"/>
                <a:gd name="connsiteY21" fmla="*/ 1374963 h 304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3354" h="3047887">
                  <a:moveTo>
                    <a:pt x="1031688" y="1374963"/>
                  </a:moveTo>
                  <a:lnTo>
                    <a:pt x="919953" y="1358203"/>
                  </a:lnTo>
                  <a:cubicBezTo>
                    <a:pt x="808218" y="1338339"/>
                    <a:pt x="748005" y="1279989"/>
                    <a:pt x="716967" y="1234053"/>
                  </a:cubicBezTo>
                  <a:cubicBezTo>
                    <a:pt x="669790" y="1164529"/>
                    <a:pt x="655513" y="1076382"/>
                    <a:pt x="675377" y="978924"/>
                  </a:cubicBezTo>
                  <a:lnTo>
                    <a:pt x="866568" y="408454"/>
                  </a:lnTo>
                  <a:cubicBezTo>
                    <a:pt x="914366" y="248921"/>
                    <a:pt x="1010582" y="138427"/>
                    <a:pt x="1153355" y="77594"/>
                  </a:cubicBezTo>
                  <a:cubicBezTo>
                    <a:pt x="1062105" y="23589"/>
                    <a:pt x="943541" y="0"/>
                    <a:pt x="798286" y="0"/>
                  </a:cubicBezTo>
                  <a:lnTo>
                    <a:pt x="438871" y="0"/>
                  </a:lnTo>
                  <a:cubicBezTo>
                    <a:pt x="243334" y="0"/>
                    <a:pt x="96216" y="42832"/>
                    <a:pt x="0" y="144014"/>
                  </a:cubicBezTo>
                  <a:cubicBezTo>
                    <a:pt x="80077" y="230299"/>
                    <a:pt x="129116" y="344517"/>
                    <a:pt x="129116" y="471150"/>
                  </a:cubicBezTo>
                  <a:cubicBezTo>
                    <a:pt x="129116" y="590955"/>
                    <a:pt x="85043" y="700207"/>
                    <a:pt x="12415" y="784629"/>
                  </a:cubicBezTo>
                  <a:cubicBezTo>
                    <a:pt x="255749" y="871534"/>
                    <a:pt x="313479" y="1099971"/>
                    <a:pt x="313479" y="1293645"/>
                  </a:cubicBezTo>
                  <a:lnTo>
                    <a:pt x="312238" y="1837423"/>
                  </a:lnTo>
                  <a:cubicBezTo>
                    <a:pt x="312238" y="1962815"/>
                    <a:pt x="243334" y="2060893"/>
                    <a:pt x="134082" y="2104346"/>
                  </a:cubicBezTo>
                  <a:lnTo>
                    <a:pt x="132841" y="2872215"/>
                  </a:lnTo>
                  <a:cubicBezTo>
                    <a:pt x="132841" y="2876560"/>
                    <a:pt x="132220" y="2880905"/>
                    <a:pt x="132220" y="2884630"/>
                  </a:cubicBezTo>
                  <a:cubicBezTo>
                    <a:pt x="164499" y="2979604"/>
                    <a:pt x="252646" y="3047887"/>
                    <a:pt x="358173" y="3047887"/>
                  </a:cubicBezTo>
                  <a:cubicBezTo>
                    <a:pt x="490393" y="3047887"/>
                    <a:pt x="597783" y="2940497"/>
                    <a:pt x="597783" y="2808277"/>
                  </a:cubicBezTo>
                  <a:cubicBezTo>
                    <a:pt x="597783" y="2940497"/>
                    <a:pt x="705173" y="3047887"/>
                    <a:pt x="837393" y="3047887"/>
                  </a:cubicBezTo>
                  <a:cubicBezTo>
                    <a:pt x="925539" y="3047887"/>
                    <a:pt x="1001892" y="2999469"/>
                    <a:pt x="1043482" y="2928703"/>
                  </a:cubicBezTo>
                  <a:cubicBezTo>
                    <a:pt x="1036033" y="2897665"/>
                    <a:pt x="1031688" y="2864145"/>
                    <a:pt x="1031688" y="2829383"/>
                  </a:cubicBezTo>
                  <a:lnTo>
                    <a:pt x="1031688" y="1374963"/>
                  </a:lnTo>
                  <a:close/>
                </a:path>
              </a:pathLst>
            </a:custGeom>
            <a:solidFill>
              <a:schemeClr val="accent4"/>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2" name="Freeform: Shape 14">
              <a:extLst>
                <a:ext uri="{FF2B5EF4-FFF2-40B4-BE49-F238E27FC236}">
                  <a16:creationId xmlns:a16="http://schemas.microsoft.com/office/drawing/2014/main" id="{D80A6955-9A6A-1949-A823-11467698A460}"/>
                </a:ext>
              </a:extLst>
            </p:cNvPr>
            <p:cNvSpPr/>
            <p:nvPr/>
          </p:nvSpPr>
          <p:spPr>
            <a:xfrm>
              <a:off x="89854" y="1838664"/>
              <a:ext cx="1062725" cy="2162075"/>
            </a:xfrm>
            <a:custGeom>
              <a:avLst/>
              <a:gdLst>
                <a:gd name="connsiteX0" fmla="*/ 1061484 w 1062725"/>
                <a:gd name="connsiteY0" fmla="*/ 952232 h 2162075"/>
                <a:gd name="connsiteX1" fmla="*/ 1062725 w 1062725"/>
                <a:gd name="connsiteY1" fmla="*/ 408454 h 2162075"/>
                <a:gd name="connsiteX2" fmla="*/ 719450 w 1062725"/>
                <a:gd name="connsiteY2" fmla="*/ 0 h 2162075"/>
                <a:gd name="connsiteX3" fmla="*/ 419007 w 1062725"/>
                <a:gd name="connsiteY3" fmla="*/ 0 h 2162075"/>
                <a:gd name="connsiteX4" fmla="*/ 325894 w 1062725"/>
                <a:gd name="connsiteY4" fmla="*/ 374934 h 2162075"/>
                <a:gd name="connsiteX5" fmla="*/ 117943 w 1062725"/>
                <a:gd name="connsiteY5" fmla="*/ 447561 h 2162075"/>
                <a:gd name="connsiteX6" fmla="*/ 0 w 1062725"/>
                <a:gd name="connsiteY6" fmla="*/ 425214 h 2162075"/>
                <a:gd name="connsiteX7" fmla="*/ 1242 w 1062725"/>
                <a:gd name="connsiteY7" fmla="*/ 952232 h 2162075"/>
                <a:gd name="connsiteX8" fmla="*/ 178155 w 1062725"/>
                <a:gd name="connsiteY8" fmla="*/ 1108661 h 2162075"/>
                <a:gd name="connsiteX9" fmla="*/ 178155 w 1062725"/>
                <a:gd name="connsiteY9" fmla="*/ 1986403 h 2162075"/>
                <a:gd name="connsiteX10" fmla="*/ 354449 w 1062725"/>
                <a:gd name="connsiteY10" fmla="*/ 2162075 h 2162075"/>
                <a:gd name="connsiteX11" fmla="*/ 530742 w 1062725"/>
                <a:gd name="connsiteY11" fmla="*/ 1986403 h 2162075"/>
                <a:gd name="connsiteX12" fmla="*/ 706414 w 1062725"/>
                <a:gd name="connsiteY12" fmla="*/ 2162075 h 2162075"/>
                <a:gd name="connsiteX13" fmla="*/ 882708 w 1062725"/>
                <a:gd name="connsiteY13" fmla="*/ 1986403 h 2162075"/>
                <a:gd name="connsiteX14" fmla="*/ 883949 w 1062725"/>
                <a:gd name="connsiteY14" fmla="*/ 1108661 h 2162075"/>
                <a:gd name="connsiteX15" fmla="*/ 1061484 w 1062725"/>
                <a:gd name="connsiteY15" fmla="*/ 952232 h 21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2725" h="2162075">
                  <a:moveTo>
                    <a:pt x="1061484" y="952232"/>
                  </a:moveTo>
                  <a:lnTo>
                    <a:pt x="1062725" y="408454"/>
                  </a:lnTo>
                  <a:cubicBezTo>
                    <a:pt x="1062725" y="130978"/>
                    <a:pt x="943541" y="16139"/>
                    <a:pt x="719450" y="0"/>
                  </a:cubicBezTo>
                  <a:lnTo>
                    <a:pt x="419007" y="0"/>
                  </a:lnTo>
                  <a:cubicBezTo>
                    <a:pt x="469288" y="138427"/>
                    <a:pt x="435767" y="287408"/>
                    <a:pt x="325894" y="374934"/>
                  </a:cubicBezTo>
                  <a:cubicBezTo>
                    <a:pt x="267544" y="422110"/>
                    <a:pt x="193674" y="447561"/>
                    <a:pt x="117943" y="447561"/>
                  </a:cubicBezTo>
                  <a:cubicBezTo>
                    <a:pt x="79456" y="446941"/>
                    <a:pt x="34762" y="438871"/>
                    <a:pt x="0" y="425214"/>
                  </a:cubicBezTo>
                  <a:lnTo>
                    <a:pt x="1242" y="952232"/>
                  </a:lnTo>
                  <a:cubicBezTo>
                    <a:pt x="1242" y="1039137"/>
                    <a:pt x="62696" y="1108661"/>
                    <a:pt x="178155" y="1108661"/>
                  </a:cubicBezTo>
                  <a:lnTo>
                    <a:pt x="178155" y="1986403"/>
                  </a:lnTo>
                  <a:cubicBezTo>
                    <a:pt x="178155" y="2083861"/>
                    <a:pt x="256991" y="2162075"/>
                    <a:pt x="354449" y="2162075"/>
                  </a:cubicBezTo>
                  <a:cubicBezTo>
                    <a:pt x="451286" y="2162075"/>
                    <a:pt x="530742" y="2083240"/>
                    <a:pt x="530742" y="1986403"/>
                  </a:cubicBezTo>
                  <a:cubicBezTo>
                    <a:pt x="530742" y="2083861"/>
                    <a:pt x="609577" y="2162075"/>
                    <a:pt x="706414" y="2162075"/>
                  </a:cubicBezTo>
                  <a:cubicBezTo>
                    <a:pt x="803872" y="2162075"/>
                    <a:pt x="882708" y="2083240"/>
                    <a:pt x="882708" y="1986403"/>
                  </a:cubicBezTo>
                  <a:lnTo>
                    <a:pt x="883949" y="1108661"/>
                  </a:lnTo>
                  <a:cubicBezTo>
                    <a:pt x="1001892" y="1109282"/>
                    <a:pt x="1061484" y="1039758"/>
                    <a:pt x="1061484" y="952232"/>
                  </a:cubicBezTo>
                  <a:close/>
                </a:path>
              </a:pathLst>
            </a:custGeom>
            <a:solidFill>
              <a:schemeClr val="accent3"/>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3" name="Freeform: Shape 17">
              <a:extLst>
                <a:ext uri="{FF2B5EF4-FFF2-40B4-BE49-F238E27FC236}">
                  <a16:creationId xmlns:a16="http://schemas.microsoft.com/office/drawing/2014/main" id="{2E325A01-8F74-1E46-8927-0FB5AC47530B}"/>
                </a:ext>
              </a:extLst>
            </p:cNvPr>
            <p:cNvSpPr/>
            <p:nvPr/>
          </p:nvSpPr>
          <p:spPr>
            <a:xfrm>
              <a:off x="0" y="1743068"/>
              <a:ext cx="420375" cy="432042"/>
            </a:xfrm>
            <a:custGeom>
              <a:avLst/>
              <a:gdLst>
                <a:gd name="connsiteX0" fmla="*/ 345603 w 420375"/>
                <a:gd name="connsiteY0" fmla="*/ 383003 h 432042"/>
                <a:gd name="connsiteX1" fmla="*/ 379124 w 420375"/>
                <a:gd name="connsiteY1" fmla="*/ 81939 h 432042"/>
                <a:gd name="connsiteX2" fmla="*/ 338775 w 420375"/>
                <a:gd name="connsiteY2" fmla="*/ 24209 h 432042"/>
                <a:gd name="connsiteX3" fmla="*/ 279803 w 420375"/>
                <a:gd name="connsiteY3" fmla="*/ 0 h 432042"/>
                <a:gd name="connsiteX4" fmla="*/ 117167 w 420375"/>
                <a:gd name="connsiteY4" fmla="*/ 88767 h 432042"/>
                <a:gd name="connsiteX5" fmla="*/ 27779 w 420375"/>
                <a:gd name="connsiteY5" fmla="*/ 320308 h 432042"/>
                <a:gd name="connsiteX6" fmla="*/ 74956 w 420375"/>
                <a:gd name="connsiteY6" fmla="*/ 384866 h 432042"/>
                <a:gd name="connsiteX7" fmla="*/ 207796 w 420375"/>
                <a:gd name="connsiteY7" fmla="*/ 432043 h 432042"/>
                <a:gd name="connsiteX8" fmla="*/ 345603 w 420375"/>
                <a:gd name="connsiteY8" fmla="*/ 383003 h 4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375" h="432042">
                  <a:moveTo>
                    <a:pt x="345603" y="383003"/>
                  </a:moveTo>
                  <a:cubicBezTo>
                    <a:pt x="438095" y="309134"/>
                    <a:pt x="439336" y="180639"/>
                    <a:pt x="379124" y="81939"/>
                  </a:cubicBezTo>
                  <a:cubicBezTo>
                    <a:pt x="356777" y="45315"/>
                    <a:pt x="353052" y="37866"/>
                    <a:pt x="338775" y="24209"/>
                  </a:cubicBezTo>
                  <a:cubicBezTo>
                    <a:pt x="320773" y="7449"/>
                    <a:pt x="299668" y="0"/>
                    <a:pt x="279803" y="0"/>
                  </a:cubicBezTo>
                  <a:cubicBezTo>
                    <a:pt x="230143" y="0"/>
                    <a:pt x="175517" y="42211"/>
                    <a:pt x="117167" y="88767"/>
                  </a:cubicBezTo>
                  <a:cubicBezTo>
                    <a:pt x="24675" y="162637"/>
                    <a:pt x="-39262" y="209193"/>
                    <a:pt x="27779" y="320308"/>
                  </a:cubicBezTo>
                  <a:cubicBezTo>
                    <a:pt x="35848" y="333964"/>
                    <a:pt x="49505" y="363139"/>
                    <a:pt x="74956" y="384866"/>
                  </a:cubicBezTo>
                  <a:cubicBezTo>
                    <a:pt x="110338" y="415282"/>
                    <a:pt x="155033" y="432043"/>
                    <a:pt x="207796" y="432043"/>
                  </a:cubicBezTo>
                  <a:cubicBezTo>
                    <a:pt x="256215" y="431422"/>
                    <a:pt x="305254" y="415282"/>
                    <a:pt x="345603" y="383003"/>
                  </a:cubicBezTo>
                  <a:close/>
                </a:path>
              </a:pathLst>
            </a:custGeom>
            <a:solidFill>
              <a:schemeClr val="accent4"/>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4" name="Freeform: Shape 18">
              <a:extLst>
                <a:ext uri="{FF2B5EF4-FFF2-40B4-BE49-F238E27FC236}">
                  <a16:creationId xmlns:a16="http://schemas.microsoft.com/office/drawing/2014/main" id="{A23489C9-A683-514B-ABB4-96BF51B7B113}"/>
                </a:ext>
              </a:extLst>
            </p:cNvPr>
            <p:cNvSpPr/>
            <p:nvPr/>
          </p:nvSpPr>
          <p:spPr>
            <a:xfrm>
              <a:off x="289115" y="1093142"/>
              <a:ext cx="664203" cy="664203"/>
            </a:xfrm>
            <a:custGeom>
              <a:avLst/>
              <a:gdLst>
                <a:gd name="connsiteX0" fmla="*/ 332102 w 664203"/>
                <a:gd name="connsiteY0" fmla="*/ 664203 h 664203"/>
                <a:gd name="connsiteX1" fmla="*/ 664203 w 664203"/>
                <a:gd name="connsiteY1" fmla="*/ 332102 h 664203"/>
                <a:gd name="connsiteX2" fmla="*/ 332102 w 664203"/>
                <a:gd name="connsiteY2" fmla="*/ 0 h 664203"/>
                <a:gd name="connsiteX3" fmla="*/ 0 w 664203"/>
                <a:gd name="connsiteY3" fmla="*/ 332102 h 664203"/>
                <a:gd name="connsiteX4" fmla="*/ 332102 w 664203"/>
                <a:gd name="connsiteY4" fmla="*/ 664203 h 664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203" h="664203">
                  <a:moveTo>
                    <a:pt x="332102" y="664203"/>
                  </a:moveTo>
                  <a:cubicBezTo>
                    <a:pt x="515844" y="664203"/>
                    <a:pt x="664203" y="515223"/>
                    <a:pt x="664203" y="332102"/>
                  </a:cubicBezTo>
                  <a:cubicBezTo>
                    <a:pt x="664203" y="148359"/>
                    <a:pt x="515844" y="0"/>
                    <a:pt x="332102" y="0"/>
                  </a:cubicBezTo>
                  <a:cubicBezTo>
                    <a:pt x="148359" y="0"/>
                    <a:pt x="0" y="148359"/>
                    <a:pt x="0" y="332102"/>
                  </a:cubicBezTo>
                  <a:cubicBezTo>
                    <a:pt x="0" y="515223"/>
                    <a:pt x="148359" y="664203"/>
                    <a:pt x="332102" y="664203"/>
                  </a:cubicBezTo>
                  <a:close/>
                </a:path>
              </a:pathLst>
            </a:custGeom>
            <a:solidFill>
              <a:schemeClr val="accent3"/>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5" name="Freeform: Shape 19">
              <a:extLst>
                <a:ext uri="{FF2B5EF4-FFF2-40B4-BE49-F238E27FC236}">
                  <a16:creationId xmlns:a16="http://schemas.microsoft.com/office/drawing/2014/main" id="{47B2B65D-EE96-2049-A85E-EFFA786238D6}"/>
                </a:ext>
              </a:extLst>
            </p:cNvPr>
            <p:cNvSpPr/>
            <p:nvPr/>
          </p:nvSpPr>
          <p:spPr>
            <a:xfrm>
              <a:off x="1773526" y="1109902"/>
              <a:ext cx="1364214" cy="2892699"/>
            </a:xfrm>
            <a:custGeom>
              <a:avLst/>
              <a:gdLst>
                <a:gd name="connsiteX0" fmla="*/ 1270481 w 1364214"/>
                <a:gd name="connsiteY0" fmla="*/ 728141 h 2892699"/>
                <a:gd name="connsiteX1" fmla="*/ 1364214 w 1364214"/>
                <a:gd name="connsiteY1" fmla="*/ 465563 h 2892699"/>
                <a:gd name="connsiteX2" fmla="*/ 1158746 w 1364214"/>
                <a:gd name="connsiteY2" fmla="*/ 388590 h 2892699"/>
                <a:gd name="connsiteX3" fmla="*/ 1074324 w 1364214"/>
                <a:gd name="connsiteY3" fmla="*/ 11794 h 2892699"/>
                <a:gd name="connsiteX4" fmla="*/ 926585 w 1364214"/>
                <a:gd name="connsiteY4" fmla="*/ 0 h 2892699"/>
                <a:gd name="connsiteX5" fmla="*/ 662766 w 1364214"/>
                <a:gd name="connsiteY5" fmla="*/ 0 h 2892699"/>
                <a:gd name="connsiteX6" fmla="*/ 193478 w 1364214"/>
                <a:gd name="connsiteY6" fmla="*/ 292374 h 2892699"/>
                <a:gd name="connsiteX7" fmla="*/ 6012 w 1364214"/>
                <a:gd name="connsiteY7" fmla="*/ 849187 h 2892699"/>
                <a:gd name="connsiteX8" fmla="*/ 141956 w 1364214"/>
                <a:gd name="connsiteY8" fmla="*/ 1068933 h 2892699"/>
                <a:gd name="connsiteX9" fmla="*/ 364805 w 1364214"/>
                <a:gd name="connsiteY9" fmla="*/ 1102454 h 2892699"/>
                <a:gd name="connsiteX10" fmla="*/ 364805 w 1364214"/>
                <a:gd name="connsiteY10" fmla="*/ 2671712 h 2892699"/>
                <a:gd name="connsiteX11" fmla="*/ 562204 w 1364214"/>
                <a:gd name="connsiteY11" fmla="*/ 2892700 h 2892699"/>
                <a:gd name="connsiteX12" fmla="*/ 769535 w 1364214"/>
                <a:gd name="connsiteY12" fmla="*/ 2671712 h 2892699"/>
                <a:gd name="connsiteX13" fmla="*/ 966313 w 1364214"/>
                <a:gd name="connsiteY13" fmla="*/ 2892700 h 2892699"/>
                <a:gd name="connsiteX14" fmla="*/ 1173644 w 1364214"/>
                <a:gd name="connsiteY14" fmla="*/ 2671712 h 2892699"/>
                <a:gd name="connsiteX15" fmla="*/ 1174265 w 1364214"/>
                <a:gd name="connsiteY15" fmla="*/ 2044754 h 2892699"/>
                <a:gd name="connsiteX16" fmla="*/ 1102257 w 1364214"/>
                <a:gd name="connsiteY16" fmla="*/ 1862874 h 2892699"/>
                <a:gd name="connsiteX17" fmla="*/ 1101016 w 1364214"/>
                <a:gd name="connsiteY17" fmla="*/ 1402897 h 2892699"/>
                <a:gd name="connsiteX18" fmla="*/ 1174885 w 1364214"/>
                <a:gd name="connsiteY18" fmla="*/ 1103695 h 2892699"/>
                <a:gd name="connsiteX19" fmla="*/ 1343109 w 1364214"/>
                <a:gd name="connsiteY19" fmla="*/ 962785 h 2892699"/>
                <a:gd name="connsiteX20" fmla="*/ 1270481 w 1364214"/>
                <a:gd name="connsiteY20" fmla="*/ 728141 h 2892699"/>
                <a:gd name="connsiteX21" fmla="*/ 1029630 w 1364214"/>
                <a:gd name="connsiteY21" fmla="*/ 842359 h 2892699"/>
                <a:gd name="connsiteX22" fmla="*/ 850853 w 1364214"/>
                <a:gd name="connsiteY22" fmla="*/ 823737 h 2892699"/>
                <a:gd name="connsiteX23" fmla="*/ 787537 w 1364214"/>
                <a:gd name="connsiteY23" fmla="*/ 1014307 h 2892699"/>
                <a:gd name="connsiteX24" fmla="*/ 772639 w 1364214"/>
                <a:gd name="connsiteY24" fmla="*/ 907538 h 2892699"/>
                <a:gd name="connsiteX25" fmla="*/ 638557 w 1364214"/>
                <a:gd name="connsiteY25" fmla="*/ 802631 h 2892699"/>
                <a:gd name="connsiteX26" fmla="*/ 280384 w 1364214"/>
                <a:gd name="connsiteY26" fmla="*/ 731865 h 2892699"/>
                <a:gd name="connsiteX27" fmla="*/ 534891 w 1364214"/>
                <a:gd name="connsiteY27" fmla="*/ 657996 h 2892699"/>
                <a:gd name="connsiteX28" fmla="*/ 753396 w 1364214"/>
                <a:gd name="connsiteY28" fmla="*/ 644960 h 2892699"/>
                <a:gd name="connsiteX29" fmla="*/ 889340 w 1364214"/>
                <a:gd name="connsiteY29" fmla="*/ 454390 h 2892699"/>
                <a:gd name="connsiteX30" fmla="*/ 1153159 w 1364214"/>
                <a:gd name="connsiteY30" fmla="*/ 577919 h 2892699"/>
                <a:gd name="connsiteX31" fmla="*/ 1029630 w 1364214"/>
                <a:gd name="connsiteY31" fmla="*/ 842359 h 289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64214" h="2892699">
                  <a:moveTo>
                    <a:pt x="1270481" y="728141"/>
                  </a:moveTo>
                  <a:cubicBezTo>
                    <a:pt x="1270481" y="628821"/>
                    <a:pt x="1305864" y="536950"/>
                    <a:pt x="1364214" y="465563"/>
                  </a:cubicBezTo>
                  <a:cubicBezTo>
                    <a:pt x="1289104" y="463701"/>
                    <a:pt x="1216476" y="437009"/>
                    <a:pt x="1158746" y="388590"/>
                  </a:cubicBezTo>
                  <a:cubicBezTo>
                    <a:pt x="1051356" y="298581"/>
                    <a:pt x="1020939" y="148980"/>
                    <a:pt x="1074324" y="11794"/>
                  </a:cubicBezTo>
                  <a:cubicBezTo>
                    <a:pt x="1029630" y="4345"/>
                    <a:pt x="980590" y="0"/>
                    <a:pt x="926585" y="0"/>
                  </a:cubicBezTo>
                  <a:lnTo>
                    <a:pt x="662766" y="0"/>
                  </a:lnTo>
                  <a:cubicBezTo>
                    <a:pt x="415707" y="0"/>
                    <a:pt x="256174" y="81939"/>
                    <a:pt x="193478" y="292374"/>
                  </a:cubicBezTo>
                  <a:lnTo>
                    <a:pt x="6012" y="849187"/>
                  </a:lnTo>
                  <a:cubicBezTo>
                    <a:pt x="-17577" y="964026"/>
                    <a:pt x="28359" y="1049069"/>
                    <a:pt x="141956" y="1068933"/>
                  </a:cubicBezTo>
                  <a:lnTo>
                    <a:pt x="364805" y="1102454"/>
                  </a:lnTo>
                  <a:lnTo>
                    <a:pt x="364805" y="2671712"/>
                  </a:lnTo>
                  <a:cubicBezTo>
                    <a:pt x="364805" y="2794000"/>
                    <a:pt x="436192" y="2892700"/>
                    <a:pt x="562204" y="2892700"/>
                  </a:cubicBezTo>
                  <a:cubicBezTo>
                    <a:pt x="688217" y="2892700"/>
                    <a:pt x="769535" y="2794000"/>
                    <a:pt x="769535" y="2671712"/>
                  </a:cubicBezTo>
                  <a:cubicBezTo>
                    <a:pt x="769535" y="2794000"/>
                    <a:pt x="840921" y="2892700"/>
                    <a:pt x="966313" y="2892700"/>
                  </a:cubicBezTo>
                  <a:cubicBezTo>
                    <a:pt x="1092325" y="2892700"/>
                    <a:pt x="1173644" y="2794000"/>
                    <a:pt x="1173644" y="2671712"/>
                  </a:cubicBezTo>
                  <a:lnTo>
                    <a:pt x="1174265" y="2044754"/>
                  </a:lnTo>
                  <a:cubicBezTo>
                    <a:pt x="1128950" y="1998197"/>
                    <a:pt x="1102257" y="1934881"/>
                    <a:pt x="1102257" y="1862874"/>
                  </a:cubicBezTo>
                  <a:lnTo>
                    <a:pt x="1101016" y="1402897"/>
                  </a:lnTo>
                  <a:cubicBezTo>
                    <a:pt x="1101016" y="1271298"/>
                    <a:pt x="1129570" y="1174461"/>
                    <a:pt x="1174885" y="1103695"/>
                  </a:cubicBezTo>
                  <a:cubicBezTo>
                    <a:pt x="1219579" y="1034171"/>
                    <a:pt x="1279171" y="990098"/>
                    <a:pt x="1343109" y="962785"/>
                  </a:cubicBezTo>
                  <a:cubicBezTo>
                    <a:pt x="1297794" y="897606"/>
                    <a:pt x="1270481" y="816288"/>
                    <a:pt x="1270481" y="728141"/>
                  </a:cubicBezTo>
                  <a:close/>
                  <a:moveTo>
                    <a:pt x="1029630" y="842359"/>
                  </a:moveTo>
                  <a:cubicBezTo>
                    <a:pt x="967555" y="864706"/>
                    <a:pt x="902376" y="855395"/>
                    <a:pt x="850853" y="823737"/>
                  </a:cubicBezTo>
                  <a:cubicBezTo>
                    <a:pt x="864510" y="957198"/>
                    <a:pt x="787537" y="1014307"/>
                    <a:pt x="787537" y="1014307"/>
                  </a:cubicBezTo>
                  <a:cubicBezTo>
                    <a:pt x="787537" y="1014307"/>
                    <a:pt x="791261" y="949749"/>
                    <a:pt x="772639" y="907538"/>
                  </a:cubicBezTo>
                  <a:cubicBezTo>
                    <a:pt x="751533" y="857878"/>
                    <a:pt x="707460" y="818771"/>
                    <a:pt x="638557" y="802631"/>
                  </a:cubicBezTo>
                  <a:lnTo>
                    <a:pt x="280384" y="731865"/>
                  </a:lnTo>
                  <a:cubicBezTo>
                    <a:pt x="327560" y="716347"/>
                    <a:pt x="373496" y="708277"/>
                    <a:pt x="534891" y="657996"/>
                  </a:cubicBezTo>
                  <a:cubicBezTo>
                    <a:pt x="605657" y="636270"/>
                    <a:pt x="690079" y="617647"/>
                    <a:pt x="753396" y="644960"/>
                  </a:cubicBezTo>
                  <a:cubicBezTo>
                    <a:pt x="754637" y="561780"/>
                    <a:pt x="806159" y="484186"/>
                    <a:pt x="889340" y="454390"/>
                  </a:cubicBezTo>
                  <a:cubicBezTo>
                    <a:pt x="996109" y="415282"/>
                    <a:pt x="1114673" y="471150"/>
                    <a:pt x="1153159" y="577919"/>
                  </a:cubicBezTo>
                  <a:cubicBezTo>
                    <a:pt x="1192266" y="685930"/>
                    <a:pt x="1137020" y="803873"/>
                    <a:pt x="1029630" y="842359"/>
                  </a:cubicBezTo>
                  <a:close/>
                </a:path>
              </a:pathLst>
            </a:custGeom>
            <a:solidFill>
              <a:schemeClr val="accent4"/>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6" name="Freeform: Shape 20">
              <a:extLst>
                <a:ext uri="{FF2B5EF4-FFF2-40B4-BE49-F238E27FC236}">
                  <a16:creationId xmlns:a16="http://schemas.microsoft.com/office/drawing/2014/main" id="{A22A4417-0E4D-9A4B-A3DA-1E0FDEE7FC51}"/>
                </a:ext>
              </a:extLst>
            </p:cNvPr>
            <p:cNvSpPr/>
            <p:nvPr/>
          </p:nvSpPr>
          <p:spPr>
            <a:xfrm>
              <a:off x="2933658" y="1030446"/>
              <a:ext cx="419996" cy="433284"/>
            </a:xfrm>
            <a:custGeom>
              <a:avLst/>
              <a:gdLst>
                <a:gd name="connsiteX0" fmla="*/ 306506 w 419996"/>
                <a:gd name="connsiteY0" fmla="*/ 92492 h 433284"/>
                <a:gd name="connsiteX1" fmla="*/ 143869 w 419996"/>
                <a:gd name="connsiteY1" fmla="*/ 0 h 433284"/>
                <a:gd name="connsiteX2" fmla="*/ 86760 w 419996"/>
                <a:gd name="connsiteY2" fmla="*/ 22968 h 433284"/>
                <a:gd name="connsiteX3" fmla="*/ 44549 w 419996"/>
                <a:gd name="connsiteY3" fmla="*/ 80077 h 433284"/>
                <a:gd name="connsiteX4" fmla="*/ 71242 w 419996"/>
                <a:gd name="connsiteY4" fmla="*/ 381762 h 433284"/>
                <a:gd name="connsiteX5" fmla="*/ 213393 w 419996"/>
                <a:gd name="connsiteY5" fmla="*/ 433284 h 433284"/>
                <a:gd name="connsiteX6" fmla="*/ 341889 w 419996"/>
                <a:gd name="connsiteY6" fmla="*/ 389211 h 433284"/>
                <a:gd name="connsiteX7" fmla="*/ 390307 w 419996"/>
                <a:gd name="connsiteY7" fmla="*/ 325894 h 433284"/>
                <a:gd name="connsiteX8" fmla="*/ 306506 w 419996"/>
                <a:gd name="connsiteY8" fmla="*/ 92492 h 43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996" h="433284">
                  <a:moveTo>
                    <a:pt x="306506" y="92492"/>
                  </a:moveTo>
                  <a:cubicBezTo>
                    <a:pt x="248776" y="44073"/>
                    <a:pt x="194150" y="0"/>
                    <a:pt x="143869" y="0"/>
                  </a:cubicBezTo>
                  <a:cubicBezTo>
                    <a:pt x="124005" y="0"/>
                    <a:pt x="104762" y="6828"/>
                    <a:pt x="86760" y="22968"/>
                  </a:cubicBezTo>
                  <a:cubicBezTo>
                    <a:pt x="71862" y="36624"/>
                    <a:pt x="68138" y="44073"/>
                    <a:pt x="44549" y="80077"/>
                  </a:cubicBezTo>
                  <a:cubicBezTo>
                    <a:pt x="-18147" y="177535"/>
                    <a:pt x="-19388" y="306030"/>
                    <a:pt x="71242" y="381762"/>
                  </a:cubicBezTo>
                  <a:cubicBezTo>
                    <a:pt x="112211" y="415903"/>
                    <a:pt x="163113" y="433284"/>
                    <a:pt x="213393" y="433284"/>
                  </a:cubicBezTo>
                  <a:cubicBezTo>
                    <a:pt x="259950" y="433284"/>
                    <a:pt x="305885" y="418386"/>
                    <a:pt x="341889" y="389211"/>
                  </a:cubicBezTo>
                  <a:cubicBezTo>
                    <a:pt x="367340" y="368105"/>
                    <a:pt x="382238" y="338930"/>
                    <a:pt x="390307" y="325894"/>
                  </a:cubicBezTo>
                  <a:cubicBezTo>
                    <a:pt x="459831" y="217263"/>
                    <a:pt x="397136" y="168844"/>
                    <a:pt x="306506" y="92492"/>
                  </a:cubicBezTo>
                  <a:close/>
                </a:path>
              </a:pathLst>
            </a:custGeom>
            <a:solidFill>
              <a:schemeClr val="accent4"/>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7" name="Freeform: Shape 21">
              <a:extLst>
                <a:ext uri="{FF2B5EF4-FFF2-40B4-BE49-F238E27FC236}">
                  <a16:creationId xmlns:a16="http://schemas.microsoft.com/office/drawing/2014/main" id="{4B7EE082-B03A-0143-82CF-B9BB51CD6196}"/>
                </a:ext>
              </a:extLst>
            </p:cNvPr>
            <p:cNvSpPr/>
            <p:nvPr/>
          </p:nvSpPr>
          <p:spPr>
            <a:xfrm>
              <a:off x="3010486" y="2168903"/>
              <a:ext cx="899467" cy="1834318"/>
            </a:xfrm>
            <a:custGeom>
              <a:avLst/>
              <a:gdLst>
                <a:gd name="connsiteX0" fmla="*/ 607715 w 899467"/>
                <a:gd name="connsiteY0" fmla="*/ 0 h 1834318"/>
                <a:gd name="connsiteX1" fmla="*/ 289891 w 899467"/>
                <a:gd name="connsiteY1" fmla="*/ 0 h 1834318"/>
                <a:gd name="connsiteX2" fmla="*/ 0 w 899467"/>
                <a:gd name="connsiteY2" fmla="*/ 345138 h 1834318"/>
                <a:gd name="connsiteX3" fmla="*/ 1241 w 899467"/>
                <a:gd name="connsiteY3" fmla="*/ 804493 h 1834318"/>
                <a:gd name="connsiteX4" fmla="*/ 150842 w 899467"/>
                <a:gd name="connsiteY4" fmla="*/ 936713 h 1834318"/>
                <a:gd name="connsiteX5" fmla="*/ 150842 w 899467"/>
                <a:gd name="connsiteY5" fmla="*/ 1685960 h 1834318"/>
                <a:gd name="connsiteX6" fmla="*/ 299823 w 899467"/>
                <a:gd name="connsiteY6" fmla="*/ 1834319 h 1834318"/>
                <a:gd name="connsiteX7" fmla="*/ 448803 w 899467"/>
                <a:gd name="connsiteY7" fmla="*/ 1685960 h 1834318"/>
                <a:gd name="connsiteX8" fmla="*/ 597783 w 899467"/>
                <a:gd name="connsiteY8" fmla="*/ 1834319 h 1834318"/>
                <a:gd name="connsiteX9" fmla="*/ 746763 w 899467"/>
                <a:gd name="connsiteY9" fmla="*/ 1685960 h 1834318"/>
                <a:gd name="connsiteX10" fmla="*/ 748005 w 899467"/>
                <a:gd name="connsiteY10" fmla="*/ 936713 h 1834318"/>
                <a:gd name="connsiteX11" fmla="*/ 898226 w 899467"/>
                <a:gd name="connsiteY11" fmla="*/ 804493 h 1834318"/>
                <a:gd name="connsiteX12" fmla="*/ 899468 w 899467"/>
                <a:gd name="connsiteY12" fmla="*/ 345138 h 1834318"/>
                <a:gd name="connsiteX13" fmla="*/ 607715 w 899467"/>
                <a:gd name="connsiteY13" fmla="*/ 0 h 18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9467" h="1834318">
                  <a:moveTo>
                    <a:pt x="607715" y="0"/>
                  </a:moveTo>
                  <a:lnTo>
                    <a:pt x="289891" y="0"/>
                  </a:lnTo>
                  <a:cubicBezTo>
                    <a:pt x="100562" y="14277"/>
                    <a:pt x="0" y="110494"/>
                    <a:pt x="0" y="345138"/>
                  </a:cubicBezTo>
                  <a:lnTo>
                    <a:pt x="1241" y="804493"/>
                  </a:lnTo>
                  <a:cubicBezTo>
                    <a:pt x="1241" y="878363"/>
                    <a:pt x="53384" y="936713"/>
                    <a:pt x="150842" y="936713"/>
                  </a:cubicBezTo>
                  <a:lnTo>
                    <a:pt x="150842" y="1685960"/>
                  </a:lnTo>
                  <a:cubicBezTo>
                    <a:pt x="150842" y="1767899"/>
                    <a:pt x="217263" y="1834319"/>
                    <a:pt x="299823" y="1834319"/>
                  </a:cubicBezTo>
                  <a:cubicBezTo>
                    <a:pt x="382382" y="1834319"/>
                    <a:pt x="448803" y="1767899"/>
                    <a:pt x="448803" y="1685960"/>
                  </a:cubicBezTo>
                  <a:cubicBezTo>
                    <a:pt x="448803" y="1767899"/>
                    <a:pt x="515223" y="1834319"/>
                    <a:pt x="597783" y="1834319"/>
                  </a:cubicBezTo>
                  <a:cubicBezTo>
                    <a:pt x="679722" y="1834319"/>
                    <a:pt x="746763" y="1767899"/>
                    <a:pt x="746763" y="1685960"/>
                  </a:cubicBezTo>
                  <a:lnTo>
                    <a:pt x="748005" y="936713"/>
                  </a:lnTo>
                  <a:cubicBezTo>
                    <a:pt x="847946" y="936713"/>
                    <a:pt x="898226" y="877742"/>
                    <a:pt x="898226" y="804493"/>
                  </a:cubicBezTo>
                  <a:lnTo>
                    <a:pt x="899468" y="345138"/>
                  </a:lnTo>
                  <a:cubicBezTo>
                    <a:pt x="898226" y="110494"/>
                    <a:pt x="797665" y="14277"/>
                    <a:pt x="607715" y="0"/>
                  </a:cubicBezTo>
                  <a:close/>
                </a:path>
              </a:pathLst>
            </a:custGeom>
            <a:solidFill>
              <a:schemeClr val="accent3"/>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8" name="Freeform: Shape 22">
              <a:extLst>
                <a:ext uri="{FF2B5EF4-FFF2-40B4-BE49-F238E27FC236}">
                  <a16:creationId xmlns:a16="http://schemas.microsoft.com/office/drawing/2014/main" id="{93976956-EE31-B940-A97C-1390C506EFE7}"/>
                </a:ext>
              </a:extLst>
            </p:cNvPr>
            <p:cNvSpPr/>
            <p:nvPr/>
          </p:nvSpPr>
          <p:spPr>
            <a:xfrm>
              <a:off x="3178710" y="1557464"/>
              <a:ext cx="561158" cy="561158"/>
            </a:xfrm>
            <a:custGeom>
              <a:avLst/>
              <a:gdLst>
                <a:gd name="connsiteX0" fmla="*/ 0 w 561158"/>
                <a:gd name="connsiteY0" fmla="*/ 280579 h 561158"/>
                <a:gd name="connsiteX1" fmla="*/ 280579 w 561158"/>
                <a:gd name="connsiteY1" fmla="*/ 561159 h 561158"/>
                <a:gd name="connsiteX2" fmla="*/ 561159 w 561158"/>
                <a:gd name="connsiteY2" fmla="*/ 280579 h 561158"/>
                <a:gd name="connsiteX3" fmla="*/ 280579 w 561158"/>
                <a:gd name="connsiteY3" fmla="*/ 0 h 561158"/>
                <a:gd name="connsiteX4" fmla="*/ 0 w 561158"/>
                <a:gd name="connsiteY4" fmla="*/ 280579 h 56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58" h="561158">
                  <a:moveTo>
                    <a:pt x="0" y="280579"/>
                  </a:moveTo>
                  <a:cubicBezTo>
                    <a:pt x="0" y="435767"/>
                    <a:pt x="125392" y="561159"/>
                    <a:pt x="280579" y="561159"/>
                  </a:cubicBezTo>
                  <a:cubicBezTo>
                    <a:pt x="435767" y="561159"/>
                    <a:pt x="561159" y="435767"/>
                    <a:pt x="561159" y="280579"/>
                  </a:cubicBezTo>
                  <a:cubicBezTo>
                    <a:pt x="561159" y="125392"/>
                    <a:pt x="435767" y="0"/>
                    <a:pt x="280579" y="0"/>
                  </a:cubicBezTo>
                  <a:cubicBezTo>
                    <a:pt x="125392" y="0"/>
                    <a:pt x="0" y="125392"/>
                    <a:pt x="0" y="280579"/>
                  </a:cubicBezTo>
                  <a:close/>
                </a:path>
              </a:pathLst>
            </a:custGeom>
            <a:solidFill>
              <a:schemeClr val="accent3"/>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9" name="Freeform: Shape 23">
              <a:extLst>
                <a:ext uri="{FF2B5EF4-FFF2-40B4-BE49-F238E27FC236}">
                  <a16:creationId xmlns:a16="http://schemas.microsoft.com/office/drawing/2014/main" id="{6F3BEA86-E416-0A4D-B812-03DC2EE64EFD}"/>
                </a:ext>
              </a:extLst>
            </p:cNvPr>
            <p:cNvSpPr/>
            <p:nvPr/>
          </p:nvSpPr>
          <p:spPr>
            <a:xfrm>
              <a:off x="2155712" y="233402"/>
              <a:ext cx="777800" cy="777802"/>
            </a:xfrm>
            <a:custGeom>
              <a:avLst/>
              <a:gdLst>
                <a:gd name="connsiteX0" fmla="*/ 777801 w 777800"/>
                <a:gd name="connsiteY0" fmla="*/ 389211 h 777802"/>
                <a:gd name="connsiteX1" fmla="*/ 388590 w 777800"/>
                <a:gd name="connsiteY1" fmla="*/ 0 h 777802"/>
                <a:gd name="connsiteX2" fmla="*/ 0 w 777800"/>
                <a:gd name="connsiteY2" fmla="*/ 389211 h 777802"/>
                <a:gd name="connsiteX3" fmla="*/ 388590 w 777800"/>
                <a:gd name="connsiteY3" fmla="*/ 777801 h 777802"/>
                <a:gd name="connsiteX4" fmla="*/ 777801 w 777800"/>
                <a:gd name="connsiteY4" fmla="*/ 389211 h 777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800" h="777802">
                  <a:moveTo>
                    <a:pt x="777801" y="389211"/>
                  </a:moveTo>
                  <a:cubicBezTo>
                    <a:pt x="777801" y="174431"/>
                    <a:pt x="603370" y="0"/>
                    <a:pt x="388590" y="0"/>
                  </a:cubicBezTo>
                  <a:cubicBezTo>
                    <a:pt x="173810" y="0"/>
                    <a:pt x="0" y="173810"/>
                    <a:pt x="0" y="389211"/>
                  </a:cubicBezTo>
                  <a:cubicBezTo>
                    <a:pt x="0" y="603991"/>
                    <a:pt x="173810" y="777801"/>
                    <a:pt x="388590" y="777801"/>
                  </a:cubicBezTo>
                  <a:cubicBezTo>
                    <a:pt x="603991" y="778422"/>
                    <a:pt x="777801" y="603991"/>
                    <a:pt x="777801" y="389211"/>
                  </a:cubicBezTo>
                  <a:close/>
                </a:path>
              </a:pathLst>
            </a:custGeom>
            <a:solidFill>
              <a:schemeClr val="accent4"/>
            </a:solidFill>
            <a:ln w="61988"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grpSp>
      <p:pic>
        <p:nvPicPr>
          <p:cNvPr id="20" name="Graphic 37">
            <a:extLst>
              <a:ext uri="{FF2B5EF4-FFF2-40B4-BE49-F238E27FC236}">
                <a16:creationId xmlns:a16="http://schemas.microsoft.com/office/drawing/2014/main" id="{1BCC6C8E-18F8-B940-A869-51805A04AE13}"/>
              </a:ext>
            </a:extLst>
          </p:cNvPr>
          <p:cNvPicPr/>
          <p:nvPr/>
        </p:nvPicPr>
        <p:blipFill>
          <a:blip r:embed="rId5">
            <a:extLst>
              <a:ext uri="{FF2B5EF4-FFF2-40B4-BE49-F238E27FC236}">
                <a16:creationId xmlns:wp="http://schemas.openxmlformats.org/drawingml/2006/wordprocessingDrawing" xmlns:wp14="http://schemas.microsoft.com/office/word/2010/wordprocessingDrawing" xmlns:pic="http://schemas.openxmlformats.org/drawingml/2006/picture" xmlns:mc="http://schemas.openxmlformats.org/markup-compatibility/2006" xmlns:arto="http://schemas.microsoft.com/office/word/2006/arto" xmlns:a16="http://schemas.microsoft.com/office/drawing/2014/main" xmlns:asvg="http://schemas.microsoft.com/office/drawing/2016/SVG/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v="urn:schemas-microsoft-com:vml" xmlns:m="http://schemas.openxmlformats.org/officeDocument/2006/math"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lc="http://schemas.openxmlformats.org/drawingml/2006/lockedCanvas" xmlns="" id="{84C21A5B-4185-4DC3-B532-EB810AC5DBB8}"/>
              </a:ext>
            </a:extLst>
          </a:blip>
          <a:stretch>
            <a:fillRect/>
          </a:stretch>
        </p:blipFill>
        <p:spPr>
          <a:xfrm>
            <a:off x="6213634" y="4229631"/>
            <a:ext cx="1160145" cy="914400"/>
          </a:xfrm>
          <a:prstGeom prst="rect">
            <a:avLst/>
          </a:prstGeom>
        </p:spPr>
      </p:pic>
      <p:sp>
        <p:nvSpPr>
          <p:cNvPr id="21" name="TextBox 20">
            <a:extLst>
              <a:ext uri="{FF2B5EF4-FFF2-40B4-BE49-F238E27FC236}">
                <a16:creationId xmlns:a16="http://schemas.microsoft.com/office/drawing/2014/main" id="{936E5A2D-B445-3442-9104-3C8FF342EA9C}"/>
              </a:ext>
            </a:extLst>
          </p:cNvPr>
          <p:cNvSpPr txBox="1"/>
          <p:nvPr/>
        </p:nvSpPr>
        <p:spPr>
          <a:xfrm>
            <a:off x="2390578" y="1894313"/>
            <a:ext cx="325645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ea typeface="+mn-ea"/>
                <a:cs typeface="+mn-cs"/>
              </a:rPr>
              <a:t>Elicit Thinking</a:t>
            </a:r>
          </a:p>
        </p:txBody>
      </p:sp>
      <p:sp>
        <p:nvSpPr>
          <p:cNvPr id="22" name="TextBox 21">
            <a:extLst>
              <a:ext uri="{FF2B5EF4-FFF2-40B4-BE49-F238E27FC236}">
                <a16:creationId xmlns:a16="http://schemas.microsoft.com/office/drawing/2014/main" id="{14E3F550-B034-ED41-8F69-D840B0DE1D35}"/>
              </a:ext>
            </a:extLst>
          </p:cNvPr>
          <p:cNvSpPr txBox="1"/>
          <p:nvPr/>
        </p:nvSpPr>
        <p:spPr>
          <a:xfrm>
            <a:off x="7944041" y="4425221"/>
            <a:ext cx="37147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ea typeface="+mn-ea"/>
                <a:cs typeface="+mn-cs"/>
              </a:rPr>
              <a:t>Agree on Next Steps</a:t>
            </a:r>
          </a:p>
        </p:txBody>
      </p:sp>
      <p:sp>
        <p:nvSpPr>
          <p:cNvPr id="23" name="TextBox 22">
            <a:extLst>
              <a:ext uri="{FF2B5EF4-FFF2-40B4-BE49-F238E27FC236}">
                <a16:creationId xmlns:a16="http://schemas.microsoft.com/office/drawing/2014/main" id="{101A6B49-F286-BA41-B85C-8C9D27129196}"/>
              </a:ext>
            </a:extLst>
          </p:cNvPr>
          <p:cNvSpPr txBox="1"/>
          <p:nvPr/>
        </p:nvSpPr>
        <p:spPr>
          <a:xfrm>
            <a:off x="7940664" y="1782124"/>
            <a:ext cx="334425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ea typeface="+mn-ea"/>
                <a:cs typeface="+mn-cs"/>
              </a:rPr>
              <a:t>Compare Facts to Definitions </a:t>
            </a:r>
          </a:p>
        </p:txBody>
      </p:sp>
      <p:sp>
        <p:nvSpPr>
          <p:cNvPr id="24" name="TextBox 23">
            <a:extLst>
              <a:ext uri="{FF2B5EF4-FFF2-40B4-BE49-F238E27FC236}">
                <a16:creationId xmlns:a16="http://schemas.microsoft.com/office/drawing/2014/main" id="{63649E1B-CAF5-434E-81E6-285ED7FD7AAE}"/>
              </a:ext>
            </a:extLst>
          </p:cNvPr>
          <p:cNvSpPr txBox="1"/>
          <p:nvPr/>
        </p:nvSpPr>
        <p:spPr>
          <a:xfrm>
            <a:off x="2390578" y="4787761"/>
            <a:ext cx="325645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ea typeface="+mn-ea"/>
                <a:cs typeface="+mn-cs"/>
              </a:rPr>
              <a:t>Discuss the Three Questions</a:t>
            </a:r>
          </a:p>
        </p:txBody>
      </p:sp>
      <p:sp>
        <p:nvSpPr>
          <p:cNvPr id="25" name="TextBox 24">
            <a:extLst>
              <a:ext uri="{FF2B5EF4-FFF2-40B4-BE49-F238E27FC236}">
                <a16:creationId xmlns:a16="http://schemas.microsoft.com/office/drawing/2014/main" id="{7DC9302F-0D17-0C48-82EC-A709E4A7B603}"/>
              </a:ext>
            </a:extLst>
          </p:cNvPr>
          <p:cNvSpPr txBox="1"/>
          <p:nvPr/>
        </p:nvSpPr>
        <p:spPr>
          <a:xfrm>
            <a:off x="2390577" y="3275524"/>
            <a:ext cx="325645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ea typeface="+mn-ea"/>
                <a:cs typeface="+mn-cs"/>
              </a:rPr>
              <a:t>Focus on the Decision Point</a:t>
            </a:r>
          </a:p>
        </p:txBody>
      </p:sp>
      <p:pic>
        <p:nvPicPr>
          <p:cNvPr id="26" name="Picture 25">
            <a:extLst>
              <a:ext uri="{FF2B5EF4-FFF2-40B4-BE49-F238E27FC236}">
                <a16:creationId xmlns:a16="http://schemas.microsoft.com/office/drawing/2014/main" id="{AC65F725-8932-8574-A734-3A64C3ECC635}"/>
              </a:ext>
            </a:extLst>
          </p:cNvPr>
          <p:cNvPicPr>
            <a:picLocks noChangeAspect="1"/>
          </p:cNvPicPr>
          <p:nvPr/>
        </p:nvPicPr>
        <p:blipFill>
          <a:blip r:embed="rId6"/>
          <a:stretch>
            <a:fillRect/>
          </a:stretch>
        </p:blipFill>
        <p:spPr>
          <a:xfrm>
            <a:off x="8336115" y="2685837"/>
            <a:ext cx="1728223" cy="1728223"/>
          </a:xfrm>
          <a:prstGeom prst="rect">
            <a:avLst/>
          </a:prstGeom>
        </p:spPr>
      </p:pic>
      <p:sp>
        <p:nvSpPr>
          <p:cNvPr id="2" name="Title 1">
            <a:extLst>
              <a:ext uri="{FF2B5EF4-FFF2-40B4-BE49-F238E27FC236}">
                <a16:creationId xmlns:a16="http://schemas.microsoft.com/office/drawing/2014/main" id="{342B2453-2599-2F86-66DB-71E467328830}"/>
              </a:ext>
            </a:extLst>
          </p:cNvPr>
          <p:cNvSpPr>
            <a:spLocks noGrp="1"/>
          </p:cNvSpPr>
          <p:nvPr>
            <p:ph type="title"/>
          </p:nvPr>
        </p:nvSpPr>
        <p:spPr/>
        <p:txBody>
          <a:bodyPr/>
          <a:lstStyle/>
          <a:p>
            <a:r>
              <a:rPr lang="en-US"/>
              <a:t>Five-Step CONSULTATION Model</a:t>
            </a:r>
          </a:p>
        </p:txBody>
      </p:sp>
    </p:spTree>
    <p:custDataLst>
      <p:tags r:id="rId1"/>
    </p:custDataLst>
    <p:extLst>
      <p:ext uri="{BB962C8B-B14F-4D97-AF65-F5344CB8AC3E}">
        <p14:creationId xmlns:p14="http://schemas.microsoft.com/office/powerpoint/2010/main" val="2569808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F7B5-FABF-DB4D-CCAF-3D286E74DFEE}"/>
              </a:ext>
            </a:extLst>
          </p:cNvPr>
          <p:cNvSpPr>
            <a:spLocks noGrp="1"/>
          </p:cNvSpPr>
          <p:nvPr>
            <p:ph type="title"/>
          </p:nvPr>
        </p:nvSpPr>
        <p:spPr/>
        <p:txBody>
          <a:bodyPr/>
          <a:lstStyle/>
          <a:p>
            <a:r>
              <a:rPr lang="en-US"/>
              <a:t>One on One</a:t>
            </a:r>
          </a:p>
        </p:txBody>
      </p:sp>
      <p:sp>
        <p:nvSpPr>
          <p:cNvPr id="6" name="TextBox 5">
            <a:extLst>
              <a:ext uri="{FF2B5EF4-FFF2-40B4-BE49-F238E27FC236}">
                <a16:creationId xmlns:a16="http://schemas.microsoft.com/office/drawing/2014/main" id="{0A3F9C84-A9B0-4D0C-9991-73370D827810}"/>
              </a:ext>
            </a:extLst>
          </p:cNvPr>
          <p:cNvSpPr txBox="1"/>
          <p:nvPr/>
        </p:nvSpPr>
        <p:spPr>
          <a:xfrm>
            <a:off x="639663" y="2831597"/>
            <a:ext cx="2834640" cy="523220"/>
          </a:xfrm>
          <a:prstGeom prst="rect">
            <a:avLst/>
          </a:prstGeom>
          <a:noFill/>
        </p:spPr>
        <p:txBody>
          <a:bodyPr wrap="square">
            <a:spAutoFit/>
          </a:bodyPr>
          <a:lstStyle/>
          <a:p>
            <a:pPr lvl="0" algn="ctr">
              <a:lnSpc>
                <a:spcPct val="100000"/>
              </a:lnSpc>
              <a:spcAft>
                <a:spcPts val="0"/>
              </a:spcAft>
            </a:pPr>
            <a:r>
              <a:rPr lang="en-US" sz="2800" b="1"/>
              <a:t>Supervisor Prep</a:t>
            </a:r>
          </a:p>
        </p:txBody>
      </p:sp>
      <p:sp>
        <p:nvSpPr>
          <p:cNvPr id="8" name="TextBox 7">
            <a:extLst>
              <a:ext uri="{FF2B5EF4-FFF2-40B4-BE49-F238E27FC236}">
                <a16:creationId xmlns:a16="http://schemas.microsoft.com/office/drawing/2014/main" id="{E44A7937-8379-429C-93B4-275D84D530F7}"/>
              </a:ext>
            </a:extLst>
          </p:cNvPr>
          <p:cNvSpPr txBox="1"/>
          <p:nvPr/>
        </p:nvSpPr>
        <p:spPr>
          <a:xfrm>
            <a:off x="639662" y="3808754"/>
            <a:ext cx="3533938" cy="1938992"/>
          </a:xfrm>
          <a:prstGeom prst="rect">
            <a:avLst/>
          </a:prstGeom>
          <a:noFill/>
        </p:spPr>
        <p:txBody>
          <a:bodyPr wrap="square">
            <a:spAutoFit/>
          </a:bodyPr>
          <a:lstStyle/>
          <a:p>
            <a:pPr marL="457200" lvl="0" indent="-457200">
              <a:lnSpc>
                <a:spcPct val="100000"/>
              </a:lnSpc>
              <a:spcAft>
                <a:spcPts val="0"/>
              </a:spcAft>
              <a:buClr>
                <a:schemeClr val="accent1"/>
              </a:buClr>
              <a:buSzPct val="100000"/>
              <a:buFont typeface="Arial" panose="020B0604020202020204" pitchFamily="34" charset="0"/>
              <a:buChar char="•"/>
            </a:pPr>
            <a:r>
              <a:rPr lang="en-US" sz="2400"/>
              <a:t>How accurate have completed SDM assessments been? </a:t>
            </a:r>
          </a:p>
          <a:p>
            <a:pPr marL="457200" lvl="0" indent="-457200">
              <a:lnSpc>
                <a:spcPct val="100000"/>
              </a:lnSpc>
              <a:spcAft>
                <a:spcPts val="0"/>
              </a:spcAft>
              <a:buClr>
                <a:schemeClr val="accent1"/>
              </a:buClr>
              <a:buSzPct val="100000"/>
              <a:buFont typeface="Arial" panose="020B0604020202020204" pitchFamily="34" charset="0"/>
              <a:buChar char="•"/>
            </a:pPr>
            <a:r>
              <a:rPr lang="en-US" sz="2400"/>
              <a:t>What are strengths? </a:t>
            </a:r>
          </a:p>
          <a:p>
            <a:pPr marL="457200" lvl="0" indent="-457200">
              <a:lnSpc>
                <a:spcPct val="100000"/>
              </a:lnSpc>
              <a:spcAft>
                <a:spcPts val="0"/>
              </a:spcAft>
              <a:buClr>
                <a:schemeClr val="accent1"/>
              </a:buClr>
              <a:buSzPct val="100000"/>
              <a:buFont typeface="Arial" panose="020B0604020202020204" pitchFamily="34" charset="0"/>
              <a:buChar char="•"/>
            </a:pPr>
            <a:r>
              <a:rPr lang="en-US" sz="2400"/>
              <a:t>Areas to improve?</a:t>
            </a:r>
          </a:p>
        </p:txBody>
      </p:sp>
      <p:sp>
        <p:nvSpPr>
          <p:cNvPr id="9" name="TextBox 8">
            <a:extLst>
              <a:ext uri="{FF2B5EF4-FFF2-40B4-BE49-F238E27FC236}">
                <a16:creationId xmlns:a16="http://schemas.microsoft.com/office/drawing/2014/main" id="{6AB8BDA9-6A51-48A2-8A65-AF2BC537EA63}"/>
              </a:ext>
            </a:extLst>
          </p:cNvPr>
          <p:cNvSpPr txBox="1"/>
          <p:nvPr/>
        </p:nvSpPr>
        <p:spPr>
          <a:xfrm>
            <a:off x="4296941" y="2879218"/>
            <a:ext cx="2743200" cy="523220"/>
          </a:xfrm>
          <a:prstGeom prst="rect">
            <a:avLst/>
          </a:prstGeom>
          <a:noFill/>
        </p:spPr>
        <p:txBody>
          <a:bodyPr wrap="square">
            <a:spAutoFit/>
          </a:bodyPr>
          <a:lstStyle/>
          <a:p>
            <a:pPr lvl="0" algn="ctr">
              <a:lnSpc>
                <a:spcPct val="100000"/>
              </a:lnSpc>
              <a:spcAft>
                <a:spcPts val="0"/>
              </a:spcAft>
            </a:pPr>
            <a:r>
              <a:rPr lang="en-US" sz="2800" b="1"/>
              <a:t>Worker Prep</a:t>
            </a:r>
          </a:p>
        </p:txBody>
      </p:sp>
      <p:sp>
        <p:nvSpPr>
          <p:cNvPr id="10" name="TextBox 9">
            <a:extLst>
              <a:ext uri="{FF2B5EF4-FFF2-40B4-BE49-F238E27FC236}">
                <a16:creationId xmlns:a16="http://schemas.microsoft.com/office/drawing/2014/main" id="{A15D6AAA-A748-4531-B88A-840AD6D14AD4}"/>
              </a:ext>
            </a:extLst>
          </p:cNvPr>
          <p:cNvSpPr txBox="1"/>
          <p:nvPr/>
        </p:nvSpPr>
        <p:spPr>
          <a:xfrm>
            <a:off x="4296942" y="3624088"/>
            <a:ext cx="3469814" cy="2308324"/>
          </a:xfrm>
          <a:prstGeom prst="rect">
            <a:avLst/>
          </a:prstGeom>
          <a:noFill/>
        </p:spPr>
        <p:txBody>
          <a:bodyPr wrap="square">
            <a:spAutoFit/>
          </a:bodyPr>
          <a:lstStyle/>
          <a:p>
            <a:pPr marL="457200" lvl="0" indent="-457200">
              <a:lnSpc>
                <a:spcPct val="100000"/>
              </a:lnSpc>
              <a:spcAft>
                <a:spcPts val="0"/>
              </a:spcAft>
              <a:buClr>
                <a:schemeClr val="accent1"/>
              </a:buClr>
              <a:buSzPct val="100000"/>
              <a:buFont typeface="Arial" panose="020B0604020202020204" pitchFamily="34" charset="0"/>
              <a:buChar char="•"/>
            </a:pPr>
            <a:r>
              <a:rPr lang="en-US" sz="2400">
                <a:solidFill>
                  <a:schemeClr val="tx1"/>
                </a:solidFill>
              </a:rPr>
              <a:t>What have</a:t>
            </a:r>
            <a:br>
              <a:rPr lang="en-US" sz="2400">
                <a:solidFill>
                  <a:schemeClr val="tx1"/>
                </a:solidFill>
              </a:rPr>
            </a:br>
            <a:r>
              <a:rPr lang="en-US" sz="2400">
                <a:solidFill>
                  <a:schemeClr val="tx1"/>
                </a:solidFill>
              </a:rPr>
              <a:t>I done well?</a:t>
            </a:r>
          </a:p>
          <a:p>
            <a:pPr marL="457200" lvl="0" indent="-457200">
              <a:lnSpc>
                <a:spcPct val="100000"/>
              </a:lnSpc>
              <a:spcAft>
                <a:spcPts val="0"/>
              </a:spcAft>
              <a:buClr>
                <a:schemeClr val="accent1"/>
              </a:buClr>
              <a:buSzPct val="100000"/>
              <a:buFont typeface="Arial" panose="020B0604020202020204" pitchFamily="34" charset="0"/>
              <a:buChar char="•"/>
            </a:pPr>
            <a:r>
              <a:rPr lang="en-US" sz="2400"/>
              <a:t>Where do I struggle?</a:t>
            </a:r>
          </a:p>
          <a:p>
            <a:pPr marL="457200" lvl="0" indent="-457200">
              <a:lnSpc>
                <a:spcPct val="100000"/>
              </a:lnSpc>
              <a:spcAft>
                <a:spcPts val="0"/>
              </a:spcAft>
              <a:buClr>
                <a:schemeClr val="accent1"/>
              </a:buClr>
              <a:buSzPct val="100000"/>
              <a:buFont typeface="Arial" panose="020B0604020202020204" pitchFamily="34" charset="0"/>
              <a:buChar char="•"/>
            </a:pPr>
            <a:r>
              <a:rPr lang="en-US" sz="2400"/>
              <a:t>What do I need</a:t>
            </a:r>
            <a:br>
              <a:rPr lang="en-US" sz="2400"/>
            </a:br>
            <a:r>
              <a:rPr lang="en-US" sz="2400"/>
              <a:t>to succeed</a:t>
            </a:r>
            <a:br>
              <a:rPr lang="en-US" sz="2400"/>
            </a:br>
            <a:r>
              <a:rPr lang="en-US" sz="2400"/>
              <a:t>in my role?</a:t>
            </a:r>
          </a:p>
        </p:txBody>
      </p:sp>
      <p:sp>
        <p:nvSpPr>
          <p:cNvPr id="11" name="TextBox 10">
            <a:extLst>
              <a:ext uri="{FF2B5EF4-FFF2-40B4-BE49-F238E27FC236}">
                <a16:creationId xmlns:a16="http://schemas.microsoft.com/office/drawing/2014/main" id="{2F45CF8D-7A41-4ED4-8B64-06B96EBA09CD}"/>
              </a:ext>
            </a:extLst>
          </p:cNvPr>
          <p:cNvSpPr txBox="1"/>
          <p:nvPr/>
        </p:nvSpPr>
        <p:spPr>
          <a:xfrm>
            <a:off x="7889996" y="2885424"/>
            <a:ext cx="3765429" cy="523220"/>
          </a:xfrm>
          <a:prstGeom prst="rect">
            <a:avLst/>
          </a:prstGeom>
          <a:noFill/>
        </p:spPr>
        <p:txBody>
          <a:bodyPr wrap="square">
            <a:spAutoFit/>
          </a:bodyPr>
          <a:lstStyle/>
          <a:p>
            <a:pPr lvl="0" algn="ctr">
              <a:lnSpc>
                <a:spcPct val="100000"/>
              </a:lnSpc>
              <a:spcAft>
                <a:spcPts val="0"/>
              </a:spcAft>
            </a:pPr>
            <a:r>
              <a:rPr lang="en-US" sz="2800" b="1"/>
              <a:t>Dialogue</a:t>
            </a:r>
          </a:p>
        </p:txBody>
      </p:sp>
      <p:sp>
        <p:nvSpPr>
          <p:cNvPr id="12" name="TextBox 11">
            <a:extLst>
              <a:ext uri="{FF2B5EF4-FFF2-40B4-BE49-F238E27FC236}">
                <a16:creationId xmlns:a16="http://schemas.microsoft.com/office/drawing/2014/main" id="{4E3BEAD4-8C31-444F-B6A5-828E44013FF6}"/>
              </a:ext>
            </a:extLst>
          </p:cNvPr>
          <p:cNvSpPr txBox="1"/>
          <p:nvPr/>
        </p:nvSpPr>
        <p:spPr>
          <a:xfrm>
            <a:off x="7889996" y="3551205"/>
            <a:ext cx="3765429" cy="2677656"/>
          </a:xfrm>
          <a:prstGeom prst="rect">
            <a:avLst/>
          </a:prstGeom>
          <a:noFill/>
        </p:spPr>
        <p:txBody>
          <a:bodyPr wrap="square" lIns="91440" tIns="45720" rIns="91440" bIns="45720" anchor="t">
            <a:spAutoFit/>
          </a:bodyPr>
          <a:lstStyle/>
          <a:p>
            <a:pPr marL="457200" indent="-457200">
              <a:buClr>
                <a:schemeClr val="accent1"/>
              </a:buClr>
              <a:buSzPct val="100000"/>
              <a:buFont typeface="Arial" panose="020B0604020202020204" pitchFamily="34" charset="0"/>
              <a:buChar char="•"/>
            </a:pPr>
            <a:r>
              <a:rPr lang="en-US" sz="2400"/>
              <a:t>Discuss case reading results</a:t>
            </a:r>
          </a:p>
          <a:p>
            <a:pPr marL="457200" indent="-457200">
              <a:buClr>
                <a:schemeClr val="accent1"/>
              </a:buClr>
              <a:buSzPct val="100000"/>
              <a:buFont typeface="Arial" panose="020B0604020202020204" pitchFamily="34" charset="0"/>
              <a:buChar char="•"/>
            </a:pPr>
            <a:r>
              <a:rPr lang="en-US" sz="2400"/>
              <a:t>Positive feedback </a:t>
            </a:r>
          </a:p>
          <a:p>
            <a:pPr marL="457200" indent="-457200">
              <a:buClr>
                <a:schemeClr val="accent1"/>
              </a:buClr>
              <a:buSzPct val="100000"/>
              <a:buFont typeface="Arial" panose="020B0604020202020204" pitchFamily="34" charset="0"/>
              <a:buChar char="•"/>
            </a:pPr>
            <a:r>
              <a:rPr lang="en-US" sz="2400"/>
              <a:t>More comprehensive case consultation </a:t>
            </a:r>
          </a:p>
          <a:p>
            <a:pPr marL="457200" indent="-457200">
              <a:buClr>
                <a:schemeClr val="accent1"/>
              </a:buClr>
              <a:buSzPct val="100000"/>
              <a:buFont typeface="Arial" panose="020B0604020202020204" pitchFamily="34" charset="0"/>
              <a:buChar char="•"/>
            </a:pPr>
            <a:r>
              <a:rPr lang="en-US" sz="2400"/>
              <a:t>Plan for professional development</a:t>
            </a:r>
          </a:p>
        </p:txBody>
      </p:sp>
      <p:pic>
        <p:nvPicPr>
          <p:cNvPr id="17" name="Graphic 16">
            <a:extLst>
              <a:ext uri="{FF2B5EF4-FFF2-40B4-BE49-F238E27FC236}">
                <a16:creationId xmlns:a16="http://schemas.microsoft.com/office/drawing/2014/main" id="{6EC9153E-5C33-4295-960C-17AE690C8A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0294" y="1958087"/>
            <a:ext cx="724832" cy="597986"/>
          </a:xfrm>
          <a:prstGeom prst="rect">
            <a:avLst/>
          </a:prstGeom>
        </p:spPr>
      </p:pic>
      <p:pic>
        <p:nvPicPr>
          <p:cNvPr id="18" name="Graphic 17">
            <a:extLst>
              <a:ext uri="{FF2B5EF4-FFF2-40B4-BE49-F238E27FC236}">
                <a16:creationId xmlns:a16="http://schemas.microsoft.com/office/drawing/2014/main" id="{FB0784A2-FD4F-4AFB-A2B9-17D6D75C1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60238" y="1962802"/>
            <a:ext cx="593271" cy="593271"/>
          </a:xfrm>
          <a:prstGeom prst="rect">
            <a:avLst/>
          </a:prstGeom>
        </p:spPr>
      </p:pic>
      <p:pic>
        <p:nvPicPr>
          <p:cNvPr id="19" name="Graphic 18">
            <a:extLst>
              <a:ext uri="{FF2B5EF4-FFF2-40B4-BE49-F238E27FC236}">
                <a16:creationId xmlns:a16="http://schemas.microsoft.com/office/drawing/2014/main" id="{08750381-DE29-4B7A-BD7C-055748C665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17126" y="1952445"/>
            <a:ext cx="502830" cy="603628"/>
          </a:xfrm>
          <a:prstGeom prst="rect">
            <a:avLst/>
          </a:prstGeom>
        </p:spPr>
      </p:pic>
    </p:spTree>
    <p:custDataLst>
      <p:tags r:id="rId1"/>
    </p:custDataLst>
    <p:extLst>
      <p:ext uri="{BB962C8B-B14F-4D97-AF65-F5344CB8AC3E}">
        <p14:creationId xmlns:p14="http://schemas.microsoft.com/office/powerpoint/2010/main" val="2943382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38BB-CF5A-23BF-A38A-4BD53D32B77E}"/>
              </a:ext>
            </a:extLst>
          </p:cNvPr>
          <p:cNvSpPr>
            <a:spLocks noGrp="1"/>
          </p:cNvSpPr>
          <p:nvPr>
            <p:ph type="title"/>
          </p:nvPr>
        </p:nvSpPr>
        <p:spPr/>
        <p:txBody>
          <a:bodyPr/>
          <a:lstStyle/>
          <a:p>
            <a:r>
              <a:rPr lang="en-US"/>
              <a:t>SafeMeasures®</a:t>
            </a:r>
          </a:p>
        </p:txBody>
      </p:sp>
      <p:pic>
        <p:nvPicPr>
          <p:cNvPr id="4" name="Picture 3">
            <a:extLst>
              <a:ext uri="{FF2B5EF4-FFF2-40B4-BE49-F238E27FC236}">
                <a16:creationId xmlns:a16="http://schemas.microsoft.com/office/drawing/2014/main" id="{1A58A507-96D8-B843-BEE9-9E2DCC86715D}"/>
              </a:ext>
            </a:extLst>
          </p:cNvPr>
          <p:cNvPicPr>
            <a:picLocks noChangeAspect="1"/>
          </p:cNvPicPr>
          <p:nvPr/>
        </p:nvPicPr>
        <p:blipFill>
          <a:blip r:embed="rId4"/>
          <a:stretch>
            <a:fillRect/>
          </a:stretch>
        </p:blipFill>
        <p:spPr>
          <a:xfrm>
            <a:off x="8369300" y="203748"/>
            <a:ext cx="3183037" cy="6450504"/>
          </a:xfrm>
          <a:prstGeom prst="rect">
            <a:avLst/>
          </a:prstGeom>
        </p:spPr>
      </p:pic>
      <p:sp>
        <p:nvSpPr>
          <p:cNvPr id="5" name="TextBox 4">
            <a:extLst>
              <a:ext uri="{FF2B5EF4-FFF2-40B4-BE49-F238E27FC236}">
                <a16:creationId xmlns:a16="http://schemas.microsoft.com/office/drawing/2014/main" id="{AF10B793-A023-1DD1-EAB4-8CD9A9720774}"/>
              </a:ext>
            </a:extLst>
          </p:cNvPr>
          <p:cNvSpPr txBox="1"/>
          <p:nvPr/>
        </p:nvSpPr>
        <p:spPr>
          <a:xfrm>
            <a:off x="639663" y="4698999"/>
            <a:ext cx="6561237" cy="1384995"/>
          </a:xfrm>
          <a:prstGeom prst="rect">
            <a:avLst/>
          </a:prstGeom>
          <a:noFill/>
        </p:spPr>
        <p:txBody>
          <a:bodyPr wrap="square" rtlCol="0">
            <a:spAutoFit/>
          </a:bodyPr>
          <a:lstStyle/>
          <a:p>
            <a:r>
              <a:rPr lang="en-US" sz="2800"/>
              <a:t>More than 35 reports related to SDM assessment completion and results (as of 2025)</a:t>
            </a:r>
          </a:p>
        </p:txBody>
      </p:sp>
    </p:spTree>
    <p:custDataLst>
      <p:tags r:id="rId1"/>
    </p:custDataLst>
    <p:extLst>
      <p:ext uri="{BB962C8B-B14F-4D97-AF65-F5344CB8AC3E}">
        <p14:creationId xmlns:p14="http://schemas.microsoft.com/office/powerpoint/2010/main" val="3791206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3F9C84-A9B0-4D0C-9991-73370D827810}"/>
              </a:ext>
            </a:extLst>
          </p:cNvPr>
          <p:cNvSpPr txBox="1"/>
          <p:nvPr/>
        </p:nvSpPr>
        <p:spPr>
          <a:xfrm>
            <a:off x="654121" y="2951946"/>
            <a:ext cx="2834640" cy="523220"/>
          </a:xfrm>
          <a:prstGeom prst="rect">
            <a:avLst/>
          </a:prstGeom>
          <a:noFill/>
        </p:spPr>
        <p:txBody>
          <a:bodyPr wrap="square">
            <a:spAutoFit/>
          </a:bodyPr>
          <a:lstStyle/>
          <a:p>
            <a:pPr lvl="0" algn="ctr">
              <a:lnSpc>
                <a:spcPct val="100000"/>
              </a:lnSpc>
              <a:spcAft>
                <a:spcPts val="0"/>
              </a:spcAft>
            </a:pPr>
            <a:r>
              <a:rPr lang="en-US" sz="2800" b="1"/>
              <a:t>Case Reading</a:t>
            </a:r>
          </a:p>
        </p:txBody>
      </p:sp>
      <p:sp>
        <p:nvSpPr>
          <p:cNvPr id="8" name="TextBox 7">
            <a:extLst>
              <a:ext uri="{FF2B5EF4-FFF2-40B4-BE49-F238E27FC236}">
                <a16:creationId xmlns:a16="http://schemas.microsoft.com/office/drawing/2014/main" id="{E44A7937-8379-429C-93B4-275D84D530F7}"/>
              </a:ext>
            </a:extLst>
          </p:cNvPr>
          <p:cNvSpPr txBox="1"/>
          <p:nvPr/>
        </p:nvSpPr>
        <p:spPr>
          <a:xfrm>
            <a:off x="654122" y="3574944"/>
            <a:ext cx="2738137" cy="2246769"/>
          </a:xfrm>
          <a:prstGeom prst="rect">
            <a:avLst/>
          </a:prstGeom>
          <a:noFill/>
        </p:spPr>
        <p:txBody>
          <a:bodyPr wrap="square">
            <a:spAutoFit/>
          </a:bodyPr>
          <a:lstStyle/>
          <a:p>
            <a:pPr lvl="0">
              <a:lnSpc>
                <a:spcPct val="100000"/>
              </a:lnSpc>
              <a:spcAft>
                <a:spcPts val="0"/>
              </a:spcAft>
            </a:pPr>
            <a:r>
              <a:rPr lang="en-US" sz="2800"/>
              <a:t>Struggles with gathering information about a topic or item</a:t>
            </a:r>
          </a:p>
        </p:txBody>
      </p:sp>
      <p:sp>
        <p:nvSpPr>
          <p:cNvPr id="9" name="TextBox 8">
            <a:extLst>
              <a:ext uri="{FF2B5EF4-FFF2-40B4-BE49-F238E27FC236}">
                <a16:creationId xmlns:a16="http://schemas.microsoft.com/office/drawing/2014/main" id="{6AB8BDA9-6A51-48A2-8A65-AF2BC537EA63}"/>
              </a:ext>
            </a:extLst>
          </p:cNvPr>
          <p:cNvSpPr txBox="1"/>
          <p:nvPr/>
        </p:nvSpPr>
        <p:spPr>
          <a:xfrm>
            <a:off x="4311299" y="2951946"/>
            <a:ext cx="2743200" cy="954107"/>
          </a:xfrm>
          <a:prstGeom prst="rect">
            <a:avLst/>
          </a:prstGeom>
          <a:noFill/>
        </p:spPr>
        <p:txBody>
          <a:bodyPr wrap="square">
            <a:spAutoFit/>
          </a:bodyPr>
          <a:lstStyle/>
          <a:p>
            <a:pPr lvl="0" algn="ctr">
              <a:lnSpc>
                <a:spcPct val="100000"/>
              </a:lnSpc>
              <a:spcAft>
                <a:spcPts val="0"/>
              </a:spcAft>
            </a:pPr>
            <a:r>
              <a:rPr lang="en-US" sz="2800" b="1"/>
              <a:t>Supervisor Recognition</a:t>
            </a:r>
          </a:p>
        </p:txBody>
      </p:sp>
      <p:sp>
        <p:nvSpPr>
          <p:cNvPr id="10" name="TextBox 9">
            <a:extLst>
              <a:ext uri="{FF2B5EF4-FFF2-40B4-BE49-F238E27FC236}">
                <a16:creationId xmlns:a16="http://schemas.microsoft.com/office/drawing/2014/main" id="{A15D6AAA-A748-4531-B88A-840AD6D14AD4}"/>
              </a:ext>
            </a:extLst>
          </p:cNvPr>
          <p:cNvSpPr txBox="1"/>
          <p:nvPr/>
        </p:nvSpPr>
        <p:spPr>
          <a:xfrm>
            <a:off x="4311300" y="3908547"/>
            <a:ext cx="2743199" cy="2246769"/>
          </a:xfrm>
          <a:prstGeom prst="rect">
            <a:avLst/>
          </a:prstGeom>
          <a:noFill/>
        </p:spPr>
        <p:txBody>
          <a:bodyPr wrap="square">
            <a:spAutoFit/>
          </a:bodyPr>
          <a:lstStyle/>
          <a:p>
            <a:pPr lvl="0">
              <a:lnSpc>
                <a:spcPct val="100000"/>
              </a:lnSpc>
              <a:spcAft>
                <a:spcPts val="0"/>
              </a:spcAft>
              <a:buClr>
                <a:schemeClr val="accent1"/>
              </a:buClr>
              <a:buSzPct val="150000"/>
            </a:pPr>
            <a:r>
              <a:rPr lang="en-US" sz="2800">
                <a:solidFill>
                  <a:schemeClr val="tx1"/>
                </a:solidFill>
              </a:rPr>
              <a:t>How are some workers successful at this? What is their approach? </a:t>
            </a:r>
          </a:p>
        </p:txBody>
      </p:sp>
      <p:sp>
        <p:nvSpPr>
          <p:cNvPr id="11" name="TextBox 10">
            <a:extLst>
              <a:ext uri="{FF2B5EF4-FFF2-40B4-BE49-F238E27FC236}">
                <a16:creationId xmlns:a16="http://schemas.microsoft.com/office/drawing/2014/main" id="{2F45CF8D-7A41-4ED4-8B64-06B96EBA09CD}"/>
              </a:ext>
            </a:extLst>
          </p:cNvPr>
          <p:cNvSpPr txBox="1"/>
          <p:nvPr/>
        </p:nvSpPr>
        <p:spPr>
          <a:xfrm>
            <a:off x="7904353" y="2951946"/>
            <a:ext cx="3765429" cy="523220"/>
          </a:xfrm>
          <a:prstGeom prst="rect">
            <a:avLst/>
          </a:prstGeom>
          <a:noFill/>
        </p:spPr>
        <p:txBody>
          <a:bodyPr wrap="square">
            <a:spAutoFit/>
          </a:bodyPr>
          <a:lstStyle/>
          <a:p>
            <a:pPr lvl="0" algn="ctr">
              <a:lnSpc>
                <a:spcPct val="100000"/>
              </a:lnSpc>
              <a:spcAft>
                <a:spcPts val="0"/>
              </a:spcAft>
            </a:pPr>
            <a:r>
              <a:rPr lang="en-US" sz="2800" b="1"/>
              <a:t>Dialogue</a:t>
            </a:r>
          </a:p>
        </p:txBody>
      </p:sp>
      <p:sp>
        <p:nvSpPr>
          <p:cNvPr id="12" name="TextBox 11">
            <a:extLst>
              <a:ext uri="{FF2B5EF4-FFF2-40B4-BE49-F238E27FC236}">
                <a16:creationId xmlns:a16="http://schemas.microsoft.com/office/drawing/2014/main" id="{4E3BEAD4-8C31-444F-B6A5-828E44013FF6}"/>
              </a:ext>
            </a:extLst>
          </p:cNvPr>
          <p:cNvSpPr txBox="1"/>
          <p:nvPr/>
        </p:nvSpPr>
        <p:spPr>
          <a:xfrm>
            <a:off x="7904352" y="3574944"/>
            <a:ext cx="3765429" cy="2246769"/>
          </a:xfrm>
          <a:prstGeom prst="rect">
            <a:avLst/>
          </a:prstGeom>
          <a:noFill/>
        </p:spPr>
        <p:txBody>
          <a:bodyPr wrap="square">
            <a:spAutoFit/>
          </a:bodyPr>
          <a:lstStyle/>
          <a:p>
            <a:pPr marL="457200" lvl="0" indent="-457200">
              <a:lnSpc>
                <a:spcPct val="100000"/>
              </a:lnSpc>
              <a:spcAft>
                <a:spcPts val="0"/>
              </a:spcAft>
              <a:buClr>
                <a:schemeClr val="accent1"/>
              </a:buClr>
              <a:buSzPct val="100000"/>
              <a:buFont typeface="Arial" panose="020B0604020202020204" pitchFamily="34" charset="0"/>
              <a:buChar char="•"/>
            </a:pPr>
            <a:r>
              <a:rPr lang="en-US" sz="2800"/>
              <a:t>Review definitions, possible screening criteria</a:t>
            </a:r>
          </a:p>
          <a:p>
            <a:pPr marL="457200" lvl="0" indent="-457200">
              <a:lnSpc>
                <a:spcPct val="100000"/>
              </a:lnSpc>
              <a:spcAft>
                <a:spcPts val="0"/>
              </a:spcAft>
              <a:buClr>
                <a:schemeClr val="accent1"/>
              </a:buClr>
              <a:buSzPct val="100000"/>
              <a:buFont typeface="Arial" panose="020B0604020202020204" pitchFamily="34" charset="0"/>
              <a:buChar char="•"/>
            </a:pPr>
            <a:r>
              <a:rPr lang="en-US" sz="2800"/>
              <a:t>Discuss interview approaches</a:t>
            </a:r>
          </a:p>
        </p:txBody>
      </p:sp>
      <p:pic>
        <p:nvPicPr>
          <p:cNvPr id="17" name="Graphic 16">
            <a:extLst>
              <a:ext uri="{FF2B5EF4-FFF2-40B4-BE49-F238E27FC236}">
                <a16:creationId xmlns:a16="http://schemas.microsoft.com/office/drawing/2014/main" id="{6EC9153E-5C33-4295-960C-17AE690C8A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4652" y="2167238"/>
            <a:ext cx="724832" cy="597986"/>
          </a:xfrm>
          <a:prstGeom prst="rect">
            <a:avLst/>
          </a:prstGeom>
        </p:spPr>
      </p:pic>
      <p:pic>
        <p:nvPicPr>
          <p:cNvPr id="13" name="Graphic 12">
            <a:extLst>
              <a:ext uri="{FF2B5EF4-FFF2-40B4-BE49-F238E27FC236}">
                <a16:creationId xmlns:a16="http://schemas.microsoft.com/office/drawing/2014/main" id="{6318C7FD-8F17-43D2-894B-93EDB95BFDE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3189" y="2167238"/>
            <a:ext cx="746140" cy="593272"/>
          </a:xfrm>
          <a:prstGeom prst="rect">
            <a:avLst/>
          </a:prstGeom>
        </p:spPr>
      </p:pic>
      <p:pic>
        <p:nvPicPr>
          <p:cNvPr id="14" name="Graphic 13">
            <a:extLst>
              <a:ext uri="{FF2B5EF4-FFF2-40B4-BE49-F238E27FC236}">
                <a16:creationId xmlns:a16="http://schemas.microsoft.com/office/drawing/2014/main" id="{B833229B-5853-47CB-84BE-C45E7E825F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5427" y="2165979"/>
            <a:ext cx="415526" cy="593272"/>
          </a:xfrm>
          <a:prstGeom prst="rect">
            <a:avLst/>
          </a:prstGeom>
        </p:spPr>
      </p:pic>
      <p:sp>
        <p:nvSpPr>
          <p:cNvPr id="2" name="Title 1">
            <a:extLst>
              <a:ext uri="{FF2B5EF4-FFF2-40B4-BE49-F238E27FC236}">
                <a16:creationId xmlns:a16="http://schemas.microsoft.com/office/drawing/2014/main" id="{50057882-4FF9-A198-6EA2-5830F0871806}"/>
              </a:ext>
            </a:extLst>
          </p:cNvPr>
          <p:cNvSpPr>
            <a:spLocks noGrp="1"/>
          </p:cNvSpPr>
          <p:nvPr>
            <p:ph type="title"/>
          </p:nvPr>
        </p:nvSpPr>
        <p:spPr/>
        <p:txBody>
          <a:bodyPr/>
          <a:lstStyle/>
          <a:p>
            <a:r>
              <a:rPr lang="en-US"/>
              <a:t>Group Supervision </a:t>
            </a:r>
          </a:p>
        </p:txBody>
      </p:sp>
    </p:spTree>
    <p:custDataLst>
      <p:tags r:id="rId1"/>
    </p:custDataLst>
    <p:extLst>
      <p:ext uri="{BB962C8B-B14F-4D97-AF65-F5344CB8AC3E}">
        <p14:creationId xmlns:p14="http://schemas.microsoft.com/office/powerpoint/2010/main" val="2996967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64F4-BC26-785C-0065-8D6FD3540D3F}"/>
              </a:ext>
            </a:extLst>
          </p:cNvPr>
          <p:cNvSpPr>
            <a:spLocks noGrp="1"/>
          </p:cNvSpPr>
          <p:nvPr>
            <p:ph type="title"/>
          </p:nvPr>
        </p:nvSpPr>
        <p:spPr/>
        <p:txBody>
          <a:bodyPr/>
          <a:lstStyle/>
          <a:p>
            <a:r>
              <a:rPr lang="en-US"/>
              <a:t>Fostering Learning</a:t>
            </a:r>
          </a:p>
        </p:txBody>
      </p:sp>
      <p:graphicFrame>
        <p:nvGraphicFramePr>
          <p:cNvPr id="7" name="Table 7">
            <a:extLst>
              <a:ext uri="{FF2B5EF4-FFF2-40B4-BE49-F238E27FC236}">
                <a16:creationId xmlns:a16="http://schemas.microsoft.com/office/drawing/2014/main" id="{70D2072C-3692-5627-7827-EEA9BEFDFF53}"/>
              </a:ext>
            </a:extLst>
          </p:cNvPr>
          <p:cNvGraphicFramePr>
            <a:graphicFrameLocks noGrp="1"/>
          </p:cNvGraphicFramePr>
          <p:nvPr>
            <p:extLst>
              <p:ext uri="{D42A27DB-BD31-4B8C-83A1-F6EECF244321}">
                <p14:modId xmlns:p14="http://schemas.microsoft.com/office/powerpoint/2010/main" val="1353467065"/>
              </p:ext>
            </p:extLst>
          </p:nvPr>
        </p:nvGraphicFramePr>
        <p:xfrm>
          <a:off x="639662" y="1645288"/>
          <a:ext cx="11057037" cy="4171311"/>
        </p:xfrm>
        <a:graphic>
          <a:graphicData uri="http://schemas.openxmlformats.org/drawingml/2006/table">
            <a:tbl>
              <a:tblPr firstRow="1" bandRow="1">
                <a:tableStyleId>{5C22544A-7EE6-4342-B048-85BDC9FD1C3A}</a:tableStyleId>
              </a:tblPr>
              <a:tblGrid>
                <a:gridCol w="3685679">
                  <a:extLst>
                    <a:ext uri="{9D8B030D-6E8A-4147-A177-3AD203B41FA5}">
                      <a16:colId xmlns:a16="http://schemas.microsoft.com/office/drawing/2014/main" val="284630822"/>
                    </a:ext>
                  </a:extLst>
                </a:gridCol>
                <a:gridCol w="3685679">
                  <a:extLst>
                    <a:ext uri="{9D8B030D-6E8A-4147-A177-3AD203B41FA5}">
                      <a16:colId xmlns:a16="http://schemas.microsoft.com/office/drawing/2014/main" val="607169011"/>
                    </a:ext>
                  </a:extLst>
                </a:gridCol>
                <a:gridCol w="3685679">
                  <a:extLst>
                    <a:ext uri="{9D8B030D-6E8A-4147-A177-3AD203B41FA5}">
                      <a16:colId xmlns:a16="http://schemas.microsoft.com/office/drawing/2014/main" val="874495475"/>
                    </a:ext>
                  </a:extLst>
                </a:gridCol>
              </a:tblGrid>
              <a:tr h="1390437">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3965" rtl="0" eaLnBrk="1" fontAlgn="auto" latinLnBrk="0" hangingPunct="1">
                        <a:lnSpc>
                          <a:spcPct val="100000"/>
                        </a:lnSpc>
                        <a:spcBef>
                          <a:spcPts val="0"/>
                        </a:spcBef>
                        <a:spcAft>
                          <a:spcPts val="0"/>
                        </a:spcAft>
                        <a:buClrTx/>
                        <a:buSzTx/>
                        <a:buFontTx/>
                        <a:buNone/>
                        <a:tabLst/>
                        <a:defRPr/>
                      </a:pPr>
                      <a:r>
                        <a:rPr lang="en-US" sz="2800"/>
                        <a:t>Low Standards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3965" rtl="0" eaLnBrk="1" fontAlgn="auto" latinLnBrk="0" hangingPunct="1">
                        <a:lnSpc>
                          <a:spcPct val="100000"/>
                        </a:lnSpc>
                        <a:spcBef>
                          <a:spcPts val="0"/>
                        </a:spcBef>
                        <a:spcAft>
                          <a:spcPts val="0"/>
                        </a:spcAft>
                        <a:buClrTx/>
                        <a:buSzTx/>
                        <a:buFontTx/>
                        <a:buNone/>
                        <a:tabLst/>
                        <a:defRPr/>
                      </a:pPr>
                      <a:r>
                        <a:rPr lang="en-US" sz="2800"/>
                        <a:t> Standards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883418352"/>
                  </a:ext>
                </a:extLst>
              </a:tr>
              <a:tr h="1390437">
                <a:tc>
                  <a:txBody>
                    <a:bodyPr/>
                    <a:lstStyle/>
                    <a:p>
                      <a:pPr marL="117475" marR="0" lvl="0" indent="0" algn="l" defTabSz="913965" rtl="0" eaLnBrk="1" fontAlgn="auto" latinLnBrk="0" hangingPunct="1">
                        <a:lnSpc>
                          <a:spcPct val="100000"/>
                        </a:lnSpc>
                        <a:spcBef>
                          <a:spcPts val="0"/>
                        </a:spcBef>
                        <a:spcAft>
                          <a:spcPts val="0"/>
                        </a:spcAft>
                        <a:buClrTx/>
                        <a:buSzTx/>
                        <a:buFontTx/>
                        <a:buNone/>
                        <a:tabLst/>
                        <a:defRPr/>
                      </a:pPr>
                      <a:r>
                        <a:rPr lang="en-US" sz="2800" b="1">
                          <a:solidFill>
                            <a:schemeClr val="tx1"/>
                          </a:solidFill>
                        </a:rPr>
                        <a:t>High Psychological Safety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4F5"/>
                    </a:solidFill>
                  </a:tcPr>
                </a:tc>
                <a:tc>
                  <a:txBody>
                    <a:bodyPr/>
                    <a:lstStyle/>
                    <a:p>
                      <a:pPr algn="ctr"/>
                      <a:r>
                        <a:rPr lang="en-US" sz="2800">
                          <a:solidFill>
                            <a:schemeClr val="tx1"/>
                          </a:solidFill>
                        </a:rPr>
                        <a:t>Comfort Zone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4F5"/>
                    </a:solidFill>
                  </a:tcPr>
                </a:tc>
                <a:tc>
                  <a:txBody>
                    <a:bodyPr/>
                    <a:lstStyle/>
                    <a:p>
                      <a:pPr algn="ctr"/>
                      <a:r>
                        <a:rPr lang="en-US" sz="2800">
                          <a:solidFill>
                            <a:schemeClr val="tx1"/>
                          </a:solidFill>
                        </a:rPr>
                        <a:t>Learning and High- Performance Zone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4F5"/>
                    </a:solidFill>
                  </a:tcPr>
                </a:tc>
                <a:extLst>
                  <a:ext uri="{0D108BD9-81ED-4DB2-BD59-A6C34878D82A}">
                    <a16:rowId xmlns:a16="http://schemas.microsoft.com/office/drawing/2014/main" val="2108519084"/>
                  </a:ext>
                </a:extLst>
              </a:tr>
              <a:tr h="1390437">
                <a:tc>
                  <a:txBody>
                    <a:bodyPr/>
                    <a:lstStyle/>
                    <a:p>
                      <a:pPr marL="117475" marR="0" lvl="0" indent="0" algn="l" defTabSz="913965" rtl="0" eaLnBrk="1" fontAlgn="auto" latinLnBrk="0" hangingPunct="1">
                        <a:lnSpc>
                          <a:spcPct val="100000"/>
                        </a:lnSpc>
                        <a:spcBef>
                          <a:spcPts val="0"/>
                        </a:spcBef>
                        <a:spcAft>
                          <a:spcPts val="0"/>
                        </a:spcAft>
                        <a:buClrTx/>
                        <a:buSzTx/>
                        <a:buFontTx/>
                        <a:buNone/>
                        <a:tabLst/>
                        <a:defRPr/>
                      </a:pPr>
                      <a:r>
                        <a:rPr lang="en-US" sz="2800" b="1">
                          <a:solidFill>
                            <a:schemeClr val="tx1"/>
                          </a:solidFill>
                        </a:rPr>
                        <a:t>Low Psychological Safety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4F5"/>
                    </a:solidFill>
                  </a:tcPr>
                </a:tc>
                <a:tc>
                  <a:txBody>
                    <a:bodyPr/>
                    <a:lstStyle/>
                    <a:p>
                      <a:pPr algn="ctr"/>
                      <a:r>
                        <a:rPr lang="en-US" sz="2800" b="0" i="0">
                          <a:solidFill>
                            <a:schemeClr val="tx1"/>
                          </a:solidFill>
                        </a:rPr>
                        <a:t>Apathy Zone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4F5"/>
                    </a:solidFill>
                  </a:tcPr>
                </a:tc>
                <a:tc>
                  <a:txBody>
                    <a:bodyPr/>
                    <a:lstStyle/>
                    <a:p>
                      <a:pPr algn="ctr"/>
                      <a:r>
                        <a:rPr lang="en-US" sz="2800" b="0" i="0">
                          <a:solidFill>
                            <a:schemeClr val="tx1"/>
                          </a:solidFill>
                        </a:rPr>
                        <a:t>Anxiety Zone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4F5"/>
                    </a:solidFill>
                  </a:tcPr>
                </a:tc>
                <a:extLst>
                  <a:ext uri="{0D108BD9-81ED-4DB2-BD59-A6C34878D82A}">
                    <a16:rowId xmlns:a16="http://schemas.microsoft.com/office/drawing/2014/main" val="3587560548"/>
                  </a:ext>
                </a:extLst>
              </a:tr>
            </a:tbl>
          </a:graphicData>
        </a:graphic>
      </p:graphicFrame>
    </p:spTree>
    <p:custDataLst>
      <p:tags r:id="rId1"/>
    </p:custDataLst>
    <p:extLst>
      <p:ext uri="{BB962C8B-B14F-4D97-AF65-F5344CB8AC3E}">
        <p14:creationId xmlns:p14="http://schemas.microsoft.com/office/powerpoint/2010/main" val="2536978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A903B33-10DB-43D4-A9AE-24623EE2D9B6}"/>
              </a:ext>
            </a:extLst>
          </p:cNvPr>
          <p:cNvSpPr>
            <a:spLocks noGrp="1"/>
          </p:cNvSpPr>
          <p:nvPr>
            <p:ph type="title"/>
          </p:nvPr>
        </p:nvSpPr>
        <p:spPr/>
        <p:txBody>
          <a:bodyPr/>
          <a:lstStyle/>
          <a:p>
            <a:r>
              <a:rPr lang="en-US"/>
              <a:t>NEEDS and Solutions</a:t>
            </a:r>
          </a:p>
        </p:txBody>
      </p:sp>
      <p:sp>
        <p:nvSpPr>
          <p:cNvPr id="2" name="Text Placeholder 1">
            <a:extLst>
              <a:ext uri="{FF2B5EF4-FFF2-40B4-BE49-F238E27FC236}">
                <a16:creationId xmlns:a16="http://schemas.microsoft.com/office/drawing/2014/main" id="{006A6E25-8584-1A4A-FFC6-CFB47FB15449}"/>
              </a:ext>
            </a:extLst>
          </p:cNvPr>
          <p:cNvSpPr>
            <a:spLocks noGrp="1"/>
          </p:cNvSpPr>
          <p:nvPr>
            <p:ph type="body" sz="quarter" idx="15"/>
          </p:nvPr>
        </p:nvSpPr>
        <p:spPr>
          <a:xfrm>
            <a:off x="982558" y="3512003"/>
            <a:ext cx="3176848" cy="2331236"/>
          </a:xfrm>
        </p:spPr>
        <p:txBody>
          <a:bodyPr/>
          <a:lstStyle/>
          <a:p>
            <a:pPr marL="457200" indent="-457200" algn="l">
              <a:buFont typeface="Arial" panose="020B0604020202020204" pitchFamily="34" charset="0"/>
              <a:buChar char="•"/>
            </a:pPr>
            <a:r>
              <a:rPr lang="en-US" sz="2800">
                <a:solidFill>
                  <a:srgbClr val="6E7072"/>
                </a:solidFill>
              </a:rPr>
              <a:t>Trust</a:t>
            </a:r>
          </a:p>
          <a:p>
            <a:pPr marL="457200" indent="-457200" algn="l">
              <a:buFont typeface="Arial" panose="020B0604020202020204" pitchFamily="34" charset="0"/>
              <a:buChar char="•"/>
            </a:pPr>
            <a:r>
              <a:rPr lang="en-US" sz="2800">
                <a:solidFill>
                  <a:srgbClr val="6E7072"/>
                </a:solidFill>
              </a:rPr>
              <a:t>Compassion</a:t>
            </a:r>
          </a:p>
          <a:p>
            <a:pPr marL="457200" indent="-457200" algn="l">
              <a:buFont typeface="Arial" panose="020B0604020202020204" pitchFamily="34" charset="0"/>
              <a:buChar char="•"/>
            </a:pPr>
            <a:r>
              <a:rPr lang="en-US" sz="2800" b="1"/>
              <a:t>Stability</a:t>
            </a:r>
          </a:p>
          <a:p>
            <a:pPr marL="457200" indent="-457200" algn="l">
              <a:buFont typeface="Arial" panose="020B0604020202020204" pitchFamily="34" charset="0"/>
              <a:buChar char="•"/>
            </a:pPr>
            <a:r>
              <a:rPr lang="en-US" sz="2800">
                <a:solidFill>
                  <a:srgbClr val="6E7072"/>
                </a:solidFill>
              </a:rPr>
              <a:t>Hope</a:t>
            </a:r>
          </a:p>
          <a:p>
            <a:endParaRPr lang="en-US"/>
          </a:p>
        </p:txBody>
      </p:sp>
      <p:sp>
        <p:nvSpPr>
          <p:cNvPr id="3" name="Text Placeholder 2">
            <a:extLst>
              <a:ext uri="{FF2B5EF4-FFF2-40B4-BE49-F238E27FC236}">
                <a16:creationId xmlns:a16="http://schemas.microsoft.com/office/drawing/2014/main" id="{2F1EAC1C-34EB-9537-19FB-FC9EF3505263}"/>
              </a:ext>
            </a:extLst>
          </p:cNvPr>
          <p:cNvSpPr>
            <a:spLocks noGrp="1"/>
          </p:cNvSpPr>
          <p:nvPr>
            <p:ph type="body" sz="quarter" idx="16"/>
          </p:nvPr>
        </p:nvSpPr>
        <p:spPr>
          <a:xfrm>
            <a:off x="6587756" y="3512003"/>
            <a:ext cx="4607363" cy="2437584"/>
          </a:xfrm>
        </p:spPr>
        <p:txBody>
          <a:bodyPr vert="horz" lIns="91440" tIns="45720" rIns="91440" bIns="45720" rtlCol="0" anchor="t">
            <a:noAutofit/>
          </a:bodyPr>
          <a:lstStyle/>
          <a:p>
            <a:pPr marL="457200" indent="-457200" algn="l">
              <a:buFont typeface="Arial" panose="020B0604020202020204" pitchFamily="34" charset="0"/>
              <a:buChar char="•"/>
            </a:pPr>
            <a:r>
              <a:rPr lang="en-US" sz="2300" i="1">
                <a:solidFill>
                  <a:srgbClr val="6E7072"/>
                </a:solidFill>
                <a:latin typeface="Segoe UI"/>
                <a:cs typeface="Segoe UI"/>
              </a:rPr>
              <a:t>The Science of Trust</a:t>
            </a:r>
            <a:r>
              <a:rPr lang="en-US" sz="2300">
                <a:solidFill>
                  <a:srgbClr val="6E7072"/>
                </a:solidFill>
                <a:latin typeface="Segoe UI"/>
                <a:cs typeface="Segoe UI"/>
              </a:rPr>
              <a:t> skills</a:t>
            </a:r>
          </a:p>
          <a:p>
            <a:pPr marL="457200" indent="-457200" algn="l">
              <a:buFont typeface="Arial" panose="020B0604020202020204" pitchFamily="34" charset="0"/>
              <a:buChar char="•"/>
            </a:pPr>
            <a:r>
              <a:rPr lang="en-US" sz="2300">
                <a:solidFill>
                  <a:srgbClr val="6E7072"/>
                </a:solidFill>
                <a:latin typeface="Segoe UI"/>
                <a:cs typeface="Segoe UI"/>
              </a:rPr>
              <a:t>Reflective supervision </a:t>
            </a:r>
            <a:endParaRPr lang="en-US" sz="2300">
              <a:solidFill>
                <a:srgbClr val="6E7072"/>
              </a:solidFill>
            </a:endParaRPr>
          </a:p>
          <a:p>
            <a:pPr marL="457200" indent="-457200" algn="l">
              <a:buFont typeface="Arial" panose="020B0604020202020204" pitchFamily="34" charset="0"/>
              <a:buChar char="•"/>
            </a:pPr>
            <a:r>
              <a:rPr lang="en-US" sz="2300" b="1">
                <a:latin typeface="Segoe UI"/>
                <a:cs typeface="Segoe UI"/>
              </a:rPr>
              <a:t>Values, the SDM system, and Safety-Organized Practice (SOP)</a:t>
            </a:r>
            <a:endParaRPr lang="en-US" sz="2300" b="1"/>
          </a:p>
          <a:p>
            <a:pPr marL="457200" indent="-457200" algn="l">
              <a:buFont typeface="Arial" panose="020B0604020202020204" pitchFamily="34" charset="0"/>
              <a:buChar char="•"/>
            </a:pPr>
            <a:r>
              <a:rPr lang="en-US" sz="2300">
                <a:solidFill>
                  <a:srgbClr val="6E7072"/>
                </a:solidFill>
                <a:latin typeface="Segoe UI"/>
                <a:cs typeface="Segoe UI"/>
              </a:rPr>
              <a:t>Solution-focused coaching</a:t>
            </a:r>
          </a:p>
        </p:txBody>
      </p:sp>
      <p:sp>
        <p:nvSpPr>
          <p:cNvPr id="4" name="Text Placeholder 3">
            <a:extLst>
              <a:ext uri="{FF2B5EF4-FFF2-40B4-BE49-F238E27FC236}">
                <a16:creationId xmlns:a16="http://schemas.microsoft.com/office/drawing/2014/main" id="{A1AB1532-4593-4B8C-C6C5-60DDE3F61FE2}"/>
              </a:ext>
            </a:extLst>
          </p:cNvPr>
          <p:cNvSpPr>
            <a:spLocks noGrp="1"/>
          </p:cNvSpPr>
          <p:nvPr>
            <p:ph type="body" sz="quarter" idx="17"/>
          </p:nvPr>
        </p:nvSpPr>
        <p:spPr/>
        <p:txBody>
          <a:bodyPr anchor="ctr"/>
          <a:lstStyle/>
          <a:p>
            <a:r>
              <a:rPr lang="en-US" sz="2800" b="1"/>
              <a:t>NEEDS</a:t>
            </a:r>
          </a:p>
        </p:txBody>
      </p:sp>
      <p:sp>
        <p:nvSpPr>
          <p:cNvPr id="5" name="Text Placeholder 4">
            <a:extLst>
              <a:ext uri="{FF2B5EF4-FFF2-40B4-BE49-F238E27FC236}">
                <a16:creationId xmlns:a16="http://schemas.microsoft.com/office/drawing/2014/main" id="{1878F634-B95C-DA1B-B8B1-D557B70AEDCE}"/>
              </a:ext>
            </a:extLst>
          </p:cNvPr>
          <p:cNvSpPr>
            <a:spLocks noGrp="1"/>
          </p:cNvSpPr>
          <p:nvPr>
            <p:ph type="body" sz="quarter" idx="18"/>
          </p:nvPr>
        </p:nvSpPr>
        <p:spPr/>
        <p:txBody>
          <a:bodyPr anchor="ctr"/>
          <a:lstStyle/>
          <a:p>
            <a:r>
              <a:rPr lang="en-US" sz="2800" b="1"/>
              <a:t>SOLUTIONS</a:t>
            </a:r>
          </a:p>
        </p:txBody>
      </p:sp>
      <p:sp>
        <p:nvSpPr>
          <p:cNvPr id="6" name="Title 1">
            <a:extLst>
              <a:ext uri="{FF2B5EF4-FFF2-40B4-BE49-F238E27FC236}">
                <a16:creationId xmlns:a16="http://schemas.microsoft.com/office/drawing/2014/main" id="{62DD1DAE-C951-6440-8342-EFCBC01C6208}"/>
              </a:ext>
            </a:extLst>
          </p:cNvPr>
          <p:cNvSpPr txBox="1">
            <a:spLocks/>
          </p:cNvSpPr>
          <p:nvPr/>
        </p:nvSpPr>
        <p:spPr>
          <a:xfrm>
            <a:off x="9387986" y="86219"/>
            <a:ext cx="4846027" cy="1433825"/>
          </a:xfrm>
          <a:prstGeom prst="rect">
            <a:avLst/>
          </a:prstGeom>
        </p:spPr>
        <p:txBody>
          <a:bodyPr vert="horz" lIns="91440" tIns="45720" rIns="91440" bIns="45720" rtlCol="0" anchor="ctr">
            <a:noAutofit/>
          </a:bodyPr>
          <a:lstStyle>
            <a:lvl1pPr algn="l" defTabSz="913965" rtl="0" eaLnBrk="1" latinLnBrk="0" hangingPunct="1">
              <a:lnSpc>
                <a:spcPct val="90000"/>
              </a:lnSpc>
              <a:spcBef>
                <a:spcPct val="0"/>
              </a:spcBef>
              <a:buNone/>
              <a:defRPr sz="4400" b="1" kern="1200">
                <a:solidFill>
                  <a:schemeClr val="tx2"/>
                </a:solidFill>
                <a:latin typeface="Segoe UI" panose="020B0502040204020203" pitchFamily="34" charset="0"/>
                <a:ea typeface="+mj-ea"/>
                <a:cs typeface="Segoe UI" panose="020B0502040204020203" pitchFamily="34" charset="0"/>
              </a:defRPr>
            </a:lvl1pPr>
          </a:lstStyle>
          <a:p>
            <a:endParaRPr lang="en-US"/>
          </a:p>
        </p:txBody>
      </p:sp>
      <p:pic>
        <p:nvPicPr>
          <p:cNvPr id="10" name="Graphic 9" descr="Cause And Effect with solid fill">
            <a:extLst>
              <a:ext uri="{FF2B5EF4-FFF2-40B4-BE49-F238E27FC236}">
                <a16:creationId xmlns:a16="http://schemas.microsoft.com/office/drawing/2014/main" id="{86DC1A84-B141-856B-37AC-F2C2555470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2409" y="2136064"/>
            <a:ext cx="784202" cy="784202"/>
          </a:xfrm>
          <a:prstGeom prst="rect">
            <a:avLst/>
          </a:prstGeom>
        </p:spPr>
      </p:pic>
      <p:pic>
        <p:nvPicPr>
          <p:cNvPr id="15" name="Graphic 14" descr="Home1 with solid fill">
            <a:extLst>
              <a:ext uri="{FF2B5EF4-FFF2-40B4-BE49-F238E27FC236}">
                <a16:creationId xmlns:a16="http://schemas.microsoft.com/office/drawing/2014/main" id="{49312345-D011-DC33-903B-B328FC447D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0066" y="2010747"/>
            <a:ext cx="914400" cy="914400"/>
          </a:xfrm>
          <a:prstGeom prst="rect">
            <a:avLst/>
          </a:prstGeom>
        </p:spPr>
      </p:pic>
      <p:sp>
        <p:nvSpPr>
          <p:cNvPr id="7" name="TextBox 6">
            <a:extLst>
              <a:ext uri="{FF2B5EF4-FFF2-40B4-BE49-F238E27FC236}">
                <a16:creationId xmlns:a16="http://schemas.microsoft.com/office/drawing/2014/main" id="{31266431-E212-4C5B-39A2-83AB31D60A45}"/>
              </a:ext>
            </a:extLst>
          </p:cNvPr>
          <p:cNvSpPr txBox="1"/>
          <p:nvPr/>
        </p:nvSpPr>
        <p:spPr>
          <a:xfrm>
            <a:off x="735981" y="6203312"/>
            <a:ext cx="4493941" cy="923330"/>
          </a:xfrm>
          <a:prstGeom prst="rect">
            <a:avLst/>
          </a:prstGeom>
          <a:noFill/>
        </p:spPr>
        <p:txBody>
          <a:bodyPr wrap="square" rtlCol="0">
            <a:spAutoFit/>
          </a:bodyPr>
          <a:lstStyle/>
          <a:p>
            <a:r>
              <a:rPr lang="en-US" i="1"/>
              <a:t>From: Gallup Research 2005–2008; 11,000 respondents (Rath &amp; Conchie, 2008)</a:t>
            </a:r>
          </a:p>
          <a:p>
            <a:endParaRPr lang="en-US"/>
          </a:p>
        </p:txBody>
      </p:sp>
      <p:sp>
        <p:nvSpPr>
          <p:cNvPr id="8" name="TextBox 7">
            <a:extLst>
              <a:ext uri="{FF2B5EF4-FFF2-40B4-BE49-F238E27FC236}">
                <a16:creationId xmlns:a16="http://schemas.microsoft.com/office/drawing/2014/main" id="{8595581A-7E9D-2C24-D5C0-A1F224879C4F}"/>
              </a:ext>
            </a:extLst>
          </p:cNvPr>
          <p:cNvSpPr txBox="1"/>
          <p:nvPr/>
        </p:nvSpPr>
        <p:spPr>
          <a:xfrm>
            <a:off x="6252815" y="6295645"/>
            <a:ext cx="4493941" cy="369332"/>
          </a:xfrm>
          <a:prstGeom prst="rect">
            <a:avLst/>
          </a:prstGeom>
          <a:noFill/>
        </p:spPr>
        <p:txBody>
          <a:bodyPr wrap="square" rtlCol="0">
            <a:spAutoFit/>
          </a:bodyPr>
          <a:lstStyle/>
          <a:p>
            <a:r>
              <a:rPr lang="en-US" i="1"/>
              <a:t>The Science of Trust, John Gottman, 2011</a:t>
            </a:r>
            <a:endParaRPr lang="en-US"/>
          </a:p>
        </p:txBody>
      </p:sp>
    </p:spTree>
    <p:custDataLst>
      <p:tags r:id="rId1"/>
    </p:custDataLst>
    <p:extLst>
      <p:ext uri="{BB962C8B-B14F-4D97-AF65-F5344CB8AC3E}">
        <p14:creationId xmlns:p14="http://schemas.microsoft.com/office/powerpoint/2010/main" val="98029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4C619E-E9B2-4855-86CF-A632ACF32E68}"/>
              </a:ext>
            </a:extLst>
          </p:cNvPr>
          <p:cNvSpPr>
            <a:spLocks noGrp="1"/>
          </p:cNvSpPr>
          <p:nvPr>
            <p:ph type="title"/>
          </p:nvPr>
        </p:nvSpPr>
        <p:spPr/>
        <p:txBody>
          <a:bodyPr/>
          <a:lstStyle/>
          <a:p>
            <a:r>
              <a:rPr lang="en-US"/>
              <a:t>How Do I . . .</a:t>
            </a:r>
          </a:p>
        </p:txBody>
      </p:sp>
      <p:sp>
        <p:nvSpPr>
          <p:cNvPr id="8" name="Text Placeholder 7">
            <a:extLst>
              <a:ext uri="{FF2B5EF4-FFF2-40B4-BE49-F238E27FC236}">
                <a16:creationId xmlns:a16="http://schemas.microsoft.com/office/drawing/2014/main" id="{688B8C7B-11E1-459D-9915-BCB293D1BBF4}"/>
              </a:ext>
            </a:extLst>
          </p:cNvPr>
          <p:cNvSpPr>
            <a:spLocks noGrp="1"/>
          </p:cNvSpPr>
          <p:nvPr>
            <p:ph type="body" sz="quarter" idx="11"/>
          </p:nvPr>
        </p:nvSpPr>
        <p:spPr>
          <a:xfrm>
            <a:off x="637295" y="3330053"/>
            <a:ext cx="3896477" cy="2289593"/>
          </a:xfrm>
        </p:spPr>
        <p:txBody>
          <a:bodyPr/>
          <a:lstStyle/>
          <a:p>
            <a:r>
              <a:rPr lang="en-US"/>
              <a:t>Create a learning culture? </a:t>
            </a:r>
          </a:p>
        </p:txBody>
      </p:sp>
      <p:pic>
        <p:nvPicPr>
          <p:cNvPr id="1026" name="Picture 2">
            <a:extLst>
              <a:ext uri="{FF2B5EF4-FFF2-40B4-BE49-F238E27FC236}">
                <a16:creationId xmlns:a16="http://schemas.microsoft.com/office/drawing/2014/main" id="{AD3D84BB-3F35-4C4D-9DC2-FB0EB8B308C3}"/>
              </a:ext>
              <a:ext uri="{C183D7F6-B498-43B3-948B-1728B52AA6E4}">
                <adec:decorative xmlns:adec="http://schemas.microsoft.com/office/drawing/2017/decorative" val="1"/>
              </a:ext>
            </a:extLst>
          </p:cNvPr>
          <p:cNvPicPr>
            <a:picLocks noGrp="1" noChangeAspect="1" noChangeArrowheads="1"/>
          </p:cNvPicPr>
          <p:nvPr>
            <p:ph type="pic" sz="quarter" idx="12"/>
          </p:nvPr>
        </p:nvPicPr>
        <p:blipFill rotWithShape="1">
          <a:blip r:embed="rId4">
            <a:extLst>
              <a:ext uri="{28A0092B-C50C-407E-A947-70E740481C1C}">
                <a14:useLocalDpi xmlns:a14="http://schemas.microsoft.com/office/drawing/2010/main" val="0"/>
              </a:ext>
            </a:extLst>
          </a:blip>
          <a:srcRect t="168" b="168"/>
          <a:stretch/>
        </p:blipFill>
        <p:spPr/>
      </p:pic>
    </p:spTree>
    <p:custDataLst>
      <p:tags r:id="rId1"/>
    </p:custDataLst>
    <p:extLst>
      <p:ext uri="{BB962C8B-B14F-4D97-AF65-F5344CB8AC3E}">
        <p14:creationId xmlns:p14="http://schemas.microsoft.com/office/powerpoint/2010/main" val="1428925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12A7-1F05-499B-8907-0F9BF62F4792}"/>
              </a:ext>
            </a:extLst>
          </p:cNvPr>
          <p:cNvSpPr>
            <a:spLocks noGrp="1"/>
          </p:cNvSpPr>
          <p:nvPr>
            <p:ph type="title"/>
          </p:nvPr>
        </p:nvSpPr>
        <p:spPr/>
        <p:txBody>
          <a:bodyPr/>
          <a:lstStyle/>
          <a:p>
            <a:r>
              <a:rPr lang="en-US" b="1">
                <a:latin typeface="Segoe UI" panose="020B0502040204020203" pitchFamily="34" charset="0"/>
              </a:rPr>
              <a:t>Strengthen Practice With</a:t>
            </a:r>
            <a:br>
              <a:rPr lang="en-US" b="1">
                <a:latin typeface="Segoe UI" panose="020B0502040204020203" pitchFamily="34" charset="0"/>
              </a:rPr>
            </a:br>
            <a:r>
              <a:rPr lang="en-US" b="1">
                <a:latin typeface="Segoe UI" panose="020B0502040204020203" pitchFamily="34" charset="0"/>
              </a:rPr>
              <a:t>Case reading Process</a:t>
            </a:r>
          </a:p>
        </p:txBody>
      </p:sp>
      <p:grpSp>
        <p:nvGrpSpPr>
          <p:cNvPr id="3" name="Group 2">
            <a:extLst>
              <a:ext uri="{FF2B5EF4-FFF2-40B4-BE49-F238E27FC236}">
                <a16:creationId xmlns:a16="http://schemas.microsoft.com/office/drawing/2014/main" id="{1C6C2F4F-585D-4F61-B3AD-02CE9054344D}"/>
              </a:ext>
            </a:extLst>
          </p:cNvPr>
          <p:cNvGrpSpPr/>
          <p:nvPr/>
        </p:nvGrpSpPr>
        <p:grpSpPr>
          <a:xfrm>
            <a:off x="639663" y="1907905"/>
            <a:ext cx="10662658" cy="4426399"/>
            <a:chOff x="764671" y="1973220"/>
            <a:chExt cx="10662658" cy="4426399"/>
          </a:xfrm>
        </p:grpSpPr>
        <p:grpSp>
          <p:nvGrpSpPr>
            <p:cNvPr id="4" name="Group 3">
              <a:extLst>
                <a:ext uri="{FF2B5EF4-FFF2-40B4-BE49-F238E27FC236}">
                  <a16:creationId xmlns:a16="http://schemas.microsoft.com/office/drawing/2014/main" id="{1ED42FD4-A2A6-4E0D-8495-140FA38FAC32}"/>
                </a:ext>
              </a:extLst>
            </p:cNvPr>
            <p:cNvGrpSpPr/>
            <p:nvPr/>
          </p:nvGrpSpPr>
          <p:grpSpPr>
            <a:xfrm>
              <a:off x="764671" y="1973220"/>
              <a:ext cx="10662658" cy="4426399"/>
              <a:chOff x="734502" y="1709137"/>
              <a:chExt cx="10662658" cy="4426399"/>
            </a:xfrm>
            <a:noFill/>
          </p:grpSpPr>
          <p:sp>
            <p:nvSpPr>
              <p:cNvPr id="5" name="Freeform: Shape 4">
                <a:extLst>
                  <a:ext uri="{FF2B5EF4-FFF2-40B4-BE49-F238E27FC236}">
                    <a16:creationId xmlns:a16="http://schemas.microsoft.com/office/drawing/2014/main" id="{382B3DE6-3025-4C33-8E74-E2835D53E964}"/>
                  </a:ext>
                </a:extLst>
              </p:cNvPr>
              <p:cNvSpPr/>
              <p:nvPr/>
            </p:nvSpPr>
            <p:spPr>
              <a:xfrm>
                <a:off x="734502" y="1709137"/>
                <a:ext cx="10648200" cy="1108988"/>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7360" tIns="110490" rIns="110491" bIns="110490" numCol="1" spcCol="1270" anchor="ctr" anchorCtr="0">
                <a:noAutofit/>
              </a:bodyPr>
              <a:lstStyle/>
              <a:p>
                <a:pPr marL="0" marR="0" lvl="0" indent="0" algn="l" defTabSz="128905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t>Focus conversation on key questions of the</a:t>
                </a:r>
                <a:b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br>
                <a: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t>decision point and assessment structure.</a:t>
                </a:r>
              </a:p>
            </p:txBody>
          </p:sp>
          <p:sp>
            <p:nvSpPr>
              <p:cNvPr id="13" name="Freeform: Shape 12">
                <a:extLst>
                  <a:ext uri="{FF2B5EF4-FFF2-40B4-BE49-F238E27FC236}">
                    <a16:creationId xmlns:a16="http://schemas.microsoft.com/office/drawing/2014/main" id="{2553697F-03C1-4900-A95D-2828CDF7233C}"/>
                  </a:ext>
                </a:extLst>
              </p:cNvPr>
              <p:cNvSpPr/>
              <p:nvPr/>
            </p:nvSpPr>
            <p:spPr>
              <a:xfrm>
                <a:off x="748960" y="2936242"/>
                <a:ext cx="10648200" cy="1108988"/>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7360" tIns="110490" rIns="110491" bIns="110490" numCol="1" spcCol="1270" anchor="ctr" anchorCtr="0">
                <a:noAutofit/>
              </a:bodyPr>
              <a:lstStyle/>
              <a:p>
                <a:pPr marL="0" marR="0" lvl="0" indent="0" algn="l" defTabSz="128905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t>Elicit worker’s thinking related to the proposed</a:t>
                </a:r>
                <a:b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br>
                <a: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t>course of action. </a:t>
                </a:r>
              </a:p>
            </p:txBody>
          </p:sp>
          <p:sp>
            <p:nvSpPr>
              <p:cNvPr id="17" name="Freeform: Shape 16">
                <a:extLst>
                  <a:ext uri="{FF2B5EF4-FFF2-40B4-BE49-F238E27FC236}">
                    <a16:creationId xmlns:a16="http://schemas.microsoft.com/office/drawing/2014/main" id="{5F4A4370-D975-4DFD-86B4-1A6D201846CC}"/>
                  </a:ext>
                </a:extLst>
              </p:cNvPr>
              <p:cNvSpPr/>
              <p:nvPr/>
            </p:nvSpPr>
            <p:spPr>
              <a:xfrm>
                <a:off x="734502" y="3973790"/>
                <a:ext cx="10648200" cy="1108988"/>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7360" tIns="110490" rIns="110491" bIns="110490" numCol="1" spcCol="1270" anchor="ctr" anchorCtr="0">
                <a:noAutofit/>
              </a:bodyPr>
              <a:lstStyle/>
              <a:p>
                <a:pPr marL="0" marR="0" lvl="0" indent="0" algn="l" defTabSz="128905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t>Ask questions that elicit facts related to definitions.</a:t>
                </a:r>
              </a:p>
            </p:txBody>
          </p:sp>
          <p:sp>
            <p:nvSpPr>
              <p:cNvPr id="23" name="Freeform: Shape 22">
                <a:extLst>
                  <a:ext uri="{FF2B5EF4-FFF2-40B4-BE49-F238E27FC236}">
                    <a16:creationId xmlns:a16="http://schemas.microsoft.com/office/drawing/2014/main" id="{752ECB22-A2CA-496D-95C9-2BF3557C20C8}"/>
                  </a:ext>
                </a:extLst>
              </p:cNvPr>
              <p:cNvSpPr/>
              <p:nvPr/>
            </p:nvSpPr>
            <p:spPr>
              <a:xfrm>
                <a:off x="734502" y="5026548"/>
                <a:ext cx="10648200" cy="1108988"/>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37360" tIns="110490" rIns="110491" bIns="110490" numCol="1" spcCol="1270" anchor="ctr" anchorCtr="0">
                <a:noAutofit/>
              </a:bodyPr>
              <a:lstStyle/>
              <a:p>
                <a:pPr marL="0" marR="0" lvl="0" indent="0" algn="l" defTabSz="128905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4C4C4E"/>
                    </a:solidFill>
                    <a:effectLst/>
                    <a:uLnTx/>
                    <a:uFillTx/>
                    <a:latin typeface="Segoe UI" panose="020B0502040204020203" pitchFamily="34" charset="0"/>
                    <a:cs typeface="Segoe UI" panose="020B0502040204020203" pitchFamily="34" charset="0"/>
                  </a:rPr>
                  <a:t>Make agreements about additional information needed, conversation, and follow-up steps.</a:t>
                </a:r>
              </a:p>
            </p:txBody>
          </p:sp>
        </p:grpSp>
        <p:pic>
          <p:nvPicPr>
            <p:cNvPr id="21" name="Graphic 20">
              <a:extLst>
                <a:ext uri="{FF2B5EF4-FFF2-40B4-BE49-F238E27FC236}">
                  <a16:creationId xmlns:a16="http://schemas.microsoft.com/office/drawing/2014/main" id="{41B886AE-42AF-4248-95F7-1DB146D5ED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998" y="4521047"/>
              <a:ext cx="788618" cy="650923"/>
            </a:xfrm>
            <a:prstGeom prst="rect">
              <a:avLst/>
            </a:prstGeom>
          </p:spPr>
        </p:pic>
        <p:pic>
          <p:nvPicPr>
            <p:cNvPr id="24" name="Graphic 23" descr="Brain in head">
              <a:extLst>
                <a:ext uri="{FF2B5EF4-FFF2-40B4-BE49-F238E27FC236}">
                  <a16:creationId xmlns:a16="http://schemas.microsoft.com/office/drawing/2014/main" id="{0E3ECB5B-FAF5-4EDE-8AA1-FFF20E5892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4709" y="3062049"/>
              <a:ext cx="1089033" cy="1089033"/>
            </a:xfrm>
            <a:prstGeom prst="rect">
              <a:avLst/>
            </a:prstGeom>
          </p:spPr>
        </p:pic>
        <p:grpSp>
          <p:nvGrpSpPr>
            <p:cNvPr id="18" name="Group 17">
              <a:extLst>
                <a:ext uri="{FF2B5EF4-FFF2-40B4-BE49-F238E27FC236}">
                  <a16:creationId xmlns:a16="http://schemas.microsoft.com/office/drawing/2014/main" id="{E82A7D1D-7E2F-4886-9260-22EB0246C57F}"/>
                </a:ext>
              </a:extLst>
            </p:cNvPr>
            <p:cNvGrpSpPr/>
            <p:nvPr/>
          </p:nvGrpSpPr>
          <p:grpSpPr>
            <a:xfrm>
              <a:off x="1065490" y="2006768"/>
              <a:ext cx="908435" cy="891458"/>
              <a:chOff x="1185307" y="1892590"/>
              <a:chExt cx="908435" cy="891458"/>
            </a:xfrm>
          </p:grpSpPr>
          <p:sp>
            <p:nvSpPr>
              <p:cNvPr id="31" name="Freeform: Shape 30">
                <a:extLst>
                  <a:ext uri="{FF2B5EF4-FFF2-40B4-BE49-F238E27FC236}">
                    <a16:creationId xmlns:a16="http://schemas.microsoft.com/office/drawing/2014/main" id="{12217985-B2E2-4543-A94F-43DE41C3C09A}"/>
                  </a:ext>
                </a:extLst>
              </p:cNvPr>
              <p:cNvSpPr/>
              <p:nvPr/>
            </p:nvSpPr>
            <p:spPr>
              <a:xfrm>
                <a:off x="1185307" y="1892590"/>
                <a:ext cx="908435" cy="891458"/>
              </a:xfrm>
              <a:custGeom>
                <a:avLst/>
                <a:gdLst>
                  <a:gd name="connsiteX0" fmla="*/ 548865 w 561974"/>
                  <a:gd name="connsiteY0" fmla="*/ 483650 h 561974"/>
                  <a:gd name="connsiteX1" fmla="*/ 421571 w 561974"/>
                  <a:gd name="connsiteY1" fmla="*/ 356356 h 561974"/>
                  <a:gd name="connsiteX2" fmla="*/ 392238 w 561974"/>
                  <a:gd name="connsiteY2" fmla="*/ 67295 h 561974"/>
                  <a:gd name="connsiteX3" fmla="*/ 67295 w 561974"/>
                  <a:gd name="connsiteY3" fmla="*/ 67295 h 561974"/>
                  <a:gd name="connsiteX4" fmla="*/ 67295 w 561974"/>
                  <a:gd name="connsiteY4" fmla="*/ 392238 h 561974"/>
                  <a:gd name="connsiteX5" fmla="*/ 356356 w 561974"/>
                  <a:gd name="connsiteY5" fmla="*/ 421571 h 561974"/>
                  <a:gd name="connsiteX6" fmla="*/ 483650 w 561974"/>
                  <a:gd name="connsiteY6" fmla="*/ 548865 h 561974"/>
                  <a:gd name="connsiteX7" fmla="*/ 515771 w 561974"/>
                  <a:gd name="connsiteY7" fmla="*/ 562166 h 561974"/>
                  <a:gd name="connsiteX8" fmla="*/ 547892 w 561974"/>
                  <a:gd name="connsiteY8" fmla="*/ 548865 h 561974"/>
                  <a:gd name="connsiteX9" fmla="*/ 548850 w 561974"/>
                  <a:gd name="connsiteY9" fmla="*/ 547892 h 561974"/>
                  <a:gd name="connsiteX10" fmla="*/ 562152 w 561974"/>
                  <a:gd name="connsiteY10" fmla="*/ 515771 h 561974"/>
                  <a:gd name="connsiteX11" fmla="*/ 548865 w 561974"/>
                  <a:gd name="connsiteY11" fmla="*/ 483650 h 561974"/>
                  <a:gd name="connsiteX12" fmla="*/ 113705 w 561974"/>
                  <a:gd name="connsiteY12" fmla="*/ 345843 h 561974"/>
                  <a:gd name="connsiteX13" fmla="*/ 113705 w 561974"/>
                  <a:gd name="connsiteY13" fmla="*/ 113705 h 561974"/>
                  <a:gd name="connsiteX14" fmla="*/ 345843 w 561974"/>
                  <a:gd name="connsiteY14" fmla="*/ 113705 h 561974"/>
                  <a:gd name="connsiteX15" fmla="*/ 345843 w 561974"/>
                  <a:gd name="connsiteY15" fmla="*/ 345843 h 561974"/>
                  <a:gd name="connsiteX16" fmla="*/ 113705 w 561974"/>
                  <a:gd name="connsiteY16" fmla="*/ 345843 h 56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974" h="561974">
                    <a:moveTo>
                      <a:pt x="548865" y="483650"/>
                    </a:moveTo>
                    <a:lnTo>
                      <a:pt x="421571" y="356356"/>
                    </a:lnTo>
                    <a:cubicBezTo>
                      <a:pt x="480571" y="267152"/>
                      <a:pt x="470798" y="145855"/>
                      <a:pt x="392238" y="67295"/>
                    </a:cubicBezTo>
                    <a:cubicBezTo>
                      <a:pt x="302511" y="-22432"/>
                      <a:pt x="157022" y="-22432"/>
                      <a:pt x="67295" y="67295"/>
                    </a:cubicBezTo>
                    <a:cubicBezTo>
                      <a:pt x="-22432" y="157022"/>
                      <a:pt x="-22432" y="302511"/>
                      <a:pt x="67295" y="392238"/>
                    </a:cubicBezTo>
                    <a:cubicBezTo>
                      <a:pt x="145855" y="470798"/>
                      <a:pt x="267152" y="480571"/>
                      <a:pt x="356356" y="421571"/>
                    </a:cubicBezTo>
                    <a:lnTo>
                      <a:pt x="483650" y="548865"/>
                    </a:lnTo>
                    <a:cubicBezTo>
                      <a:pt x="492232" y="557447"/>
                      <a:pt x="503646" y="562166"/>
                      <a:pt x="515771" y="562166"/>
                    </a:cubicBezTo>
                    <a:cubicBezTo>
                      <a:pt x="527911" y="562166"/>
                      <a:pt x="539310" y="557447"/>
                      <a:pt x="547892" y="548865"/>
                    </a:cubicBezTo>
                    <a:lnTo>
                      <a:pt x="548850" y="547892"/>
                    </a:lnTo>
                    <a:cubicBezTo>
                      <a:pt x="557432" y="539310"/>
                      <a:pt x="562152" y="527896"/>
                      <a:pt x="562152" y="515771"/>
                    </a:cubicBezTo>
                    <a:cubicBezTo>
                      <a:pt x="562166" y="503646"/>
                      <a:pt x="557447" y="492232"/>
                      <a:pt x="548865" y="483650"/>
                    </a:cubicBezTo>
                    <a:close/>
                    <a:moveTo>
                      <a:pt x="113705" y="345843"/>
                    </a:moveTo>
                    <a:cubicBezTo>
                      <a:pt x="49594" y="281731"/>
                      <a:pt x="49594" y="177802"/>
                      <a:pt x="113705" y="113705"/>
                    </a:cubicBezTo>
                    <a:cubicBezTo>
                      <a:pt x="177817" y="49594"/>
                      <a:pt x="281746" y="49594"/>
                      <a:pt x="345843" y="113705"/>
                    </a:cubicBezTo>
                    <a:cubicBezTo>
                      <a:pt x="409954" y="177817"/>
                      <a:pt x="409954" y="281746"/>
                      <a:pt x="345843" y="345843"/>
                    </a:cubicBezTo>
                    <a:cubicBezTo>
                      <a:pt x="281746" y="409954"/>
                      <a:pt x="177802" y="409954"/>
                      <a:pt x="113705" y="345843"/>
                    </a:cubicBezTo>
                    <a:close/>
                  </a:path>
                </a:pathLst>
              </a:custGeom>
              <a:solidFill>
                <a:schemeClr val="tx2"/>
              </a:solidFill>
              <a:ln w="14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32" name="Freeform: Shape 31">
                <a:extLst>
                  <a:ext uri="{FF2B5EF4-FFF2-40B4-BE49-F238E27FC236}">
                    <a16:creationId xmlns:a16="http://schemas.microsoft.com/office/drawing/2014/main" id="{8ABFDED7-32B0-4E0A-B1BE-6A83F3427903}"/>
                  </a:ext>
                </a:extLst>
              </p:cNvPr>
              <p:cNvSpPr/>
              <p:nvPr/>
            </p:nvSpPr>
            <p:spPr>
              <a:xfrm>
                <a:off x="1361749" y="2097659"/>
                <a:ext cx="96467" cy="283332"/>
              </a:xfrm>
              <a:custGeom>
                <a:avLst/>
                <a:gdLst>
                  <a:gd name="connsiteX0" fmla="*/ 55896 w 59537"/>
                  <a:gd name="connsiteY0" fmla="*/ 4247 h 178611"/>
                  <a:gd name="connsiteX1" fmla="*/ 35363 w 59537"/>
                  <a:gd name="connsiteY1" fmla="*/ 4247 h 178611"/>
                  <a:gd name="connsiteX2" fmla="*/ 35363 w 59537"/>
                  <a:gd name="connsiteY2" fmla="*/ 175265 h 178611"/>
                  <a:gd name="connsiteX3" fmla="*/ 45630 w 59537"/>
                  <a:gd name="connsiteY3" fmla="*/ 179519 h 178611"/>
                  <a:gd name="connsiteX4" fmla="*/ 55896 w 59537"/>
                  <a:gd name="connsiteY4" fmla="*/ 175265 h 178611"/>
                  <a:gd name="connsiteX5" fmla="*/ 55896 w 59537"/>
                  <a:gd name="connsiteY5" fmla="*/ 154732 h 178611"/>
                  <a:gd name="connsiteX6" fmla="*/ 55896 w 59537"/>
                  <a:gd name="connsiteY6" fmla="*/ 24781 h 178611"/>
                  <a:gd name="connsiteX7" fmla="*/ 55896 w 59537"/>
                  <a:gd name="connsiteY7" fmla="*/ 4247 h 17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37" h="178611">
                    <a:moveTo>
                      <a:pt x="55896" y="4247"/>
                    </a:moveTo>
                    <a:cubicBezTo>
                      <a:pt x="50218" y="-1416"/>
                      <a:pt x="41026" y="-1416"/>
                      <a:pt x="35363" y="4247"/>
                    </a:cubicBezTo>
                    <a:cubicBezTo>
                      <a:pt x="-11788" y="51398"/>
                      <a:pt x="-11788" y="128114"/>
                      <a:pt x="35363" y="175265"/>
                    </a:cubicBezTo>
                    <a:cubicBezTo>
                      <a:pt x="38195" y="178096"/>
                      <a:pt x="41912" y="179519"/>
                      <a:pt x="45630" y="179519"/>
                    </a:cubicBezTo>
                    <a:cubicBezTo>
                      <a:pt x="49347" y="179519"/>
                      <a:pt x="53064" y="178096"/>
                      <a:pt x="55896" y="175265"/>
                    </a:cubicBezTo>
                    <a:cubicBezTo>
                      <a:pt x="61574" y="169587"/>
                      <a:pt x="61574" y="160395"/>
                      <a:pt x="55896" y="154732"/>
                    </a:cubicBezTo>
                    <a:cubicBezTo>
                      <a:pt x="20072" y="118908"/>
                      <a:pt x="20072" y="60605"/>
                      <a:pt x="55896" y="24781"/>
                    </a:cubicBezTo>
                    <a:cubicBezTo>
                      <a:pt x="61574" y="19117"/>
                      <a:pt x="61574" y="9925"/>
                      <a:pt x="55896" y="4247"/>
                    </a:cubicBezTo>
                    <a:close/>
                  </a:path>
                </a:pathLst>
              </a:custGeom>
              <a:solidFill>
                <a:schemeClr val="accent1"/>
              </a:solidFill>
              <a:ln w="142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grpSp>
        <p:grpSp>
          <p:nvGrpSpPr>
            <p:cNvPr id="10" name="Graphic 19">
              <a:extLst>
                <a:ext uri="{FF2B5EF4-FFF2-40B4-BE49-F238E27FC236}">
                  <a16:creationId xmlns:a16="http://schemas.microsoft.com/office/drawing/2014/main" id="{4BB6E81E-0D90-47FA-9268-A4B88AC08700}"/>
                </a:ext>
              </a:extLst>
            </p:cNvPr>
            <p:cNvGrpSpPr/>
            <p:nvPr/>
          </p:nvGrpSpPr>
          <p:grpSpPr>
            <a:xfrm>
              <a:off x="1129883" y="5564665"/>
              <a:ext cx="963859" cy="752386"/>
              <a:chOff x="1129883" y="5564665"/>
              <a:chExt cx="963859" cy="752386"/>
            </a:xfrm>
            <a:solidFill>
              <a:schemeClr val="accent1"/>
            </a:solidFill>
          </p:grpSpPr>
          <p:sp>
            <p:nvSpPr>
              <p:cNvPr id="11" name="Freeform: Shape 10">
                <a:extLst>
                  <a:ext uri="{FF2B5EF4-FFF2-40B4-BE49-F238E27FC236}">
                    <a16:creationId xmlns:a16="http://schemas.microsoft.com/office/drawing/2014/main" id="{1FE6E6A1-6656-4F67-81D8-6D46B9C1CE36}"/>
                  </a:ext>
                </a:extLst>
              </p:cNvPr>
              <p:cNvSpPr/>
              <p:nvPr/>
            </p:nvSpPr>
            <p:spPr>
              <a:xfrm>
                <a:off x="1129883" y="5564665"/>
                <a:ext cx="356089" cy="341252"/>
              </a:xfrm>
              <a:custGeom>
                <a:avLst/>
                <a:gdLst>
                  <a:gd name="connsiteX0" fmla="*/ 361548 w 356089"/>
                  <a:gd name="connsiteY0" fmla="*/ 71218 h 341251"/>
                  <a:gd name="connsiteX1" fmla="*/ 141514 w 356089"/>
                  <a:gd name="connsiteY1" fmla="*/ 0 h 341251"/>
                  <a:gd name="connsiteX2" fmla="*/ 1304 w 356089"/>
                  <a:gd name="connsiteY2" fmla="*/ 291548 h 341251"/>
                  <a:gd name="connsiteX3" fmla="*/ 22670 w 356089"/>
                  <a:gd name="connsiteY3" fmla="*/ 342291 h 341251"/>
                  <a:gd name="connsiteX4" fmla="*/ 57537 w 356089"/>
                  <a:gd name="connsiteY4" fmla="*/ 318700 h 341251"/>
                  <a:gd name="connsiteX5" fmla="*/ 43145 w 356089"/>
                  <a:gd name="connsiteY5" fmla="*/ 287690 h 341251"/>
                  <a:gd name="connsiteX6" fmla="*/ 148191 w 356089"/>
                  <a:gd name="connsiteY6" fmla="*/ 46588 h 341251"/>
                  <a:gd name="connsiteX7" fmla="*/ 296116 w 356089"/>
                  <a:gd name="connsiteY7" fmla="*/ 94364 h 341251"/>
                  <a:gd name="connsiteX8" fmla="*/ 361548 w 356089"/>
                  <a:gd name="connsiteY8" fmla="*/ 71218 h 34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089" h="341251">
                    <a:moveTo>
                      <a:pt x="361548" y="71218"/>
                    </a:moveTo>
                    <a:lnTo>
                      <a:pt x="141514" y="0"/>
                    </a:lnTo>
                    <a:cubicBezTo>
                      <a:pt x="60356" y="50594"/>
                      <a:pt x="-10565" y="159201"/>
                      <a:pt x="1304" y="291548"/>
                    </a:cubicBezTo>
                    <a:cubicBezTo>
                      <a:pt x="2491" y="304011"/>
                      <a:pt x="6794" y="319887"/>
                      <a:pt x="22670" y="342291"/>
                    </a:cubicBezTo>
                    <a:cubicBezTo>
                      <a:pt x="29050" y="335020"/>
                      <a:pt x="40771" y="325228"/>
                      <a:pt x="57537" y="318700"/>
                    </a:cubicBezTo>
                    <a:cubicBezTo>
                      <a:pt x="49228" y="307127"/>
                      <a:pt x="44035" y="296592"/>
                      <a:pt x="43145" y="287690"/>
                    </a:cubicBezTo>
                    <a:cubicBezTo>
                      <a:pt x="28901" y="128489"/>
                      <a:pt x="148191" y="46588"/>
                      <a:pt x="148191" y="46588"/>
                    </a:cubicBezTo>
                    <a:lnTo>
                      <a:pt x="296116" y="94364"/>
                    </a:lnTo>
                    <a:lnTo>
                      <a:pt x="361548" y="71218"/>
                    </a:lnTo>
                    <a:close/>
                  </a:path>
                </a:pathLst>
              </a:custGeom>
              <a:solidFill>
                <a:schemeClr val="accent1"/>
              </a:solidFill>
              <a:ln w="14720" cap="flat">
                <a:solidFill>
                  <a:srgbClr val="72C2D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2" name="Freeform: Shape 11">
                <a:extLst>
                  <a:ext uri="{FF2B5EF4-FFF2-40B4-BE49-F238E27FC236}">
                    <a16:creationId xmlns:a16="http://schemas.microsoft.com/office/drawing/2014/main" id="{BBC721C7-E886-4EAE-8B4B-A5802FC59E5A}"/>
                  </a:ext>
                </a:extLst>
              </p:cNvPr>
              <p:cNvSpPr/>
              <p:nvPr/>
            </p:nvSpPr>
            <p:spPr>
              <a:xfrm>
                <a:off x="1460125" y="5946125"/>
                <a:ext cx="445111" cy="370926"/>
              </a:xfrm>
              <a:custGeom>
                <a:avLst/>
                <a:gdLst>
                  <a:gd name="connsiteX0" fmla="*/ 63057 w 445111"/>
                  <a:gd name="connsiteY0" fmla="*/ 315287 h 370925"/>
                  <a:gd name="connsiteX1" fmla="*/ 27449 w 445111"/>
                  <a:gd name="connsiteY1" fmla="*/ 279678 h 370925"/>
                  <a:gd name="connsiteX2" fmla="*/ 0 w 445111"/>
                  <a:gd name="connsiteY2" fmla="*/ 311875 h 370925"/>
                  <a:gd name="connsiteX3" fmla="*/ 33235 w 445111"/>
                  <a:gd name="connsiteY3" fmla="*/ 345110 h 370925"/>
                  <a:gd name="connsiteX4" fmla="*/ 161872 w 445111"/>
                  <a:gd name="connsiteY4" fmla="*/ 340955 h 370925"/>
                  <a:gd name="connsiteX5" fmla="*/ 297038 w 445111"/>
                  <a:gd name="connsiteY5" fmla="*/ 300747 h 370925"/>
                  <a:gd name="connsiteX6" fmla="*/ 386208 w 445111"/>
                  <a:gd name="connsiteY6" fmla="*/ 226710 h 370925"/>
                  <a:gd name="connsiteX7" fmla="*/ 456684 w 445111"/>
                  <a:gd name="connsiteY7" fmla="*/ 129972 h 370925"/>
                  <a:gd name="connsiteX8" fmla="*/ 414399 w 445111"/>
                  <a:gd name="connsiteY8" fmla="*/ 130714 h 370925"/>
                  <a:gd name="connsiteX9" fmla="*/ 371816 w 445111"/>
                  <a:gd name="connsiteY9" fmla="*/ 186502 h 370925"/>
                  <a:gd name="connsiteX10" fmla="*/ 185315 w 445111"/>
                  <a:gd name="connsiteY10" fmla="*/ 0 h 370925"/>
                  <a:gd name="connsiteX11" fmla="*/ 152822 w 445111"/>
                  <a:gd name="connsiteY11" fmla="*/ 32493 h 370925"/>
                  <a:gd name="connsiteX12" fmla="*/ 343329 w 445111"/>
                  <a:gd name="connsiteY12" fmla="*/ 223001 h 370925"/>
                  <a:gd name="connsiteX13" fmla="*/ 295851 w 445111"/>
                  <a:gd name="connsiteY13" fmla="*/ 258461 h 370925"/>
                  <a:gd name="connsiteX14" fmla="*/ 127747 w 445111"/>
                  <a:gd name="connsiteY14" fmla="*/ 90209 h 370925"/>
                  <a:gd name="connsiteX15" fmla="*/ 95254 w 445111"/>
                  <a:gd name="connsiteY15" fmla="*/ 122702 h 370925"/>
                  <a:gd name="connsiteX16" fmla="*/ 257719 w 445111"/>
                  <a:gd name="connsiteY16" fmla="*/ 285168 h 370925"/>
                  <a:gd name="connsiteX17" fmla="*/ 199410 w 445111"/>
                  <a:gd name="connsiteY17" fmla="*/ 312023 h 370925"/>
                  <a:gd name="connsiteX18" fmla="*/ 71069 w 445111"/>
                  <a:gd name="connsiteY18" fmla="*/ 183683 h 370925"/>
                  <a:gd name="connsiteX19" fmla="*/ 38576 w 445111"/>
                  <a:gd name="connsiteY19" fmla="*/ 216176 h 370925"/>
                  <a:gd name="connsiteX20" fmla="*/ 132495 w 445111"/>
                  <a:gd name="connsiteY20" fmla="*/ 310094 h 370925"/>
                  <a:gd name="connsiteX21" fmla="*/ 63057 w 445111"/>
                  <a:gd name="connsiteY21" fmla="*/ 315287 h 37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5111" h="370925">
                    <a:moveTo>
                      <a:pt x="63057" y="315287"/>
                    </a:moveTo>
                    <a:lnTo>
                      <a:pt x="27449" y="279678"/>
                    </a:lnTo>
                    <a:lnTo>
                      <a:pt x="0" y="311875"/>
                    </a:lnTo>
                    <a:lnTo>
                      <a:pt x="33235" y="345110"/>
                    </a:lnTo>
                    <a:cubicBezTo>
                      <a:pt x="80862" y="392736"/>
                      <a:pt x="141397" y="364546"/>
                      <a:pt x="161872" y="340955"/>
                    </a:cubicBezTo>
                    <a:cubicBezTo>
                      <a:pt x="204455" y="370481"/>
                      <a:pt x="270183" y="360243"/>
                      <a:pt x="297038" y="300747"/>
                    </a:cubicBezTo>
                    <a:cubicBezTo>
                      <a:pt x="354605" y="298224"/>
                      <a:pt x="381164" y="255345"/>
                      <a:pt x="386208" y="226710"/>
                    </a:cubicBezTo>
                    <a:cubicBezTo>
                      <a:pt x="439473" y="212318"/>
                      <a:pt x="458316" y="165433"/>
                      <a:pt x="456684" y="129972"/>
                    </a:cubicBezTo>
                    <a:lnTo>
                      <a:pt x="414399" y="130714"/>
                    </a:lnTo>
                    <a:cubicBezTo>
                      <a:pt x="417366" y="150448"/>
                      <a:pt x="405496" y="179973"/>
                      <a:pt x="371816" y="186502"/>
                    </a:cubicBezTo>
                    <a:cubicBezTo>
                      <a:pt x="330866" y="145551"/>
                      <a:pt x="185315" y="0"/>
                      <a:pt x="185315" y="0"/>
                    </a:cubicBezTo>
                    <a:lnTo>
                      <a:pt x="152822" y="32493"/>
                    </a:lnTo>
                    <a:cubicBezTo>
                      <a:pt x="152822" y="32493"/>
                      <a:pt x="309056" y="188727"/>
                      <a:pt x="343329" y="223001"/>
                    </a:cubicBezTo>
                    <a:cubicBezTo>
                      <a:pt x="338878" y="241844"/>
                      <a:pt x="318700" y="258758"/>
                      <a:pt x="295851" y="258461"/>
                    </a:cubicBezTo>
                    <a:lnTo>
                      <a:pt x="127747" y="90209"/>
                    </a:lnTo>
                    <a:lnTo>
                      <a:pt x="95254" y="122702"/>
                    </a:lnTo>
                    <a:lnTo>
                      <a:pt x="257719" y="285168"/>
                    </a:lnTo>
                    <a:cubicBezTo>
                      <a:pt x="243624" y="309056"/>
                      <a:pt x="224633" y="316326"/>
                      <a:pt x="199410" y="312023"/>
                    </a:cubicBezTo>
                    <a:lnTo>
                      <a:pt x="71069" y="183683"/>
                    </a:lnTo>
                    <a:lnTo>
                      <a:pt x="38576" y="216176"/>
                    </a:lnTo>
                    <a:lnTo>
                      <a:pt x="132495" y="310094"/>
                    </a:lnTo>
                    <a:cubicBezTo>
                      <a:pt x="110536" y="336059"/>
                      <a:pt x="78636" y="330718"/>
                      <a:pt x="63057" y="315287"/>
                    </a:cubicBezTo>
                    <a:close/>
                  </a:path>
                </a:pathLst>
              </a:custGeom>
              <a:solidFill>
                <a:schemeClr val="accent1"/>
              </a:solidFill>
              <a:ln w="14720" cap="flat">
                <a:solidFill>
                  <a:srgbClr val="72C2D7"/>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5" name="Freeform: Shape 14">
                <a:extLst>
                  <a:ext uri="{FF2B5EF4-FFF2-40B4-BE49-F238E27FC236}">
                    <a16:creationId xmlns:a16="http://schemas.microsoft.com/office/drawing/2014/main" id="{E5A907B7-9DD4-4282-A502-7FE5CBDBA01D}"/>
                  </a:ext>
                </a:extLst>
              </p:cNvPr>
              <p:cNvSpPr/>
              <p:nvPr/>
            </p:nvSpPr>
            <p:spPr>
              <a:xfrm>
                <a:off x="1366727" y="5643891"/>
                <a:ext cx="727015" cy="385763"/>
              </a:xfrm>
              <a:custGeom>
                <a:avLst/>
                <a:gdLst>
                  <a:gd name="connsiteX0" fmla="*/ 564475 w 727015"/>
                  <a:gd name="connsiteY0" fmla="*/ 28788 h 385763"/>
                  <a:gd name="connsiteX1" fmla="*/ 433612 w 727015"/>
                  <a:gd name="connsiteY1" fmla="*/ 64990 h 385763"/>
                  <a:gd name="connsiteX2" fmla="*/ 278862 w 727015"/>
                  <a:gd name="connsiteY2" fmla="*/ 8016 h 385763"/>
                  <a:gd name="connsiteX3" fmla="*/ 206160 w 727015"/>
                  <a:gd name="connsiteY3" fmla="*/ 5790 h 385763"/>
                  <a:gd name="connsiteX4" fmla="*/ 34199 w 727015"/>
                  <a:gd name="connsiteY4" fmla="*/ 66622 h 385763"/>
                  <a:gd name="connsiteX5" fmla="*/ 4970 w 727015"/>
                  <a:gd name="connsiteY5" fmla="*/ 142291 h 385763"/>
                  <a:gd name="connsiteX6" fmla="*/ 115209 w 727015"/>
                  <a:gd name="connsiteY6" fmla="*/ 178197 h 385763"/>
                  <a:gd name="connsiteX7" fmla="*/ 251413 w 727015"/>
                  <a:gd name="connsiteY7" fmla="*/ 164398 h 385763"/>
                  <a:gd name="connsiteX8" fmla="*/ 497411 w 727015"/>
                  <a:gd name="connsiteY8" fmla="*/ 391998 h 385763"/>
                  <a:gd name="connsiteX9" fmla="*/ 727385 w 727015"/>
                  <a:gd name="connsiteY9" fmla="*/ 310246 h 385763"/>
                  <a:gd name="connsiteX10" fmla="*/ 564475 w 727015"/>
                  <a:gd name="connsiteY10" fmla="*/ 28788 h 38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015" h="385763">
                    <a:moveTo>
                      <a:pt x="564475" y="28788"/>
                    </a:moveTo>
                    <a:lnTo>
                      <a:pt x="433612" y="64990"/>
                    </a:lnTo>
                    <a:lnTo>
                      <a:pt x="278862" y="8016"/>
                    </a:lnTo>
                    <a:cubicBezTo>
                      <a:pt x="256458" y="-293"/>
                      <a:pt x="238208" y="-3854"/>
                      <a:pt x="206160" y="5790"/>
                    </a:cubicBezTo>
                    <a:lnTo>
                      <a:pt x="34199" y="66622"/>
                    </a:lnTo>
                    <a:cubicBezTo>
                      <a:pt x="8234" y="78195"/>
                      <a:pt x="-8977" y="111430"/>
                      <a:pt x="4970" y="142291"/>
                    </a:cubicBezTo>
                    <a:cubicBezTo>
                      <a:pt x="15949" y="166475"/>
                      <a:pt x="55416" y="178197"/>
                      <a:pt x="115209" y="178197"/>
                    </a:cubicBezTo>
                    <a:cubicBezTo>
                      <a:pt x="153192" y="178197"/>
                      <a:pt x="199187" y="173449"/>
                      <a:pt x="251413" y="164398"/>
                    </a:cubicBezTo>
                    <a:lnTo>
                      <a:pt x="497411" y="391998"/>
                    </a:lnTo>
                    <a:cubicBezTo>
                      <a:pt x="566552" y="399714"/>
                      <a:pt x="675159" y="379535"/>
                      <a:pt x="727385" y="310246"/>
                    </a:cubicBezTo>
                    <a:cubicBezTo>
                      <a:pt x="727237" y="310098"/>
                      <a:pt x="617888" y="77601"/>
                      <a:pt x="564475" y="28788"/>
                    </a:cubicBezTo>
                    <a:close/>
                  </a:path>
                </a:pathLst>
              </a:custGeom>
              <a:solidFill>
                <a:schemeClr val="tx2"/>
              </a:solidFill>
              <a:ln w="14720" cap="flat">
                <a:solidFill>
                  <a:srgbClr val="008AA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16" name="Freeform: Shape 15">
                <a:extLst>
                  <a:ext uri="{FF2B5EF4-FFF2-40B4-BE49-F238E27FC236}">
                    <a16:creationId xmlns:a16="http://schemas.microsoft.com/office/drawing/2014/main" id="{D32CCB9F-41F6-4BC7-8CC5-A14BB15A2604}"/>
                  </a:ext>
                </a:extLst>
              </p:cNvPr>
              <p:cNvSpPr/>
              <p:nvPr/>
            </p:nvSpPr>
            <p:spPr>
              <a:xfrm>
                <a:off x="1155084" y="5916001"/>
                <a:ext cx="296741" cy="326415"/>
              </a:xfrm>
              <a:custGeom>
                <a:avLst/>
                <a:gdLst>
                  <a:gd name="connsiteX0" fmla="*/ 248067 w 296740"/>
                  <a:gd name="connsiteY0" fmla="*/ 138138 h 326414"/>
                  <a:gd name="connsiteX1" fmla="*/ 191538 w 296740"/>
                  <a:gd name="connsiteY1" fmla="*/ 117811 h 326414"/>
                  <a:gd name="connsiteX2" fmla="*/ 181597 w 296740"/>
                  <a:gd name="connsiteY2" fmla="*/ 44665 h 326414"/>
                  <a:gd name="connsiteX3" fmla="*/ 120617 w 296740"/>
                  <a:gd name="connsiteY3" fmla="*/ 40659 h 326414"/>
                  <a:gd name="connsiteX4" fmla="*/ 101032 w 296740"/>
                  <a:gd name="connsiteY4" fmla="*/ 10391 h 326414"/>
                  <a:gd name="connsiteX5" fmla="*/ 28330 w 296740"/>
                  <a:gd name="connsiteY5" fmla="*/ 17068 h 326414"/>
                  <a:gd name="connsiteX6" fmla="*/ 10971 w 296740"/>
                  <a:gd name="connsiteY6" fmla="*/ 35318 h 326414"/>
                  <a:gd name="connsiteX7" fmla="*/ 10081 w 296740"/>
                  <a:gd name="connsiteY7" fmla="*/ 98672 h 326414"/>
                  <a:gd name="connsiteX8" fmla="*/ 214980 w 296740"/>
                  <a:gd name="connsiteY8" fmla="*/ 331168 h 326414"/>
                  <a:gd name="connsiteX9" fmla="*/ 271064 w 296740"/>
                  <a:gd name="connsiteY9" fmla="*/ 320040 h 326414"/>
                  <a:gd name="connsiteX10" fmla="*/ 297919 w 296740"/>
                  <a:gd name="connsiteY10" fmla="*/ 289476 h 326414"/>
                  <a:gd name="connsiteX11" fmla="*/ 287385 w 296740"/>
                  <a:gd name="connsiteY11" fmla="*/ 219148 h 326414"/>
                  <a:gd name="connsiteX12" fmla="*/ 241538 w 296740"/>
                  <a:gd name="connsiteY12" fmla="*/ 209208 h 326414"/>
                  <a:gd name="connsiteX13" fmla="*/ 248067 w 296740"/>
                  <a:gd name="connsiteY13" fmla="*/ 138138 h 32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6740" h="326414">
                    <a:moveTo>
                      <a:pt x="248067" y="138138"/>
                    </a:moveTo>
                    <a:cubicBezTo>
                      <a:pt x="235455" y="123153"/>
                      <a:pt x="216909" y="109948"/>
                      <a:pt x="191538" y="117811"/>
                    </a:cubicBezTo>
                    <a:cubicBezTo>
                      <a:pt x="206523" y="98227"/>
                      <a:pt x="208897" y="67811"/>
                      <a:pt x="181597" y="44665"/>
                    </a:cubicBezTo>
                    <a:cubicBezTo>
                      <a:pt x="166760" y="32202"/>
                      <a:pt x="135750" y="28492"/>
                      <a:pt x="120617" y="40659"/>
                    </a:cubicBezTo>
                    <a:cubicBezTo>
                      <a:pt x="117798" y="29234"/>
                      <a:pt x="111121" y="18403"/>
                      <a:pt x="101032" y="10391"/>
                    </a:cubicBezTo>
                    <a:cubicBezTo>
                      <a:pt x="77441" y="-8600"/>
                      <a:pt x="44948" y="1341"/>
                      <a:pt x="28330" y="17068"/>
                    </a:cubicBezTo>
                    <a:lnTo>
                      <a:pt x="10971" y="35318"/>
                    </a:lnTo>
                    <a:cubicBezTo>
                      <a:pt x="-6092" y="57128"/>
                      <a:pt x="-750" y="71223"/>
                      <a:pt x="10081" y="98672"/>
                    </a:cubicBezTo>
                    <a:cubicBezTo>
                      <a:pt x="44948" y="187397"/>
                      <a:pt x="140053" y="288734"/>
                      <a:pt x="214980" y="331168"/>
                    </a:cubicBezTo>
                    <a:cubicBezTo>
                      <a:pt x="232191" y="340812"/>
                      <a:pt x="252370" y="341406"/>
                      <a:pt x="271064" y="320040"/>
                    </a:cubicBezTo>
                    <a:lnTo>
                      <a:pt x="297919" y="289476"/>
                    </a:lnTo>
                    <a:cubicBezTo>
                      <a:pt x="314537" y="268259"/>
                      <a:pt x="310827" y="239772"/>
                      <a:pt x="287385" y="219148"/>
                    </a:cubicBezTo>
                    <a:cubicBezTo>
                      <a:pt x="281599" y="214104"/>
                      <a:pt x="264388" y="202679"/>
                      <a:pt x="241538" y="209208"/>
                    </a:cubicBezTo>
                    <a:cubicBezTo>
                      <a:pt x="258749" y="190513"/>
                      <a:pt x="268839" y="162916"/>
                      <a:pt x="248067" y="138138"/>
                    </a:cubicBezTo>
                    <a:close/>
                  </a:path>
                </a:pathLst>
              </a:custGeom>
              <a:solidFill>
                <a:schemeClr val="tx2"/>
              </a:solidFill>
              <a:ln w="14720" cap="flat">
                <a:solidFill>
                  <a:srgbClr val="008AA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grpSp>
      </p:grpSp>
      <p:pic>
        <p:nvPicPr>
          <p:cNvPr id="7" name="Picture 6">
            <a:extLst>
              <a:ext uri="{FF2B5EF4-FFF2-40B4-BE49-F238E27FC236}">
                <a16:creationId xmlns:a16="http://schemas.microsoft.com/office/drawing/2014/main" id="{94E52D28-55C7-98CD-3A65-A29B433D0D9A}"/>
              </a:ext>
            </a:extLst>
          </p:cNvPr>
          <p:cNvPicPr>
            <a:picLocks noChangeAspect="1"/>
          </p:cNvPicPr>
          <p:nvPr/>
        </p:nvPicPr>
        <p:blipFill>
          <a:blip r:embed="rId8"/>
          <a:stretch>
            <a:fillRect/>
          </a:stretch>
        </p:blipFill>
        <p:spPr>
          <a:xfrm>
            <a:off x="9426156" y="73310"/>
            <a:ext cx="2179470" cy="2179470"/>
          </a:xfrm>
          <a:prstGeom prst="rect">
            <a:avLst/>
          </a:prstGeom>
        </p:spPr>
      </p:pic>
    </p:spTree>
    <p:custDataLst>
      <p:tags r:id="rId1"/>
    </p:custDataLst>
    <p:extLst>
      <p:ext uri="{BB962C8B-B14F-4D97-AF65-F5344CB8AC3E}">
        <p14:creationId xmlns:p14="http://schemas.microsoft.com/office/powerpoint/2010/main" val="1479718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F86D-8BB2-8CF7-4D36-0A100A2507FF}"/>
              </a:ext>
            </a:extLst>
          </p:cNvPr>
          <p:cNvSpPr>
            <a:spLocks noGrp="1"/>
          </p:cNvSpPr>
          <p:nvPr>
            <p:ph type="title"/>
          </p:nvPr>
        </p:nvSpPr>
        <p:spPr/>
        <p:txBody>
          <a:bodyPr/>
          <a:lstStyle/>
          <a:p>
            <a:r>
              <a:rPr lang="en-US"/>
              <a:t>Before you Freak out . . .</a:t>
            </a:r>
          </a:p>
        </p:txBody>
      </p:sp>
      <p:pic>
        <p:nvPicPr>
          <p:cNvPr id="6" name="Picture Placeholder 5">
            <a:extLst>
              <a:ext uri="{FF2B5EF4-FFF2-40B4-BE49-F238E27FC236}">
                <a16:creationId xmlns:a16="http://schemas.microsoft.com/office/drawing/2014/main" id="{D32CCF06-B1D8-C520-C4DF-BFBD728822CF}"/>
              </a:ext>
            </a:extLst>
          </p:cNvPr>
          <p:cNvPicPr>
            <a:picLocks noGrp="1" noChangeAspect="1"/>
          </p:cNvPicPr>
          <p:nvPr>
            <p:ph type="pic" sz="quarter" idx="10"/>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21653" r="21653"/>
          <a:stretch>
            <a:fillRect/>
          </a:stretch>
        </p:blipFill>
        <p:spPr/>
      </p:pic>
      <p:sp>
        <p:nvSpPr>
          <p:cNvPr id="4" name="Text Placeholder 3">
            <a:extLst>
              <a:ext uri="{FF2B5EF4-FFF2-40B4-BE49-F238E27FC236}">
                <a16:creationId xmlns:a16="http://schemas.microsoft.com/office/drawing/2014/main" id="{52763773-127A-FFF5-3007-2D1C2F8A00B7}"/>
              </a:ext>
            </a:extLst>
          </p:cNvPr>
          <p:cNvSpPr>
            <a:spLocks noGrp="1"/>
          </p:cNvSpPr>
          <p:nvPr>
            <p:ph type="body" sz="quarter" idx="11"/>
          </p:nvPr>
        </p:nvSpPr>
        <p:spPr>
          <a:xfrm>
            <a:off x="6104536" y="2214563"/>
            <a:ext cx="5456337" cy="3539962"/>
          </a:xfrm>
        </p:spPr>
        <p:txBody>
          <a:bodyPr/>
          <a:lstStyle/>
          <a:p>
            <a:r>
              <a:rPr lang="en-US"/>
              <a:t>Case reading should be:</a:t>
            </a:r>
          </a:p>
          <a:p>
            <a:r>
              <a:rPr lang="en-US"/>
              <a:t> </a:t>
            </a:r>
          </a:p>
          <a:p>
            <a:pPr marL="514350" indent="-514350">
              <a:buAutoNum type="alphaLcPeriod"/>
            </a:pPr>
            <a:r>
              <a:rPr lang="en-US"/>
              <a:t>A small sample (one random selection per worker per month)</a:t>
            </a:r>
          </a:p>
          <a:p>
            <a:pPr marL="514350" indent="-514350">
              <a:buAutoNum type="alphaLcPeriod"/>
            </a:pPr>
            <a:r>
              <a:rPr lang="en-US"/>
              <a:t>A small slice of the work (from event </a:t>
            </a:r>
            <a:r>
              <a:rPr lang="en-US" i="1"/>
              <a:t>x </a:t>
            </a:r>
            <a:r>
              <a:rPr lang="en-US"/>
              <a:t>to event </a:t>
            </a:r>
            <a:r>
              <a:rPr lang="en-US" i="1"/>
              <a:t>y </a:t>
            </a:r>
            <a:r>
              <a:rPr lang="en-US"/>
              <a:t>only)</a:t>
            </a:r>
          </a:p>
        </p:txBody>
      </p:sp>
    </p:spTree>
    <p:custDataLst>
      <p:tags r:id="rId1"/>
    </p:custDataLst>
    <p:extLst>
      <p:ext uri="{BB962C8B-B14F-4D97-AF65-F5344CB8AC3E}">
        <p14:creationId xmlns:p14="http://schemas.microsoft.com/office/powerpoint/2010/main" val="378574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43E74-6B66-7543-B1DF-99A173BA728C}"/>
              </a:ext>
            </a:extLst>
          </p:cNvPr>
          <p:cNvSpPr>
            <a:spLocks noGrp="1"/>
          </p:cNvSpPr>
          <p:nvPr>
            <p:ph type="title"/>
          </p:nvPr>
        </p:nvSpPr>
        <p:spPr/>
        <p:txBody>
          <a:bodyPr/>
          <a:lstStyle/>
          <a:p>
            <a:r>
              <a:rPr lang="en-US">
                <a:latin typeface="Segoe UI"/>
                <a:cs typeface="Segoe UI"/>
              </a:rPr>
              <a:t>How do you explain the SDM system to your workers?</a:t>
            </a:r>
            <a:endParaRPr lang="en-US"/>
          </a:p>
        </p:txBody>
      </p:sp>
    </p:spTree>
    <p:custDataLst>
      <p:tags r:id="rId1"/>
    </p:custDataLst>
    <p:extLst>
      <p:ext uri="{BB962C8B-B14F-4D97-AF65-F5344CB8AC3E}">
        <p14:creationId xmlns:p14="http://schemas.microsoft.com/office/powerpoint/2010/main" val="1747211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CDB1E2-A467-FA30-DD52-B24F69E2AE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94C65F-0E64-4573-716E-403DC8F5EF7E}"/>
              </a:ext>
            </a:extLst>
          </p:cNvPr>
          <p:cNvSpPr>
            <a:spLocks noGrp="1"/>
          </p:cNvSpPr>
          <p:nvPr>
            <p:ph type="title"/>
          </p:nvPr>
        </p:nvSpPr>
        <p:spPr/>
        <p:txBody>
          <a:bodyPr>
            <a:noAutofit/>
          </a:bodyPr>
          <a:lstStyle/>
          <a:p>
            <a:r>
              <a:rPr lang="en-US"/>
              <a:t>SDM Case review </a:t>
            </a:r>
          </a:p>
        </p:txBody>
      </p:sp>
      <p:sp>
        <p:nvSpPr>
          <p:cNvPr id="9" name="Text Placeholder 8">
            <a:extLst>
              <a:ext uri="{FF2B5EF4-FFF2-40B4-BE49-F238E27FC236}">
                <a16:creationId xmlns:a16="http://schemas.microsoft.com/office/drawing/2014/main" id="{35B9E8C1-1AEA-7D83-C46D-6B8461B23F1B}"/>
              </a:ext>
            </a:extLst>
          </p:cNvPr>
          <p:cNvSpPr>
            <a:spLocks noGrp="1"/>
          </p:cNvSpPr>
          <p:nvPr>
            <p:ph type="body" sz="quarter" idx="11"/>
          </p:nvPr>
        </p:nvSpPr>
        <p:spPr>
          <a:xfrm>
            <a:off x="7707412" y="1937982"/>
            <a:ext cx="3860619" cy="4379917"/>
          </a:xfrm>
        </p:spPr>
        <p:txBody>
          <a:bodyPr anchor="t"/>
          <a:lstStyle/>
          <a:p>
            <a:pPr marL="457200" indent="-457200">
              <a:spcBef>
                <a:spcPts val="0"/>
              </a:spcBef>
              <a:buFont typeface="Arial" panose="020B0604020202020204" pitchFamily="34" charset="0"/>
              <a:buChar char="•"/>
            </a:pPr>
            <a:r>
              <a:rPr lang="en-US"/>
              <a:t>Policy, procedures, and practice standards are met</a:t>
            </a:r>
          </a:p>
          <a:p>
            <a:pPr marL="457200" indent="-457200">
              <a:spcBef>
                <a:spcPts val="0"/>
              </a:spcBef>
              <a:buFont typeface="Arial" panose="020B0604020202020204" pitchFamily="34" charset="0"/>
              <a:buChar char="•"/>
            </a:pPr>
            <a:r>
              <a:rPr lang="en-US"/>
              <a:t>Action steps, impact of decisions</a:t>
            </a:r>
          </a:p>
          <a:p>
            <a:pPr marL="457200" indent="-457200">
              <a:spcBef>
                <a:spcPts val="0"/>
              </a:spcBef>
              <a:buFont typeface="Arial" panose="020B0604020202020204" pitchFamily="34" charset="0"/>
              <a:buChar char="•"/>
            </a:pPr>
            <a:r>
              <a:rPr lang="en-US"/>
              <a:t>Critical thinking reflected </a:t>
            </a:r>
          </a:p>
          <a:p>
            <a:pPr marL="457200" indent="-457200">
              <a:spcBef>
                <a:spcPts val="0"/>
              </a:spcBef>
              <a:buFont typeface="Arial" panose="020B0604020202020204" pitchFamily="34" charset="0"/>
              <a:buChar char="•"/>
            </a:pPr>
            <a:r>
              <a:rPr lang="en-US"/>
              <a:t>Engagement and interviewing skills reflected</a:t>
            </a:r>
          </a:p>
        </p:txBody>
      </p:sp>
      <p:sp>
        <p:nvSpPr>
          <p:cNvPr id="7" name="Text Placeholder 3">
            <a:extLst>
              <a:ext uri="{FF2B5EF4-FFF2-40B4-BE49-F238E27FC236}">
                <a16:creationId xmlns:a16="http://schemas.microsoft.com/office/drawing/2014/main" id="{B04B0E9E-0033-7B03-D40D-FD014DADC33F}"/>
              </a:ext>
            </a:extLst>
          </p:cNvPr>
          <p:cNvSpPr txBox="1">
            <a:spLocks/>
          </p:cNvSpPr>
          <p:nvPr/>
        </p:nvSpPr>
        <p:spPr>
          <a:xfrm>
            <a:off x="5733222" y="1645289"/>
            <a:ext cx="5496749" cy="3791155"/>
          </a:xfrm>
          <a:prstGeom prst="rect">
            <a:avLst/>
          </a:prstGeom>
        </p:spPr>
        <p:txBody>
          <a:bodyPr anchor="ctr"/>
          <a:lstStyle>
            <a:lvl1pPr marL="325829" indent="-325829" algn="l" defTabSz="913965" rtl="0" eaLnBrk="1" latinLnBrk="0" hangingPunct="1">
              <a:lnSpc>
                <a:spcPct val="90000"/>
              </a:lnSpc>
              <a:spcBef>
                <a:spcPts val="1000"/>
              </a:spcBef>
              <a:buClr>
                <a:schemeClr val="accent1"/>
              </a:buClr>
              <a:buSzPct val="150000"/>
              <a:buFont typeface="Arial" panose="020B0604020202020204" pitchFamily="34" charset="0"/>
              <a:buChar char="•"/>
              <a:defRPr sz="2400" kern="1200">
                <a:solidFill>
                  <a:schemeClr val="tx1"/>
                </a:solidFill>
                <a:latin typeface="Brandon Grotesque Regular" panose="020B0503020203060202"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Arial" panose="020B0604020202020204" pitchFamily="34" charset="0"/>
              <a:buChar char="•"/>
              <a:defRPr sz="2400" kern="1200">
                <a:solidFill>
                  <a:schemeClr val="tx1"/>
                </a:solidFill>
                <a:latin typeface="Brandon Grotesque Regular" panose="020B0503020203060202"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400" kern="1200">
                <a:solidFill>
                  <a:schemeClr val="tx1"/>
                </a:solidFill>
                <a:latin typeface="Brandon Grotesque Regular" panose="020B0503020203060202"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98463" marR="0" lvl="0" indent="-398463" algn="l" defTabSz="913965" rtl="0" eaLnBrk="1" fontAlgn="auto" latinLnBrk="0" hangingPunct="1">
              <a:lnSpc>
                <a:spcPct val="90000"/>
              </a:lnSpc>
              <a:spcBef>
                <a:spcPts val="1000"/>
              </a:spcBef>
              <a:spcAft>
                <a:spcPts val="0"/>
              </a:spcAft>
              <a:buClr>
                <a:srgbClr val="00ABCA"/>
              </a:buClr>
              <a:buSzPct val="150000"/>
              <a:buFont typeface="Arial" panose="020B0604020202020204" pitchFamily="34" charset="0"/>
              <a:buChar char="•"/>
              <a:tabLst/>
              <a:defRPr/>
            </a:pPr>
            <a:endParaRPr kumimoji="0" lang="en-US" sz="3200" b="0" i="0" u="none" strike="noStrike" kern="1200" cap="none" spc="0" normalizeH="0" baseline="0" noProof="0">
              <a:ln>
                <a:noFill/>
              </a:ln>
              <a:solidFill>
                <a:srgbClr val="4C4C4E"/>
              </a:solidFill>
              <a:effectLst/>
              <a:uLnTx/>
              <a:uFillTx/>
              <a:latin typeface="Brandon Grotesque Regular" panose="020B0503020203060202" pitchFamily="34" charset="0"/>
              <a:ea typeface="+mn-ea"/>
              <a:cs typeface="Segoe UI" panose="020B0502040204020203" pitchFamily="34" charset="0"/>
            </a:endParaRPr>
          </a:p>
        </p:txBody>
      </p:sp>
      <p:pic>
        <p:nvPicPr>
          <p:cNvPr id="8" name="Picture Placeholder 7" descr="A couple of women looking at a computer screen&#10;&#10;Description automatically generated">
            <a:extLst>
              <a:ext uri="{FF2B5EF4-FFF2-40B4-BE49-F238E27FC236}">
                <a16:creationId xmlns:a16="http://schemas.microsoft.com/office/drawing/2014/main" id="{12F04CA1-4ED7-4676-610C-DAD9CA1C18F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727" t="12" r="1999" b="-12"/>
          <a:stretch/>
        </p:blipFill>
        <p:spPr>
          <a:xfrm>
            <a:off x="640080" y="535667"/>
            <a:ext cx="6575116" cy="5782940"/>
          </a:xfrm>
        </p:spPr>
      </p:pic>
    </p:spTree>
    <p:custDataLst>
      <p:tags r:id="rId1"/>
    </p:custDataLst>
    <p:extLst>
      <p:ext uri="{BB962C8B-B14F-4D97-AF65-F5344CB8AC3E}">
        <p14:creationId xmlns:p14="http://schemas.microsoft.com/office/powerpoint/2010/main" val="1213598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4D67B5-8173-443D-8EFA-8CD51314486F}"/>
              </a:ext>
            </a:extLst>
          </p:cNvPr>
          <p:cNvSpPr>
            <a:spLocks noGrp="1"/>
          </p:cNvSpPr>
          <p:nvPr>
            <p:ph type="title"/>
          </p:nvPr>
        </p:nvSpPr>
        <p:spPr/>
        <p:txBody>
          <a:bodyPr>
            <a:normAutofit fontScale="90000"/>
          </a:bodyPr>
          <a:lstStyle/>
          <a:p>
            <a:r>
              <a:rPr lang="en-US" b="1">
                <a:latin typeface="Segoe UI" panose="020B0502040204020203" pitchFamily="34" charset="0"/>
              </a:rPr>
              <a:t>Reinforce Completion Guidelines</a:t>
            </a:r>
          </a:p>
        </p:txBody>
      </p:sp>
      <p:sp>
        <p:nvSpPr>
          <p:cNvPr id="4" name="Text Placeholder 3">
            <a:extLst>
              <a:ext uri="{FF2B5EF4-FFF2-40B4-BE49-F238E27FC236}">
                <a16:creationId xmlns:a16="http://schemas.microsoft.com/office/drawing/2014/main" id="{4546822F-D1FE-452A-A8BE-DBA1966B5DAE}"/>
              </a:ext>
            </a:extLst>
          </p:cNvPr>
          <p:cNvSpPr>
            <a:spLocks noGrp="1"/>
          </p:cNvSpPr>
          <p:nvPr>
            <p:ph type="body" sz="quarter" idx="11"/>
          </p:nvPr>
        </p:nvSpPr>
        <p:spPr/>
        <p:txBody>
          <a:bodyPr anchor="ctr"/>
          <a:lstStyle/>
          <a:p>
            <a:pPr marL="515938" indent="-515938">
              <a:buSzPct val="100000"/>
              <a:buFont typeface="Arial" panose="020B0604020202020204" pitchFamily="34" charset="0"/>
              <a:buChar char="•"/>
            </a:pPr>
            <a:r>
              <a:rPr lang="en-US">
                <a:latin typeface="Segoe UI" panose="020B0502040204020203" pitchFamily="34" charset="0"/>
              </a:rPr>
              <a:t>Policy and procedures</a:t>
            </a:r>
          </a:p>
          <a:p>
            <a:pPr marL="515938" indent="-515938">
              <a:buSzPct val="100000"/>
              <a:buFont typeface="Arial" panose="020B0604020202020204" pitchFamily="34" charset="0"/>
              <a:buChar char="•"/>
            </a:pPr>
            <a:r>
              <a:rPr lang="en-US">
                <a:latin typeface="Segoe UI" panose="020B0502040204020203" pitchFamily="34" charset="0"/>
              </a:rPr>
              <a:t>Completion instructions</a:t>
            </a:r>
          </a:p>
        </p:txBody>
      </p:sp>
      <p:pic>
        <p:nvPicPr>
          <p:cNvPr id="7" name="Picture Placeholder 6" descr="A group of people sitting around a table&#10;&#10;Description automatically generated with medium confidence">
            <a:extLst>
              <a:ext uri="{FF2B5EF4-FFF2-40B4-BE49-F238E27FC236}">
                <a16:creationId xmlns:a16="http://schemas.microsoft.com/office/drawing/2014/main" id="{F05520EC-9B80-45B4-AD41-70FF86341B3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27" b="327"/>
          <a:stretch/>
        </p:blipFill>
        <p:spPr/>
      </p:pic>
    </p:spTree>
    <p:custDataLst>
      <p:tags r:id="rId1"/>
    </p:custDataLst>
    <p:extLst>
      <p:ext uri="{BB962C8B-B14F-4D97-AF65-F5344CB8AC3E}">
        <p14:creationId xmlns:p14="http://schemas.microsoft.com/office/powerpoint/2010/main" val="1784555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17A136-3CF9-4EE1-B1F1-BC62A18FEAFB}"/>
              </a:ext>
            </a:extLst>
          </p:cNvPr>
          <p:cNvSpPr>
            <a:spLocks noGrp="1"/>
          </p:cNvSpPr>
          <p:nvPr>
            <p:ph type="title"/>
          </p:nvPr>
        </p:nvSpPr>
        <p:spPr/>
        <p:txBody>
          <a:bodyPr/>
          <a:lstStyle/>
          <a:p>
            <a:r>
              <a:rPr lang="en-US" b="1">
                <a:latin typeface="Segoe UI" panose="020B0502040204020203" pitchFamily="34" charset="0"/>
              </a:rPr>
              <a:t>Common Errors</a:t>
            </a:r>
          </a:p>
        </p:txBody>
      </p:sp>
      <p:pic>
        <p:nvPicPr>
          <p:cNvPr id="7" name="Picture Placeholder 6" descr="A picture containing text, shelf, indoor, book&#10;&#10;Description automatically generated">
            <a:extLst>
              <a:ext uri="{FF2B5EF4-FFF2-40B4-BE49-F238E27FC236}">
                <a16:creationId xmlns:a16="http://schemas.microsoft.com/office/drawing/2014/main" id="{202F69A3-E3A1-463F-A005-5F470EC138F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2" b="2"/>
          <a:stretch/>
        </p:blipFill>
        <p:spPr/>
      </p:pic>
      <p:sp>
        <p:nvSpPr>
          <p:cNvPr id="4" name="Text Placeholder 3">
            <a:extLst>
              <a:ext uri="{FF2B5EF4-FFF2-40B4-BE49-F238E27FC236}">
                <a16:creationId xmlns:a16="http://schemas.microsoft.com/office/drawing/2014/main" id="{FAE5EF42-27C6-4780-9929-0C4FCFF1DB6A}"/>
              </a:ext>
            </a:extLst>
          </p:cNvPr>
          <p:cNvSpPr>
            <a:spLocks noGrp="1"/>
          </p:cNvSpPr>
          <p:nvPr>
            <p:ph type="body" sz="quarter" idx="11"/>
          </p:nvPr>
        </p:nvSpPr>
        <p:spPr>
          <a:xfrm>
            <a:off x="6104536" y="2021083"/>
            <a:ext cx="5456337" cy="3202502"/>
          </a:xfrm>
        </p:spPr>
        <p:txBody>
          <a:bodyPr anchor="ctr">
            <a:noAutofit/>
          </a:bodyPr>
          <a:lstStyle/>
          <a:p>
            <a:pPr marL="457200" indent="-457200">
              <a:spcBef>
                <a:spcPts val="600"/>
              </a:spcBef>
              <a:buSzPct val="100000"/>
              <a:buFont typeface="Arial" panose="020B0604020202020204" pitchFamily="34" charset="0"/>
              <a:buChar char="•"/>
            </a:pPr>
            <a:r>
              <a:rPr lang="en-US">
                <a:latin typeface="Segoe UI"/>
                <a:cs typeface="Segoe UI"/>
              </a:rPr>
              <a:t>Assessment was incomplete.</a:t>
            </a:r>
          </a:p>
          <a:p>
            <a:pPr marL="457200" indent="-457200">
              <a:spcBef>
                <a:spcPts val="600"/>
              </a:spcBef>
              <a:buSzPct val="100000"/>
              <a:buFont typeface="Arial" panose="020B0604020202020204" pitchFamily="34" charset="0"/>
              <a:buChar char="•"/>
            </a:pPr>
            <a:r>
              <a:rPr lang="en-US">
                <a:latin typeface="Segoe UI"/>
                <a:cs typeface="Segoe UI"/>
              </a:rPr>
              <a:t>Documentation is missing.</a:t>
            </a:r>
          </a:p>
          <a:p>
            <a:pPr marL="457200" indent="-457200">
              <a:spcBef>
                <a:spcPts val="600"/>
              </a:spcBef>
              <a:buSzPct val="100000"/>
              <a:buFont typeface="Arial" panose="020B0604020202020204" pitchFamily="34" charset="0"/>
              <a:buChar char="•"/>
            </a:pPr>
            <a:r>
              <a:rPr lang="en-US">
                <a:latin typeface="Segoe UI"/>
                <a:cs typeface="Segoe UI"/>
              </a:rPr>
              <a:t>Narrative does not support assessment outcomes.</a:t>
            </a:r>
          </a:p>
          <a:p>
            <a:pPr marL="457200" indent="-457200">
              <a:spcBef>
                <a:spcPts val="600"/>
              </a:spcBef>
              <a:buSzPct val="100000"/>
              <a:buFont typeface="Arial" panose="020B0604020202020204" pitchFamily="34" charset="0"/>
              <a:buChar char="•"/>
            </a:pPr>
            <a:r>
              <a:rPr lang="en-US">
                <a:latin typeface="Segoe UI"/>
                <a:cs typeface="Segoe UI"/>
              </a:rPr>
              <a:t>Results are not discussed with families.</a:t>
            </a:r>
          </a:p>
        </p:txBody>
      </p:sp>
    </p:spTree>
    <p:custDataLst>
      <p:tags r:id="rId1"/>
    </p:custDataLst>
    <p:extLst>
      <p:ext uri="{BB962C8B-B14F-4D97-AF65-F5344CB8AC3E}">
        <p14:creationId xmlns:p14="http://schemas.microsoft.com/office/powerpoint/2010/main" val="662527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21231-B255-7166-D3C2-88236763AB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297F01-8954-0379-D049-1DE4F68F1845}"/>
              </a:ext>
            </a:extLst>
          </p:cNvPr>
          <p:cNvSpPr>
            <a:spLocks noGrp="1"/>
          </p:cNvSpPr>
          <p:nvPr>
            <p:ph type="title"/>
          </p:nvPr>
        </p:nvSpPr>
        <p:spPr/>
        <p:txBody>
          <a:bodyPr/>
          <a:lstStyle/>
          <a:p>
            <a:r>
              <a:rPr lang="en-US"/>
              <a:t>Hotline Tools</a:t>
            </a:r>
          </a:p>
        </p:txBody>
      </p:sp>
    </p:spTree>
    <p:custDataLst>
      <p:tags r:id="rId1"/>
    </p:custDataLst>
    <p:extLst>
      <p:ext uri="{BB962C8B-B14F-4D97-AF65-F5344CB8AC3E}">
        <p14:creationId xmlns:p14="http://schemas.microsoft.com/office/powerpoint/2010/main" val="3013336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4074C-7D43-0491-FB03-52873A3BB8EE}"/>
            </a:ext>
          </a:extLst>
        </p:cNvPr>
        <p:cNvGrpSpPr/>
        <p:nvPr/>
      </p:nvGrpSpPr>
      <p:grpSpPr>
        <a:xfrm>
          <a:off x="0" y="0"/>
          <a:ext cx="0" cy="0"/>
          <a:chOff x="0" y="0"/>
          <a:chExt cx="0" cy="0"/>
        </a:xfrm>
      </p:grpSpPr>
      <p:sp>
        <p:nvSpPr>
          <p:cNvPr id="35842" name="Title 13">
            <a:extLst>
              <a:ext uri="{FF2B5EF4-FFF2-40B4-BE49-F238E27FC236}">
                <a16:creationId xmlns:a16="http://schemas.microsoft.com/office/drawing/2014/main" id="{427A9DE0-6B68-2759-4753-1F50103EFD64}"/>
              </a:ext>
            </a:extLst>
          </p:cNvPr>
          <p:cNvSpPr>
            <a:spLocks noGrp="1"/>
          </p:cNvSpPr>
          <p:nvPr>
            <p:ph type="title"/>
          </p:nvPr>
        </p:nvSpPr>
        <p:spPr/>
        <p:txBody>
          <a:bodyPr>
            <a:noAutofit/>
          </a:bodyPr>
          <a:lstStyle/>
          <a:p>
            <a:r>
              <a:rPr lang="en-US"/>
              <a:t>The First Key Questions</a:t>
            </a:r>
          </a:p>
        </p:txBody>
      </p:sp>
      <p:grpSp>
        <p:nvGrpSpPr>
          <p:cNvPr id="7" name="Group 6">
            <a:extLst>
              <a:ext uri="{FF2B5EF4-FFF2-40B4-BE49-F238E27FC236}">
                <a16:creationId xmlns:a16="http://schemas.microsoft.com/office/drawing/2014/main" id="{50A18C97-E2F7-AC2E-E739-8D0B76A77684}"/>
              </a:ext>
            </a:extLst>
          </p:cNvPr>
          <p:cNvGrpSpPr/>
          <p:nvPr/>
        </p:nvGrpSpPr>
        <p:grpSpPr>
          <a:xfrm>
            <a:off x="310533" y="2121520"/>
            <a:ext cx="11570933" cy="3761397"/>
            <a:chOff x="-1107171" y="1989345"/>
            <a:chExt cx="12446157" cy="4045908"/>
          </a:xfrm>
        </p:grpSpPr>
        <p:grpSp>
          <p:nvGrpSpPr>
            <p:cNvPr id="54" name="Group 53">
              <a:extLst>
                <a:ext uri="{FF2B5EF4-FFF2-40B4-BE49-F238E27FC236}">
                  <a16:creationId xmlns:a16="http://schemas.microsoft.com/office/drawing/2014/main" id="{819189A2-BFD4-AB0F-CA01-65BE04688169}"/>
                </a:ext>
              </a:extLst>
            </p:cNvPr>
            <p:cNvGrpSpPr/>
            <p:nvPr/>
          </p:nvGrpSpPr>
          <p:grpSpPr>
            <a:xfrm>
              <a:off x="695519" y="1989346"/>
              <a:ext cx="10643467" cy="4045907"/>
              <a:chOff x="695519" y="1989346"/>
              <a:chExt cx="10643467" cy="4045907"/>
            </a:xfrm>
          </p:grpSpPr>
          <p:grpSp>
            <p:nvGrpSpPr>
              <p:cNvPr id="45" name="Graphic 20">
                <a:extLst>
                  <a:ext uri="{FF2B5EF4-FFF2-40B4-BE49-F238E27FC236}">
                    <a16:creationId xmlns:a16="http://schemas.microsoft.com/office/drawing/2014/main" id="{B2307721-7A78-E896-99AF-351813E2C268}"/>
                  </a:ext>
                </a:extLst>
              </p:cNvPr>
              <p:cNvGrpSpPr/>
              <p:nvPr/>
            </p:nvGrpSpPr>
            <p:grpSpPr>
              <a:xfrm>
                <a:off x="4692372" y="3984868"/>
                <a:ext cx="961282" cy="586335"/>
                <a:chOff x="7964031" y="3219786"/>
                <a:chExt cx="1628892" cy="977626"/>
              </a:xfrm>
              <a:solidFill>
                <a:schemeClr val="tx2"/>
              </a:solidFill>
            </p:grpSpPr>
            <p:sp>
              <p:nvSpPr>
                <p:cNvPr id="50" name="Freeform: Shape 49">
                  <a:extLst>
                    <a:ext uri="{FF2B5EF4-FFF2-40B4-BE49-F238E27FC236}">
                      <a16:creationId xmlns:a16="http://schemas.microsoft.com/office/drawing/2014/main" id="{2F164B5C-E9DB-4D0E-FB8D-E93AE722B07D}"/>
                    </a:ext>
                  </a:extLst>
                </p:cNvPr>
                <p:cNvSpPr/>
                <p:nvPr/>
              </p:nvSpPr>
              <p:spPr>
                <a:xfrm>
                  <a:off x="7964031" y="3346933"/>
                  <a:ext cx="639762" cy="721475"/>
                </a:xfrm>
                <a:custGeom>
                  <a:avLst/>
                  <a:gdLst>
                    <a:gd name="connsiteX0" fmla="*/ 543423 w 639762"/>
                    <a:gd name="connsiteY0" fmla="*/ 721475 h 721475"/>
                    <a:gd name="connsiteX1" fmla="*/ 639762 w 639762"/>
                    <a:gd name="connsiteY1" fmla="*/ 476250 h 721475"/>
                    <a:gd name="connsiteX2" fmla="*/ 379387 w 639762"/>
                    <a:gd name="connsiteY2" fmla="*/ 0 h 721475"/>
                    <a:gd name="connsiteX3" fmla="*/ 660 w 639762"/>
                    <a:gd name="connsiteY3" fmla="*/ 721475 h 721475"/>
                    <a:gd name="connsiteX4" fmla="*/ 543423 w 639762"/>
                    <a:gd name="connsiteY4" fmla="*/ 721475 h 72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62" h="721475">
                      <a:moveTo>
                        <a:pt x="543423" y="721475"/>
                      </a:moveTo>
                      <a:cubicBezTo>
                        <a:pt x="531825" y="659932"/>
                        <a:pt x="554548" y="543710"/>
                        <a:pt x="639762" y="476250"/>
                      </a:cubicBezTo>
                      <a:lnTo>
                        <a:pt x="379387" y="0"/>
                      </a:lnTo>
                      <a:cubicBezTo>
                        <a:pt x="50604" y="210667"/>
                        <a:pt x="-7152" y="543474"/>
                        <a:pt x="660" y="721475"/>
                      </a:cubicBezTo>
                      <a:lnTo>
                        <a:pt x="543423" y="721475"/>
                      </a:ln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sp>
              <p:nvSpPr>
                <p:cNvPr id="51" name="Freeform: Shape 50">
                  <a:extLst>
                    <a:ext uri="{FF2B5EF4-FFF2-40B4-BE49-F238E27FC236}">
                      <a16:creationId xmlns:a16="http://schemas.microsoft.com/office/drawing/2014/main" id="{34BE1C85-5C62-152B-689E-52CD59D0A9DB}"/>
                    </a:ext>
                  </a:extLst>
                </p:cNvPr>
                <p:cNvSpPr/>
                <p:nvPr/>
              </p:nvSpPr>
              <p:spPr>
                <a:xfrm>
                  <a:off x="8402358" y="3219786"/>
                  <a:ext cx="1190565" cy="848622"/>
                </a:xfrm>
                <a:custGeom>
                  <a:avLst/>
                  <a:gdLst>
                    <a:gd name="connsiteX0" fmla="*/ 550101 w 1190565"/>
                    <a:gd name="connsiteY0" fmla="*/ 600319 h 848622"/>
                    <a:gd name="connsiteX1" fmla="*/ 776154 w 1190565"/>
                    <a:gd name="connsiteY1" fmla="*/ 185850 h 848622"/>
                    <a:gd name="connsiteX2" fmla="*/ 1120323 w 1190565"/>
                    <a:gd name="connsiteY2" fmla="*/ 779978 h 848622"/>
                    <a:gd name="connsiteX3" fmla="*/ 650464 w 1190565"/>
                    <a:gd name="connsiteY3" fmla="*/ 779978 h 848622"/>
                    <a:gd name="connsiteX4" fmla="*/ 652831 w 1190565"/>
                    <a:gd name="connsiteY4" fmla="*/ 814300 h 848622"/>
                    <a:gd name="connsiteX5" fmla="*/ 650464 w 1190565"/>
                    <a:gd name="connsiteY5" fmla="*/ 848622 h 848622"/>
                    <a:gd name="connsiteX6" fmla="*/ 1189914 w 1190565"/>
                    <a:gd name="connsiteY6" fmla="*/ 848622 h 848622"/>
                    <a:gd name="connsiteX7" fmla="*/ 780415 w 1190565"/>
                    <a:gd name="connsiteY7" fmla="*/ 108211 h 848622"/>
                    <a:gd name="connsiteX8" fmla="*/ 0 w 1190565"/>
                    <a:gd name="connsiteY8" fmla="*/ 92115 h 848622"/>
                    <a:gd name="connsiteX9" fmla="*/ 259428 w 1190565"/>
                    <a:gd name="connsiteY9" fmla="*/ 566471 h 848622"/>
                    <a:gd name="connsiteX10" fmla="*/ 550101 w 1190565"/>
                    <a:gd name="connsiteY10" fmla="*/ 600319 h 84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565" h="848622">
                      <a:moveTo>
                        <a:pt x="550101" y="600319"/>
                      </a:moveTo>
                      <a:lnTo>
                        <a:pt x="776154" y="185850"/>
                      </a:lnTo>
                      <a:cubicBezTo>
                        <a:pt x="980194" y="316037"/>
                        <a:pt x="1109198" y="538540"/>
                        <a:pt x="1120323" y="779978"/>
                      </a:cubicBezTo>
                      <a:lnTo>
                        <a:pt x="650464" y="779978"/>
                      </a:lnTo>
                      <a:cubicBezTo>
                        <a:pt x="651884" y="791340"/>
                        <a:pt x="652831" y="802702"/>
                        <a:pt x="652831" y="814300"/>
                      </a:cubicBezTo>
                      <a:cubicBezTo>
                        <a:pt x="652831" y="825899"/>
                        <a:pt x="651884" y="837261"/>
                        <a:pt x="650464" y="848622"/>
                      </a:cubicBezTo>
                      <a:lnTo>
                        <a:pt x="1189914" y="848622"/>
                      </a:lnTo>
                      <a:cubicBezTo>
                        <a:pt x="1201039" y="569785"/>
                        <a:pt x="1069905" y="273904"/>
                        <a:pt x="780415" y="108211"/>
                      </a:cubicBezTo>
                      <a:cubicBezTo>
                        <a:pt x="474119" y="-67187"/>
                        <a:pt x="162143" y="3114"/>
                        <a:pt x="0" y="92115"/>
                      </a:cubicBezTo>
                      <a:lnTo>
                        <a:pt x="259428" y="566471"/>
                      </a:lnTo>
                      <a:cubicBezTo>
                        <a:pt x="347246" y="531675"/>
                        <a:pt x="451159" y="524101"/>
                        <a:pt x="550101" y="600319"/>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sp>
              <p:nvSpPr>
                <p:cNvPr id="52" name="Freeform: Shape 51">
                  <a:extLst>
                    <a:ext uri="{FF2B5EF4-FFF2-40B4-BE49-F238E27FC236}">
                      <a16:creationId xmlns:a16="http://schemas.microsoft.com/office/drawing/2014/main" id="{6C3EDA73-1E5E-CABC-AC94-83FE23AFF91E}"/>
                    </a:ext>
                  </a:extLst>
                </p:cNvPr>
                <p:cNvSpPr/>
                <p:nvPr/>
              </p:nvSpPr>
              <p:spPr>
                <a:xfrm>
                  <a:off x="8616812" y="3864749"/>
                  <a:ext cx="465477" cy="332663"/>
                </a:xfrm>
                <a:custGeom>
                  <a:avLst/>
                  <a:gdLst>
                    <a:gd name="connsiteX0" fmla="*/ 457077 w 465477"/>
                    <a:gd name="connsiteY0" fmla="*/ 93 h 332663"/>
                    <a:gd name="connsiteX1" fmla="*/ 244989 w 465477"/>
                    <a:gd name="connsiteY1" fmla="*/ 28735 h 332663"/>
                    <a:gd name="connsiteX2" fmla="*/ 163089 w 465477"/>
                    <a:gd name="connsiteY2" fmla="*/ 6485 h 332663"/>
                    <a:gd name="connsiteX3" fmla="*/ 0 w 465477"/>
                    <a:gd name="connsiteY3" fmla="*/ 169574 h 332663"/>
                    <a:gd name="connsiteX4" fmla="*/ 163089 w 465477"/>
                    <a:gd name="connsiteY4" fmla="*/ 332663 h 332663"/>
                    <a:gd name="connsiteX5" fmla="*/ 325706 w 465477"/>
                    <a:gd name="connsiteY5" fmla="*/ 178095 h 332663"/>
                    <a:gd name="connsiteX6" fmla="*/ 463704 w 465477"/>
                    <a:gd name="connsiteY6" fmla="*/ 12639 h 332663"/>
                    <a:gd name="connsiteX7" fmla="*/ 457077 w 465477"/>
                    <a:gd name="connsiteY7" fmla="*/ 93 h 33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77" h="332663">
                      <a:moveTo>
                        <a:pt x="457077" y="93"/>
                      </a:moveTo>
                      <a:lnTo>
                        <a:pt x="244989" y="28735"/>
                      </a:lnTo>
                      <a:cubicBezTo>
                        <a:pt x="219899" y="14059"/>
                        <a:pt x="191731" y="6485"/>
                        <a:pt x="163089" y="6485"/>
                      </a:cubicBezTo>
                      <a:cubicBezTo>
                        <a:pt x="73142" y="6485"/>
                        <a:pt x="0" y="79626"/>
                        <a:pt x="0" y="169574"/>
                      </a:cubicBezTo>
                      <a:cubicBezTo>
                        <a:pt x="0" y="259522"/>
                        <a:pt x="73142" y="332663"/>
                        <a:pt x="163089" y="332663"/>
                      </a:cubicBezTo>
                      <a:cubicBezTo>
                        <a:pt x="250433" y="332663"/>
                        <a:pt x="321208" y="264966"/>
                        <a:pt x="325706" y="178095"/>
                      </a:cubicBezTo>
                      <a:lnTo>
                        <a:pt x="463704" y="12639"/>
                      </a:lnTo>
                      <a:cubicBezTo>
                        <a:pt x="468202" y="5538"/>
                        <a:pt x="463468" y="-853"/>
                        <a:pt x="457077" y="93"/>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ea typeface="+mn-ea"/>
                    <a:cs typeface="+mn-cs"/>
                  </a:endParaRPr>
                </a:p>
              </p:txBody>
            </p:sp>
          </p:grpSp>
          <p:pic>
            <p:nvPicPr>
              <p:cNvPr id="53" name="Graphic 52">
                <a:extLst>
                  <a:ext uri="{FF2B5EF4-FFF2-40B4-BE49-F238E27FC236}">
                    <a16:creationId xmlns:a16="http://schemas.microsoft.com/office/drawing/2014/main" id="{6FD63962-45F4-F9D3-3DB7-D1F28EF160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4181" y="3897611"/>
                <a:ext cx="610515" cy="746185"/>
              </a:xfrm>
              <a:prstGeom prst="rect">
                <a:avLst/>
              </a:prstGeom>
            </p:spPr>
          </p:pic>
          <p:grpSp>
            <p:nvGrpSpPr>
              <p:cNvPr id="3" name="Group 2">
                <a:extLst>
                  <a:ext uri="{FF2B5EF4-FFF2-40B4-BE49-F238E27FC236}">
                    <a16:creationId xmlns:a16="http://schemas.microsoft.com/office/drawing/2014/main" id="{3E7EDA5D-195B-0962-34AA-62F85851CD7E}"/>
                  </a:ext>
                </a:extLst>
              </p:cNvPr>
              <p:cNvGrpSpPr/>
              <p:nvPr/>
            </p:nvGrpSpPr>
            <p:grpSpPr>
              <a:xfrm>
                <a:off x="695519" y="1989346"/>
                <a:ext cx="10643467" cy="4045907"/>
                <a:chOff x="695519" y="1989346"/>
                <a:chExt cx="10643467" cy="4045907"/>
              </a:xfrm>
            </p:grpSpPr>
            <p:grpSp>
              <p:nvGrpSpPr>
                <p:cNvPr id="4" name="Group 3">
                  <a:extLst>
                    <a:ext uri="{FF2B5EF4-FFF2-40B4-BE49-F238E27FC236}">
                      <a16:creationId xmlns:a16="http://schemas.microsoft.com/office/drawing/2014/main" id="{004D5E7D-67FE-1111-1A46-FE0C04DF09F1}"/>
                    </a:ext>
                  </a:extLst>
                </p:cNvPr>
                <p:cNvGrpSpPr/>
                <p:nvPr/>
              </p:nvGrpSpPr>
              <p:grpSpPr>
                <a:xfrm>
                  <a:off x="695519" y="1989346"/>
                  <a:ext cx="10643467" cy="4045907"/>
                  <a:chOff x="695519" y="1989346"/>
                  <a:chExt cx="10643467" cy="4045907"/>
                </a:xfrm>
              </p:grpSpPr>
              <p:grpSp>
                <p:nvGrpSpPr>
                  <p:cNvPr id="2" name="Group 1">
                    <a:extLst>
                      <a:ext uri="{FF2B5EF4-FFF2-40B4-BE49-F238E27FC236}">
                        <a16:creationId xmlns:a16="http://schemas.microsoft.com/office/drawing/2014/main" id="{931EFFDD-FB40-B66E-4402-4CA92B6DDD7A}"/>
                      </a:ext>
                    </a:extLst>
                  </p:cNvPr>
                  <p:cNvGrpSpPr/>
                  <p:nvPr/>
                </p:nvGrpSpPr>
                <p:grpSpPr>
                  <a:xfrm>
                    <a:off x="695519" y="1989346"/>
                    <a:ext cx="10643467" cy="4045907"/>
                    <a:chOff x="695519" y="1989346"/>
                    <a:chExt cx="10643467" cy="4045907"/>
                  </a:xfrm>
                </p:grpSpPr>
                <p:grpSp>
                  <p:nvGrpSpPr>
                    <p:cNvPr id="48" name="Group 47">
                      <a:extLst>
                        <a:ext uri="{FF2B5EF4-FFF2-40B4-BE49-F238E27FC236}">
                          <a16:creationId xmlns:a16="http://schemas.microsoft.com/office/drawing/2014/main" id="{7F940050-4638-E9C7-2F86-FCA975349ADC}"/>
                        </a:ext>
                      </a:extLst>
                    </p:cNvPr>
                    <p:cNvGrpSpPr/>
                    <p:nvPr/>
                  </p:nvGrpSpPr>
                  <p:grpSpPr>
                    <a:xfrm>
                      <a:off x="695519" y="1989346"/>
                      <a:ext cx="1673352" cy="4045907"/>
                      <a:chOff x="764087" y="1941534"/>
                      <a:chExt cx="1673352" cy="4045907"/>
                    </a:xfrm>
                  </p:grpSpPr>
                  <p:sp>
                    <p:nvSpPr>
                      <p:cNvPr id="49" name="Rectangle: Rounded Corners 48">
                        <a:extLst>
                          <a:ext uri="{FF2B5EF4-FFF2-40B4-BE49-F238E27FC236}">
                            <a16:creationId xmlns:a16="http://schemas.microsoft.com/office/drawing/2014/main" id="{9564C956-2F34-C0F7-8F07-D0F65DD24183}"/>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55" name="Group 54">
                        <a:extLst>
                          <a:ext uri="{FF2B5EF4-FFF2-40B4-BE49-F238E27FC236}">
                            <a16:creationId xmlns:a16="http://schemas.microsoft.com/office/drawing/2014/main" id="{B433A6FF-DE10-C46E-D119-118166862A50}"/>
                          </a:ext>
                        </a:extLst>
                      </p:cNvPr>
                      <p:cNvGrpSpPr/>
                      <p:nvPr/>
                    </p:nvGrpSpPr>
                    <p:grpSpPr>
                      <a:xfrm>
                        <a:off x="818614" y="1987603"/>
                        <a:ext cx="1564028" cy="3012836"/>
                        <a:chOff x="818614" y="1987603"/>
                        <a:chExt cx="1564028" cy="3012836"/>
                      </a:xfrm>
                    </p:grpSpPr>
                    <p:sp>
                      <p:nvSpPr>
                        <p:cNvPr id="56" name="Rectangle: Rounded Corners 55">
                          <a:extLst>
                            <a:ext uri="{FF2B5EF4-FFF2-40B4-BE49-F238E27FC236}">
                              <a16:creationId xmlns:a16="http://schemas.microsoft.com/office/drawing/2014/main" id="{9005EF9D-8697-9B45-6AEA-CEA814649A39}"/>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Rectangle 56">
                          <a:extLst>
                            <a:ext uri="{FF2B5EF4-FFF2-40B4-BE49-F238E27FC236}">
                              <a16:creationId xmlns:a16="http://schemas.microsoft.com/office/drawing/2014/main" id="{A6C67791-F5F8-747D-D312-523101662D57}"/>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ea typeface="+mn-ea"/>
                              <a:cs typeface="+mn-cs"/>
                            </a:rPr>
                            <a:t>Should</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this report</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be investigated? How soon should we respond?</a:t>
                          </a:r>
                        </a:p>
                      </p:txBody>
                    </p:sp>
                  </p:grpSp>
                </p:grpSp>
                <p:grpSp>
                  <p:nvGrpSpPr>
                    <p:cNvPr id="58" name="Group 57">
                      <a:extLst>
                        <a:ext uri="{FF2B5EF4-FFF2-40B4-BE49-F238E27FC236}">
                          <a16:creationId xmlns:a16="http://schemas.microsoft.com/office/drawing/2014/main" id="{0DDE8C51-2E9B-EDBA-8D6C-942B972132C9}"/>
                        </a:ext>
                      </a:extLst>
                    </p:cNvPr>
                    <p:cNvGrpSpPr/>
                    <p:nvPr/>
                  </p:nvGrpSpPr>
                  <p:grpSpPr>
                    <a:xfrm>
                      <a:off x="2489542" y="1989346"/>
                      <a:ext cx="1673352" cy="4045907"/>
                      <a:chOff x="764087" y="1941534"/>
                      <a:chExt cx="1673352" cy="4045907"/>
                    </a:xfrm>
                  </p:grpSpPr>
                  <p:sp>
                    <p:nvSpPr>
                      <p:cNvPr id="59" name="Rectangle: Rounded Corners 58">
                        <a:extLst>
                          <a:ext uri="{FF2B5EF4-FFF2-40B4-BE49-F238E27FC236}">
                            <a16:creationId xmlns:a16="http://schemas.microsoft.com/office/drawing/2014/main" id="{F9AA8AB0-644A-14B6-0612-2E89B86269F8}"/>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60" name="Group 59">
                        <a:extLst>
                          <a:ext uri="{FF2B5EF4-FFF2-40B4-BE49-F238E27FC236}">
                            <a16:creationId xmlns:a16="http://schemas.microsoft.com/office/drawing/2014/main" id="{F4456832-92EC-D33B-A440-BBE85ACDBF40}"/>
                          </a:ext>
                        </a:extLst>
                      </p:cNvPr>
                      <p:cNvGrpSpPr/>
                      <p:nvPr/>
                    </p:nvGrpSpPr>
                    <p:grpSpPr>
                      <a:xfrm>
                        <a:off x="818680" y="1986119"/>
                        <a:ext cx="1563895" cy="3014320"/>
                        <a:chOff x="818680" y="1986119"/>
                        <a:chExt cx="1563895" cy="3014320"/>
                      </a:xfrm>
                    </p:grpSpPr>
                    <p:sp>
                      <p:nvSpPr>
                        <p:cNvPr id="61" name="Rectangle: Rounded Corners 60">
                          <a:extLst>
                            <a:ext uri="{FF2B5EF4-FFF2-40B4-BE49-F238E27FC236}">
                              <a16:creationId xmlns:a16="http://schemas.microsoft.com/office/drawing/2014/main" id="{9DDF3BBD-C83B-517E-B78E-51FA2220C903}"/>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2.64</a:t>
                          </a:r>
                        </a:p>
                      </p:txBody>
                    </p:sp>
                    <p:sp>
                      <p:nvSpPr>
                        <p:cNvPr id="63" name="Rectangle 62">
                          <a:extLst>
                            <a:ext uri="{FF2B5EF4-FFF2-40B4-BE49-F238E27FC236}">
                              <a16:creationId xmlns:a16="http://schemas.microsoft.com/office/drawing/2014/main" id="{CC652FFE-5FFB-24BA-D979-E1A746750E33}"/>
                            </a:ext>
                          </a:extLst>
                        </p:cNvPr>
                        <p:cNvSpPr/>
                        <p:nvPr/>
                      </p:nvSpPr>
                      <p:spPr>
                        <a:xfrm>
                          <a:off x="818680" y="2255974"/>
                          <a:ext cx="1563624" cy="2744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child</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safely remain</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in the home?</a:t>
                          </a:r>
                        </a:p>
                      </p:txBody>
                    </p:sp>
                  </p:grpSp>
                </p:grpSp>
                <p:grpSp>
                  <p:nvGrpSpPr>
                    <p:cNvPr id="64" name="Group 63">
                      <a:extLst>
                        <a:ext uri="{FF2B5EF4-FFF2-40B4-BE49-F238E27FC236}">
                          <a16:creationId xmlns:a16="http://schemas.microsoft.com/office/drawing/2014/main" id="{0871CA7C-156C-4A39-93E5-CD1502EEFC85}"/>
                        </a:ext>
                      </a:extLst>
                    </p:cNvPr>
                    <p:cNvGrpSpPr/>
                    <p:nvPr/>
                  </p:nvGrpSpPr>
                  <p:grpSpPr>
                    <a:xfrm>
                      <a:off x="4283565" y="1989346"/>
                      <a:ext cx="1673352" cy="4045907"/>
                      <a:chOff x="764087" y="1941534"/>
                      <a:chExt cx="1673352" cy="4045907"/>
                    </a:xfrm>
                  </p:grpSpPr>
                  <p:sp>
                    <p:nvSpPr>
                      <p:cNvPr id="65" name="Rectangle: Rounded Corners 64">
                        <a:extLst>
                          <a:ext uri="{FF2B5EF4-FFF2-40B4-BE49-F238E27FC236}">
                            <a16:creationId xmlns:a16="http://schemas.microsoft.com/office/drawing/2014/main" id="{917998B0-FE7E-D321-81B5-E9F3D20730FD}"/>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66" name="Group 65">
                        <a:extLst>
                          <a:ext uri="{FF2B5EF4-FFF2-40B4-BE49-F238E27FC236}">
                            <a16:creationId xmlns:a16="http://schemas.microsoft.com/office/drawing/2014/main" id="{6A16E96D-F247-390D-F7D8-D7E70FB418DE}"/>
                          </a:ext>
                        </a:extLst>
                      </p:cNvPr>
                      <p:cNvGrpSpPr/>
                      <p:nvPr/>
                    </p:nvGrpSpPr>
                    <p:grpSpPr>
                      <a:xfrm>
                        <a:off x="811628" y="1992087"/>
                        <a:ext cx="1571070" cy="3002184"/>
                        <a:chOff x="811628" y="1992087"/>
                        <a:chExt cx="1571070" cy="3002184"/>
                      </a:xfrm>
                    </p:grpSpPr>
                    <p:sp>
                      <p:nvSpPr>
                        <p:cNvPr id="106" name="Rectangle: Rounded Corners 105">
                          <a:extLst>
                            <a:ext uri="{FF2B5EF4-FFF2-40B4-BE49-F238E27FC236}">
                              <a16:creationId xmlns:a16="http://schemas.microsoft.com/office/drawing/2014/main" id="{F96BC3EA-52D0-35C0-61FB-6A1F65984FF3}"/>
                            </a:ext>
                          </a:extLst>
                        </p:cNvPr>
                        <p:cNvSpPr/>
                        <p:nvPr/>
                      </p:nvSpPr>
                      <p:spPr>
                        <a:xfrm>
                          <a:off x="819074"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7" name="Rectangle 106">
                          <a:extLst>
                            <a:ext uri="{FF2B5EF4-FFF2-40B4-BE49-F238E27FC236}">
                              <a16:creationId xmlns:a16="http://schemas.microsoft.com/office/drawing/2014/main" id="{AD1C34B1-8612-086D-D5B1-1E4340DCEB6C}"/>
                            </a:ext>
                          </a:extLst>
                        </p:cNvPr>
                        <p:cNvSpPr/>
                        <p:nvPr/>
                      </p:nvSpPr>
                      <p:spPr>
                        <a:xfrm>
                          <a:off x="811628" y="2255972"/>
                          <a:ext cx="1563624" cy="273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lstStyle/>
                        <a:p>
                          <a:pPr lvl="0" algn="ctr" fontAlgn="base">
                            <a:spcBef>
                              <a:spcPct val="0"/>
                            </a:spcBef>
                            <a:spcAft>
                              <a:spcPct val="0"/>
                            </a:spcAft>
                            <a:defRPr/>
                          </a:pPr>
                          <a:r>
                            <a:rPr lang="en-US" sz="1300">
                              <a:solidFill>
                                <a:srgbClr val="484C45"/>
                              </a:solidFill>
                            </a:rPr>
                            <a:t>Should intervention—or, if no safety threats are present, prevention—be provided?</a:t>
                          </a:r>
                        </a:p>
                      </p:txBody>
                    </p:sp>
                  </p:grpSp>
                </p:grpSp>
                <p:grpSp>
                  <p:nvGrpSpPr>
                    <p:cNvPr id="108" name="Group 107">
                      <a:extLst>
                        <a:ext uri="{FF2B5EF4-FFF2-40B4-BE49-F238E27FC236}">
                          <a16:creationId xmlns:a16="http://schemas.microsoft.com/office/drawing/2014/main" id="{0ED824FD-8AB4-13A6-DAF0-E681DE2558E0}"/>
                        </a:ext>
                      </a:extLst>
                    </p:cNvPr>
                    <p:cNvGrpSpPr/>
                    <p:nvPr/>
                  </p:nvGrpSpPr>
                  <p:grpSpPr>
                    <a:xfrm>
                      <a:off x="6077588" y="1989346"/>
                      <a:ext cx="1673352" cy="4045907"/>
                      <a:chOff x="764087" y="1941534"/>
                      <a:chExt cx="1673352" cy="4045907"/>
                    </a:xfrm>
                  </p:grpSpPr>
                  <p:sp>
                    <p:nvSpPr>
                      <p:cNvPr id="109" name="Rectangle: Rounded Corners 108">
                        <a:extLst>
                          <a:ext uri="{FF2B5EF4-FFF2-40B4-BE49-F238E27FC236}">
                            <a16:creationId xmlns:a16="http://schemas.microsoft.com/office/drawing/2014/main" id="{9DDEB764-81F2-EED7-CB74-5A3552467AF2}"/>
                          </a:ext>
                        </a:extLst>
                      </p:cNvPr>
                      <p:cNvSpPr/>
                      <p:nvPr/>
                    </p:nvSpPr>
                    <p:spPr>
                      <a:xfrm>
                        <a:off x="764087" y="1941534"/>
                        <a:ext cx="1673352" cy="404590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0" name="Group 109">
                        <a:extLst>
                          <a:ext uri="{FF2B5EF4-FFF2-40B4-BE49-F238E27FC236}">
                            <a16:creationId xmlns:a16="http://schemas.microsoft.com/office/drawing/2014/main" id="{0B4DD988-73DC-0927-9E30-C16EEED699ED}"/>
                          </a:ext>
                        </a:extLst>
                      </p:cNvPr>
                      <p:cNvGrpSpPr/>
                      <p:nvPr/>
                    </p:nvGrpSpPr>
                    <p:grpSpPr>
                      <a:xfrm>
                        <a:off x="822507" y="1992087"/>
                        <a:ext cx="1563625" cy="3008352"/>
                        <a:chOff x="822507" y="1992087"/>
                        <a:chExt cx="1563625" cy="3008352"/>
                      </a:xfrm>
                    </p:grpSpPr>
                    <p:sp>
                      <p:nvSpPr>
                        <p:cNvPr id="111" name="Rectangle: Rounded Corners 110">
                          <a:extLst>
                            <a:ext uri="{FF2B5EF4-FFF2-40B4-BE49-F238E27FC236}">
                              <a16:creationId xmlns:a16="http://schemas.microsoft.com/office/drawing/2014/main" id="{A15AF66B-F642-6A13-86B5-C3B2B189BA79}"/>
                            </a:ext>
                          </a:extLst>
                        </p:cNvPr>
                        <p:cNvSpPr/>
                        <p:nvPr/>
                      </p:nvSpPr>
                      <p:spPr>
                        <a:xfrm>
                          <a:off x="822507"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2" name="Rectangle 111">
                          <a:extLst>
                            <a:ext uri="{FF2B5EF4-FFF2-40B4-BE49-F238E27FC236}">
                              <a16:creationId xmlns:a16="http://schemas.microsoft.com/office/drawing/2014/main" id="{EDB2BED6-94C1-0A13-8A6D-DD31AB0787BF}"/>
                            </a:ext>
                          </a:extLst>
                        </p:cNvPr>
                        <p:cNvSpPr/>
                        <p:nvPr/>
                      </p:nvSpPr>
                      <p:spPr>
                        <a:xfrm>
                          <a:off x="822508"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84C45"/>
                              </a:solidFill>
                              <a:effectLst/>
                              <a:uLnTx/>
                              <a:uFillTx/>
                              <a:ea typeface="+mn-ea"/>
                              <a:cs typeface="+mn-cs"/>
                            </a:rPr>
                            <a:t>What goals should be addressed in the case plan?</a:t>
                          </a:r>
                        </a:p>
                      </p:txBody>
                    </p:sp>
                  </p:grpSp>
                </p:grpSp>
                <p:grpSp>
                  <p:nvGrpSpPr>
                    <p:cNvPr id="113" name="Group 112">
                      <a:extLst>
                        <a:ext uri="{FF2B5EF4-FFF2-40B4-BE49-F238E27FC236}">
                          <a16:creationId xmlns:a16="http://schemas.microsoft.com/office/drawing/2014/main" id="{C3279818-39C1-91BB-FC2C-E531913C4B52}"/>
                        </a:ext>
                      </a:extLst>
                    </p:cNvPr>
                    <p:cNvGrpSpPr/>
                    <p:nvPr/>
                  </p:nvGrpSpPr>
                  <p:grpSpPr>
                    <a:xfrm>
                      <a:off x="7871611" y="1989346"/>
                      <a:ext cx="1673352" cy="4045907"/>
                      <a:chOff x="764087" y="1941534"/>
                      <a:chExt cx="1673352" cy="4045907"/>
                    </a:xfrm>
                  </p:grpSpPr>
                  <p:sp>
                    <p:nvSpPr>
                      <p:cNvPr id="114" name="Rectangle: Rounded Corners 113">
                        <a:extLst>
                          <a:ext uri="{FF2B5EF4-FFF2-40B4-BE49-F238E27FC236}">
                            <a16:creationId xmlns:a16="http://schemas.microsoft.com/office/drawing/2014/main" id="{542932F5-94F6-AE0D-AF35-39F06BB21C17}"/>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5" name="Group 114">
                        <a:extLst>
                          <a:ext uri="{FF2B5EF4-FFF2-40B4-BE49-F238E27FC236}">
                            <a16:creationId xmlns:a16="http://schemas.microsoft.com/office/drawing/2014/main" id="{2C334EB5-D2A5-F180-55DE-392403390574}"/>
                          </a:ext>
                        </a:extLst>
                      </p:cNvPr>
                      <p:cNvGrpSpPr/>
                      <p:nvPr/>
                    </p:nvGrpSpPr>
                    <p:grpSpPr>
                      <a:xfrm>
                        <a:off x="818951" y="1992087"/>
                        <a:ext cx="1563624" cy="3008351"/>
                        <a:chOff x="818951" y="1992087"/>
                        <a:chExt cx="1563624" cy="3008351"/>
                      </a:xfrm>
                    </p:grpSpPr>
                    <p:sp>
                      <p:nvSpPr>
                        <p:cNvPr id="116" name="Rectangle: Rounded Corners 115">
                          <a:extLst>
                            <a:ext uri="{FF2B5EF4-FFF2-40B4-BE49-F238E27FC236}">
                              <a16:creationId xmlns:a16="http://schemas.microsoft.com/office/drawing/2014/main" id="{2FF8C1CD-B0CB-D25D-6A55-CB98537560C6}"/>
                            </a:ext>
                          </a:extLst>
                        </p:cNvPr>
                        <p:cNvSpPr/>
                        <p:nvPr/>
                      </p:nvSpPr>
                      <p:spPr>
                        <a:xfrm>
                          <a:off x="818951"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sp>
                      <p:nvSpPr>
                        <p:cNvPr id="117" name="Rectangle 116">
                          <a:extLst>
                            <a:ext uri="{FF2B5EF4-FFF2-40B4-BE49-F238E27FC236}">
                              <a16:creationId xmlns:a16="http://schemas.microsoft.com/office/drawing/2014/main" id="{A6D3D4AD-EC9C-33D0-F198-F1F57B385BAD}"/>
                            </a:ext>
                          </a:extLst>
                        </p:cNvPr>
                        <p:cNvSpPr/>
                        <p:nvPr/>
                      </p:nvSpPr>
                      <p:spPr>
                        <a:xfrm>
                          <a:off x="818952" y="2347415"/>
                          <a:ext cx="1563623" cy="2653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 child safely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home?</a:t>
                          </a:r>
                        </a:p>
                      </p:txBody>
                    </p:sp>
                  </p:grpSp>
                </p:grpSp>
                <p:grpSp>
                  <p:nvGrpSpPr>
                    <p:cNvPr id="118" name="Group 117">
                      <a:extLst>
                        <a:ext uri="{FF2B5EF4-FFF2-40B4-BE49-F238E27FC236}">
                          <a16:creationId xmlns:a16="http://schemas.microsoft.com/office/drawing/2014/main" id="{3D111B22-050A-7814-9082-CE67FA38460F}"/>
                        </a:ext>
                      </a:extLst>
                    </p:cNvPr>
                    <p:cNvGrpSpPr/>
                    <p:nvPr/>
                  </p:nvGrpSpPr>
                  <p:grpSpPr>
                    <a:xfrm>
                      <a:off x="9665634" y="1989346"/>
                      <a:ext cx="1673352" cy="4045907"/>
                      <a:chOff x="764087" y="1941534"/>
                      <a:chExt cx="1673352" cy="4045907"/>
                    </a:xfrm>
                  </p:grpSpPr>
                  <p:sp>
                    <p:nvSpPr>
                      <p:cNvPr id="119" name="Rectangle: Rounded Corners 118">
                        <a:extLst>
                          <a:ext uri="{FF2B5EF4-FFF2-40B4-BE49-F238E27FC236}">
                            <a16:creationId xmlns:a16="http://schemas.microsoft.com/office/drawing/2014/main" id="{9D3C076C-7C49-0761-416E-949775C4CF7C}"/>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20" name="Group 119">
                        <a:extLst>
                          <a:ext uri="{FF2B5EF4-FFF2-40B4-BE49-F238E27FC236}">
                            <a16:creationId xmlns:a16="http://schemas.microsoft.com/office/drawing/2014/main" id="{268126EE-AF3C-5DA6-D9EC-92EA46854E88}"/>
                          </a:ext>
                        </a:extLst>
                      </p:cNvPr>
                      <p:cNvGrpSpPr/>
                      <p:nvPr/>
                    </p:nvGrpSpPr>
                    <p:grpSpPr>
                      <a:xfrm>
                        <a:off x="818951" y="1986119"/>
                        <a:ext cx="1563624" cy="3014319"/>
                        <a:chOff x="818951" y="1986119"/>
                        <a:chExt cx="1563624" cy="3014319"/>
                      </a:xfrm>
                    </p:grpSpPr>
                    <p:sp>
                      <p:nvSpPr>
                        <p:cNvPr id="121" name="Rectangle: Rounded Corners 120">
                          <a:extLst>
                            <a:ext uri="{FF2B5EF4-FFF2-40B4-BE49-F238E27FC236}">
                              <a16:creationId xmlns:a16="http://schemas.microsoft.com/office/drawing/2014/main" id="{792666E2-6E09-4420-6EDA-58375D57F35E}"/>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2" name="Rectangle 121">
                          <a:extLst>
                            <a:ext uri="{FF2B5EF4-FFF2-40B4-BE49-F238E27FC236}">
                              <a16:creationId xmlns:a16="http://schemas.microsoft.com/office/drawing/2014/main" id="{A0FB7F14-F26B-41D1-C8B5-1EFF190F1EA4}"/>
                            </a:ext>
                          </a:extLst>
                        </p:cNvPr>
                        <p:cNvSpPr/>
                        <p:nvPr/>
                      </p:nvSpPr>
                      <p:spPr>
                        <a:xfrm>
                          <a:off x="818951" y="2255974"/>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Are ongoing services still necessary?</a:t>
                          </a:r>
                        </a:p>
                      </p:txBody>
                    </p:sp>
                  </p:grpSp>
                </p:grpSp>
              </p:grpSp>
              <p:pic>
                <p:nvPicPr>
                  <p:cNvPr id="41" name="Graphic 40">
                    <a:extLst>
                      <a:ext uri="{FF2B5EF4-FFF2-40B4-BE49-F238E27FC236}">
                        <a16:creationId xmlns:a16="http://schemas.microsoft.com/office/drawing/2014/main" id="{DB056CB1-F7CF-B44C-4AF3-443024A826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164" y="3912278"/>
                    <a:ext cx="731520" cy="731520"/>
                  </a:xfrm>
                  <a:prstGeom prst="rect">
                    <a:avLst/>
                  </a:prstGeom>
                </p:spPr>
              </p:pic>
              <p:pic>
                <p:nvPicPr>
                  <p:cNvPr id="42" name="Graphic 41">
                    <a:extLst>
                      <a:ext uri="{FF2B5EF4-FFF2-40B4-BE49-F238E27FC236}">
                        <a16:creationId xmlns:a16="http://schemas.microsoft.com/office/drawing/2014/main" id="{C650F1C6-C66A-8726-A428-81D6C518AC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0240" y="3914078"/>
                    <a:ext cx="811943" cy="729720"/>
                  </a:xfrm>
                  <a:prstGeom prst="rect">
                    <a:avLst/>
                  </a:prstGeom>
                </p:spPr>
              </p:pic>
              <p:pic>
                <p:nvPicPr>
                  <p:cNvPr id="44" name="Graphic 43">
                    <a:extLst>
                      <a:ext uri="{FF2B5EF4-FFF2-40B4-BE49-F238E27FC236}">
                        <a16:creationId xmlns:a16="http://schemas.microsoft.com/office/drawing/2014/main" id="{A288ABDB-1C10-7966-3229-A01A6ECABF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0533" y="3912278"/>
                    <a:ext cx="927462" cy="731519"/>
                  </a:xfrm>
                  <a:prstGeom prst="rect">
                    <a:avLst/>
                  </a:prstGeom>
                </p:spPr>
              </p:pic>
              <p:pic>
                <p:nvPicPr>
                  <p:cNvPr id="46" name="Graphic 45">
                    <a:extLst>
                      <a:ext uri="{FF2B5EF4-FFF2-40B4-BE49-F238E27FC236}">
                        <a16:creationId xmlns:a16="http://schemas.microsoft.com/office/drawing/2014/main" id="{1E005D31-5B16-2EFC-EE35-079C33A864F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95313" y="3912277"/>
                    <a:ext cx="425948" cy="731519"/>
                  </a:xfrm>
                  <a:prstGeom prst="rect">
                    <a:avLst/>
                  </a:prstGeom>
                </p:spPr>
              </p:pic>
            </p:grpSp>
            <p:pic>
              <p:nvPicPr>
                <p:cNvPr id="6" name="Graphic 44">
                  <a:extLst>
                    <a:ext uri="{FF2B5EF4-FFF2-40B4-BE49-F238E27FC236}">
                      <a16:creationId xmlns:a16="http://schemas.microsoft.com/office/drawing/2014/main" id="{C545113F-9601-20C5-816B-4BB9A40696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11720" y="3912976"/>
                  <a:ext cx="1217041" cy="731519"/>
                </a:xfrm>
                <a:prstGeom prst="rect">
                  <a:avLst/>
                </a:prstGeom>
              </p:spPr>
            </p:pic>
            <p:pic>
              <p:nvPicPr>
                <p:cNvPr id="5" name="Graphic 49">
                  <a:extLst>
                    <a:ext uri="{FF2B5EF4-FFF2-40B4-BE49-F238E27FC236}">
                      <a16:creationId xmlns:a16="http://schemas.microsoft.com/office/drawing/2014/main" id="{BD3596AC-893C-6A17-5F0D-D218A5E538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3052" y="3912276"/>
                  <a:ext cx="598515" cy="731518"/>
                </a:xfrm>
                <a:prstGeom prst="rect">
                  <a:avLst/>
                </a:prstGeom>
              </p:spPr>
            </p:pic>
          </p:grpSp>
        </p:grpSp>
        <p:grpSp>
          <p:nvGrpSpPr>
            <p:cNvPr id="62" name="Group 61">
              <a:extLst>
                <a:ext uri="{FF2B5EF4-FFF2-40B4-BE49-F238E27FC236}">
                  <a16:creationId xmlns:a16="http://schemas.microsoft.com/office/drawing/2014/main" id="{2C604696-4D0A-169B-81AF-C44A4D2F7789}"/>
                </a:ext>
              </a:extLst>
            </p:cNvPr>
            <p:cNvGrpSpPr/>
            <p:nvPr/>
          </p:nvGrpSpPr>
          <p:grpSpPr>
            <a:xfrm>
              <a:off x="-1107171" y="1989345"/>
              <a:ext cx="1673352" cy="4045907"/>
              <a:chOff x="-332150" y="1577209"/>
              <a:chExt cx="1673352" cy="4045907"/>
            </a:xfrm>
          </p:grpSpPr>
          <p:grpSp>
            <p:nvGrpSpPr>
              <p:cNvPr id="67" name="Group 66">
                <a:extLst>
                  <a:ext uri="{FF2B5EF4-FFF2-40B4-BE49-F238E27FC236}">
                    <a16:creationId xmlns:a16="http://schemas.microsoft.com/office/drawing/2014/main" id="{92062761-402E-6C23-5BD8-5B263F56AA56}"/>
                  </a:ext>
                </a:extLst>
              </p:cNvPr>
              <p:cNvGrpSpPr/>
              <p:nvPr/>
            </p:nvGrpSpPr>
            <p:grpSpPr>
              <a:xfrm>
                <a:off x="-332150" y="1577209"/>
                <a:ext cx="1673352" cy="4045907"/>
                <a:chOff x="764087" y="1941534"/>
                <a:chExt cx="1673352" cy="4045907"/>
              </a:xfrm>
            </p:grpSpPr>
            <p:sp>
              <p:nvSpPr>
                <p:cNvPr id="73" name="Rectangle: Rounded Corners 72">
                  <a:extLst>
                    <a:ext uri="{FF2B5EF4-FFF2-40B4-BE49-F238E27FC236}">
                      <a16:creationId xmlns:a16="http://schemas.microsoft.com/office/drawing/2014/main" id="{75C45500-CCE3-DA62-2BC4-9C8D267E7A21}"/>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ea typeface="+mn-ea"/>
                    <a:cs typeface="+mn-cs"/>
                  </a:endParaRPr>
                </a:p>
              </p:txBody>
            </p:sp>
            <p:grpSp>
              <p:nvGrpSpPr>
                <p:cNvPr id="74" name="Group 73">
                  <a:extLst>
                    <a:ext uri="{FF2B5EF4-FFF2-40B4-BE49-F238E27FC236}">
                      <a16:creationId xmlns:a16="http://schemas.microsoft.com/office/drawing/2014/main" id="{D1B5E9B4-BC20-4941-436F-A707EA95A7C8}"/>
                    </a:ext>
                  </a:extLst>
                </p:cNvPr>
                <p:cNvGrpSpPr/>
                <p:nvPr/>
              </p:nvGrpSpPr>
              <p:grpSpPr>
                <a:xfrm>
                  <a:off x="818614" y="1987603"/>
                  <a:ext cx="1564028" cy="3012836"/>
                  <a:chOff x="818614" y="1987603"/>
                  <a:chExt cx="1564028" cy="3012836"/>
                </a:xfrm>
              </p:grpSpPr>
              <p:sp>
                <p:nvSpPr>
                  <p:cNvPr id="75" name="Rectangle: Rounded Corners 74">
                    <a:extLst>
                      <a:ext uri="{FF2B5EF4-FFF2-40B4-BE49-F238E27FC236}">
                        <a16:creationId xmlns:a16="http://schemas.microsoft.com/office/drawing/2014/main" id="{7D577EAA-A306-5355-2C51-454299827D4A}"/>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6" name="Rectangle 75">
                    <a:extLst>
                      <a:ext uri="{FF2B5EF4-FFF2-40B4-BE49-F238E27FC236}">
                        <a16:creationId xmlns:a16="http://schemas.microsoft.com/office/drawing/2014/main" id="{0C0EC60A-F4BF-37C2-7FAE-C3B70A0B1BA0}"/>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Should this incident be reported?</a:t>
                    </a:r>
                  </a:p>
                </p:txBody>
              </p:sp>
            </p:grpSp>
          </p:grpSp>
          <p:grpSp>
            <p:nvGrpSpPr>
              <p:cNvPr id="68" name="Group 67">
                <a:extLst>
                  <a:ext uri="{FF2B5EF4-FFF2-40B4-BE49-F238E27FC236}">
                    <a16:creationId xmlns:a16="http://schemas.microsoft.com/office/drawing/2014/main" id="{CB440E91-0984-D7EB-78AA-AFA00AA8F0A1}"/>
                  </a:ext>
                </a:extLst>
              </p:cNvPr>
              <p:cNvGrpSpPr/>
              <p:nvPr/>
            </p:nvGrpSpPr>
            <p:grpSpPr>
              <a:xfrm>
                <a:off x="-223469" y="3535275"/>
                <a:ext cx="1455447" cy="660540"/>
                <a:chOff x="-436880" y="3428999"/>
                <a:chExt cx="1755653" cy="796785"/>
              </a:xfrm>
            </p:grpSpPr>
            <p:grpSp>
              <p:nvGrpSpPr>
                <p:cNvPr id="69" name="Group 68">
                  <a:extLst>
                    <a:ext uri="{FF2B5EF4-FFF2-40B4-BE49-F238E27FC236}">
                      <a16:creationId xmlns:a16="http://schemas.microsoft.com/office/drawing/2014/main" id="{24739721-1E2A-BB2C-54D7-B0946A175D3F}"/>
                    </a:ext>
                  </a:extLst>
                </p:cNvPr>
                <p:cNvGrpSpPr/>
                <p:nvPr/>
              </p:nvGrpSpPr>
              <p:grpSpPr>
                <a:xfrm>
                  <a:off x="-436880" y="3429000"/>
                  <a:ext cx="1112894" cy="796784"/>
                  <a:chOff x="5347409" y="230525"/>
                  <a:chExt cx="1112894" cy="796784"/>
                </a:xfrm>
              </p:grpSpPr>
              <p:pic>
                <p:nvPicPr>
                  <p:cNvPr id="71" name="Graphic 70">
                    <a:extLst>
                      <a:ext uri="{FF2B5EF4-FFF2-40B4-BE49-F238E27FC236}">
                        <a16:creationId xmlns:a16="http://schemas.microsoft.com/office/drawing/2014/main" id="{6A566E69-16F2-053E-6D4E-FEB3C16054E0}"/>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r="62150"/>
                  <a:stretch/>
                </p:blipFill>
                <p:spPr>
                  <a:xfrm>
                    <a:off x="5347409" y="230525"/>
                    <a:ext cx="1096934" cy="796784"/>
                  </a:xfrm>
                  <a:prstGeom prst="rect">
                    <a:avLst/>
                  </a:prstGeom>
                </p:spPr>
              </p:pic>
              <p:sp>
                <p:nvSpPr>
                  <p:cNvPr id="72" name="Rectangle 71">
                    <a:extLst>
                      <a:ext uri="{FF2B5EF4-FFF2-40B4-BE49-F238E27FC236}">
                        <a16:creationId xmlns:a16="http://schemas.microsoft.com/office/drawing/2014/main" id="{42BAE446-5172-0D0D-E3EA-7E67DF914E42}"/>
                      </a:ext>
                    </a:extLst>
                  </p:cNvPr>
                  <p:cNvSpPr/>
                  <p:nvPr/>
                </p:nvSpPr>
                <p:spPr>
                  <a:xfrm>
                    <a:off x="6405154" y="566057"/>
                    <a:ext cx="55149" cy="461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pic>
              <p:nvPicPr>
                <p:cNvPr id="70" name="Graphic 69">
                  <a:extLst>
                    <a:ext uri="{FF2B5EF4-FFF2-40B4-BE49-F238E27FC236}">
                      <a16:creationId xmlns:a16="http://schemas.microsoft.com/office/drawing/2014/main" id="{82662F54-9841-1AAD-DEC0-0113B5EE266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041" y="3428999"/>
                  <a:ext cx="663732" cy="796784"/>
                </a:xfrm>
                <a:prstGeom prst="rect">
                  <a:avLst/>
                </a:prstGeom>
              </p:spPr>
            </p:pic>
          </p:grpSp>
        </p:grpSp>
      </p:grpSp>
      <p:sp>
        <p:nvSpPr>
          <p:cNvPr id="79" name="TextBox 78">
            <a:extLst>
              <a:ext uri="{FF2B5EF4-FFF2-40B4-BE49-F238E27FC236}">
                <a16:creationId xmlns:a16="http://schemas.microsoft.com/office/drawing/2014/main" id="{57E3A2C9-DB07-AE10-F54D-F66C68BB2673}"/>
              </a:ext>
            </a:extLst>
          </p:cNvPr>
          <p:cNvSpPr txBox="1"/>
          <p:nvPr/>
        </p:nvSpPr>
        <p:spPr>
          <a:xfrm>
            <a:off x="310281" y="4959587"/>
            <a:ext cx="1555681" cy="92333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Community Response Guide</a:t>
            </a:r>
          </a:p>
        </p:txBody>
      </p:sp>
      <p:sp>
        <p:nvSpPr>
          <p:cNvPr id="80" name="TextBox 79">
            <a:extLst>
              <a:ext uri="{FF2B5EF4-FFF2-40B4-BE49-F238E27FC236}">
                <a16:creationId xmlns:a16="http://schemas.microsoft.com/office/drawing/2014/main" id="{CBB44F06-536A-F050-871F-060D980F4A60}"/>
              </a:ext>
            </a:extLst>
          </p:cNvPr>
          <p:cNvSpPr txBox="1"/>
          <p:nvPr/>
        </p:nvSpPr>
        <p:spPr>
          <a:xfrm>
            <a:off x="1977152" y="5084558"/>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Hotline </a:t>
            </a:r>
            <a:br>
              <a:rPr kumimoji="0" lang="en-US" sz="1800" b="0" i="0" u="none" strike="noStrike" kern="1200" cap="none" spc="0" normalizeH="0" baseline="0" noProof="0">
                <a:ln>
                  <a:noFill/>
                </a:ln>
                <a:solidFill>
                  <a:prstClr val="white"/>
                </a:solidFill>
                <a:effectLst/>
                <a:uLnTx/>
                <a:uFillTx/>
                <a:ea typeface="+mn-ea"/>
                <a:cs typeface="+mn-cs"/>
              </a:rPr>
            </a:br>
            <a:r>
              <a:rPr lang="en-US">
                <a:solidFill>
                  <a:prstClr val="white"/>
                </a:solidFill>
              </a:rPr>
              <a:t>Tools</a:t>
            </a: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81" name="TextBox 80">
            <a:extLst>
              <a:ext uri="{FF2B5EF4-FFF2-40B4-BE49-F238E27FC236}">
                <a16:creationId xmlns:a16="http://schemas.microsoft.com/office/drawing/2014/main" id="{A007A76F-9FCD-EF7D-CEE6-292A179E4A56}"/>
              </a:ext>
            </a:extLst>
          </p:cNvPr>
          <p:cNvSpPr txBox="1"/>
          <p:nvPr/>
        </p:nvSpPr>
        <p:spPr>
          <a:xfrm>
            <a:off x="3645018" y="5098560"/>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Safety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Assessment</a:t>
            </a:r>
          </a:p>
        </p:txBody>
      </p:sp>
      <p:sp>
        <p:nvSpPr>
          <p:cNvPr id="82" name="TextBox 81">
            <a:extLst>
              <a:ext uri="{FF2B5EF4-FFF2-40B4-BE49-F238E27FC236}">
                <a16:creationId xmlns:a16="http://schemas.microsoft.com/office/drawing/2014/main" id="{D907C57F-DE5D-EB27-D401-3309F87F9E98}"/>
              </a:ext>
            </a:extLst>
          </p:cNvPr>
          <p:cNvSpPr txBox="1"/>
          <p:nvPr/>
        </p:nvSpPr>
        <p:spPr>
          <a:xfrm>
            <a:off x="5324716" y="5083479"/>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 Assessment</a:t>
            </a:r>
          </a:p>
        </p:txBody>
      </p:sp>
      <p:sp>
        <p:nvSpPr>
          <p:cNvPr id="83" name="TextBox 82">
            <a:extLst>
              <a:ext uri="{FF2B5EF4-FFF2-40B4-BE49-F238E27FC236}">
                <a16:creationId xmlns:a16="http://schemas.microsoft.com/office/drawing/2014/main" id="{65722B0A-A362-3747-6FCB-186B0812B088}"/>
              </a:ext>
            </a:extLst>
          </p:cNvPr>
          <p:cNvSpPr txBox="1"/>
          <p:nvPr/>
        </p:nvSpPr>
        <p:spPr>
          <a:xfrm>
            <a:off x="6990053" y="5236587"/>
            <a:ext cx="15556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CANS</a:t>
            </a:r>
          </a:p>
        </p:txBody>
      </p:sp>
      <p:sp>
        <p:nvSpPr>
          <p:cNvPr id="84" name="TextBox 83">
            <a:extLst>
              <a:ext uri="{FF2B5EF4-FFF2-40B4-BE49-F238E27FC236}">
                <a16:creationId xmlns:a16="http://schemas.microsoft.com/office/drawing/2014/main" id="{7FBF8147-8F56-231D-D250-89D311CAE1D2}"/>
              </a:ext>
            </a:extLst>
          </p:cNvPr>
          <p:cNvSpPr txBox="1"/>
          <p:nvPr/>
        </p:nvSpPr>
        <p:spPr>
          <a:xfrm>
            <a:off x="8645556" y="5083564"/>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Reunification Assessment</a:t>
            </a:r>
          </a:p>
        </p:txBody>
      </p:sp>
      <p:sp>
        <p:nvSpPr>
          <p:cNvPr id="85" name="TextBox 84">
            <a:extLst>
              <a:ext uri="{FF2B5EF4-FFF2-40B4-BE49-F238E27FC236}">
                <a16:creationId xmlns:a16="http://schemas.microsoft.com/office/drawing/2014/main" id="{CDD849BB-3C07-AEB9-73BA-746CA95CB789}"/>
              </a:ext>
            </a:extLst>
          </p:cNvPr>
          <p:cNvSpPr txBox="1"/>
          <p:nvPr/>
        </p:nvSpPr>
        <p:spPr>
          <a:xfrm>
            <a:off x="10245188" y="5084204"/>
            <a:ext cx="171687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Reassessment</a:t>
            </a:r>
          </a:p>
        </p:txBody>
      </p:sp>
      <p:sp>
        <p:nvSpPr>
          <p:cNvPr id="9" name="Oval 8">
            <a:extLst>
              <a:ext uri="{FF2B5EF4-FFF2-40B4-BE49-F238E27FC236}">
                <a16:creationId xmlns:a16="http://schemas.microsoft.com/office/drawing/2014/main" id="{E74A0824-3A9A-089E-18C0-6EF94F73834E}"/>
              </a:ext>
            </a:extLst>
          </p:cNvPr>
          <p:cNvSpPr/>
          <p:nvPr/>
        </p:nvSpPr>
        <p:spPr>
          <a:xfrm>
            <a:off x="2037149" y="2261821"/>
            <a:ext cx="1453793" cy="1268533"/>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54852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838200" y="365125"/>
            <a:ext cx="10515600" cy="960051"/>
          </a:xfrm>
          <a:ln>
            <a:miter lim="800000"/>
            <a:headEnd/>
            <a:tailEnd/>
          </a:ln>
        </p:spPr>
        <p:txBody>
          <a:bodyPr wrap="square" numCol="1" anchorCtr="0" compatLnSpc="1">
            <a:prstTxWarp prst="textNoShape">
              <a:avLst/>
            </a:prstTxWarp>
            <a:normAutofit fontScale="90000"/>
          </a:bodyPr>
          <a:lstStyle/>
          <a:p>
            <a:pPr eaLnBrk="1" hangingPunct="1"/>
            <a:r>
              <a:rPr lang="en-US" altLang="en-US" sz="4000"/>
              <a:t>Hotline Tools Policy and Procedures</a:t>
            </a:r>
          </a:p>
        </p:txBody>
      </p:sp>
      <p:sp>
        <p:nvSpPr>
          <p:cNvPr id="35" name="TextBox 34">
            <a:extLst>
              <a:ext uri="{FF2B5EF4-FFF2-40B4-BE49-F238E27FC236}">
                <a16:creationId xmlns:a16="http://schemas.microsoft.com/office/drawing/2014/main" id="{1DF82807-6279-400E-B551-6DC7096B1213}"/>
              </a:ext>
            </a:extLst>
          </p:cNvPr>
          <p:cNvSpPr txBox="1"/>
          <p:nvPr/>
        </p:nvSpPr>
        <p:spPr>
          <a:xfrm>
            <a:off x="2374499" y="3438842"/>
            <a:ext cx="8509257" cy="1569660"/>
          </a:xfrm>
          <a:prstGeom prst="rect">
            <a:avLst/>
          </a:prstGeom>
          <a:noFill/>
        </p:spPr>
        <p:txBody>
          <a:bodyPr wrap="square" lIns="91440" tIns="45720" rIns="91440" bIns="45720" anchor="t">
            <a:spAutoFit/>
          </a:bodyPr>
          <a:lstStyle/>
          <a:p>
            <a:pPr marL="0" lvl="1" defTabSz="889000">
              <a:spcBef>
                <a:spcPct val="0"/>
              </a:spcBef>
            </a:pPr>
            <a:r>
              <a:rPr lang="en-US" sz="2400" kern="1200">
                <a:ea typeface="+mn-lt"/>
                <a:cs typeface="+mn-lt"/>
              </a:rPr>
              <a:t>“Immediately upon receipt of the call.” You will notice that the policy and procedures (P&amp;P) manual does not say “in so much time after the call.” That is because it is designed to be completed </a:t>
            </a:r>
            <a:r>
              <a:rPr lang="en-US" sz="2400" i="1" kern="1200">
                <a:ea typeface="+mn-lt"/>
                <a:cs typeface="+mn-lt"/>
              </a:rPr>
              <a:t>while</a:t>
            </a:r>
            <a:r>
              <a:rPr lang="en-US" sz="2400" kern="1200">
                <a:ea typeface="+mn-lt"/>
                <a:cs typeface="+mn-lt"/>
              </a:rPr>
              <a:t> the caller is on the phone. </a:t>
            </a:r>
          </a:p>
        </p:txBody>
      </p:sp>
      <p:sp>
        <p:nvSpPr>
          <p:cNvPr id="38" name="TextBox 37">
            <a:extLst>
              <a:ext uri="{FF2B5EF4-FFF2-40B4-BE49-F238E27FC236}">
                <a16:creationId xmlns:a16="http://schemas.microsoft.com/office/drawing/2014/main" id="{C1421A9C-CC78-45EC-B2FB-B207B644C6CD}"/>
              </a:ext>
            </a:extLst>
          </p:cNvPr>
          <p:cNvSpPr txBox="1"/>
          <p:nvPr/>
        </p:nvSpPr>
        <p:spPr>
          <a:xfrm>
            <a:off x="520052" y="1507766"/>
            <a:ext cx="1515701" cy="954107"/>
          </a:xfrm>
          <a:prstGeom prst="rect">
            <a:avLst/>
          </a:prstGeom>
          <a:noFill/>
        </p:spPr>
        <p:txBody>
          <a:bodyPr wrap="square">
            <a:spAutoFit/>
          </a:bodyPr>
          <a:lstStyle/>
          <a:p>
            <a:pPr marL="0" lvl="0" indent="0" algn="ctr" defTabSz="1244600">
              <a:spcBef>
                <a:spcPct val="0"/>
              </a:spcBef>
              <a:buNone/>
            </a:pPr>
            <a:r>
              <a:rPr lang="en-US" sz="2800" b="1" kern="1200">
                <a:solidFill>
                  <a:schemeClr val="accent6"/>
                </a:solidFill>
              </a:rPr>
              <a:t>Which Cases?</a:t>
            </a:r>
          </a:p>
        </p:txBody>
      </p:sp>
      <p:sp>
        <p:nvSpPr>
          <p:cNvPr id="39" name="TextBox 38">
            <a:extLst>
              <a:ext uri="{FF2B5EF4-FFF2-40B4-BE49-F238E27FC236}">
                <a16:creationId xmlns:a16="http://schemas.microsoft.com/office/drawing/2014/main" id="{0790265C-1DCC-417A-9B98-64504B2B9639}"/>
              </a:ext>
            </a:extLst>
          </p:cNvPr>
          <p:cNvSpPr txBox="1"/>
          <p:nvPr/>
        </p:nvSpPr>
        <p:spPr>
          <a:xfrm>
            <a:off x="520051" y="2565637"/>
            <a:ext cx="1515702" cy="523220"/>
          </a:xfrm>
          <a:prstGeom prst="rect">
            <a:avLst/>
          </a:prstGeom>
          <a:noFill/>
        </p:spPr>
        <p:txBody>
          <a:bodyPr wrap="square" lIns="91440" tIns="45720" rIns="91440" bIns="45720" anchor="t">
            <a:spAutoFit/>
          </a:bodyPr>
          <a:lstStyle/>
          <a:p>
            <a:pPr marL="0" lvl="0" indent="0" algn="ctr" defTabSz="1244600">
              <a:spcBef>
                <a:spcPct val="0"/>
              </a:spcBef>
              <a:buNone/>
            </a:pPr>
            <a:r>
              <a:rPr lang="en-US" sz="2800" b="1" kern="1200">
                <a:solidFill>
                  <a:schemeClr val="accent6"/>
                </a:solidFill>
              </a:rPr>
              <a:t>Who?</a:t>
            </a:r>
            <a:endParaRPr lang="en-US">
              <a:solidFill>
                <a:schemeClr val="accent6"/>
              </a:solidFill>
            </a:endParaRPr>
          </a:p>
        </p:txBody>
      </p:sp>
      <p:sp>
        <p:nvSpPr>
          <p:cNvPr id="40" name="TextBox 39">
            <a:extLst>
              <a:ext uri="{FF2B5EF4-FFF2-40B4-BE49-F238E27FC236}">
                <a16:creationId xmlns:a16="http://schemas.microsoft.com/office/drawing/2014/main" id="{B1F39FF4-AA65-4B15-92F6-FC47BB91198A}"/>
              </a:ext>
            </a:extLst>
          </p:cNvPr>
          <p:cNvSpPr txBox="1"/>
          <p:nvPr/>
        </p:nvSpPr>
        <p:spPr>
          <a:xfrm>
            <a:off x="520051" y="3962062"/>
            <a:ext cx="1515703" cy="523220"/>
          </a:xfrm>
          <a:prstGeom prst="rect">
            <a:avLst/>
          </a:prstGeom>
          <a:noFill/>
        </p:spPr>
        <p:txBody>
          <a:bodyPr wrap="square" lIns="91440" tIns="45720" rIns="91440" bIns="45720" anchor="t">
            <a:spAutoFit/>
          </a:bodyPr>
          <a:lstStyle/>
          <a:p>
            <a:pPr marL="0" lvl="0" indent="0" algn="ctr" defTabSz="1244600">
              <a:spcBef>
                <a:spcPct val="0"/>
              </a:spcBef>
              <a:buNone/>
            </a:pPr>
            <a:r>
              <a:rPr lang="en-US" sz="2800" b="1" kern="1200">
                <a:solidFill>
                  <a:schemeClr val="accent6"/>
                </a:solidFill>
              </a:rPr>
              <a:t>When?</a:t>
            </a:r>
            <a:endParaRPr lang="en-US">
              <a:solidFill>
                <a:schemeClr val="accent6"/>
              </a:solidFill>
            </a:endParaRPr>
          </a:p>
        </p:txBody>
      </p:sp>
      <p:sp>
        <p:nvSpPr>
          <p:cNvPr id="41" name="TextBox 40">
            <a:extLst>
              <a:ext uri="{FF2B5EF4-FFF2-40B4-BE49-F238E27FC236}">
                <a16:creationId xmlns:a16="http://schemas.microsoft.com/office/drawing/2014/main" id="{5A7A7585-947E-4E7E-949C-D40430744138}"/>
              </a:ext>
            </a:extLst>
          </p:cNvPr>
          <p:cNvSpPr txBox="1"/>
          <p:nvPr/>
        </p:nvSpPr>
        <p:spPr>
          <a:xfrm>
            <a:off x="451602" y="5725743"/>
            <a:ext cx="1652600" cy="523220"/>
          </a:xfrm>
          <a:prstGeom prst="rect">
            <a:avLst/>
          </a:prstGeom>
          <a:noFill/>
        </p:spPr>
        <p:txBody>
          <a:bodyPr wrap="square" lIns="91440" tIns="45720" rIns="91440" bIns="45720" anchor="t">
            <a:spAutoFit/>
          </a:bodyPr>
          <a:lstStyle/>
          <a:p>
            <a:pPr marL="0" lvl="0" indent="0" algn="ctr" defTabSz="1244600">
              <a:spcBef>
                <a:spcPct val="0"/>
              </a:spcBef>
              <a:buNone/>
            </a:pPr>
            <a:r>
              <a:rPr lang="en-US" sz="2800" b="1" kern="1200">
                <a:solidFill>
                  <a:schemeClr val="accent6"/>
                </a:solidFill>
              </a:rPr>
              <a:t>Decision</a:t>
            </a:r>
            <a:endParaRPr lang="en-US">
              <a:solidFill>
                <a:schemeClr val="accent6"/>
              </a:solidFill>
            </a:endParaRPr>
          </a:p>
        </p:txBody>
      </p:sp>
      <p:sp>
        <p:nvSpPr>
          <p:cNvPr id="12" name="TextBox 11">
            <a:extLst>
              <a:ext uri="{FF2B5EF4-FFF2-40B4-BE49-F238E27FC236}">
                <a16:creationId xmlns:a16="http://schemas.microsoft.com/office/drawing/2014/main" id="{619B146E-0E9D-4144-9F17-520B444DB0AA}"/>
              </a:ext>
            </a:extLst>
          </p:cNvPr>
          <p:cNvSpPr txBox="1"/>
          <p:nvPr/>
        </p:nvSpPr>
        <p:spPr>
          <a:xfrm>
            <a:off x="2374499" y="1753988"/>
            <a:ext cx="7920719" cy="461665"/>
          </a:xfrm>
          <a:prstGeom prst="rect">
            <a:avLst/>
          </a:prstGeom>
          <a:noFill/>
        </p:spPr>
        <p:txBody>
          <a:bodyPr wrap="square" lIns="91440" tIns="45720" rIns="91440" bIns="45720" anchor="t">
            <a:spAutoFit/>
          </a:bodyPr>
          <a:lstStyle/>
          <a:p>
            <a:r>
              <a:rPr lang="en-US" sz="2400">
                <a:ea typeface="+mn-lt"/>
                <a:cs typeface="Segoe UI"/>
              </a:rPr>
              <a:t>All referrals that are created in CWS/CMS.</a:t>
            </a:r>
            <a:endParaRPr lang="en-US"/>
          </a:p>
        </p:txBody>
      </p:sp>
      <p:sp>
        <p:nvSpPr>
          <p:cNvPr id="14" name="TextBox 13">
            <a:extLst>
              <a:ext uri="{FF2B5EF4-FFF2-40B4-BE49-F238E27FC236}">
                <a16:creationId xmlns:a16="http://schemas.microsoft.com/office/drawing/2014/main" id="{BF92E693-3F36-46CA-B099-2B50BA0E3AE9}"/>
              </a:ext>
            </a:extLst>
          </p:cNvPr>
          <p:cNvSpPr txBox="1"/>
          <p:nvPr/>
        </p:nvSpPr>
        <p:spPr>
          <a:xfrm>
            <a:off x="2374499" y="2596415"/>
            <a:ext cx="5662342" cy="461665"/>
          </a:xfrm>
          <a:prstGeom prst="rect">
            <a:avLst/>
          </a:prstGeom>
          <a:noFill/>
        </p:spPr>
        <p:txBody>
          <a:bodyPr wrap="square" lIns="91440" tIns="45720" rIns="91440" bIns="45720" anchor="t">
            <a:spAutoFit/>
          </a:bodyPr>
          <a:lstStyle/>
          <a:p>
            <a:r>
              <a:rPr lang="en-US" sz="2400">
                <a:ea typeface="+mn-lt"/>
                <a:cs typeface="+mn-lt"/>
              </a:rPr>
              <a:t>Worker receiving the referral.</a:t>
            </a:r>
            <a:endParaRPr lang="en-US"/>
          </a:p>
        </p:txBody>
      </p:sp>
      <p:sp>
        <p:nvSpPr>
          <p:cNvPr id="3" name="TextBox 2">
            <a:extLst>
              <a:ext uri="{FF2B5EF4-FFF2-40B4-BE49-F238E27FC236}">
                <a16:creationId xmlns:a16="http://schemas.microsoft.com/office/drawing/2014/main" id="{27CCADC1-780F-E67A-E3E9-8584024A4D1A}"/>
              </a:ext>
            </a:extLst>
          </p:cNvPr>
          <p:cNvSpPr txBox="1"/>
          <p:nvPr/>
        </p:nvSpPr>
        <p:spPr>
          <a:xfrm>
            <a:off x="2374499" y="5389264"/>
            <a:ext cx="8979301" cy="1200329"/>
          </a:xfrm>
          <a:prstGeom prst="rect">
            <a:avLst/>
          </a:prstGeom>
          <a:noFill/>
        </p:spPr>
        <p:txBody>
          <a:bodyPr wrap="square">
            <a:spAutoFit/>
          </a:bodyPr>
          <a:lstStyle/>
          <a:p>
            <a:pPr marL="0" lvl="1" defTabSz="889000">
              <a:spcBef>
                <a:spcPct val="0"/>
              </a:spcBef>
            </a:pPr>
            <a:r>
              <a:rPr lang="en-US" sz="2400">
                <a:ea typeface="+mn-lt"/>
                <a:cs typeface="+mn-lt"/>
              </a:rPr>
              <a:t>Does the referral meet the threshold to be assigned for an in-person response, and what is the response priority (and path of response for Differential Response counties)?</a:t>
            </a:r>
          </a:p>
        </p:txBody>
      </p:sp>
    </p:spTree>
    <p:custDataLst>
      <p:tags r:id="rId1"/>
    </p:custDataLst>
    <p:extLst>
      <p:ext uri="{BB962C8B-B14F-4D97-AF65-F5344CB8AC3E}">
        <p14:creationId xmlns:p14="http://schemas.microsoft.com/office/powerpoint/2010/main" val="2572511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4">
            <a:extLst>
              <a:ext uri="{FF2B5EF4-FFF2-40B4-BE49-F238E27FC236}">
                <a16:creationId xmlns:a16="http://schemas.microsoft.com/office/drawing/2014/main" id="{04782E84-7750-4D9B-A4D7-91DDBCF35199}"/>
              </a:ext>
            </a:extLst>
          </p:cNvPr>
          <p:cNvSpPr txBox="1"/>
          <p:nvPr/>
        </p:nvSpPr>
        <p:spPr>
          <a:xfrm>
            <a:off x="704156" y="1716834"/>
            <a:ext cx="5053160" cy="1531736"/>
          </a:xfrm>
          <a:prstGeom prst="round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R="0" lvl="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ea typeface="+mn-ea"/>
                <a:cs typeface="Segoe UI" panose="020B0502040204020203" pitchFamily="34" charset="0"/>
              </a:rPr>
              <a:t>Screening</a:t>
            </a:r>
          </a:p>
          <a:p>
            <a:pPr marL="1376363" marR="0" lvl="0" indent="0" algn="ctr" defTabSz="4572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ea typeface="+mn-ea"/>
              <a:cs typeface="Segoe UI" panose="020B0502040204020203" pitchFamily="34" charset="0"/>
            </a:endParaRPr>
          </a:p>
        </p:txBody>
      </p:sp>
      <p:sp>
        <p:nvSpPr>
          <p:cNvPr id="24" name="Rounded Rectangle 4">
            <a:extLst>
              <a:ext uri="{FF2B5EF4-FFF2-40B4-BE49-F238E27FC236}">
                <a16:creationId xmlns:a16="http://schemas.microsoft.com/office/drawing/2014/main" id="{5C3AD0B3-11C7-4874-86FF-166278DA6075}"/>
              </a:ext>
            </a:extLst>
          </p:cNvPr>
          <p:cNvSpPr txBox="1"/>
          <p:nvPr/>
        </p:nvSpPr>
        <p:spPr>
          <a:xfrm>
            <a:off x="704156" y="2809056"/>
            <a:ext cx="5053161" cy="312916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R="0" lvl="0" algn="l" defTabSz="800100" rtl="0" eaLnBrk="1" fontAlgn="auto" latinLnBrk="0" hangingPunct="1">
              <a:lnSpc>
                <a:spcPct val="100000"/>
              </a:lnSpc>
              <a:spcBef>
                <a:spcPct val="0"/>
              </a:spcBef>
              <a:spcAft>
                <a:spcPts val="400"/>
              </a:spcAft>
              <a:buClrTx/>
              <a:buSzTx/>
              <a:tabLst/>
              <a:defRPr/>
            </a:pPr>
            <a:endParaRPr lang="en-US" sz="2000">
              <a:solidFill>
                <a:prstClr val="white"/>
              </a:solidFill>
              <a:ea typeface="Verdana" panose="020B0604030504040204" pitchFamily="34" charset="0"/>
              <a:cs typeface="Segoe UI" panose="020B0502040204020203" pitchFamily="34" charset="0"/>
            </a:endParaRPr>
          </a:p>
          <a:p>
            <a:pPr marL="1825625" marR="0" lvl="0" algn="l" defTabSz="800100" rtl="0" eaLnBrk="1" fontAlgn="auto" latinLnBrk="0" hangingPunct="1">
              <a:lnSpc>
                <a:spcPct val="100000"/>
              </a:lnSpc>
              <a:spcBef>
                <a:spcPct val="0"/>
              </a:spcBef>
              <a:spcAft>
                <a:spcPts val="400"/>
              </a:spcAft>
              <a:buClrTx/>
              <a:buSzTx/>
              <a:tabLst/>
              <a:defRPr/>
            </a:pPr>
            <a:endParaRPr lang="en-US" sz="2000">
              <a:solidFill>
                <a:prstClr val="white"/>
              </a:solidFill>
              <a:ea typeface="Verdana" panose="020B0604030504040204" pitchFamily="34" charset="0"/>
              <a:cs typeface="Segoe UI" panose="020B0502040204020203" pitchFamily="34" charset="0"/>
            </a:endParaRPr>
          </a:p>
          <a:p>
            <a:pPr marL="2116138" marR="0" lvl="0" indent="-290513" algn="l" defTabSz="800100" rtl="0" eaLnBrk="1" fontAlgn="auto" latinLnBrk="0" hangingPunct="1">
              <a:lnSpc>
                <a:spcPct val="100000"/>
              </a:lnSpc>
              <a:spcBef>
                <a:spcPct val="0"/>
              </a:spcBef>
              <a:buClrTx/>
              <a:buSzTx/>
              <a:tabLst/>
              <a:defRPr/>
            </a:pPr>
            <a:r>
              <a:rPr lang="en-US" sz="2000">
                <a:solidFill>
                  <a:prstClr val="white"/>
                </a:solidFill>
                <a:ea typeface="Verdana" panose="020B0604030504040204" pitchFamily="34" charset="0"/>
                <a:cs typeface="Segoe UI" panose="020B0502040204020203" pitchFamily="34" charset="0"/>
              </a:rPr>
              <a:t>1. Preliminary screening items</a:t>
            </a:r>
            <a:endParaRPr kumimoji="0" lang="en-US" sz="2000" b="0"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a:p>
            <a:pPr marL="2119313" marR="0" lvl="0" indent="-293688" algn="l" defTabSz="800100" rtl="0" eaLnBrk="1" fontAlgn="auto" latinLnBrk="0" hangingPunct="1">
              <a:lnSpc>
                <a:spcPct val="100000"/>
              </a:lnSpc>
              <a:spcBef>
                <a:spcPct val="0"/>
              </a:spcBef>
              <a:buClrTx/>
              <a:buSzTx/>
              <a:tabLst/>
              <a:defRPr/>
            </a:pPr>
            <a:r>
              <a:rPr kumimoji="0" lang="en-US" sz="2000" b="0"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rPr>
              <a:t>2. </a:t>
            </a:r>
            <a:r>
              <a:rPr lang="en-US" sz="2000">
                <a:solidFill>
                  <a:prstClr val="white"/>
                </a:solidFill>
                <a:ea typeface="Verdana" panose="020B0604030504040204" pitchFamily="34" charset="0"/>
                <a:cs typeface="Segoe UI" panose="020B0502040204020203" pitchFamily="34" charset="0"/>
              </a:rPr>
              <a:t>Maltreatment screening criteria and initial recommendation</a:t>
            </a:r>
          </a:p>
          <a:p>
            <a:pPr marL="2457450" marR="0" lvl="0" indent="-342900" algn="l" defTabSz="80010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rPr>
              <a:t>Overrides </a:t>
            </a:r>
          </a:p>
          <a:p>
            <a:pPr marL="2457450" marR="0" lvl="0" indent="-342900" algn="l" defTabSz="800100" rtl="0" eaLnBrk="1" fontAlgn="auto" latinLnBrk="0" hangingPunct="1">
              <a:lnSpc>
                <a:spcPct val="100000"/>
              </a:lnSpc>
              <a:spcBef>
                <a:spcPct val="0"/>
              </a:spcBef>
              <a:spcAft>
                <a:spcPts val="400"/>
              </a:spcAft>
              <a:buClrTx/>
              <a:buSzTx/>
              <a:buFont typeface="Arial" panose="020B0604020202020204" pitchFamily="34" charset="0"/>
              <a:buChar char="•"/>
              <a:tabLst/>
              <a:defRPr/>
            </a:pPr>
            <a:r>
              <a:rPr lang="en-US" sz="2000">
                <a:solidFill>
                  <a:prstClr val="white"/>
                </a:solidFill>
                <a:ea typeface="Verdana" panose="020B0604030504040204" pitchFamily="34" charset="0"/>
                <a:cs typeface="Segoe UI" panose="020B0502040204020203" pitchFamily="34" charset="0"/>
              </a:rPr>
              <a:t>Final Screening decision </a:t>
            </a:r>
            <a:endParaRPr kumimoji="0" lang="en-US" sz="2000" b="1"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a:p>
            <a:pPr marL="0" marR="0" lvl="0" indent="0" algn="ctr" defTabSz="800100" rtl="0" eaLnBrk="1" fontAlgn="auto" latinLnBrk="0" hangingPunct="1">
              <a:lnSpc>
                <a:spcPct val="100000"/>
              </a:lnSpc>
              <a:spcBef>
                <a:spcPct val="0"/>
              </a:spcBef>
              <a:spcAft>
                <a:spcPts val="400"/>
              </a:spcAft>
              <a:buClrTx/>
              <a:buSzTx/>
              <a:buFontTx/>
              <a:buNone/>
              <a:tabLst/>
              <a:defRPr/>
            </a:pPr>
            <a:endParaRPr kumimoji="0" lang="en-US" sz="2000" b="1"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a:p>
            <a:pPr marL="0" marR="0" lvl="0" indent="0" algn="ctr" defTabSz="800100" rtl="0" eaLnBrk="1" fontAlgn="auto" latinLnBrk="0" hangingPunct="1">
              <a:lnSpc>
                <a:spcPct val="100000"/>
              </a:lnSpc>
              <a:spcBef>
                <a:spcPct val="0"/>
              </a:spcBef>
              <a:spcAft>
                <a:spcPts val="400"/>
              </a:spcAft>
              <a:buClrTx/>
              <a:buSzTx/>
              <a:buFontTx/>
              <a:buNone/>
              <a:tabLst/>
              <a:defRPr/>
            </a:pPr>
            <a:endParaRPr kumimoji="0" lang="en-US" sz="2000" b="1"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a:p>
            <a:pPr marL="0" marR="0" lvl="0" indent="0" algn="ctr" defTabSz="800100" rtl="0" eaLnBrk="1" fontAlgn="auto" latinLnBrk="0" hangingPunct="1">
              <a:lnSpc>
                <a:spcPct val="100000"/>
              </a:lnSpc>
              <a:spcBef>
                <a:spcPct val="0"/>
              </a:spcBef>
              <a:spcAft>
                <a:spcPts val="400"/>
              </a:spcAft>
              <a:buClrTx/>
              <a:buSzTx/>
              <a:buFontTx/>
              <a:buNone/>
              <a:tabLst/>
              <a:defRPr/>
            </a:pPr>
            <a:endParaRPr kumimoji="0" lang="en-US" sz="2000" b="1"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p:txBody>
      </p:sp>
      <p:pic>
        <p:nvPicPr>
          <p:cNvPr id="34" name="Graphic 33">
            <a:extLst>
              <a:ext uri="{FF2B5EF4-FFF2-40B4-BE49-F238E27FC236}">
                <a16:creationId xmlns:a16="http://schemas.microsoft.com/office/drawing/2014/main" id="{15985B73-42D8-4BE3-8D41-EC4B66FBBD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0650" y="3633354"/>
            <a:ext cx="1210234" cy="1371600"/>
          </a:xfrm>
          <a:prstGeom prst="rect">
            <a:avLst/>
          </a:prstGeom>
        </p:spPr>
      </p:pic>
      <p:sp>
        <p:nvSpPr>
          <p:cNvPr id="26" name="TextBox 25">
            <a:extLst>
              <a:ext uri="{FF2B5EF4-FFF2-40B4-BE49-F238E27FC236}">
                <a16:creationId xmlns:a16="http://schemas.microsoft.com/office/drawing/2014/main" id="{E170C485-7275-4AAE-8D37-8EE095BD4FE2}"/>
              </a:ext>
            </a:extLst>
          </p:cNvPr>
          <p:cNvSpPr txBox="1"/>
          <p:nvPr/>
        </p:nvSpPr>
        <p:spPr>
          <a:xfrm>
            <a:off x="704156" y="6100707"/>
            <a:ext cx="5053160" cy="492443"/>
          </a:xfrm>
          <a:prstGeom prst="rect">
            <a:avLst/>
          </a:prstGeom>
          <a:noFill/>
        </p:spPr>
        <p:txBody>
          <a:bodyPr wrap="square" rtlCol="0">
            <a:spAutoFit/>
          </a:bodyPr>
          <a:lstStyle/>
          <a:p>
            <a:pPr marL="0" marR="0" lvl="0" indent="0" algn="ctr" defTabSz="800100" rtl="0" eaLnBrk="1" fontAlgn="auto" latinLnBrk="0" hangingPunct="1">
              <a:lnSpc>
                <a:spcPct val="100000"/>
              </a:lnSpc>
              <a:spcBef>
                <a:spcPct val="0"/>
              </a:spcBef>
              <a:spcAft>
                <a:spcPts val="0"/>
              </a:spcAft>
              <a:buClrTx/>
              <a:buSzTx/>
              <a:buFontTx/>
              <a:buNone/>
              <a:tabLst/>
              <a:defRPr/>
            </a:pPr>
            <a:r>
              <a:rPr kumimoji="0" lang="en-US" sz="2600" b="1" i="1" u="none" strike="noStrike" kern="1200" cap="none" spc="0" normalizeH="0" baseline="0" noProof="0">
                <a:ln>
                  <a:noFill/>
                </a:ln>
                <a:effectLst/>
                <a:uLnTx/>
                <a:uFillTx/>
                <a:ea typeface="Verdana" panose="020B0604030504040204" pitchFamily="34" charset="0"/>
                <a:cs typeface="Segoe UI" panose="020B0502040204020203" pitchFamily="34" charset="0"/>
              </a:rPr>
              <a:t>Should we screen in the report? </a:t>
            </a:r>
          </a:p>
        </p:txBody>
      </p:sp>
      <p:sp>
        <p:nvSpPr>
          <p:cNvPr id="16" name="Rounded Rectangle 4">
            <a:extLst>
              <a:ext uri="{FF2B5EF4-FFF2-40B4-BE49-F238E27FC236}">
                <a16:creationId xmlns:a16="http://schemas.microsoft.com/office/drawing/2014/main" id="{479959E0-0521-4546-8629-B1887464EA13}"/>
              </a:ext>
            </a:extLst>
          </p:cNvPr>
          <p:cNvSpPr txBox="1"/>
          <p:nvPr/>
        </p:nvSpPr>
        <p:spPr>
          <a:xfrm>
            <a:off x="6364858" y="1716834"/>
            <a:ext cx="4861744" cy="128016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1828800" defTabSz="457200">
              <a:spcBef>
                <a:spcPct val="0"/>
              </a:spcBef>
              <a:defRPr/>
            </a:pPr>
            <a:endParaRPr kumimoji="0" lang="en-US" sz="2800" b="0" i="0" u="none" strike="noStrike" kern="1200" cap="none" spc="0" normalizeH="0" baseline="0" noProof="0">
              <a:ln>
                <a:noFill/>
              </a:ln>
              <a:solidFill>
                <a:prstClr val="white"/>
              </a:solidFill>
              <a:effectLst/>
              <a:uLnTx/>
              <a:uFillTx/>
              <a:ea typeface="+mn-ea"/>
              <a:cs typeface="Segoe UI"/>
            </a:endParaRPr>
          </a:p>
        </p:txBody>
      </p:sp>
      <p:sp>
        <p:nvSpPr>
          <p:cNvPr id="18" name="Rounded Rectangle 4">
            <a:extLst>
              <a:ext uri="{FF2B5EF4-FFF2-40B4-BE49-F238E27FC236}">
                <a16:creationId xmlns:a16="http://schemas.microsoft.com/office/drawing/2014/main" id="{01A09270-A2EC-4530-985F-FBA9D02E7B9F}"/>
              </a:ext>
            </a:extLst>
          </p:cNvPr>
          <p:cNvSpPr txBox="1"/>
          <p:nvPr/>
        </p:nvSpPr>
        <p:spPr>
          <a:xfrm>
            <a:off x="6364858" y="2809057"/>
            <a:ext cx="4861744" cy="312916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274320" bIns="68580" numCol="1" spcCol="1270" anchor="ctr" anchorCtr="0">
            <a:noAutofit/>
          </a:bodyPr>
          <a:lstStyle/>
          <a:p>
            <a:pPr marL="1825625" marR="0" lvl="0" algn="l" defTabSz="800100" rtl="0" eaLnBrk="1" fontAlgn="auto" latinLnBrk="0" hangingPunct="1">
              <a:lnSpc>
                <a:spcPct val="100000"/>
              </a:lnSpc>
              <a:spcBef>
                <a:spcPct val="0"/>
              </a:spcBef>
              <a:spcAft>
                <a:spcPts val="1500"/>
              </a:spcAft>
              <a:buClrTx/>
              <a:buSzTx/>
              <a:tabLst/>
              <a:defRPr/>
            </a:pPr>
            <a:r>
              <a:rPr lang="en-US" sz="2400">
                <a:solidFill>
                  <a:prstClr val="white"/>
                </a:solidFill>
                <a:ea typeface="Verdana" panose="020B0604030504040204" pitchFamily="34" charset="0"/>
                <a:cs typeface="Segoe UI" panose="020B0502040204020203" pitchFamily="34" charset="0"/>
              </a:rPr>
              <a:t>3. Response priority</a:t>
            </a:r>
            <a:endParaRPr kumimoji="0" lang="en-US" sz="2400" b="0"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a:p>
            <a:pPr marL="2168525" marR="0" lvl="0" indent="-342900" algn="l" defTabSz="800100" rtl="0" eaLnBrk="1" fontAlgn="auto" latinLnBrk="0" hangingPunct="1">
              <a:lnSpc>
                <a:spcPct val="100000"/>
              </a:lnSpc>
              <a:spcBef>
                <a:spcPct val="0"/>
              </a:spcBef>
              <a:spcAft>
                <a:spcPts val="400"/>
              </a:spcAft>
              <a:buClrTx/>
              <a:buSzTx/>
              <a:buFont typeface="Arial" panose="020B0604020202020204" pitchFamily="34" charset="0"/>
              <a:buChar char="•"/>
              <a:tabLst/>
              <a:defRPr/>
            </a:pPr>
            <a:r>
              <a:rPr lang="en-US" sz="2400">
                <a:solidFill>
                  <a:prstClr val="white"/>
                </a:solidFill>
                <a:ea typeface="Verdana" panose="020B0604030504040204" pitchFamily="34" charset="0"/>
                <a:cs typeface="Segoe UI" panose="020B0502040204020203" pitchFamily="34" charset="0"/>
              </a:rPr>
              <a:t>Overrides</a:t>
            </a:r>
            <a:endParaRPr kumimoji="0" lang="en-US" sz="2400" b="0"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a:p>
            <a:pPr marL="2168525" marR="0" lvl="0" indent="-342900" algn="l" defTabSz="800100" rtl="0" eaLnBrk="1" fontAlgn="auto" latinLnBrk="0" hangingPunct="1">
              <a:lnSpc>
                <a:spcPct val="100000"/>
              </a:lnSpc>
              <a:spcBef>
                <a:spcPct val="0"/>
              </a:spcBef>
              <a:spcAft>
                <a:spcPts val="4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rPr>
              <a:t>Final recommendation</a:t>
            </a:r>
          </a:p>
          <a:p>
            <a:pPr marL="2171700" marR="0" lvl="0" indent="-346075" algn="l" defTabSz="800100" rtl="0" eaLnBrk="1" fontAlgn="auto" latinLnBrk="0" hangingPunct="1">
              <a:lnSpc>
                <a:spcPct val="100000"/>
              </a:lnSpc>
              <a:spcBef>
                <a:spcPct val="0"/>
              </a:spcBef>
              <a:spcAft>
                <a:spcPts val="400"/>
              </a:spcAft>
              <a:buClrTx/>
              <a:buSzTx/>
              <a:tabLst/>
              <a:defRPr/>
            </a:pPr>
            <a:r>
              <a:rPr lang="en-US" sz="2400" noProof="0">
                <a:solidFill>
                  <a:prstClr val="white"/>
                </a:solidFill>
                <a:ea typeface="Verdana" panose="020B0604030504040204" pitchFamily="34" charset="0"/>
                <a:cs typeface="Segoe UI" panose="020B0502040204020203" pitchFamily="34" charset="0"/>
              </a:rPr>
              <a:t>4. Path </a:t>
            </a:r>
            <a:r>
              <a:rPr lang="en-US" sz="2000" noProof="0">
                <a:solidFill>
                  <a:prstClr val="white"/>
                </a:solidFill>
                <a:ea typeface="Verdana" panose="020B0604030504040204" pitchFamily="34" charset="0"/>
                <a:cs typeface="Segoe UI" panose="020B0502040204020203" pitchFamily="34" charset="0"/>
              </a:rPr>
              <a:t>(for differential </a:t>
            </a:r>
            <a:r>
              <a:rPr lang="en-US" sz="2000">
                <a:solidFill>
                  <a:prstClr val="white"/>
                </a:solidFill>
                <a:ea typeface="Verdana" panose="020B0604030504040204" pitchFamily="34" charset="0"/>
                <a:cs typeface="Segoe UI" panose="020B0502040204020203" pitchFamily="34" charset="0"/>
              </a:rPr>
              <a:t>r</a:t>
            </a:r>
            <a:r>
              <a:rPr lang="en-US" sz="2000" noProof="0" err="1">
                <a:solidFill>
                  <a:prstClr val="white"/>
                </a:solidFill>
                <a:ea typeface="Verdana" panose="020B0604030504040204" pitchFamily="34" charset="0"/>
                <a:cs typeface="Segoe UI" panose="020B0502040204020203" pitchFamily="34" charset="0"/>
              </a:rPr>
              <a:t>esponse</a:t>
            </a:r>
            <a:r>
              <a:rPr lang="en-US" sz="2000">
                <a:solidFill>
                  <a:prstClr val="white"/>
                </a:solidFill>
                <a:ea typeface="Verdana" panose="020B0604030504040204" pitchFamily="34" charset="0"/>
                <a:cs typeface="Segoe UI" panose="020B0502040204020203" pitchFamily="34" charset="0"/>
              </a:rPr>
              <a:t> [DR] </a:t>
            </a:r>
            <a:r>
              <a:rPr lang="en-US" sz="2000" noProof="0">
                <a:solidFill>
                  <a:prstClr val="white"/>
                </a:solidFill>
                <a:ea typeface="Verdana" panose="020B0604030504040204" pitchFamily="34" charset="0"/>
                <a:cs typeface="Segoe UI" panose="020B0502040204020203" pitchFamily="34" charset="0"/>
              </a:rPr>
              <a:t>counties)</a:t>
            </a:r>
            <a:r>
              <a:rPr kumimoji="0" lang="en-US" sz="2000" b="0"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rPr>
              <a:t> </a:t>
            </a:r>
            <a:endParaRPr kumimoji="0" lang="en-US" sz="2000" b="1" i="0" u="none" strike="noStrike" kern="1200" cap="none" spc="0" normalizeH="0" baseline="0" noProof="0">
              <a:ln>
                <a:noFill/>
              </a:ln>
              <a:solidFill>
                <a:prstClr val="white"/>
              </a:solidFill>
              <a:effectLst/>
              <a:uLnTx/>
              <a:uFillTx/>
              <a:ea typeface="Verdana" panose="020B0604030504040204" pitchFamily="34" charset="0"/>
              <a:cs typeface="Segoe UI" panose="020B0502040204020203" pitchFamily="34" charset="0"/>
            </a:endParaRPr>
          </a:p>
        </p:txBody>
      </p:sp>
      <p:sp>
        <p:nvSpPr>
          <p:cNvPr id="20" name="TextBox 19">
            <a:extLst>
              <a:ext uri="{FF2B5EF4-FFF2-40B4-BE49-F238E27FC236}">
                <a16:creationId xmlns:a16="http://schemas.microsoft.com/office/drawing/2014/main" id="{9379F514-2916-490A-9D9E-F65CD3EFE4A1}"/>
              </a:ext>
            </a:extLst>
          </p:cNvPr>
          <p:cNvSpPr txBox="1"/>
          <p:nvPr/>
        </p:nvSpPr>
        <p:spPr>
          <a:xfrm>
            <a:off x="6197379" y="6100707"/>
            <a:ext cx="5290465" cy="492443"/>
          </a:xfrm>
          <a:prstGeom prst="rect">
            <a:avLst/>
          </a:prstGeom>
          <a:noFill/>
        </p:spPr>
        <p:txBody>
          <a:bodyPr wrap="square" rtlCol="0">
            <a:spAutoFit/>
          </a:bodyPr>
          <a:lstStyle/>
          <a:p>
            <a:pPr marL="0" marR="0" lvl="0" indent="0" algn="ctr" defTabSz="800100" rtl="0" eaLnBrk="1" fontAlgn="auto" latinLnBrk="0" hangingPunct="1">
              <a:lnSpc>
                <a:spcPct val="100000"/>
              </a:lnSpc>
              <a:spcBef>
                <a:spcPct val="0"/>
              </a:spcBef>
              <a:spcAft>
                <a:spcPts val="0"/>
              </a:spcAft>
              <a:buClrTx/>
              <a:buSzTx/>
              <a:buFontTx/>
              <a:buNone/>
              <a:tabLst/>
              <a:defRPr/>
            </a:pPr>
            <a:r>
              <a:rPr kumimoji="0" lang="en-US" sz="2600" b="1" i="1" u="none" strike="noStrike" kern="1200" cap="none" spc="0" normalizeH="0" baseline="0" noProof="0">
                <a:ln>
                  <a:noFill/>
                </a:ln>
                <a:effectLst/>
                <a:uLnTx/>
                <a:uFillTx/>
                <a:ea typeface="Verdana" panose="020B0604030504040204" pitchFamily="34" charset="0"/>
                <a:cs typeface="Segoe UI" panose="020B0502040204020203" pitchFamily="34" charset="0"/>
              </a:rPr>
              <a:t>How quickly should we respond?</a:t>
            </a:r>
          </a:p>
        </p:txBody>
      </p:sp>
      <p:pic>
        <p:nvPicPr>
          <p:cNvPr id="21" name="Graphic 20">
            <a:extLst>
              <a:ext uri="{FF2B5EF4-FFF2-40B4-BE49-F238E27FC236}">
                <a16:creationId xmlns:a16="http://schemas.microsoft.com/office/drawing/2014/main" id="{A9600A0B-97D4-434D-B10E-6340AA1F18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6750" y="3633354"/>
            <a:ext cx="1022887" cy="1371600"/>
          </a:xfrm>
          <a:prstGeom prst="rect">
            <a:avLst/>
          </a:prstGeom>
        </p:spPr>
      </p:pic>
      <p:sp>
        <p:nvSpPr>
          <p:cNvPr id="3" name="Title 2">
            <a:extLst>
              <a:ext uri="{FF2B5EF4-FFF2-40B4-BE49-F238E27FC236}">
                <a16:creationId xmlns:a16="http://schemas.microsoft.com/office/drawing/2014/main" id="{726B87C2-E03E-3D8E-8F76-297FB74809F1}"/>
              </a:ext>
            </a:extLst>
          </p:cNvPr>
          <p:cNvSpPr>
            <a:spLocks noGrp="1"/>
          </p:cNvSpPr>
          <p:nvPr>
            <p:ph type="title"/>
          </p:nvPr>
        </p:nvSpPr>
        <p:spPr/>
        <p:txBody>
          <a:bodyPr/>
          <a:lstStyle/>
          <a:p>
            <a:r>
              <a:rPr lang="en-US"/>
              <a:t>Assessment components</a:t>
            </a:r>
          </a:p>
        </p:txBody>
      </p:sp>
      <p:sp>
        <p:nvSpPr>
          <p:cNvPr id="4" name="TextBox 3">
            <a:extLst>
              <a:ext uri="{FF2B5EF4-FFF2-40B4-BE49-F238E27FC236}">
                <a16:creationId xmlns:a16="http://schemas.microsoft.com/office/drawing/2014/main" id="{8BC85832-E877-E029-7913-AA8C31CA4883}"/>
              </a:ext>
            </a:extLst>
          </p:cNvPr>
          <p:cNvSpPr txBox="1"/>
          <p:nvPr/>
        </p:nvSpPr>
        <p:spPr>
          <a:xfrm>
            <a:off x="6411739" y="2001336"/>
            <a:ext cx="4861744" cy="523220"/>
          </a:xfrm>
          <a:prstGeom prst="rect">
            <a:avLst/>
          </a:prstGeom>
          <a:noFill/>
        </p:spPr>
        <p:txBody>
          <a:bodyPr wrap="square">
            <a:spAutoFit/>
          </a:bodyPr>
          <a:lstStyle/>
          <a:p>
            <a:pPr algn="ctr" defTabSz="457200">
              <a:spcBef>
                <a:spcPct val="0"/>
              </a:spcBef>
              <a:defRPr/>
            </a:pPr>
            <a:r>
              <a:rPr lang="en-US" sz="2800" b="1">
                <a:solidFill>
                  <a:prstClr val="white"/>
                </a:solidFill>
                <a:cs typeface="Segoe UI"/>
              </a:rPr>
              <a:t>Priority and Path</a:t>
            </a:r>
            <a:endParaRPr kumimoji="0" lang="en-US" sz="2800" b="1" i="0" u="none" strike="noStrike" kern="1200" cap="none" spc="0" normalizeH="0" baseline="0" noProof="0">
              <a:ln>
                <a:noFill/>
              </a:ln>
              <a:solidFill>
                <a:prstClr val="white"/>
              </a:solidFill>
              <a:effectLst/>
              <a:uLnTx/>
              <a:uFillTx/>
              <a:ea typeface="+mn-ea"/>
              <a:cs typeface="Segoe UI"/>
            </a:endParaRPr>
          </a:p>
        </p:txBody>
      </p:sp>
    </p:spTree>
    <p:custDataLst>
      <p:tags r:id="rId1"/>
    </p:custDataLst>
    <p:extLst>
      <p:ext uri="{BB962C8B-B14F-4D97-AF65-F5344CB8AC3E}">
        <p14:creationId xmlns:p14="http://schemas.microsoft.com/office/powerpoint/2010/main" val="3411339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B7D7FED-8E47-4CDE-A2D7-63ABF83B42B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246" r="8246"/>
          <a:stretch/>
        </p:blipFill>
        <p:spPr/>
      </p:pic>
      <p:sp>
        <p:nvSpPr>
          <p:cNvPr id="4" name="Text Placeholder 3">
            <a:extLst>
              <a:ext uri="{FF2B5EF4-FFF2-40B4-BE49-F238E27FC236}">
                <a16:creationId xmlns:a16="http://schemas.microsoft.com/office/drawing/2014/main" id="{4146FEDE-FB30-AB87-3F1C-7A0F0C3CCDD9}"/>
              </a:ext>
            </a:extLst>
          </p:cNvPr>
          <p:cNvSpPr>
            <a:spLocks noGrp="1"/>
          </p:cNvSpPr>
          <p:nvPr>
            <p:ph type="body" sz="quarter" idx="12"/>
          </p:nvPr>
        </p:nvSpPr>
        <p:spPr>
          <a:solidFill>
            <a:schemeClr val="accent4"/>
          </a:solidFill>
        </p:spPr>
        <p:txBody>
          <a:bodyPr/>
          <a:lstStyle/>
          <a:p>
            <a:endParaRPr lang="en-US"/>
          </a:p>
        </p:txBody>
      </p:sp>
      <p:sp>
        <p:nvSpPr>
          <p:cNvPr id="3" name="Title 2">
            <a:extLst>
              <a:ext uri="{FF2B5EF4-FFF2-40B4-BE49-F238E27FC236}">
                <a16:creationId xmlns:a16="http://schemas.microsoft.com/office/drawing/2014/main" id="{22915AFB-46A2-0C4C-D647-5E2925A49035}"/>
              </a:ext>
            </a:extLst>
          </p:cNvPr>
          <p:cNvSpPr>
            <a:spLocks noGrp="1"/>
          </p:cNvSpPr>
          <p:nvPr>
            <p:ph type="title"/>
          </p:nvPr>
        </p:nvSpPr>
        <p:spPr/>
        <p:txBody>
          <a:bodyPr/>
          <a:lstStyle/>
          <a:p>
            <a:r>
              <a:rPr lang="en-AU" altLang="en-US"/>
              <a:t>Overrides</a:t>
            </a:r>
            <a:endParaRPr lang="en-US"/>
          </a:p>
        </p:txBody>
      </p:sp>
    </p:spTree>
    <p:custDataLst>
      <p:tags r:id="rId1"/>
    </p:custDataLst>
    <p:extLst>
      <p:ext uri="{BB962C8B-B14F-4D97-AF65-F5344CB8AC3E}">
        <p14:creationId xmlns:p14="http://schemas.microsoft.com/office/powerpoint/2010/main" val="731163086"/>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Placeholder 10" descr="A picture containing outdoor, scale&#10;&#10;Description automatically generated">
            <a:extLst>
              <a:ext uri="{FF2B5EF4-FFF2-40B4-BE49-F238E27FC236}">
                <a16:creationId xmlns:a16="http://schemas.microsoft.com/office/drawing/2014/main" id="{BEC1F13C-C5D7-4470-A645-B915121124D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143" r="12143"/>
          <a:stretch/>
        </p:blipFill>
        <p:spPr/>
      </p:pic>
      <p:sp>
        <p:nvSpPr>
          <p:cNvPr id="2" name="Title 1"/>
          <p:cNvSpPr>
            <a:spLocks noGrp="1"/>
          </p:cNvSpPr>
          <p:nvPr>
            <p:ph type="title"/>
          </p:nvPr>
        </p:nvSpPr>
        <p:spPr>
          <a:xfrm>
            <a:off x="639664" y="535666"/>
            <a:ext cx="3860618" cy="2157430"/>
          </a:xfrm>
        </p:spPr>
        <p:txBody>
          <a:bodyPr>
            <a:noAutofit/>
          </a:bodyPr>
          <a:lstStyle/>
          <a:p>
            <a:r>
              <a:rPr lang="en-US" sz="4000"/>
              <a:t>Purpose</a:t>
            </a:r>
            <a:br>
              <a:rPr lang="en-US" sz="4000"/>
            </a:br>
            <a:r>
              <a:rPr lang="en-US" sz="4000"/>
              <a:t>of the Override</a:t>
            </a:r>
          </a:p>
        </p:txBody>
      </p:sp>
      <p:sp>
        <p:nvSpPr>
          <p:cNvPr id="4" name="Content Placeholder 3"/>
          <p:cNvSpPr>
            <a:spLocks noGrp="1"/>
          </p:cNvSpPr>
          <p:nvPr>
            <p:ph type="body" sz="quarter" idx="11"/>
          </p:nvPr>
        </p:nvSpPr>
        <p:spPr>
          <a:xfrm>
            <a:off x="639663" y="2570027"/>
            <a:ext cx="3860619" cy="3748580"/>
          </a:xfrm>
        </p:spPr>
        <p:txBody>
          <a:bodyPr vert="horz" lIns="91440" tIns="45720" rIns="91440" bIns="45720" rtlCol="0" anchor="t">
            <a:noAutofit/>
          </a:bodyPr>
          <a:lstStyle/>
          <a:p>
            <a:pPr marL="457200" indent="-457200">
              <a:buFont typeface="Arial" panose="020B0604020202020204" pitchFamily="34" charset="0"/>
              <a:buChar char="•"/>
            </a:pPr>
            <a:r>
              <a:rPr lang="en-US"/>
              <a:t>Structure/research balanced with professional judgment</a:t>
            </a:r>
          </a:p>
          <a:p>
            <a:pPr marL="457200" indent="-457200">
              <a:buFont typeface="Arial" panose="020B0604020202020204" pitchFamily="34" charset="0"/>
              <a:buChar char="•"/>
            </a:pPr>
            <a:r>
              <a:rPr lang="en-US"/>
              <a:t>Rare circumstances</a:t>
            </a:r>
            <a:br>
              <a:rPr lang="en-US"/>
            </a:br>
            <a:r>
              <a:rPr lang="en-US"/>
              <a:t>or situations</a:t>
            </a:r>
          </a:p>
          <a:p>
            <a:pPr marL="457200" indent="-457200">
              <a:buFont typeface="Arial" panose="020B0604020202020204" pitchFamily="34" charset="0"/>
              <a:buChar char="•"/>
            </a:pPr>
            <a:r>
              <a:rPr lang="en-US"/>
              <a:t>Decision is </a:t>
            </a:r>
            <a:r>
              <a:rPr lang="en-US" i="1"/>
              <a:t>never</a:t>
            </a:r>
            <a:r>
              <a:rPr lang="en-US"/>
              <a:t> forced.</a:t>
            </a:r>
          </a:p>
          <a:p>
            <a:endParaRPr lang="en-US" sz="3200"/>
          </a:p>
        </p:txBody>
      </p:sp>
    </p:spTree>
    <p:custDataLst>
      <p:tags r:id="rId1"/>
    </p:custDataLst>
    <p:extLst>
      <p:ext uri="{BB962C8B-B14F-4D97-AF65-F5344CB8AC3E}">
        <p14:creationId xmlns:p14="http://schemas.microsoft.com/office/powerpoint/2010/main" val="315679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88864" y="535666"/>
            <a:ext cx="5447761" cy="2182481"/>
          </a:xfrm>
        </p:spPr>
        <p:txBody>
          <a:bodyPr>
            <a:noAutofit/>
          </a:bodyPr>
          <a:lstStyle/>
          <a:p>
            <a:r>
              <a:rPr lang="en-US"/>
              <a:t>Common Override Mistakes</a:t>
            </a:r>
          </a:p>
        </p:txBody>
      </p:sp>
      <p:pic>
        <p:nvPicPr>
          <p:cNvPr id="12" name="Picture Placeholder 11" descr="A picture containing text, document, pen&#10;&#10;Description automatically generated">
            <a:extLst>
              <a:ext uri="{FF2B5EF4-FFF2-40B4-BE49-F238E27FC236}">
                <a16:creationId xmlns:a16="http://schemas.microsoft.com/office/drawing/2014/main" id="{7E3E9A62-48DE-4BCF-93CA-A043427F14C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764" r="21764"/>
          <a:stretch/>
        </p:blipFill>
        <p:spPr/>
      </p:pic>
      <p:sp>
        <p:nvSpPr>
          <p:cNvPr id="5" name="Content Placeholder 4"/>
          <p:cNvSpPr>
            <a:spLocks noGrp="1"/>
          </p:cNvSpPr>
          <p:nvPr>
            <p:ph type="body" sz="quarter" idx="11"/>
          </p:nvPr>
        </p:nvSpPr>
        <p:spPr>
          <a:xfrm>
            <a:off x="6104536" y="2868459"/>
            <a:ext cx="5456337" cy="3018774"/>
          </a:xfrm>
        </p:spPr>
        <p:txBody>
          <a:bodyPr>
            <a:noAutofit/>
          </a:bodyPr>
          <a:lstStyle/>
          <a:p>
            <a:pPr marL="457200" indent="-457200">
              <a:spcBef>
                <a:spcPts val="0"/>
              </a:spcBef>
              <a:spcAft>
                <a:spcPts val="1200"/>
              </a:spcAft>
              <a:buFont typeface="Arial" panose="020B0604020202020204" pitchFamily="34" charset="0"/>
              <a:buChar char="•"/>
            </a:pPr>
            <a:r>
              <a:rPr lang="en-US"/>
              <a:t>Override is not based on facts.</a:t>
            </a:r>
          </a:p>
          <a:p>
            <a:pPr marL="457200" indent="-457200">
              <a:spcBef>
                <a:spcPts val="0"/>
              </a:spcBef>
              <a:spcAft>
                <a:spcPts val="1200"/>
              </a:spcAft>
              <a:buFont typeface="Arial" panose="020B0604020202020204" pitchFamily="34" charset="0"/>
              <a:buChar char="•"/>
            </a:pPr>
            <a:r>
              <a:rPr lang="en-US"/>
              <a:t>Information is irrelevant to decision.</a:t>
            </a:r>
          </a:p>
          <a:p>
            <a:pPr marL="457200" indent="-457200">
              <a:spcBef>
                <a:spcPts val="0"/>
              </a:spcBef>
              <a:spcAft>
                <a:spcPts val="1200"/>
              </a:spcAft>
              <a:buFont typeface="Arial" panose="020B0604020202020204" pitchFamily="34" charset="0"/>
              <a:buChar char="•"/>
            </a:pPr>
            <a:r>
              <a:rPr lang="en-US"/>
              <a:t>Information does not sufficiently support a different decision.</a:t>
            </a:r>
          </a:p>
        </p:txBody>
      </p:sp>
    </p:spTree>
    <p:custDataLst>
      <p:tags r:id="rId1"/>
    </p:custDataLst>
    <p:extLst>
      <p:ext uri="{BB962C8B-B14F-4D97-AF65-F5344CB8AC3E}">
        <p14:creationId xmlns:p14="http://schemas.microsoft.com/office/powerpoint/2010/main" val="362849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8E24-64BA-95D8-16EA-FFB3EB1EF1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2393AD-ADB8-776A-B8BE-B96E0369B84B}"/>
              </a:ext>
            </a:extLst>
          </p:cNvPr>
          <p:cNvSpPr>
            <a:spLocks noGrp="1"/>
          </p:cNvSpPr>
          <p:nvPr>
            <p:ph type="title"/>
          </p:nvPr>
        </p:nvSpPr>
        <p:spPr/>
        <p:txBody>
          <a:bodyPr/>
          <a:lstStyle/>
          <a:p>
            <a:r>
              <a:rPr lang="en-US">
                <a:latin typeface="Segoe UI"/>
                <a:cs typeface="Segoe UI"/>
              </a:rPr>
              <a:t>How would you Listen to someone who dislikes using the sdm system? </a:t>
            </a:r>
            <a:endParaRPr lang="en-US"/>
          </a:p>
        </p:txBody>
      </p:sp>
    </p:spTree>
    <p:custDataLst>
      <p:tags r:id="rId1"/>
    </p:custDataLst>
    <p:extLst>
      <p:ext uri="{BB962C8B-B14F-4D97-AF65-F5344CB8AC3E}">
        <p14:creationId xmlns:p14="http://schemas.microsoft.com/office/powerpoint/2010/main" val="3242852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EA8B2E-48ED-79D1-D6F8-05149F574226}"/>
              </a:ext>
            </a:extLst>
          </p:cNvPr>
          <p:cNvSpPr/>
          <p:nvPr/>
        </p:nvSpPr>
        <p:spPr>
          <a:xfrm>
            <a:off x="6440480" y="2457450"/>
            <a:ext cx="5097399" cy="3456644"/>
          </a:xfrm>
          <a:prstGeom prst="rect">
            <a:avLst/>
          </a:prstGeom>
          <a:solidFill>
            <a:srgbClr val="E9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FC928C-E43C-D4E3-12C6-87EAE3FDC514}"/>
              </a:ext>
            </a:extLst>
          </p:cNvPr>
          <p:cNvSpPr/>
          <p:nvPr/>
        </p:nvSpPr>
        <p:spPr>
          <a:xfrm>
            <a:off x="536638" y="2457450"/>
            <a:ext cx="5097399" cy="3456644"/>
          </a:xfrm>
          <a:prstGeom prst="rect">
            <a:avLst/>
          </a:prstGeom>
          <a:solidFill>
            <a:srgbClr val="E9EA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4D6D518-70A7-4E62-B1A4-5B43697610A7}"/>
              </a:ext>
            </a:extLst>
          </p:cNvPr>
          <p:cNvSpPr>
            <a:spLocks noGrp="1"/>
          </p:cNvSpPr>
          <p:nvPr>
            <p:ph type="body" sz="quarter" idx="11"/>
          </p:nvPr>
        </p:nvSpPr>
        <p:spPr>
          <a:xfrm>
            <a:off x="6878629" y="2625094"/>
            <a:ext cx="4221100" cy="3121355"/>
          </a:xfrm>
        </p:spPr>
        <p:txBody>
          <a:bodyPr vert="horz" lIns="91440" tIns="45720" rIns="91440" bIns="45720" rtlCol="0" anchor="t">
            <a:noAutofit/>
          </a:bodyPr>
          <a:lstStyle/>
          <a:p>
            <a:pPr marL="457200" indent="-457200" algn="l">
              <a:spcBef>
                <a:spcPts val="0"/>
              </a:spcBef>
              <a:spcAft>
                <a:spcPts val="1800"/>
              </a:spcAft>
              <a:buFont typeface="Arial" panose="020B0604020202020204" pitchFamily="34" charset="0"/>
              <a:buChar char="•"/>
            </a:pPr>
            <a:r>
              <a:rPr lang="en-US">
                <a:latin typeface="+mn-lt"/>
              </a:rPr>
              <a:t>Insufficient information to locate child</a:t>
            </a:r>
          </a:p>
          <a:p>
            <a:pPr marL="457200" indent="-457200" algn="l">
              <a:spcBef>
                <a:spcPts val="0"/>
              </a:spcBef>
              <a:spcAft>
                <a:spcPts val="1800"/>
              </a:spcAft>
              <a:buFont typeface="Arial" panose="020B0604020202020204" pitchFamily="34" charset="0"/>
              <a:buChar char="•"/>
            </a:pPr>
            <a:r>
              <a:rPr lang="en-US"/>
              <a:t>Wrong jurisdiction</a:t>
            </a:r>
            <a:endParaRPr lang="en-US">
              <a:latin typeface="+mn-lt"/>
            </a:endParaRPr>
          </a:p>
          <a:p>
            <a:pPr marL="457200" indent="-457200" algn="l">
              <a:spcBef>
                <a:spcPts val="0"/>
              </a:spcBef>
              <a:spcAft>
                <a:spcPts val="1800"/>
              </a:spcAft>
              <a:buFont typeface="Arial" panose="020B0604020202020204" pitchFamily="34" charset="0"/>
              <a:buChar char="•"/>
            </a:pPr>
            <a:r>
              <a:rPr lang="en-US"/>
              <a:t>Historical information only</a:t>
            </a:r>
            <a:endParaRPr lang="en-US">
              <a:latin typeface="+mn-lt"/>
            </a:endParaRPr>
          </a:p>
        </p:txBody>
      </p:sp>
      <p:sp>
        <p:nvSpPr>
          <p:cNvPr id="5" name="Title 4">
            <a:extLst>
              <a:ext uri="{FF2B5EF4-FFF2-40B4-BE49-F238E27FC236}">
                <a16:creationId xmlns:a16="http://schemas.microsoft.com/office/drawing/2014/main" id="{FA5B80C2-8B36-45DF-A0EE-5CFA42FCA093}"/>
              </a:ext>
            </a:extLst>
          </p:cNvPr>
          <p:cNvSpPr>
            <a:spLocks noGrp="1"/>
          </p:cNvSpPr>
          <p:nvPr>
            <p:ph type="title"/>
          </p:nvPr>
        </p:nvSpPr>
        <p:spPr/>
        <p:txBody>
          <a:bodyPr/>
          <a:lstStyle/>
          <a:p>
            <a:r>
              <a:rPr lang="en-US"/>
              <a:t>Screening Overrides</a:t>
            </a:r>
          </a:p>
        </p:txBody>
      </p:sp>
      <p:sp>
        <p:nvSpPr>
          <p:cNvPr id="8" name="Text Placeholder 7">
            <a:extLst>
              <a:ext uri="{FF2B5EF4-FFF2-40B4-BE49-F238E27FC236}">
                <a16:creationId xmlns:a16="http://schemas.microsoft.com/office/drawing/2014/main" id="{5D50B551-7156-4CC2-B0EC-2F4BDA249072}"/>
              </a:ext>
            </a:extLst>
          </p:cNvPr>
          <p:cNvSpPr>
            <a:spLocks noGrp="1"/>
          </p:cNvSpPr>
          <p:nvPr>
            <p:ph type="body" sz="quarter" idx="4294967295"/>
          </p:nvPr>
        </p:nvSpPr>
        <p:spPr>
          <a:xfrm>
            <a:off x="974787" y="2857033"/>
            <a:ext cx="4221100" cy="2657475"/>
          </a:xfrm>
        </p:spPr>
        <p:txBody>
          <a:bodyPr/>
          <a:lstStyle/>
          <a:p>
            <a:pPr marL="457200" indent="-457200" algn="l">
              <a:lnSpc>
                <a:spcPct val="100000"/>
              </a:lnSpc>
              <a:spcBef>
                <a:spcPts val="0"/>
              </a:spcBef>
              <a:spcAft>
                <a:spcPts val="1800"/>
              </a:spcAft>
              <a:buFont typeface="Arial" panose="020B0604020202020204" pitchFamily="34" charset="0"/>
              <a:buChar char="•"/>
            </a:pPr>
            <a:r>
              <a:rPr lang="en-US">
                <a:latin typeface="+mn-lt"/>
              </a:rPr>
              <a:t>Law enforcement </a:t>
            </a:r>
            <a:r>
              <a:rPr lang="en-US"/>
              <a:t>or Tribal request</a:t>
            </a:r>
            <a:endParaRPr lang="en-US">
              <a:latin typeface="+mn-lt"/>
            </a:endParaRPr>
          </a:p>
          <a:p>
            <a:pPr marL="457200" indent="-457200" algn="l">
              <a:lnSpc>
                <a:spcPct val="100000"/>
              </a:lnSpc>
              <a:spcBef>
                <a:spcPts val="0"/>
              </a:spcBef>
              <a:spcAft>
                <a:spcPts val="1800"/>
              </a:spcAft>
              <a:buFont typeface="Arial" panose="020B0604020202020204" pitchFamily="34" charset="0"/>
              <a:buChar char="•"/>
            </a:pPr>
            <a:r>
              <a:rPr lang="en-US">
                <a:latin typeface="+mn-lt"/>
              </a:rPr>
              <a:t>Residency verification</a:t>
            </a:r>
          </a:p>
          <a:p>
            <a:pPr marL="457200" indent="-457200" algn="l">
              <a:lnSpc>
                <a:spcPct val="100000"/>
              </a:lnSpc>
              <a:spcBef>
                <a:spcPts val="0"/>
              </a:spcBef>
              <a:spcAft>
                <a:spcPts val="1800"/>
              </a:spcAft>
              <a:buFont typeface="Arial" panose="020B0604020202020204" pitchFamily="34" charset="0"/>
              <a:buChar char="•"/>
            </a:pPr>
            <a:r>
              <a:rPr lang="en-US">
                <a:latin typeface="+mn-lt"/>
              </a:rPr>
              <a:t>Required by court order</a:t>
            </a:r>
          </a:p>
        </p:txBody>
      </p:sp>
      <p:sp>
        <p:nvSpPr>
          <p:cNvPr id="12" name="Rectangle: Top Corners Rounded 11">
            <a:extLst>
              <a:ext uri="{FF2B5EF4-FFF2-40B4-BE49-F238E27FC236}">
                <a16:creationId xmlns:a16="http://schemas.microsoft.com/office/drawing/2014/main" id="{4FCE624C-3FDA-B86A-B1A6-26D94E55823C}"/>
              </a:ext>
            </a:extLst>
          </p:cNvPr>
          <p:cNvSpPr/>
          <p:nvPr/>
        </p:nvSpPr>
        <p:spPr>
          <a:xfrm>
            <a:off x="536638" y="1645289"/>
            <a:ext cx="5097399" cy="812158"/>
          </a:xfrm>
          <a:prstGeom prst="round2Same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3200" b="1">
                <a:solidFill>
                  <a:schemeClr val="bg1"/>
                </a:solidFill>
              </a:rPr>
              <a:t>SCREEN IN</a:t>
            </a:r>
          </a:p>
        </p:txBody>
      </p:sp>
      <p:sp>
        <p:nvSpPr>
          <p:cNvPr id="13" name="Rectangle: Top Corners Rounded 12">
            <a:extLst>
              <a:ext uri="{FF2B5EF4-FFF2-40B4-BE49-F238E27FC236}">
                <a16:creationId xmlns:a16="http://schemas.microsoft.com/office/drawing/2014/main" id="{A3C76034-A30A-C284-B323-4712197BE87F}"/>
              </a:ext>
            </a:extLst>
          </p:cNvPr>
          <p:cNvSpPr/>
          <p:nvPr/>
        </p:nvSpPr>
        <p:spPr>
          <a:xfrm>
            <a:off x="6440480" y="1645289"/>
            <a:ext cx="5097399" cy="812158"/>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3200" b="1">
                <a:solidFill>
                  <a:schemeClr val="bg1"/>
                </a:solidFill>
              </a:rPr>
              <a:t>EVALUATE OUT</a:t>
            </a:r>
          </a:p>
        </p:txBody>
      </p:sp>
    </p:spTree>
    <p:custDataLst>
      <p:tags r:id="rId1"/>
    </p:custDataLst>
    <p:extLst>
      <p:ext uri="{BB962C8B-B14F-4D97-AF65-F5344CB8AC3E}">
        <p14:creationId xmlns:p14="http://schemas.microsoft.com/office/powerpoint/2010/main" val="2592309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Approving use</a:t>
            </a:r>
            <a:br>
              <a:rPr lang="en-US"/>
            </a:br>
            <a:r>
              <a:rPr lang="en-US"/>
              <a:t>of overrides</a:t>
            </a:r>
          </a:p>
        </p:txBody>
      </p:sp>
      <p:pic>
        <p:nvPicPr>
          <p:cNvPr id="11" name="Picture Placeholder 10" descr="A stack of books&#10;&#10;Description automatically generated with medium confidence">
            <a:extLst>
              <a:ext uri="{FF2B5EF4-FFF2-40B4-BE49-F238E27FC236}">
                <a16:creationId xmlns:a16="http://schemas.microsoft.com/office/drawing/2014/main" id="{1938F864-B43A-4F89-9578-545A06A59C3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7790" t="1119" r="6058" b="-1119"/>
          <a:stretch>
            <a:fillRect/>
          </a:stretch>
        </p:blipFill>
        <p:spPr>
          <a:xfrm>
            <a:off x="6628573" y="535667"/>
            <a:ext cx="4917882" cy="5782940"/>
          </a:xfrm>
        </p:spPr>
      </p:pic>
      <p:sp>
        <p:nvSpPr>
          <p:cNvPr id="4" name="Text Placeholder 3"/>
          <p:cNvSpPr>
            <a:spLocks noGrp="1"/>
          </p:cNvSpPr>
          <p:nvPr>
            <p:ph type="body" sz="quarter" idx="11"/>
          </p:nvPr>
        </p:nvSpPr>
        <p:spPr>
          <a:xfrm>
            <a:off x="639663" y="2000250"/>
            <a:ext cx="5456337" cy="4318357"/>
          </a:xfrm>
        </p:spPr>
        <p:txBody>
          <a:bodyPr anchor="t">
            <a:noAutofit/>
          </a:bodyPr>
          <a:lstStyle/>
          <a:p>
            <a:pPr marL="461963" lvl="1">
              <a:spcBef>
                <a:spcPts val="0"/>
              </a:spcBef>
              <a:buClr>
                <a:schemeClr val="accent1"/>
              </a:buClr>
              <a:buSzPct val="100000"/>
              <a:buFont typeface="Arial" panose="020B0604020202020204" pitchFamily="34" charset="0"/>
              <a:buChar char="•"/>
            </a:pPr>
            <a:r>
              <a:rPr lang="en-US"/>
              <a:t>Fits or does not fit an existing item.</a:t>
            </a:r>
          </a:p>
          <a:p>
            <a:pPr marL="461963" lvl="1">
              <a:spcBef>
                <a:spcPts val="0"/>
              </a:spcBef>
              <a:buClr>
                <a:schemeClr val="accent1"/>
              </a:buClr>
              <a:buSzPct val="100000"/>
              <a:buFont typeface="Arial" panose="020B0604020202020204" pitchFamily="34" charset="0"/>
              <a:buChar char="•"/>
            </a:pPr>
            <a:r>
              <a:rPr lang="en-US"/>
              <a:t>Meets the definition threshold.</a:t>
            </a:r>
          </a:p>
          <a:p>
            <a:pPr marL="461963" lvl="1">
              <a:spcBef>
                <a:spcPts val="0"/>
              </a:spcBef>
              <a:buClr>
                <a:schemeClr val="accent1"/>
              </a:buClr>
              <a:buSzPct val="100000"/>
              <a:buFont typeface="Arial" panose="020B0604020202020204" pitchFamily="34" charset="0"/>
              <a:buChar char="•"/>
            </a:pPr>
            <a:r>
              <a:rPr lang="en-US"/>
              <a:t>Is supported by facts and professional judgment.</a:t>
            </a:r>
          </a:p>
          <a:p>
            <a:pPr marL="461963" lvl="1">
              <a:spcBef>
                <a:spcPts val="0"/>
              </a:spcBef>
              <a:buClr>
                <a:schemeClr val="accent1"/>
              </a:buClr>
              <a:buSzPct val="100000"/>
              <a:buFont typeface="Arial" panose="020B0604020202020204" pitchFamily="34" charset="0"/>
              <a:buChar char="•"/>
            </a:pPr>
            <a:r>
              <a:rPr lang="en-US"/>
              <a:t>Contributes to the decision.</a:t>
            </a:r>
          </a:p>
          <a:p>
            <a:pPr marL="4763" lvl="1" indent="0">
              <a:spcBef>
                <a:spcPts val="0"/>
              </a:spcBef>
              <a:buClr>
                <a:schemeClr val="accent1"/>
              </a:buClr>
              <a:buSzPct val="100000"/>
              <a:buNone/>
            </a:pPr>
            <a:br>
              <a:rPr lang="en-US"/>
            </a:br>
            <a:r>
              <a:rPr lang="en-US"/>
              <a:t>Repeating patterns could mean the assessment needs revision.</a:t>
            </a:r>
          </a:p>
        </p:txBody>
      </p:sp>
    </p:spTree>
    <p:custDataLst>
      <p:tags r:id="rId1"/>
    </p:custDataLst>
    <p:extLst>
      <p:ext uri="{BB962C8B-B14F-4D97-AF65-F5344CB8AC3E}">
        <p14:creationId xmlns:p14="http://schemas.microsoft.com/office/powerpoint/2010/main" val="1549959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noProof="1"/>
              <a:t>HOTLINE TOOLs</a:t>
            </a:r>
            <a:r>
              <a:rPr lang="en-CA" cap="none" noProof="1"/>
              <a:t> DECISION MAP</a:t>
            </a:r>
          </a:p>
        </p:txBody>
      </p:sp>
      <p:grpSp>
        <p:nvGrpSpPr>
          <p:cNvPr id="7" name="Group 6"/>
          <p:cNvGrpSpPr/>
          <p:nvPr/>
        </p:nvGrpSpPr>
        <p:grpSpPr>
          <a:xfrm>
            <a:off x="2819398" y="1645289"/>
            <a:ext cx="8926783" cy="3783682"/>
            <a:chOff x="432961" y="1920478"/>
            <a:chExt cx="7359158" cy="3094369"/>
          </a:xfrm>
        </p:grpSpPr>
        <p:sp>
          <p:nvSpPr>
            <p:cNvPr id="4" name="Rectangle 3"/>
            <p:cNvSpPr/>
            <p:nvPr/>
          </p:nvSpPr>
          <p:spPr>
            <a:xfrm>
              <a:off x="432962" y="1920478"/>
              <a:ext cx="3251938" cy="1110140"/>
            </a:xfrm>
            <a:prstGeom prst="rect">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C4C4E"/>
                  </a:solidFill>
                  <a:effectLst/>
                  <a:uLnTx/>
                  <a:uFillTx/>
                  <a:ea typeface="+mn-ea"/>
                  <a:cs typeface="+mn-cs"/>
                </a:rPr>
                <a:t>Do the identified concerns meet the threshold of a maltreatment type?</a:t>
              </a:r>
            </a:p>
          </p:txBody>
        </p:sp>
        <p:sp>
          <p:nvSpPr>
            <p:cNvPr id="5" name="Rectangle 4"/>
            <p:cNvSpPr/>
            <p:nvPr/>
          </p:nvSpPr>
          <p:spPr>
            <a:xfrm>
              <a:off x="432961" y="3727846"/>
              <a:ext cx="3251938" cy="1287001"/>
            </a:xfrm>
            <a:prstGeom prst="rect">
              <a:avLst/>
            </a:prstGeom>
            <a:solidFill>
              <a:srgbClr val="E9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C4C4E"/>
                  </a:solidFill>
                  <a:effectLst/>
                  <a:uLnTx/>
                  <a:uFillTx/>
                  <a:ea typeface="+mn-ea"/>
                  <a:cs typeface="+mn-cs"/>
                </a:rPr>
                <a:t>How quickly should we respond?</a:t>
              </a:r>
            </a:p>
          </p:txBody>
        </p:sp>
        <p:sp>
          <p:nvSpPr>
            <p:cNvPr id="6" name="Oval 5"/>
            <p:cNvSpPr/>
            <p:nvPr/>
          </p:nvSpPr>
          <p:spPr>
            <a:xfrm>
              <a:off x="5087201" y="2061743"/>
              <a:ext cx="2619056" cy="82259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en-US" sz="2400" b="1">
                  <a:solidFill>
                    <a:prstClr val="white"/>
                  </a:solidFill>
                </a:rPr>
                <a:t>Evaluate</a:t>
              </a:r>
              <a:r>
                <a:rPr kumimoji="0" lang="en-US" sz="2400" b="1" i="0" u="none" strike="noStrike" kern="1200" cap="none" spc="0" normalizeH="0" baseline="0" noProof="0">
                  <a:ln>
                    <a:noFill/>
                  </a:ln>
                  <a:solidFill>
                    <a:prstClr val="white"/>
                  </a:solidFill>
                  <a:effectLst/>
                  <a:uLnTx/>
                  <a:uFillTx/>
                  <a:ea typeface="+mn-ea"/>
                  <a:cs typeface="+mn-cs"/>
                </a:rPr>
                <a:t> o</a:t>
              </a:r>
              <a:r>
                <a:rPr lang="en-US" sz="2400" b="1" err="1">
                  <a:solidFill>
                    <a:prstClr val="white"/>
                  </a:solidFill>
                </a:rPr>
                <a:t>ut</a:t>
              </a:r>
              <a:endParaRPr kumimoji="0" lang="en-US" sz="2400" b="1" i="0" u="none" strike="noStrike" kern="1200" cap="none" spc="0" normalizeH="0" baseline="0" noProof="0">
                <a:ln>
                  <a:noFill/>
                </a:ln>
                <a:solidFill>
                  <a:prstClr val="white"/>
                </a:solidFill>
                <a:effectLst/>
                <a:uLnTx/>
                <a:uFillTx/>
                <a:ea typeface="+mn-ea"/>
                <a:cs typeface="+mn-cs"/>
              </a:endParaRPr>
            </a:p>
          </p:txBody>
        </p:sp>
        <p:cxnSp>
          <p:nvCxnSpPr>
            <p:cNvPr id="10" name="Straight Arrow Connector 9"/>
            <p:cNvCxnSpPr>
              <a:cxnSpLocks/>
              <a:stCxn id="4" idx="3"/>
              <a:endCxn id="6" idx="2"/>
            </p:cNvCxnSpPr>
            <p:nvPr/>
          </p:nvCxnSpPr>
          <p:spPr>
            <a:xfrm flipV="1">
              <a:off x="3684900" y="2473041"/>
              <a:ext cx="1402301" cy="25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4" idx="2"/>
              <a:endCxn id="5" idx="0"/>
            </p:cNvCxnSpPr>
            <p:nvPr/>
          </p:nvCxnSpPr>
          <p:spPr>
            <a:xfrm flipH="1">
              <a:off x="2058930" y="3030618"/>
              <a:ext cx="1" cy="6972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22976" y="2029165"/>
              <a:ext cx="634365" cy="32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C4C4E"/>
                  </a:solidFill>
                  <a:effectLst/>
                  <a:uLnTx/>
                  <a:uFillTx/>
                  <a:ea typeface="+mn-ea"/>
                  <a:cs typeface="+mn-cs"/>
                </a:rPr>
                <a:t>No</a:t>
              </a:r>
            </a:p>
          </p:txBody>
        </p:sp>
        <p:sp>
          <p:nvSpPr>
            <p:cNvPr id="21" name="TextBox 20"/>
            <p:cNvSpPr txBox="1"/>
            <p:nvPr/>
          </p:nvSpPr>
          <p:spPr>
            <a:xfrm>
              <a:off x="2153536" y="3115489"/>
              <a:ext cx="792956" cy="32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C4C4E"/>
                  </a:solidFill>
                  <a:effectLst/>
                  <a:uLnTx/>
                  <a:uFillTx/>
                  <a:ea typeface="+mn-ea"/>
                  <a:cs typeface="+mn-cs"/>
                </a:rPr>
                <a:t>Yes</a:t>
              </a:r>
            </a:p>
          </p:txBody>
        </p:sp>
        <p:sp>
          <p:nvSpPr>
            <p:cNvPr id="34" name="Oval 33"/>
            <p:cNvSpPr/>
            <p:nvPr/>
          </p:nvSpPr>
          <p:spPr>
            <a:xfrm>
              <a:off x="5001341" y="3347357"/>
              <a:ext cx="2790778" cy="822596"/>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ea typeface="+mn-ea"/>
                  <a:cs typeface="+mn-cs"/>
                </a:rPr>
                <a:t>Respond immediately/within</a:t>
              </a:r>
              <a:br>
                <a:rPr lang="en-US" sz="2000" b="1" i="0" u="none" strike="noStrike" kern="1200" cap="none" spc="0" normalizeH="0" baseline="0" noProof="0">
                  <a:ln>
                    <a:noFill/>
                  </a:ln>
                  <a:effectLst/>
                  <a:uLnTx/>
                  <a:uFillTx/>
                </a:rPr>
              </a:br>
              <a:r>
                <a:rPr lang="en-US" sz="2000" b="1">
                  <a:solidFill>
                    <a:prstClr val="white"/>
                  </a:solidFill>
                </a:rPr>
                <a:t>24 hours</a:t>
              </a:r>
              <a:endParaRPr kumimoji="0" lang="en-US" sz="2000" b="1" i="0" u="none" strike="noStrike" kern="1200" cap="none" spc="0" normalizeH="0" baseline="0" noProof="0">
                <a:ln>
                  <a:noFill/>
                </a:ln>
                <a:solidFill>
                  <a:prstClr val="white"/>
                </a:solidFill>
                <a:effectLst/>
                <a:uLnTx/>
                <a:uFillTx/>
                <a:ea typeface="+mn-ea"/>
                <a:cs typeface="+mn-cs"/>
              </a:endParaRPr>
            </a:p>
          </p:txBody>
        </p:sp>
        <p:cxnSp>
          <p:nvCxnSpPr>
            <p:cNvPr id="26" name="Straight Arrow Connector 25"/>
            <p:cNvCxnSpPr>
              <a:cxnSpLocks/>
              <a:stCxn id="5" idx="3"/>
            </p:cNvCxnSpPr>
            <p:nvPr/>
          </p:nvCxnSpPr>
          <p:spPr>
            <a:xfrm flipV="1">
              <a:off x="3684899" y="3758654"/>
              <a:ext cx="1316441" cy="61269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635325" y="2051197"/>
            <a:ext cx="1940079"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C4C4E"/>
                </a:solidFill>
                <a:effectLst/>
                <a:uLnTx/>
                <a:uFillTx/>
                <a:ea typeface="+mn-ea"/>
                <a:cs typeface="Verdana" pitchFamily="34" charset="0"/>
              </a:rPr>
              <a:t>Does this concern require</a:t>
            </a:r>
            <a:br>
              <a:rPr kumimoji="0" lang="en-US" sz="2800" b="1" i="0" u="none" strike="noStrike" kern="1200" cap="none" spc="0" normalizeH="0" baseline="0" noProof="0">
                <a:ln>
                  <a:noFill/>
                </a:ln>
                <a:solidFill>
                  <a:srgbClr val="4C4C4E"/>
                </a:solidFill>
                <a:effectLst/>
                <a:uLnTx/>
                <a:uFillTx/>
                <a:ea typeface="+mn-ea"/>
                <a:cs typeface="Verdana" pitchFamily="34" charset="0"/>
              </a:rPr>
            </a:br>
            <a:r>
              <a:rPr kumimoji="0" lang="en-US" sz="2800" b="1" i="0" u="none" strike="noStrike" kern="1200" cap="none" spc="0" normalizeH="0" baseline="0" noProof="0">
                <a:ln>
                  <a:noFill/>
                </a:ln>
                <a:solidFill>
                  <a:srgbClr val="4C4C4E"/>
                </a:solidFill>
                <a:effectLst/>
                <a:uLnTx/>
                <a:uFillTx/>
                <a:ea typeface="+mn-ea"/>
                <a:cs typeface="Verdana" pitchFamily="34" charset="0"/>
              </a:rPr>
              <a:t>a child protection response? </a:t>
            </a:r>
            <a:endParaRPr kumimoji="0" lang="en-US" sz="2800" b="1" i="0" u="none" strike="noStrike" kern="1200" cap="none" spc="0" normalizeH="0" baseline="0" noProof="0">
              <a:ln>
                <a:noFill/>
              </a:ln>
              <a:solidFill>
                <a:srgbClr val="4C4C4E"/>
              </a:solidFill>
              <a:effectLst/>
              <a:uLnTx/>
              <a:uFillTx/>
              <a:ea typeface="+mn-ea"/>
              <a:cs typeface="+mn-cs"/>
            </a:endParaRPr>
          </a:p>
        </p:txBody>
      </p:sp>
      <p:cxnSp>
        <p:nvCxnSpPr>
          <p:cNvPr id="22" name="Straight Arrow Connector 21">
            <a:extLst>
              <a:ext uri="{FF2B5EF4-FFF2-40B4-BE49-F238E27FC236}">
                <a16:creationId xmlns:a16="http://schemas.microsoft.com/office/drawing/2014/main" id="{5E4A0EE2-21B2-4E05-BDAB-07853ECF8164}"/>
              </a:ext>
            </a:extLst>
          </p:cNvPr>
          <p:cNvCxnSpPr>
            <a:cxnSpLocks/>
            <a:endCxn id="25" idx="2"/>
          </p:cNvCxnSpPr>
          <p:nvPr/>
        </p:nvCxnSpPr>
        <p:spPr>
          <a:xfrm>
            <a:off x="6764054" y="4642122"/>
            <a:ext cx="1701020" cy="3941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D3D87312-1863-466E-8E0E-533B32686858}"/>
              </a:ext>
            </a:extLst>
          </p:cNvPr>
          <p:cNvSpPr/>
          <p:nvPr/>
        </p:nvSpPr>
        <p:spPr>
          <a:xfrm>
            <a:off x="8465074" y="4533399"/>
            <a:ext cx="3281106" cy="100584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2400" b="1">
                <a:solidFill>
                  <a:schemeClr val="bg1"/>
                </a:solidFill>
                <a:latin typeface="+mj-lt"/>
              </a:rPr>
              <a:t>Respond within 10 days </a:t>
            </a:r>
          </a:p>
        </p:txBody>
      </p:sp>
      <p:sp>
        <p:nvSpPr>
          <p:cNvPr id="3" name="TextBox 2">
            <a:extLst>
              <a:ext uri="{FF2B5EF4-FFF2-40B4-BE49-F238E27FC236}">
                <a16:creationId xmlns:a16="http://schemas.microsoft.com/office/drawing/2014/main" id="{58348EAA-E89F-D4DD-5D13-F66233F7C7BA}"/>
              </a:ext>
            </a:extLst>
          </p:cNvPr>
          <p:cNvSpPr txBox="1"/>
          <p:nvPr/>
        </p:nvSpPr>
        <p:spPr>
          <a:xfrm>
            <a:off x="1847112" y="6140602"/>
            <a:ext cx="8497776" cy="523220"/>
          </a:xfrm>
          <a:prstGeom prst="rect">
            <a:avLst/>
          </a:prstGeom>
          <a:noFill/>
        </p:spPr>
        <p:txBody>
          <a:bodyPr wrap="none" rtlCol="0">
            <a:spAutoFit/>
          </a:bodyPr>
          <a:lstStyle/>
          <a:p>
            <a:r>
              <a:rPr lang="en-US" sz="2800"/>
              <a:t>DR counties will have an extra path of response step.</a:t>
            </a:r>
          </a:p>
        </p:txBody>
      </p:sp>
    </p:spTree>
    <p:custDataLst>
      <p:tags r:id="rId1"/>
    </p:custDataLst>
    <p:extLst>
      <p:ext uri="{BB962C8B-B14F-4D97-AF65-F5344CB8AC3E}">
        <p14:creationId xmlns:p14="http://schemas.microsoft.com/office/powerpoint/2010/main" val="2559186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32B-3675-E9D7-85CE-943029529FBD}"/>
              </a:ext>
            </a:extLst>
          </p:cNvPr>
          <p:cNvSpPr>
            <a:spLocks noGrp="1"/>
          </p:cNvSpPr>
          <p:nvPr>
            <p:ph type="title"/>
          </p:nvPr>
        </p:nvSpPr>
        <p:spPr/>
        <p:txBody>
          <a:bodyPr/>
          <a:lstStyle/>
          <a:p>
            <a:r>
              <a:rPr lang="en-US"/>
              <a:t>Path of response options</a:t>
            </a:r>
          </a:p>
        </p:txBody>
      </p:sp>
      <p:sp>
        <p:nvSpPr>
          <p:cNvPr id="3" name="Rectangle: Rounded Corners 2">
            <a:extLst>
              <a:ext uri="{FF2B5EF4-FFF2-40B4-BE49-F238E27FC236}">
                <a16:creationId xmlns:a16="http://schemas.microsoft.com/office/drawing/2014/main" id="{1E5348F8-4AF0-86AF-3E2A-3AF86653156B}"/>
              </a:ext>
            </a:extLst>
          </p:cNvPr>
          <p:cNvSpPr/>
          <p:nvPr/>
        </p:nvSpPr>
        <p:spPr>
          <a:xfrm>
            <a:off x="1001486" y="1818655"/>
            <a:ext cx="4833257" cy="104865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Evaluate out</a:t>
            </a:r>
          </a:p>
        </p:txBody>
      </p:sp>
      <p:sp>
        <p:nvSpPr>
          <p:cNvPr id="4" name="Rectangle: Rounded Corners 3">
            <a:extLst>
              <a:ext uri="{FF2B5EF4-FFF2-40B4-BE49-F238E27FC236}">
                <a16:creationId xmlns:a16="http://schemas.microsoft.com/office/drawing/2014/main" id="{AE0A8B3F-CE06-9DE2-43AD-2074D3D1503C}"/>
              </a:ext>
            </a:extLst>
          </p:cNvPr>
          <p:cNvSpPr/>
          <p:nvPr/>
        </p:nvSpPr>
        <p:spPr>
          <a:xfrm>
            <a:off x="6357259" y="1818654"/>
            <a:ext cx="4833257" cy="1048657"/>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Screen in</a:t>
            </a:r>
          </a:p>
        </p:txBody>
      </p:sp>
      <p:sp>
        <p:nvSpPr>
          <p:cNvPr id="5" name="Rectangle 4">
            <a:extLst>
              <a:ext uri="{FF2B5EF4-FFF2-40B4-BE49-F238E27FC236}">
                <a16:creationId xmlns:a16="http://schemas.microsoft.com/office/drawing/2014/main" id="{D5A053B8-BF99-CB6A-19E1-F06B22217DA7}"/>
              </a:ext>
            </a:extLst>
          </p:cNvPr>
          <p:cNvSpPr/>
          <p:nvPr/>
        </p:nvSpPr>
        <p:spPr>
          <a:xfrm>
            <a:off x="1255485" y="4528456"/>
            <a:ext cx="1647371" cy="10486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No Response</a:t>
            </a:r>
          </a:p>
        </p:txBody>
      </p:sp>
      <p:sp>
        <p:nvSpPr>
          <p:cNvPr id="6" name="Rectangle 5">
            <a:extLst>
              <a:ext uri="{FF2B5EF4-FFF2-40B4-BE49-F238E27FC236}">
                <a16:creationId xmlns:a16="http://schemas.microsoft.com/office/drawing/2014/main" id="{3110AB6E-FEE5-ADFA-ECB6-98EEE719F809}"/>
              </a:ext>
            </a:extLst>
          </p:cNvPr>
          <p:cNvSpPr/>
          <p:nvPr/>
        </p:nvSpPr>
        <p:spPr>
          <a:xfrm>
            <a:off x="3831772" y="4528457"/>
            <a:ext cx="1611085" cy="104865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Path 1</a:t>
            </a:r>
          </a:p>
        </p:txBody>
      </p:sp>
      <p:sp>
        <p:nvSpPr>
          <p:cNvPr id="7" name="Rectangle 6">
            <a:extLst>
              <a:ext uri="{FF2B5EF4-FFF2-40B4-BE49-F238E27FC236}">
                <a16:creationId xmlns:a16="http://schemas.microsoft.com/office/drawing/2014/main" id="{109B555B-205E-7F19-05F8-DAF525242E5E}"/>
              </a:ext>
            </a:extLst>
          </p:cNvPr>
          <p:cNvSpPr/>
          <p:nvPr/>
        </p:nvSpPr>
        <p:spPr>
          <a:xfrm>
            <a:off x="6959601" y="4528458"/>
            <a:ext cx="1589314" cy="104865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Path 2</a:t>
            </a:r>
          </a:p>
        </p:txBody>
      </p:sp>
      <p:sp>
        <p:nvSpPr>
          <p:cNvPr id="8" name="Rectangle 7">
            <a:extLst>
              <a:ext uri="{FF2B5EF4-FFF2-40B4-BE49-F238E27FC236}">
                <a16:creationId xmlns:a16="http://schemas.microsoft.com/office/drawing/2014/main" id="{23694264-FC88-68FE-9A85-C4CEDBBB7431}"/>
              </a:ext>
            </a:extLst>
          </p:cNvPr>
          <p:cNvSpPr/>
          <p:nvPr/>
        </p:nvSpPr>
        <p:spPr>
          <a:xfrm>
            <a:off x="9477831" y="4528458"/>
            <a:ext cx="1712685" cy="11287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Path 3</a:t>
            </a:r>
          </a:p>
        </p:txBody>
      </p:sp>
      <p:cxnSp>
        <p:nvCxnSpPr>
          <p:cNvPr id="10" name="Straight Arrow Connector 9">
            <a:extLst>
              <a:ext uri="{FF2B5EF4-FFF2-40B4-BE49-F238E27FC236}">
                <a16:creationId xmlns:a16="http://schemas.microsoft.com/office/drawing/2014/main" id="{C237AD55-51A7-F26E-919C-C67AD480261F}"/>
              </a:ext>
            </a:extLst>
          </p:cNvPr>
          <p:cNvCxnSpPr>
            <a:cxnSpLocks/>
            <a:stCxn id="3" idx="2"/>
            <a:endCxn id="5" idx="0"/>
          </p:cNvCxnSpPr>
          <p:nvPr/>
        </p:nvCxnSpPr>
        <p:spPr>
          <a:xfrm flipH="1">
            <a:off x="2079171" y="2867312"/>
            <a:ext cx="1338944" cy="166114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E83B832-8EAB-EB7D-3C74-9F7EB929473E}"/>
              </a:ext>
            </a:extLst>
          </p:cNvPr>
          <p:cNvCxnSpPr>
            <a:cxnSpLocks/>
            <a:stCxn id="3" idx="2"/>
            <a:endCxn id="6" idx="0"/>
          </p:cNvCxnSpPr>
          <p:nvPr/>
        </p:nvCxnSpPr>
        <p:spPr>
          <a:xfrm>
            <a:off x="3418115" y="2867312"/>
            <a:ext cx="1219200" cy="1661145"/>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6F29C19-7008-8DC5-5EE1-86F22B264A41}"/>
              </a:ext>
            </a:extLst>
          </p:cNvPr>
          <p:cNvCxnSpPr>
            <a:cxnSpLocks/>
            <a:stCxn id="4" idx="2"/>
            <a:endCxn id="7" idx="0"/>
          </p:cNvCxnSpPr>
          <p:nvPr/>
        </p:nvCxnSpPr>
        <p:spPr>
          <a:xfrm flipH="1">
            <a:off x="7754258" y="2867311"/>
            <a:ext cx="1019630" cy="166114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743D69C-EE1A-B803-7CDC-80F7A00C9DAB}"/>
              </a:ext>
            </a:extLst>
          </p:cNvPr>
          <p:cNvCxnSpPr>
            <a:cxnSpLocks/>
            <a:stCxn id="4" idx="2"/>
            <a:endCxn id="8" idx="0"/>
          </p:cNvCxnSpPr>
          <p:nvPr/>
        </p:nvCxnSpPr>
        <p:spPr>
          <a:xfrm>
            <a:off x="8773888" y="2867311"/>
            <a:ext cx="1560286" cy="1661147"/>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95982DE-C893-A4AA-2E4F-7CD163F17581}"/>
              </a:ext>
            </a:extLst>
          </p:cNvPr>
          <p:cNvSpPr txBox="1"/>
          <p:nvPr/>
        </p:nvSpPr>
        <p:spPr>
          <a:xfrm>
            <a:off x="639663" y="6123539"/>
            <a:ext cx="10912154" cy="461665"/>
          </a:xfrm>
          <a:prstGeom prst="rect">
            <a:avLst/>
          </a:prstGeom>
          <a:noFill/>
        </p:spPr>
        <p:txBody>
          <a:bodyPr wrap="none" rtlCol="0">
            <a:spAutoFit/>
          </a:bodyPr>
          <a:lstStyle/>
          <a:p>
            <a:r>
              <a:rPr lang="en-US" sz="2400"/>
              <a:t>Each of these paths is determined by the county’s differential response policies.</a:t>
            </a:r>
          </a:p>
        </p:txBody>
      </p:sp>
    </p:spTree>
    <p:custDataLst>
      <p:tags r:id="rId1"/>
    </p:custDataLst>
    <p:extLst>
      <p:ext uri="{BB962C8B-B14F-4D97-AF65-F5344CB8AC3E}">
        <p14:creationId xmlns:p14="http://schemas.microsoft.com/office/powerpoint/2010/main" val="2929531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74FC05-164D-41EC-89F3-63D15A1BED8E}"/>
              </a:ext>
            </a:extLst>
          </p:cNvPr>
          <p:cNvSpPr>
            <a:spLocks noGrp="1"/>
          </p:cNvSpPr>
          <p:nvPr>
            <p:ph type="title"/>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56B0733E-2B62-497B-B436-60A37C6CB8DF}"/>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0758040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E5F05AA-DCD2-880E-F83F-9BFB3B8FD241}"/>
              </a:ext>
              <a:ext uri="{C183D7F6-B498-43B3-948B-1728B52AA6E4}">
                <adec:decorative xmlns:adec="http://schemas.microsoft.com/office/drawing/2017/decorative" val="1"/>
              </a:ext>
            </a:extLst>
          </p:cNvPr>
          <p:cNvSpPr/>
          <p:nvPr/>
        </p:nvSpPr>
        <p:spPr>
          <a:xfrm>
            <a:off x="8286470" y="176437"/>
            <a:ext cx="3317359" cy="2604977"/>
          </a:xfrm>
          <a:prstGeom prst="round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CD5C729-BF64-5C63-5853-94D4D1E98C74}"/>
              </a:ext>
              <a:ext uri="{C183D7F6-B498-43B3-948B-1728B52AA6E4}">
                <adec:decorative xmlns:adec="http://schemas.microsoft.com/office/drawing/2017/decorative" val="1"/>
              </a:ext>
            </a:extLst>
          </p:cNvPr>
          <p:cNvSpPr/>
          <p:nvPr/>
        </p:nvSpPr>
        <p:spPr>
          <a:xfrm>
            <a:off x="8286471" y="3237614"/>
            <a:ext cx="3317359" cy="2604977"/>
          </a:xfrm>
          <a:prstGeom prst="round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DCFF33B-1045-10F4-72D7-347655AB24B4}"/>
              </a:ext>
              <a:ext uri="{C183D7F6-B498-43B3-948B-1728B52AA6E4}">
                <adec:decorative xmlns:adec="http://schemas.microsoft.com/office/drawing/2017/decorative" val="1"/>
              </a:ext>
            </a:extLst>
          </p:cNvPr>
          <p:cNvSpPr/>
          <p:nvPr/>
        </p:nvSpPr>
        <p:spPr>
          <a:xfrm>
            <a:off x="588169" y="176437"/>
            <a:ext cx="3317359" cy="2604977"/>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F3419D2-44B6-C9B1-2B4C-032E886FC037}"/>
              </a:ext>
              <a:ext uri="{C183D7F6-B498-43B3-948B-1728B52AA6E4}">
                <adec:decorative xmlns:adec="http://schemas.microsoft.com/office/drawing/2017/decorative" val="1"/>
              </a:ext>
            </a:extLst>
          </p:cNvPr>
          <p:cNvSpPr/>
          <p:nvPr/>
        </p:nvSpPr>
        <p:spPr>
          <a:xfrm>
            <a:off x="4437319" y="176437"/>
            <a:ext cx="3317359" cy="260497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2773408-6CF5-6D75-8D0C-1ED60F7FBE5C}"/>
              </a:ext>
              <a:ext uri="{C183D7F6-B498-43B3-948B-1728B52AA6E4}">
                <adec:decorative xmlns:adec="http://schemas.microsoft.com/office/drawing/2017/decorative" val="1"/>
              </a:ext>
            </a:extLst>
          </p:cNvPr>
          <p:cNvSpPr/>
          <p:nvPr/>
        </p:nvSpPr>
        <p:spPr>
          <a:xfrm>
            <a:off x="4437318" y="3237614"/>
            <a:ext cx="3317359" cy="260497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3F3013C-2D85-93CD-7BDE-CECD4AAC34E6}"/>
              </a:ext>
              <a:ext uri="{C183D7F6-B498-43B3-948B-1728B52AA6E4}">
                <adec:decorative xmlns:adec="http://schemas.microsoft.com/office/drawing/2017/decorative" val="1"/>
              </a:ext>
            </a:extLst>
          </p:cNvPr>
          <p:cNvSpPr/>
          <p:nvPr/>
        </p:nvSpPr>
        <p:spPr>
          <a:xfrm>
            <a:off x="588165" y="3237614"/>
            <a:ext cx="3317359" cy="2604977"/>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2B5796-07E7-A579-BD99-A1EE00B2610F}"/>
              </a:ext>
            </a:extLst>
          </p:cNvPr>
          <p:cNvSpPr txBox="1"/>
          <p:nvPr/>
        </p:nvSpPr>
        <p:spPr>
          <a:xfrm>
            <a:off x="1156811" y="1497637"/>
            <a:ext cx="2180066"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Read to the period.</a:t>
            </a:r>
          </a:p>
        </p:txBody>
      </p:sp>
      <p:sp>
        <p:nvSpPr>
          <p:cNvPr id="10" name="TextBox 9">
            <a:extLst>
              <a:ext uri="{FF2B5EF4-FFF2-40B4-BE49-F238E27FC236}">
                <a16:creationId xmlns:a16="http://schemas.microsoft.com/office/drawing/2014/main" id="{E6435092-E7CC-87CC-785A-DA975D0280E8}"/>
              </a:ext>
            </a:extLst>
          </p:cNvPr>
          <p:cNvSpPr txBox="1"/>
          <p:nvPr/>
        </p:nvSpPr>
        <p:spPr>
          <a:xfrm>
            <a:off x="4565134" y="1282194"/>
            <a:ext cx="3061725"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Examples</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are not all-inclusive lists.</a:t>
            </a:r>
          </a:p>
        </p:txBody>
      </p:sp>
      <p:sp>
        <p:nvSpPr>
          <p:cNvPr id="11" name="TextBox 10">
            <a:extLst>
              <a:ext uri="{FF2B5EF4-FFF2-40B4-BE49-F238E27FC236}">
                <a16:creationId xmlns:a16="http://schemas.microsoft.com/office/drawing/2014/main" id="{821107BF-BEE2-701B-1949-FF4ACC4E579F}"/>
              </a:ext>
            </a:extLst>
          </p:cNvPr>
          <p:cNvSpPr txBox="1"/>
          <p:nvPr/>
        </p:nvSpPr>
        <p:spPr>
          <a:xfrm>
            <a:off x="8779642" y="1282194"/>
            <a:ext cx="2331013"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Be aware of:</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AND</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OR</a:t>
            </a:r>
          </a:p>
        </p:txBody>
      </p:sp>
      <p:sp>
        <p:nvSpPr>
          <p:cNvPr id="12" name="TextBox 11">
            <a:extLst>
              <a:ext uri="{FF2B5EF4-FFF2-40B4-BE49-F238E27FC236}">
                <a16:creationId xmlns:a16="http://schemas.microsoft.com/office/drawing/2014/main" id="{897A1D5D-EA0B-D215-B95C-68A432A0064D}"/>
              </a:ext>
            </a:extLst>
          </p:cNvPr>
          <p:cNvSpPr txBox="1"/>
          <p:nvPr/>
        </p:nvSpPr>
        <p:spPr>
          <a:xfrm>
            <a:off x="1046058" y="4614762"/>
            <a:ext cx="2401572"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When unsure,</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ask others.</a:t>
            </a:r>
          </a:p>
        </p:txBody>
      </p:sp>
      <p:sp>
        <p:nvSpPr>
          <p:cNvPr id="13" name="TextBox 12">
            <a:extLst>
              <a:ext uri="{FF2B5EF4-FFF2-40B4-BE49-F238E27FC236}">
                <a16:creationId xmlns:a16="http://schemas.microsoft.com/office/drawing/2014/main" id="{389D3879-4BA5-45B0-5B53-45962B437546}"/>
              </a:ext>
            </a:extLst>
          </p:cNvPr>
          <p:cNvSpPr txBox="1"/>
          <p:nvPr/>
        </p:nvSpPr>
        <p:spPr>
          <a:xfrm>
            <a:off x="4437318" y="4399319"/>
            <a:ext cx="3317360"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“Unasked” is different from “unknown.”</a:t>
            </a:r>
          </a:p>
        </p:txBody>
      </p:sp>
      <p:sp>
        <p:nvSpPr>
          <p:cNvPr id="14" name="TextBox 13">
            <a:extLst>
              <a:ext uri="{FF2B5EF4-FFF2-40B4-BE49-F238E27FC236}">
                <a16:creationId xmlns:a16="http://schemas.microsoft.com/office/drawing/2014/main" id="{307D5DB8-2CD0-500B-D82A-2D8BF208243B}"/>
              </a:ext>
            </a:extLst>
          </p:cNvPr>
          <p:cNvSpPr txBox="1"/>
          <p:nvPr/>
        </p:nvSpPr>
        <p:spPr>
          <a:xfrm>
            <a:off x="8442134" y="4399317"/>
            <a:ext cx="3006028"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Use professional judgment and common sense.</a:t>
            </a:r>
          </a:p>
        </p:txBody>
      </p:sp>
      <p:pic>
        <p:nvPicPr>
          <p:cNvPr id="15" name="Graphic 14">
            <a:extLst>
              <a:ext uri="{FF2B5EF4-FFF2-40B4-BE49-F238E27FC236}">
                <a16:creationId xmlns:a16="http://schemas.microsoft.com/office/drawing/2014/main" id="{D5E4B065-E746-A012-1A94-12BFBAC82EE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9226" y="352454"/>
            <a:ext cx="915236" cy="753723"/>
          </a:xfrm>
          <a:prstGeom prst="rect">
            <a:avLst/>
          </a:prstGeom>
        </p:spPr>
      </p:pic>
      <p:pic>
        <p:nvPicPr>
          <p:cNvPr id="16" name="Graphic 15">
            <a:extLst>
              <a:ext uri="{FF2B5EF4-FFF2-40B4-BE49-F238E27FC236}">
                <a16:creationId xmlns:a16="http://schemas.microsoft.com/office/drawing/2014/main" id="{991E4F05-F683-3CD5-E582-E3CAD3859AC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8286" y="352454"/>
            <a:ext cx="753723" cy="753723"/>
          </a:xfrm>
          <a:prstGeom prst="rect">
            <a:avLst/>
          </a:prstGeom>
        </p:spPr>
      </p:pic>
      <p:pic>
        <p:nvPicPr>
          <p:cNvPr id="17" name="Graphic 16">
            <a:extLst>
              <a:ext uri="{FF2B5EF4-FFF2-40B4-BE49-F238E27FC236}">
                <a16:creationId xmlns:a16="http://schemas.microsoft.com/office/drawing/2014/main" id="{268BC91E-DE57-A8EA-A286-86B35AC82E5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715" y="353116"/>
            <a:ext cx="720570" cy="720570"/>
          </a:xfrm>
          <a:prstGeom prst="rect">
            <a:avLst/>
          </a:prstGeom>
        </p:spPr>
      </p:pic>
      <p:pic>
        <p:nvPicPr>
          <p:cNvPr id="18" name="Graphic 17">
            <a:extLst>
              <a:ext uri="{FF2B5EF4-FFF2-40B4-BE49-F238E27FC236}">
                <a16:creationId xmlns:a16="http://schemas.microsoft.com/office/drawing/2014/main" id="{7566E28D-8CD0-D522-6E1F-4E1C99417B1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4600" y="3422791"/>
            <a:ext cx="984488" cy="812202"/>
          </a:xfrm>
          <a:prstGeom prst="rect">
            <a:avLst/>
          </a:prstGeom>
        </p:spPr>
      </p:pic>
      <p:pic>
        <p:nvPicPr>
          <p:cNvPr id="19" name="Graphic 18">
            <a:extLst>
              <a:ext uri="{FF2B5EF4-FFF2-40B4-BE49-F238E27FC236}">
                <a16:creationId xmlns:a16="http://schemas.microsoft.com/office/drawing/2014/main" id="{94B33053-F2A8-33A3-947C-A7554A14ECAE}"/>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13666" y="3422793"/>
            <a:ext cx="1164667" cy="812202"/>
          </a:xfrm>
          <a:prstGeom prst="rect">
            <a:avLst/>
          </a:prstGeom>
        </p:spPr>
      </p:pic>
      <p:pic>
        <p:nvPicPr>
          <p:cNvPr id="20" name="Graphic 19">
            <a:extLst>
              <a:ext uri="{FF2B5EF4-FFF2-40B4-BE49-F238E27FC236}">
                <a16:creationId xmlns:a16="http://schemas.microsoft.com/office/drawing/2014/main" id="{07ED0F0C-3C7A-7635-084B-99798AB559E1}"/>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06863" y="3422791"/>
            <a:ext cx="676575" cy="812202"/>
          </a:xfrm>
          <a:prstGeom prst="rect">
            <a:avLst/>
          </a:prstGeom>
        </p:spPr>
      </p:pic>
      <p:sp>
        <p:nvSpPr>
          <p:cNvPr id="22" name="Title 21">
            <a:extLst>
              <a:ext uri="{FF2B5EF4-FFF2-40B4-BE49-F238E27FC236}">
                <a16:creationId xmlns:a16="http://schemas.microsoft.com/office/drawing/2014/main" id="{C843C5CE-E339-B204-0522-E3218511ECFA}"/>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3743217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FA5A-C6DA-9EB0-B55D-871E38A4E6AD}"/>
              </a:ext>
            </a:extLst>
          </p:cNvPr>
          <p:cNvSpPr>
            <a:spLocks noGrp="1"/>
          </p:cNvSpPr>
          <p:nvPr>
            <p:ph type="title"/>
          </p:nvPr>
        </p:nvSpPr>
        <p:spPr/>
        <p:txBody>
          <a:bodyPr/>
          <a:lstStyle/>
          <a:p>
            <a:r>
              <a:rPr lang="en-US" err="1"/>
              <a:t>Safemeasures</a:t>
            </a:r>
            <a:endParaRPr lang="en-US"/>
          </a:p>
        </p:txBody>
      </p:sp>
      <p:pic>
        <p:nvPicPr>
          <p:cNvPr id="5" name="Picture Placeholder 4">
            <a:extLst>
              <a:ext uri="{FF2B5EF4-FFF2-40B4-BE49-F238E27FC236}">
                <a16:creationId xmlns:a16="http://schemas.microsoft.com/office/drawing/2014/main" id="{D7C74F00-3C27-7929-6E95-443778C2DA8F}"/>
              </a:ext>
            </a:extLst>
          </p:cNvPr>
          <p:cNvPicPr>
            <a:picLocks noGrp="1" noChangeAspect="1"/>
          </p:cNvPicPr>
          <p:nvPr>
            <p:ph type="pic" sz="quarter" idx="4294967295"/>
          </p:nvPr>
        </p:nvPicPr>
        <p:blipFill>
          <a:blip r:embed="rId4"/>
          <a:srcRect t="50" b="50"/>
          <a:stretch/>
        </p:blipFill>
        <p:spPr>
          <a:xfrm>
            <a:off x="2176462" y="1320800"/>
            <a:ext cx="7839075" cy="5359400"/>
          </a:xfrm>
          <a:prstGeom prst="rect">
            <a:avLst/>
          </a:prstGeom>
        </p:spPr>
      </p:pic>
    </p:spTree>
    <p:custDataLst>
      <p:tags r:id="rId1"/>
    </p:custDataLst>
    <p:extLst>
      <p:ext uri="{BB962C8B-B14F-4D97-AF65-F5344CB8AC3E}">
        <p14:creationId xmlns:p14="http://schemas.microsoft.com/office/powerpoint/2010/main" val="1802087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13551-9E5A-2537-74A8-894255321D70}"/>
              </a:ext>
            </a:extLst>
          </p:cNvPr>
          <p:cNvSpPr>
            <a:spLocks noGrp="1"/>
          </p:cNvSpPr>
          <p:nvPr>
            <p:ph type="title"/>
          </p:nvPr>
        </p:nvSpPr>
        <p:spPr/>
        <p:txBody>
          <a:bodyPr/>
          <a:lstStyle/>
          <a:p>
            <a:r>
              <a:rPr lang="en-US"/>
              <a:t>Hotline Engagement and Interviewing Strategies</a:t>
            </a:r>
          </a:p>
        </p:txBody>
      </p:sp>
    </p:spTree>
    <p:custDataLst>
      <p:tags r:id="rId1"/>
    </p:custDataLst>
    <p:extLst>
      <p:ext uri="{BB962C8B-B14F-4D97-AF65-F5344CB8AC3E}">
        <p14:creationId xmlns:p14="http://schemas.microsoft.com/office/powerpoint/2010/main" val="1178017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type="body" sz="quarter" idx="11"/>
          </p:nvPr>
        </p:nvSpPr>
        <p:spPr bwMode="auto">
          <a:xfrm>
            <a:off x="640080" y="1645290"/>
            <a:ext cx="11015282" cy="4555094"/>
          </a:xfrm>
        </p:spPr>
        <p:txBody>
          <a:bodyPr wrap="square" numCol="1" anchor="t" anchorCtr="0" compatLnSpc="1">
            <a:prstTxWarp prst="textNoShape">
              <a:avLst/>
            </a:prstTxWarp>
            <a:noAutofit/>
          </a:bodyPr>
          <a:lstStyle/>
          <a:p>
            <a:pPr>
              <a:spcBef>
                <a:spcPct val="0"/>
              </a:spcBef>
              <a:spcAft>
                <a:spcPct val="0"/>
              </a:spcAft>
              <a:defRPr/>
            </a:pPr>
            <a:r>
              <a:rPr lang="en-US" sz="2500">
                <a:latin typeface="+mn-lt"/>
                <a:cs typeface="Segoe UI"/>
              </a:rPr>
              <a:t>The caller reported a concern about a 2-year-old, Bobby, who lives with his mother and father in a 10th-floor apartment downtown. The caller stated that they have seen a child standing on a chair, leaning out of the window, on multiple occasions. The caller said there are no safety bars or screens on the window, and it is always left open during this time of year. The caller has never seen an adult try to intervene when the child is at the window. Before calling, the caller went to the apartment to alert the caregivers. One caregiver answered the door drinking a beer after several minutes. Caller observed another adult asleep on a couch but did not see the 2-year-old. The caller said the caregiver was “not concerned” and asked the caller to just leave them alone. Caller observed the child in the window again later, which prompted the call.</a:t>
            </a:r>
          </a:p>
        </p:txBody>
      </p:sp>
      <p:sp>
        <p:nvSpPr>
          <p:cNvPr id="3" name="Title 2">
            <a:extLst>
              <a:ext uri="{FF2B5EF4-FFF2-40B4-BE49-F238E27FC236}">
                <a16:creationId xmlns:a16="http://schemas.microsoft.com/office/drawing/2014/main" id="{581BAFAC-0484-37B0-606B-32DBF2179521}"/>
              </a:ext>
            </a:extLst>
          </p:cNvPr>
          <p:cNvSpPr>
            <a:spLocks noGrp="1"/>
          </p:cNvSpPr>
          <p:nvPr>
            <p:ph type="title"/>
          </p:nvPr>
        </p:nvSpPr>
        <p:spPr/>
        <p:txBody>
          <a:bodyPr/>
          <a:lstStyle/>
          <a:p>
            <a:r>
              <a:rPr lang="en-US"/>
              <a:t>Bobby—Skills Practice with Definitions</a:t>
            </a:r>
          </a:p>
        </p:txBody>
      </p:sp>
    </p:spTree>
    <p:custDataLst>
      <p:tags r:id="rId1"/>
    </p:custDataLst>
    <p:extLst>
      <p:ext uri="{BB962C8B-B14F-4D97-AF65-F5344CB8AC3E}">
        <p14:creationId xmlns:p14="http://schemas.microsoft.com/office/powerpoint/2010/main" val="869527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072C-30B7-53D1-D34C-07A07604F665}"/>
              </a:ext>
            </a:extLst>
          </p:cNvPr>
          <p:cNvSpPr>
            <a:spLocks noGrp="1"/>
          </p:cNvSpPr>
          <p:nvPr>
            <p:ph type="title"/>
          </p:nvPr>
        </p:nvSpPr>
        <p:spPr/>
        <p:txBody>
          <a:bodyPr/>
          <a:lstStyle/>
          <a:p>
            <a:endParaRPr lang="en-US"/>
          </a:p>
        </p:txBody>
      </p:sp>
      <p:graphicFrame>
        <p:nvGraphicFramePr>
          <p:cNvPr id="4" name="Table 3">
            <a:extLst>
              <a:ext uri="{FF2B5EF4-FFF2-40B4-BE49-F238E27FC236}">
                <a16:creationId xmlns:a16="http://schemas.microsoft.com/office/drawing/2014/main" id="{E952FC30-6BC2-413F-8882-9D688B339E17}"/>
              </a:ext>
            </a:extLst>
          </p:cNvPr>
          <p:cNvGraphicFramePr>
            <a:graphicFrameLocks noGrp="1"/>
          </p:cNvGraphicFramePr>
          <p:nvPr>
            <p:extLst>
              <p:ext uri="{D42A27DB-BD31-4B8C-83A1-F6EECF244321}">
                <p14:modId xmlns:p14="http://schemas.microsoft.com/office/powerpoint/2010/main" val="853319224"/>
              </p:ext>
            </p:extLst>
          </p:nvPr>
        </p:nvGraphicFramePr>
        <p:xfrm>
          <a:off x="0" y="0"/>
          <a:ext cx="12192000" cy="6858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411373073"/>
                    </a:ext>
                  </a:extLst>
                </a:gridCol>
                <a:gridCol w="6096000">
                  <a:extLst>
                    <a:ext uri="{9D8B030D-6E8A-4147-A177-3AD203B41FA5}">
                      <a16:colId xmlns:a16="http://schemas.microsoft.com/office/drawing/2014/main" val="546680079"/>
                    </a:ext>
                  </a:extLst>
                </a:gridCol>
              </a:tblGrid>
              <a:tr h="658331">
                <a:tc>
                  <a:txBody>
                    <a:bodyPr/>
                    <a:lstStyle/>
                    <a:p>
                      <a:pPr algn="ctr"/>
                      <a:r>
                        <a:rPr lang="en-US" sz="3600" b="1">
                          <a:latin typeface="+mn-lt"/>
                        </a:rPr>
                        <a:t>DEFINITION PART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3600" b="1">
                          <a:latin typeface="+mn-lt"/>
                        </a:rPr>
                        <a:t>EVIDENCE NEEDED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849144629"/>
                  </a:ext>
                </a:extLst>
              </a:tr>
              <a:tr h="1516706">
                <a:tc>
                  <a:txBody>
                    <a:bodyPr/>
                    <a:lstStyle/>
                    <a:p>
                      <a:r>
                        <a:rPr lang="en-US" sz="2800"/>
                        <a:t>Caregiver is present . . .</a:t>
                      </a:r>
                      <a:endParaRPr lang="en-US" sz="2800"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800" b="0">
                          <a:solidFill>
                            <a:schemeClr val="tx1"/>
                          </a:solidFill>
                        </a:rPr>
                        <a:t>The caregivers were present at the apartment.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1912022339"/>
                  </a:ext>
                </a:extLst>
              </a:tr>
              <a:tr h="1516706">
                <a:tc>
                  <a:txBody>
                    <a:bodyPr/>
                    <a:lstStyle/>
                    <a:p>
                      <a:r>
                        <a:rPr lang="en-US" sz="2800"/>
                        <a:t>but not attending to the child</a:t>
                      </a:r>
                      <a:endParaRPr lang="en-US" sz="2800"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800" b="0">
                          <a:solidFill>
                            <a:schemeClr val="tx1"/>
                          </a:solidFill>
                        </a:rPr>
                        <a:t>One was reported to be sleeping, and the other was “not concerned” about the child.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3062162202"/>
                  </a:ext>
                </a:extLst>
              </a:tr>
              <a:tr h="3166257">
                <a:tc>
                  <a:txBody>
                    <a:bodyPr/>
                    <a:lstStyle/>
                    <a:p>
                      <a:r>
                        <a:rPr lang="en-US" sz="2800" b="0">
                          <a:solidFill>
                            <a:schemeClr val="tx1"/>
                          </a:solidFill>
                        </a:rPr>
                        <a:t>Injury has . . . been avoided due to</a:t>
                      </a:r>
                      <a:r>
                        <a:rPr lang="en-US" sz="2800"/>
                        <a:t> third-party intervention.</a:t>
                      </a:r>
                      <a:endParaRPr lang="en-US" sz="2800"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800" b="0">
                          <a:solidFill>
                            <a:schemeClr val="tx1"/>
                          </a:solidFill>
                        </a:rPr>
                        <a:t>The child has been observed leaning over the open and unsecured window 10 stories up (clearly a dangerous situation). Caregivers have not intervened, are inattentive to the child’s actions, and have not attempted to secure the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2136182418"/>
                  </a:ext>
                </a:extLst>
              </a:tr>
            </a:tbl>
          </a:graphicData>
        </a:graphic>
      </p:graphicFrame>
    </p:spTree>
    <p:custDataLst>
      <p:tags r:id="rId1"/>
    </p:custDataLst>
    <p:extLst>
      <p:ext uri="{BB962C8B-B14F-4D97-AF65-F5344CB8AC3E}">
        <p14:creationId xmlns:p14="http://schemas.microsoft.com/office/powerpoint/2010/main" val="2471794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3D84E-AD43-A02D-5FCE-89CF58F995C9}"/>
              </a:ext>
            </a:extLst>
          </p:cNvPr>
          <p:cNvSpPr>
            <a:spLocks noGrp="1"/>
          </p:cNvSpPr>
          <p:nvPr>
            <p:ph type="title"/>
          </p:nvPr>
        </p:nvSpPr>
        <p:spPr/>
        <p:txBody>
          <a:bodyPr anchor="ctr">
            <a:normAutofit fontScale="90000"/>
          </a:bodyPr>
          <a:lstStyle/>
          <a:p>
            <a:r>
              <a:rPr lang="en-US"/>
              <a:t>The problem the SDM system is trying to solve </a:t>
            </a:r>
          </a:p>
        </p:txBody>
      </p:sp>
      <p:pic>
        <p:nvPicPr>
          <p:cNvPr id="4" name="Kahneman noise segment">
            <a:hlinkClick r:id="" action="ppaction://media"/>
            <a:extLst>
              <a:ext uri="{FF2B5EF4-FFF2-40B4-BE49-F238E27FC236}">
                <a16:creationId xmlns:a16="http://schemas.microsoft.com/office/drawing/2014/main" id="{D48F685E-B1EC-AFAA-9195-1B9E7FBAB7D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228144" y="6007780"/>
            <a:ext cx="7735712" cy="850220"/>
          </a:xfrm>
          <a:prstGeom prst="rect">
            <a:avLst/>
          </a:prstGeom>
          <a:noFill/>
        </p:spPr>
      </p:pic>
      <p:pic>
        <p:nvPicPr>
          <p:cNvPr id="5" name="Picture 4">
            <a:extLst>
              <a:ext uri="{FF2B5EF4-FFF2-40B4-BE49-F238E27FC236}">
                <a16:creationId xmlns:a16="http://schemas.microsoft.com/office/drawing/2014/main" id="{84DF9B05-7ACE-44CF-48F9-404AF0D417A5}"/>
              </a:ext>
            </a:extLst>
          </p:cNvPr>
          <p:cNvPicPr>
            <a:picLocks noChangeAspect="1"/>
          </p:cNvPicPr>
          <p:nvPr/>
        </p:nvPicPr>
        <p:blipFill>
          <a:blip r:embed="rId7"/>
          <a:srcRect t="11116" r="64" b="3806"/>
          <a:stretch>
            <a:fillRect/>
          </a:stretch>
        </p:blipFill>
        <p:spPr>
          <a:xfrm>
            <a:off x="2928449" y="1645289"/>
            <a:ext cx="6335101" cy="4044950"/>
          </a:xfrm>
          <a:prstGeom prst="rect">
            <a:avLst/>
          </a:prstGeom>
        </p:spPr>
      </p:pic>
    </p:spTree>
    <p:custDataLst>
      <p:tags r:id="rId1"/>
    </p:custDataLst>
    <p:extLst>
      <p:ext uri="{BB962C8B-B14F-4D97-AF65-F5344CB8AC3E}">
        <p14:creationId xmlns:p14="http://schemas.microsoft.com/office/powerpoint/2010/main" val="91334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BB3B708-D49A-4CB1-82F4-B38A1D8939FA}"/>
              </a:ext>
            </a:extLst>
          </p:cNvPr>
          <p:cNvGraphicFramePr>
            <a:graphicFrameLocks noGrp="1"/>
          </p:cNvGraphicFramePr>
          <p:nvPr/>
        </p:nvGraphicFramePr>
        <p:xfrm>
          <a:off x="0" y="0"/>
          <a:ext cx="12192000" cy="1800603"/>
        </p:xfrm>
        <a:graphic>
          <a:graphicData uri="http://schemas.openxmlformats.org/drawingml/2006/table">
            <a:tbl>
              <a:tblPr firstRow="1" bandRow="1">
                <a:tableStyleId>{5C22544A-7EE6-4342-B048-85BDC9FD1C3A}</a:tableStyleId>
              </a:tblPr>
              <a:tblGrid>
                <a:gridCol w="3632498">
                  <a:extLst>
                    <a:ext uri="{9D8B030D-6E8A-4147-A177-3AD203B41FA5}">
                      <a16:colId xmlns:a16="http://schemas.microsoft.com/office/drawing/2014/main" val="265337924"/>
                    </a:ext>
                  </a:extLst>
                </a:gridCol>
                <a:gridCol w="8559502">
                  <a:extLst>
                    <a:ext uri="{9D8B030D-6E8A-4147-A177-3AD203B41FA5}">
                      <a16:colId xmlns:a16="http://schemas.microsoft.com/office/drawing/2014/main" val="3501021286"/>
                    </a:ext>
                  </a:extLst>
                </a:gridCol>
              </a:tblGrid>
              <a:tr h="611883">
                <a:tc gridSpan="2">
                  <a:txBody>
                    <a:bodyPr/>
                    <a:lstStyle/>
                    <a:p>
                      <a:pPr algn="ctr"/>
                      <a:r>
                        <a:rPr lang="en-US" sz="2800" b="1">
                          <a:latin typeface="+mn-lt"/>
                        </a:rPr>
                        <a:t>OPTION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859808199"/>
                  </a:ext>
                </a:extLst>
              </a:tr>
              <a:tr h="971813">
                <a:tc>
                  <a:txBody>
                    <a:bodyPr/>
                    <a:lstStyle/>
                    <a:p>
                      <a:r>
                        <a:rPr lang="en-US" sz="2400" b="1">
                          <a:solidFill>
                            <a:schemeClr val="tx1"/>
                          </a:solidFill>
                        </a:rPr>
                        <a:t>Harmful or likely to be harmful to all children always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b="0">
                          <a:solidFill>
                            <a:schemeClr val="tx1"/>
                          </a:solidFill>
                        </a:rPr>
                        <a:t>Any child would be in danger and would not manage safely in this environment.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257710854"/>
                  </a:ext>
                </a:extLst>
              </a:tr>
            </a:tbl>
          </a:graphicData>
        </a:graphic>
      </p:graphicFrame>
      <p:graphicFrame>
        <p:nvGraphicFramePr>
          <p:cNvPr id="6" name="Table 5">
            <a:extLst>
              <a:ext uri="{FF2B5EF4-FFF2-40B4-BE49-F238E27FC236}">
                <a16:creationId xmlns:a16="http://schemas.microsoft.com/office/drawing/2014/main" id="{89986303-57ED-48AA-9E4B-7B313B68D623}"/>
              </a:ext>
            </a:extLst>
          </p:cNvPr>
          <p:cNvGraphicFramePr>
            <a:graphicFrameLocks noGrp="1"/>
          </p:cNvGraphicFramePr>
          <p:nvPr>
            <p:extLst>
              <p:ext uri="{D42A27DB-BD31-4B8C-83A1-F6EECF244321}">
                <p14:modId xmlns:p14="http://schemas.microsoft.com/office/powerpoint/2010/main" val="4256204874"/>
              </p:ext>
            </p:extLst>
          </p:nvPr>
        </p:nvGraphicFramePr>
        <p:xfrm>
          <a:off x="0" y="1943633"/>
          <a:ext cx="12192000" cy="4914367"/>
        </p:xfrm>
        <a:graphic>
          <a:graphicData uri="http://schemas.openxmlformats.org/drawingml/2006/table">
            <a:tbl>
              <a:tblPr firstRow="1" bandRow="1">
                <a:tableStyleId>{5C22544A-7EE6-4342-B048-85BDC9FD1C3A}</a:tableStyleId>
              </a:tblPr>
              <a:tblGrid>
                <a:gridCol w="3620123">
                  <a:extLst>
                    <a:ext uri="{9D8B030D-6E8A-4147-A177-3AD203B41FA5}">
                      <a16:colId xmlns:a16="http://schemas.microsoft.com/office/drawing/2014/main" val="265337924"/>
                    </a:ext>
                  </a:extLst>
                </a:gridCol>
                <a:gridCol w="8571877">
                  <a:extLst>
                    <a:ext uri="{9D8B030D-6E8A-4147-A177-3AD203B41FA5}">
                      <a16:colId xmlns:a16="http://schemas.microsoft.com/office/drawing/2014/main" val="3501021286"/>
                    </a:ext>
                  </a:extLst>
                </a:gridCol>
              </a:tblGrid>
              <a:tr h="566778">
                <a:tc gridSpan="2">
                  <a:txBody>
                    <a:bodyPr/>
                    <a:lstStyle/>
                    <a:p>
                      <a:pPr marL="0" algn="ctr" defTabSz="913965" rtl="0" eaLnBrk="1" latinLnBrk="0" hangingPunct="1"/>
                      <a:r>
                        <a:rPr lang="en-US" sz="2800" b="1" kern="1200">
                          <a:solidFill>
                            <a:schemeClr val="lt1"/>
                          </a:solidFill>
                          <a:latin typeface="+mn-lt"/>
                          <a:ea typeface="+mn-ea"/>
                          <a:cs typeface="+mn-cs"/>
                        </a:rPr>
                        <a:t>OPTION 2: DEPENDS ON .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859808199"/>
                  </a:ext>
                </a:extLst>
              </a:tr>
              <a:tr h="1246982">
                <a:tc>
                  <a:txBody>
                    <a:bodyPr/>
                    <a:lstStyle/>
                    <a:p>
                      <a:r>
                        <a:rPr lang="en-US" sz="2400" b="1">
                          <a:solidFill>
                            <a:schemeClr val="tx1"/>
                          </a:solidFill>
                        </a:rPr>
                        <a:t>Child’s age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b="0">
                          <a:solidFill>
                            <a:schemeClr val="tx1"/>
                          </a:solidFill>
                        </a:rPr>
                        <a:t>Child’s age and development and what would be expected to happen to children of this age/development.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257710854"/>
                  </a:ext>
                </a:extLst>
              </a:tr>
              <a:tr h="900176">
                <a:tc>
                  <a:txBody>
                    <a:bodyPr/>
                    <a:lstStyle/>
                    <a:p>
                      <a:r>
                        <a:rPr lang="en-US" sz="2400" b="1">
                          <a:solidFill>
                            <a:schemeClr val="tx1"/>
                          </a:solidFill>
                        </a:rPr>
                        <a:t>Child’s physical 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b="0">
                          <a:solidFill>
                            <a:schemeClr val="tx1"/>
                          </a:solidFill>
                        </a:rPr>
                        <a:t>How strong, fast, big, and mobile the child is. How does this affect child safety in this environment?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2496166147"/>
                  </a:ext>
                </a:extLst>
              </a:tr>
              <a:tr h="900176">
                <a:tc>
                  <a:txBody>
                    <a:bodyPr/>
                    <a:lstStyle/>
                    <a:p>
                      <a:r>
                        <a:rPr lang="en-US" sz="2400" b="1">
                          <a:solidFill>
                            <a:schemeClr val="tx1"/>
                          </a:solidFill>
                        </a:rPr>
                        <a:t>Child’s reasoning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b="0">
                          <a:solidFill>
                            <a:schemeClr val="tx1"/>
                          </a:solidFill>
                        </a:rPr>
                        <a:t>Examples of child’s reasoning and how this affects child safety in this environment.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1962078842"/>
                  </a:ext>
                </a:extLst>
              </a:tr>
              <a:tr h="1300255">
                <a:tc>
                  <a:txBody>
                    <a:bodyPr/>
                    <a:lstStyle/>
                    <a:p>
                      <a:r>
                        <a:rPr lang="en-US" sz="2400" b="1">
                          <a:solidFill>
                            <a:schemeClr val="tx1"/>
                          </a:solidFill>
                        </a:rPr>
                        <a:t>Degree of caregiver guidance and supervision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b="0">
                          <a:solidFill>
                            <a:schemeClr val="tx1"/>
                          </a:solidFill>
                        </a:rPr>
                        <a:t>The degree of supervision the caregiver provides to the child. What guidance has the caregiver given to the child to stay safe?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4049052666"/>
                  </a:ext>
                </a:extLst>
              </a:tr>
            </a:tbl>
          </a:graphicData>
        </a:graphic>
      </p:graphicFrame>
    </p:spTree>
    <p:custDataLst>
      <p:tags r:id="rId1"/>
    </p:custDataLst>
    <p:extLst>
      <p:ext uri="{BB962C8B-B14F-4D97-AF65-F5344CB8AC3E}">
        <p14:creationId xmlns:p14="http://schemas.microsoft.com/office/powerpoint/2010/main" val="2300311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BB3B708-D49A-4CB1-82F4-B38A1D8939FA}"/>
              </a:ext>
            </a:extLst>
          </p:cNvPr>
          <p:cNvGraphicFramePr>
            <a:graphicFrameLocks noGrp="1"/>
          </p:cNvGraphicFramePr>
          <p:nvPr/>
        </p:nvGraphicFramePr>
        <p:xfrm>
          <a:off x="0" y="0"/>
          <a:ext cx="12192000" cy="1734667"/>
        </p:xfrm>
        <a:graphic>
          <a:graphicData uri="http://schemas.openxmlformats.org/drawingml/2006/table">
            <a:tbl>
              <a:tblPr firstRow="1" bandRow="1">
                <a:tableStyleId>{5C22544A-7EE6-4342-B048-85BDC9FD1C3A}</a:tableStyleId>
              </a:tblPr>
              <a:tblGrid>
                <a:gridCol w="3100357">
                  <a:extLst>
                    <a:ext uri="{9D8B030D-6E8A-4147-A177-3AD203B41FA5}">
                      <a16:colId xmlns:a16="http://schemas.microsoft.com/office/drawing/2014/main" val="265337924"/>
                    </a:ext>
                  </a:extLst>
                </a:gridCol>
                <a:gridCol w="9091643">
                  <a:extLst>
                    <a:ext uri="{9D8B030D-6E8A-4147-A177-3AD203B41FA5}">
                      <a16:colId xmlns:a16="http://schemas.microsoft.com/office/drawing/2014/main" val="3501021286"/>
                    </a:ext>
                  </a:extLst>
                </a:gridCol>
              </a:tblGrid>
              <a:tr h="545947">
                <a:tc gridSpan="2">
                  <a:txBody>
                    <a:bodyPr/>
                    <a:lstStyle/>
                    <a:p>
                      <a:pPr algn="ctr"/>
                      <a:r>
                        <a:rPr lang="en-US" sz="2800" b="1">
                          <a:latin typeface="+mn-lt"/>
                        </a:rPr>
                        <a:t>OPTION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extLst>
                  <a:ext uri="{0D108BD9-81ED-4DB2-BD59-A6C34878D82A}">
                    <a16:rowId xmlns:a16="http://schemas.microsoft.com/office/drawing/2014/main" val="859808199"/>
                  </a:ext>
                </a:extLst>
              </a:tr>
              <a:tr h="946308">
                <a:tc>
                  <a:txBody>
                    <a:bodyPr/>
                    <a:lstStyle/>
                    <a:p>
                      <a:r>
                        <a:rPr lang="en-US" sz="2400" b="1">
                          <a:solidFill>
                            <a:schemeClr val="tx1"/>
                          </a:solidFill>
                        </a:rPr>
                        <a:t>Harmful or likely to be harmful to all children always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a:solidFill>
                            <a:schemeClr val="tx1"/>
                          </a:solidFill>
                        </a:rPr>
                        <a:t>Not applicable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257710854"/>
                  </a:ext>
                </a:extLst>
              </a:tr>
            </a:tbl>
          </a:graphicData>
        </a:graphic>
      </p:graphicFrame>
      <p:graphicFrame>
        <p:nvGraphicFramePr>
          <p:cNvPr id="6" name="Table 5">
            <a:extLst>
              <a:ext uri="{FF2B5EF4-FFF2-40B4-BE49-F238E27FC236}">
                <a16:creationId xmlns:a16="http://schemas.microsoft.com/office/drawing/2014/main" id="{89986303-57ED-48AA-9E4B-7B313B68D623}"/>
              </a:ext>
            </a:extLst>
          </p:cNvPr>
          <p:cNvGraphicFramePr>
            <a:graphicFrameLocks noGrp="1"/>
          </p:cNvGraphicFramePr>
          <p:nvPr>
            <p:extLst>
              <p:ext uri="{D42A27DB-BD31-4B8C-83A1-F6EECF244321}">
                <p14:modId xmlns:p14="http://schemas.microsoft.com/office/powerpoint/2010/main" val="1585554004"/>
              </p:ext>
            </p:extLst>
          </p:nvPr>
        </p:nvGraphicFramePr>
        <p:xfrm>
          <a:off x="0" y="1876980"/>
          <a:ext cx="12192000" cy="4981020"/>
        </p:xfrm>
        <a:graphic>
          <a:graphicData uri="http://schemas.openxmlformats.org/drawingml/2006/table">
            <a:tbl>
              <a:tblPr firstRow="1" bandRow="1">
                <a:tableStyleId>{5C22544A-7EE6-4342-B048-85BDC9FD1C3A}</a:tableStyleId>
              </a:tblPr>
              <a:tblGrid>
                <a:gridCol w="3087981">
                  <a:extLst>
                    <a:ext uri="{9D8B030D-6E8A-4147-A177-3AD203B41FA5}">
                      <a16:colId xmlns:a16="http://schemas.microsoft.com/office/drawing/2014/main" val="265337924"/>
                    </a:ext>
                  </a:extLst>
                </a:gridCol>
                <a:gridCol w="9104019">
                  <a:extLst>
                    <a:ext uri="{9D8B030D-6E8A-4147-A177-3AD203B41FA5}">
                      <a16:colId xmlns:a16="http://schemas.microsoft.com/office/drawing/2014/main" val="3501021286"/>
                    </a:ext>
                  </a:extLst>
                </a:gridCol>
              </a:tblGrid>
              <a:tr h="527761">
                <a:tc gridSpan="2">
                  <a:txBody>
                    <a:bodyPr/>
                    <a:lstStyle/>
                    <a:p>
                      <a:pPr marL="0" algn="ctr" defTabSz="913965" rtl="0" eaLnBrk="1" latinLnBrk="0" hangingPunct="1"/>
                      <a:r>
                        <a:rPr lang="en-US" sz="2800" b="1" kern="1200">
                          <a:solidFill>
                            <a:schemeClr val="lt1"/>
                          </a:solidFill>
                          <a:latin typeface="+mn-lt"/>
                          <a:ea typeface="+mn-ea"/>
                          <a:cs typeface="+mn-cs"/>
                        </a:rPr>
                        <a:t>OPTION 2: DEPENDS ON . .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extLst>
                  <a:ext uri="{0D108BD9-81ED-4DB2-BD59-A6C34878D82A}">
                    <a16:rowId xmlns:a16="http://schemas.microsoft.com/office/drawing/2014/main" val="859808199"/>
                  </a:ext>
                </a:extLst>
              </a:tr>
              <a:tr h="835991">
                <a:tc>
                  <a:txBody>
                    <a:bodyPr/>
                    <a:lstStyle/>
                    <a:p>
                      <a:r>
                        <a:rPr lang="en-US" sz="2400" b="1">
                          <a:solidFill>
                            <a:schemeClr val="tx1"/>
                          </a:solidFill>
                        </a:rPr>
                        <a:t>Child’s age and development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a:solidFill>
                            <a:schemeClr val="tx1"/>
                          </a:solidFill>
                        </a:rPr>
                        <a:t>Child is 2 years 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257710854"/>
                  </a:ext>
                </a:extLst>
              </a:tr>
              <a:tr h="835991">
                <a:tc>
                  <a:txBody>
                    <a:bodyPr/>
                    <a:lstStyle/>
                    <a:p>
                      <a:r>
                        <a:rPr lang="en-US" sz="2400" b="1">
                          <a:solidFill>
                            <a:schemeClr val="tx1"/>
                          </a:solidFill>
                        </a:rPr>
                        <a:t>Child’s physical 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a:solidFill>
                            <a:schemeClr val="tx1"/>
                          </a:solidFill>
                        </a:rPr>
                        <a:t>Child is walking and climbing and has demonstrated the ability to climb on a chair.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2496166147"/>
                  </a:ext>
                </a:extLst>
              </a:tr>
              <a:tr h="835991">
                <a:tc>
                  <a:txBody>
                    <a:bodyPr/>
                    <a:lstStyle/>
                    <a:p>
                      <a:r>
                        <a:rPr lang="en-US" sz="2400" b="1">
                          <a:solidFill>
                            <a:schemeClr val="tx1"/>
                          </a:solidFill>
                        </a:rPr>
                        <a:t>Child’s reasoning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a:solidFill>
                            <a:schemeClr val="tx1"/>
                          </a:solidFill>
                        </a:rPr>
                        <a:t>Child enjoys climbing, does not fear heights, and does not understand the danger of being close to the open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1962078842"/>
                  </a:ext>
                </a:extLst>
              </a:tr>
              <a:tr h="1945286">
                <a:tc>
                  <a:txBody>
                    <a:bodyPr/>
                    <a:lstStyle/>
                    <a:p>
                      <a:r>
                        <a:rPr lang="en-US" sz="2400" b="1">
                          <a:solidFill>
                            <a:schemeClr val="tx1"/>
                          </a:solidFill>
                        </a:rPr>
                        <a:t>Degree of parental guidance and supervision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tc>
                  <a:txBody>
                    <a:bodyPr/>
                    <a:lstStyle/>
                    <a:p>
                      <a:r>
                        <a:rPr lang="en-US" sz="2400">
                          <a:solidFill>
                            <a:schemeClr val="tx1"/>
                          </a:solidFill>
                        </a:rPr>
                        <a:t>Caregivers were not observed to be attentive or aware of the child’s actions. When made aware of the danger, caregiver said they were not concerned and told caller to leave them alone. Caller observed the child in the window again after letting caregivers know what they saw.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AEA"/>
                    </a:solidFill>
                  </a:tcPr>
                </a:tc>
                <a:extLst>
                  <a:ext uri="{0D108BD9-81ED-4DB2-BD59-A6C34878D82A}">
                    <a16:rowId xmlns:a16="http://schemas.microsoft.com/office/drawing/2014/main" val="4049052666"/>
                  </a:ext>
                </a:extLst>
              </a:tr>
            </a:tbl>
          </a:graphicData>
        </a:graphic>
      </p:graphicFrame>
    </p:spTree>
    <p:custDataLst>
      <p:tags r:id="rId1"/>
    </p:custDataLst>
    <p:extLst>
      <p:ext uri="{BB962C8B-B14F-4D97-AF65-F5344CB8AC3E}">
        <p14:creationId xmlns:p14="http://schemas.microsoft.com/office/powerpoint/2010/main" val="3223361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4919A3C-7714-BD3F-A273-87CC882BE025}"/>
              </a:ext>
            </a:extLst>
          </p:cNvPr>
          <p:cNvSpPr>
            <a:spLocks noGrp="1"/>
          </p:cNvSpPr>
          <p:nvPr>
            <p:ph type="body" sz="quarter" idx="11"/>
          </p:nvPr>
        </p:nvSpPr>
        <p:spPr>
          <a:xfrm>
            <a:off x="640080" y="1645290"/>
            <a:ext cx="11015282" cy="4326886"/>
          </a:xfrm>
        </p:spPr>
        <p:txBody>
          <a:bodyPr/>
          <a:lstStyle/>
          <a:p>
            <a:pPr marL="457200" indent="-457200">
              <a:buFont typeface="Arial" panose="020B0604020202020204" pitchFamily="34" charset="0"/>
              <a:buChar char="•"/>
            </a:pPr>
            <a:r>
              <a:rPr lang="en-US"/>
              <a:t>Teams of three to five</a:t>
            </a:r>
          </a:p>
          <a:p>
            <a:pPr marL="457200" indent="-457200">
              <a:buFont typeface="Arial" panose="020B0604020202020204" pitchFamily="34" charset="0"/>
              <a:buChar char="•"/>
            </a:pPr>
            <a:r>
              <a:rPr lang="en-US"/>
              <a:t>Participant guide: Read Sal and Siblings</a:t>
            </a:r>
          </a:p>
          <a:p>
            <a:pPr marL="914400" indent="-457200">
              <a:buClr>
                <a:schemeClr val="tx1">
                  <a:lumMod val="50000"/>
                </a:schemeClr>
              </a:buClr>
              <a:buFont typeface="Brandon Grotesque Regular" panose="020B0503020203060202" pitchFamily="34" charset="0"/>
              <a:buChar char="»"/>
            </a:pPr>
            <a:r>
              <a:rPr lang="en-US"/>
              <a:t>What type of abuse is being alleged? </a:t>
            </a:r>
          </a:p>
          <a:p>
            <a:pPr marL="914400" indent="-457200">
              <a:buClr>
                <a:schemeClr val="tx1">
                  <a:lumMod val="50000"/>
                </a:schemeClr>
              </a:buClr>
              <a:buFont typeface="Brandon Grotesque Regular" panose="020B0503020203060202" pitchFamily="34" charset="0"/>
              <a:buChar char="»"/>
            </a:pPr>
            <a:r>
              <a:rPr lang="en-US"/>
              <a:t>Is there present concern of harm to the child? Why or why not? </a:t>
            </a:r>
          </a:p>
          <a:p>
            <a:pPr marL="914400" indent="-457200">
              <a:buClr>
                <a:schemeClr val="tx1">
                  <a:lumMod val="50000"/>
                </a:schemeClr>
              </a:buClr>
              <a:buFont typeface="Brandon Grotesque Regular" panose="020B0503020203060202" pitchFamily="34" charset="0"/>
              <a:buChar char="»"/>
            </a:pPr>
            <a:r>
              <a:rPr lang="en-US"/>
              <a:t>Is the explanation for the injuries consistent with an accident? </a:t>
            </a:r>
          </a:p>
          <a:p>
            <a:pPr marL="914400" indent="-457200">
              <a:buClr>
                <a:schemeClr val="tx1">
                  <a:lumMod val="50000"/>
                </a:schemeClr>
              </a:buClr>
              <a:buFont typeface="Brandon Grotesque Regular" panose="020B0503020203060202" pitchFamily="34" charset="0"/>
              <a:buChar char="»"/>
            </a:pPr>
            <a:r>
              <a:rPr lang="en-US"/>
              <a:t>Did the caregiver respond appropriately? </a:t>
            </a:r>
          </a:p>
          <a:p>
            <a:pPr marL="914400" indent="-457200">
              <a:buClr>
                <a:schemeClr val="tx1">
                  <a:lumMod val="50000"/>
                </a:schemeClr>
              </a:buClr>
              <a:buFont typeface="Brandon Grotesque Regular" panose="020B0503020203060202" pitchFamily="34" charset="0"/>
              <a:buChar char="»"/>
            </a:pPr>
            <a:r>
              <a:rPr lang="en-US"/>
              <a:t>Are there other things you want to know?</a:t>
            </a:r>
          </a:p>
        </p:txBody>
      </p:sp>
      <p:sp>
        <p:nvSpPr>
          <p:cNvPr id="2" name="Title 1">
            <a:extLst>
              <a:ext uri="{FF2B5EF4-FFF2-40B4-BE49-F238E27FC236}">
                <a16:creationId xmlns:a16="http://schemas.microsoft.com/office/drawing/2014/main" id="{F26742B5-001E-C037-29F2-DFDFC8B0F6B5}"/>
              </a:ext>
            </a:extLst>
          </p:cNvPr>
          <p:cNvSpPr>
            <a:spLocks noGrp="1"/>
          </p:cNvSpPr>
          <p:nvPr>
            <p:ph type="title"/>
          </p:nvPr>
        </p:nvSpPr>
        <p:spPr/>
        <p:txBody>
          <a:bodyPr>
            <a:normAutofit/>
          </a:bodyPr>
          <a:lstStyle/>
          <a:p>
            <a:pPr>
              <a:lnSpc>
                <a:spcPct val="100000"/>
              </a:lnSpc>
            </a:pPr>
            <a:r>
              <a:rPr lang="en-AU" noProof="0"/>
              <a:t>Practice</a:t>
            </a:r>
            <a:endParaRPr lang="en-US" sz="2800"/>
          </a:p>
        </p:txBody>
      </p:sp>
    </p:spTree>
    <p:custDataLst>
      <p:tags r:id="rId1"/>
    </p:custDataLst>
    <p:extLst>
      <p:ext uri="{BB962C8B-B14F-4D97-AF65-F5344CB8AC3E}">
        <p14:creationId xmlns:p14="http://schemas.microsoft.com/office/powerpoint/2010/main" val="28989946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type="body" sz="quarter" idx="11"/>
          </p:nvPr>
        </p:nvSpPr>
        <p:spPr bwMode="auto">
          <a:xfrm>
            <a:off x="640080" y="1803747"/>
            <a:ext cx="11015282" cy="4133589"/>
          </a:xfrm>
        </p:spPr>
        <p:txBody>
          <a:bodyPr wrap="square" numCol="1" anchor="t" anchorCtr="0" compatLnSpc="1">
            <a:prstTxWarp prst="textNoShape">
              <a:avLst/>
            </a:prstTxWarp>
          </a:bodyPr>
          <a:lstStyle/>
          <a:p>
            <a:pPr fontAlgn="base"/>
            <a:r>
              <a:rPr lang="en-CA" sz="2500">
                <a:latin typeface="+mn-lt"/>
                <a:cs typeface="Segoe UI"/>
              </a:rPr>
              <a:t>The reporting party is an ER nurse. Paternal grandmother picked up Sal, who is 4 months old, from his mother’s house; caregivers share custody. Grandmother was concerned that Sal was physically injured while in his mother’s care, so she took him to the ER. The ER nurse said that Sal has a black eye, two bruises on his forehead, and scratches on his right thigh. The ER physician said the injuries are consistent with abuse. The nurse observed that Sal seems comfortable in the care of his paternal grandmother. The nurse said Sal’s father came to the hospital. Sal’s father and paternal grandmother are worried that the mother has a drinking problem and is abusing the child. According to the grandmother, the mother told her that Sal fell off the couch during naptime. </a:t>
            </a:r>
          </a:p>
        </p:txBody>
      </p:sp>
      <p:sp>
        <p:nvSpPr>
          <p:cNvPr id="3" name="Title 2">
            <a:extLst>
              <a:ext uri="{FF2B5EF4-FFF2-40B4-BE49-F238E27FC236}">
                <a16:creationId xmlns:a16="http://schemas.microsoft.com/office/drawing/2014/main" id="{C4C1C447-DC35-529C-137A-1CC2205D0EAA}"/>
              </a:ext>
            </a:extLst>
          </p:cNvPr>
          <p:cNvSpPr>
            <a:spLocks noGrp="1"/>
          </p:cNvSpPr>
          <p:nvPr>
            <p:ph type="title"/>
          </p:nvPr>
        </p:nvSpPr>
        <p:spPr/>
        <p:txBody>
          <a:bodyPr/>
          <a:lstStyle/>
          <a:p>
            <a:r>
              <a:rPr lang="en-US"/>
              <a:t>Sal—Skills Practice with Definitions</a:t>
            </a:r>
          </a:p>
        </p:txBody>
      </p:sp>
    </p:spTree>
    <p:custDataLst>
      <p:tags r:id="rId1"/>
    </p:custDataLst>
    <p:extLst>
      <p:ext uri="{BB962C8B-B14F-4D97-AF65-F5344CB8AC3E}">
        <p14:creationId xmlns:p14="http://schemas.microsoft.com/office/powerpoint/2010/main" val="2306063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type="body" sz="quarter" idx="11"/>
          </p:nvPr>
        </p:nvSpPr>
        <p:spPr bwMode="auto">
          <a:xfrm>
            <a:off x="639663" y="1808127"/>
            <a:ext cx="10898216" cy="4166788"/>
          </a:xfrm>
        </p:spPr>
        <p:txBody>
          <a:bodyPr wrap="square" numCol="1" anchor="t" anchorCtr="0" compatLnSpc="1">
            <a:prstTxWarp prst="textNoShape">
              <a:avLst/>
            </a:prstTxWarp>
          </a:bodyPr>
          <a:lstStyle/>
          <a:p>
            <a:pPr fontAlgn="base"/>
            <a:r>
              <a:rPr lang="en-US" sz="2400">
                <a:latin typeface="+mn-lt"/>
                <a:cs typeface="Segoe UI"/>
              </a:rPr>
              <a:t>A reporter said that two children—ages 10 and 7—are being neglected. According to the reporter, the caregivers are addicted to heroin, and they spend their money on drugs instead of rent or food for their children. Earlier this month, the caregivers were evicted from their home for failing to pay rent; the family is currently living in their car. The reporter said that the oldest child has diabetes, and she is concerned because the family no longer has a refrigerator to store the child’s insulin. The children’s clothes are reported to be stained, full of urine, and worn for many days in a row. Their clothes smell so bad that the stench drives other schoolchildren away. The children often must borrow acceptable clothing from the school’s lost and found. The reporter also said that the children beat each other, and the caregivers do not intervene. </a:t>
            </a:r>
            <a:endParaRPr lang="en-CA" sz="2400">
              <a:latin typeface="+mn-lt"/>
              <a:cs typeface="Segoe UI"/>
            </a:endParaRPr>
          </a:p>
        </p:txBody>
      </p:sp>
      <p:sp>
        <p:nvSpPr>
          <p:cNvPr id="3" name="Title 2">
            <a:extLst>
              <a:ext uri="{FF2B5EF4-FFF2-40B4-BE49-F238E27FC236}">
                <a16:creationId xmlns:a16="http://schemas.microsoft.com/office/drawing/2014/main" id="{1976D2A5-4871-14F3-04D5-2B9A85C6A3EA}"/>
              </a:ext>
            </a:extLst>
          </p:cNvPr>
          <p:cNvSpPr>
            <a:spLocks noGrp="1"/>
          </p:cNvSpPr>
          <p:nvPr>
            <p:ph type="title"/>
          </p:nvPr>
        </p:nvSpPr>
        <p:spPr/>
        <p:txBody>
          <a:bodyPr/>
          <a:lstStyle/>
          <a:p>
            <a:r>
              <a:rPr lang="en-US"/>
              <a:t>Siblings—Skills Practice with Definitions</a:t>
            </a:r>
          </a:p>
        </p:txBody>
      </p:sp>
    </p:spTree>
    <p:custDataLst>
      <p:tags r:id="rId1"/>
    </p:custDataLst>
    <p:extLst>
      <p:ext uri="{BB962C8B-B14F-4D97-AF65-F5344CB8AC3E}">
        <p14:creationId xmlns:p14="http://schemas.microsoft.com/office/powerpoint/2010/main" val="3400676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playing the piano&#10;&#10;Description automatically generated with medium confidence">
            <a:extLst>
              <a:ext uri="{FF2B5EF4-FFF2-40B4-BE49-F238E27FC236}">
                <a16:creationId xmlns:a16="http://schemas.microsoft.com/office/drawing/2014/main" id="{9A347FFB-06C5-48BD-9060-B769C6BE27D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7525" r="27525"/>
          <a:stretch/>
        </p:blipFill>
        <p:spPr/>
      </p:pic>
      <p:sp>
        <p:nvSpPr>
          <p:cNvPr id="3" name="Text Placeholder 2">
            <a:extLst>
              <a:ext uri="{FF2B5EF4-FFF2-40B4-BE49-F238E27FC236}">
                <a16:creationId xmlns:a16="http://schemas.microsoft.com/office/drawing/2014/main" id="{C8FDBF2A-783D-7125-6161-2DFAD014FEA4}"/>
              </a:ext>
            </a:extLst>
          </p:cNvPr>
          <p:cNvSpPr>
            <a:spLocks noGrp="1"/>
          </p:cNvSpPr>
          <p:nvPr>
            <p:ph type="body" sz="quarter" idx="12"/>
          </p:nvPr>
        </p:nvSpPr>
        <p:spPr>
          <a:solidFill>
            <a:schemeClr val="tx1"/>
          </a:solidFill>
        </p:spPr>
        <p:txBody>
          <a:bodyPr/>
          <a:lstStyle/>
          <a:p>
            <a:endParaRPr lang="en-US"/>
          </a:p>
        </p:txBody>
      </p:sp>
      <p:sp>
        <p:nvSpPr>
          <p:cNvPr id="2" name="Title 1">
            <a:extLst>
              <a:ext uri="{FF2B5EF4-FFF2-40B4-BE49-F238E27FC236}">
                <a16:creationId xmlns:a16="http://schemas.microsoft.com/office/drawing/2014/main" id="{0F392796-9952-293E-E535-46F9127568F9}"/>
              </a:ext>
            </a:extLst>
          </p:cNvPr>
          <p:cNvSpPr>
            <a:spLocks noGrp="1"/>
          </p:cNvSpPr>
          <p:nvPr>
            <p:ph type="title"/>
          </p:nvPr>
        </p:nvSpPr>
        <p:spPr/>
        <p:txBody>
          <a:bodyPr/>
          <a:lstStyle/>
          <a:p>
            <a:r>
              <a:rPr lang="en-US"/>
              <a:t>Practice</a:t>
            </a:r>
            <a:br>
              <a:rPr lang="en-US" sz="2800"/>
            </a:br>
            <a:endParaRPr lang="en-US" sz="2800"/>
          </a:p>
        </p:txBody>
      </p:sp>
    </p:spTree>
    <p:custDataLst>
      <p:tags r:id="rId1"/>
    </p:custDataLst>
    <p:extLst>
      <p:ext uri="{BB962C8B-B14F-4D97-AF65-F5344CB8AC3E}">
        <p14:creationId xmlns:p14="http://schemas.microsoft.com/office/powerpoint/2010/main" val="24996666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type="body" sz="quarter" idx="11"/>
          </p:nvPr>
        </p:nvSpPr>
        <p:spPr>
          <a:xfrm>
            <a:off x="640080" y="1866378"/>
            <a:ext cx="11015282" cy="3970751"/>
          </a:xfrm>
        </p:spPr>
        <p:txBody>
          <a:bodyPr vert="horz" lIns="91440" tIns="45720" rIns="91440" bIns="45720" rtlCol="0" anchor="ctr">
            <a:noAutofit/>
          </a:bodyPr>
          <a:lstStyle/>
          <a:p>
            <a:pPr>
              <a:defRPr/>
            </a:pPr>
            <a:r>
              <a:rPr lang="en-US">
                <a:latin typeface="+mn-lt"/>
                <a:cs typeface="Segoe UI"/>
              </a:rPr>
              <a:t>A neighbor called in about a 4-year-old girl, Betty, who is left alone for eight to 10 hours at a time while her single father is at work. Sometimes, a relative watches the girl, but today she was alone again. While playing with her doll in the front yard, the girl was approached by the neighbor, who asked who was taking care of her. She said that no one was home to take care of her.</a:t>
            </a:r>
            <a:r>
              <a:rPr lang="en-US">
                <a:latin typeface="+mn-lt"/>
              </a:rPr>
              <a:t> </a:t>
            </a:r>
            <a:r>
              <a:rPr lang="en-US">
                <a:latin typeface="+mn-lt"/>
                <a:cs typeface="Segoe UI"/>
              </a:rPr>
              <a:t>The neighbor reported that the child seemed content and had no medical needs. The neighbor also reported that she had never been inside the girl’s house, but the exterior of the home appeared clean and well-maintained.</a:t>
            </a:r>
          </a:p>
        </p:txBody>
      </p:sp>
      <p:sp>
        <p:nvSpPr>
          <p:cNvPr id="3" name="Title 2">
            <a:extLst>
              <a:ext uri="{FF2B5EF4-FFF2-40B4-BE49-F238E27FC236}">
                <a16:creationId xmlns:a16="http://schemas.microsoft.com/office/drawing/2014/main" id="{1329061A-EA8A-4643-50A9-B97E70FD2AF4}"/>
              </a:ext>
            </a:extLst>
          </p:cNvPr>
          <p:cNvSpPr>
            <a:spLocks noGrp="1"/>
          </p:cNvSpPr>
          <p:nvPr>
            <p:ph type="title"/>
          </p:nvPr>
        </p:nvSpPr>
        <p:spPr/>
        <p:txBody>
          <a:bodyPr/>
          <a:lstStyle/>
          <a:p>
            <a:r>
              <a:rPr lang="en-US"/>
              <a:t>Betty—RESPONSE PRIORITY PRACTICE</a:t>
            </a:r>
          </a:p>
        </p:txBody>
      </p:sp>
    </p:spTree>
    <p:custDataLst>
      <p:tags r:id="rId1"/>
    </p:custDataLst>
    <p:extLst>
      <p:ext uri="{BB962C8B-B14F-4D97-AF65-F5344CB8AC3E}">
        <p14:creationId xmlns:p14="http://schemas.microsoft.com/office/powerpoint/2010/main" val="3824275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type="body" sz="quarter" idx="11"/>
          </p:nvPr>
        </p:nvSpPr>
        <p:spPr>
          <a:xfrm>
            <a:off x="640080" y="1586828"/>
            <a:ext cx="11015282" cy="4247915"/>
          </a:xfrm>
        </p:spPr>
        <p:txBody>
          <a:bodyPr vert="horz" lIns="91440" tIns="45720" rIns="91440" bIns="45720" rtlCol="0" anchor="ctr">
            <a:noAutofit/>
          </a:bodyPr>
          <a:lstStyle/>
          <a:p>
            <a:pPr fontAlgn="base">
              <a:spcBef>
                <a:spcPts val="0"/>
              </a:spcBef>
            </a:pPr>
            <a:r>
              <a:rPr lang="en-CA"/>
              <a:t>A nurse at the local hospital called in to report that a mother has just given birth, and both the mother and child had a positive toxicology screen for methamphetamine. The child was born underweight and is being admitted to the neonatal intensive care unit. </a:t>
            </a:r>
            <a:r>
              <a:rPr lang="en-US"/>
              <a:t>It will take about two weeks for the infant to gain enough weight for discharge</a:t>
            </a:r>
            <a:r>
              <a:rPr lang="en-CA"/>
              <a:t>. This is the mother’s first child. When asked about whether the mother has support and had preparations for the baby coming home, the nurse indicated that the delivery was sudden and unplanned, but they had not asked the mother about this. </a:t>
            </a:r>
          </a:p>
        </p:txBody>
      </p:sp>
      <p:sp>
        <p:nvSpPr>
          <p:cNvPr id="3" name="Title 2">
            <a:extLst>
              <a:ext uri="{FF2B5EF4-FFF2-40B4-BE49-F238E27FC236}">
                <a16:creationId xmlns:a16="http://schemas.microsoft.com/office/drawing/2014/main" id="{5F6058B5-4B83-8CF6-E0EF-170E2DAC117E}"/>
              </a:ext>
            </a:extLst>
          </p:cNvPr>
          <p:cNvSpPr>
            <a:spLocks noGrp="1"/>
          </p:cNvSpPr>
          <p:nvPr>
            <p:ph type="title"/>
          </p:nvPr>
        </p:nvSpPr>
        <p:spPr/>
        <p:txBody>
          <a:bodyPr/>
          <a:lstStyle/>
          <a:p>
            <a:r>
              <a:rPr lang="en-US"/>
              <a:t>NICU—RESPONSE PRIORITY PRACTICE</a:t>
            </a:r>
          </a:p>
        </p:txBody>
      </p:sp>
    </p:spTree>
    <p:custDataLst>
      <p:tags r:id="rId1"/>
    </p:custDataLst>
    <p:extLst>
      <p:ext uri="{BB962C8B-B14F-4D97-AF65-F5344CB8AC3E}">
        <p14:creationId xmlns:p14="http://schemas.microsoft.com/office/powerpoint/2010/main" val="214745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ceiling, floor, stone&#10;&#10;Description automatically generated">
            <a:extLst>
              <a:ext uri="{FF2B5EF4-FFF2-40B4-BE49-F238E27FC236}">
                <a16:creationId xmlns:a16="http://schemas.microsoft.com/office/drawing/2014/main" id="{51272829-EB13-4097-BD18-3FE505D4FA2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631" r="27631"/>
          <a:stretch/>
        </p:blipFill>
        <p:spPr/>
      </p:pic>
      <p:sp>
        <p:nvSpPr>
          <p:cNvPr id="3" name="Text Placeholder 2">
            <a:extLst>
              <a:ext uri="{FF2B5EF4-FFF2-40B4-BE49-F238E27FC236}">
                <a16:creationId xmlns:a16="http://schemas.microsoft.com/office/drawing/2014/main" id="{BBB0E7ED-C8FB-93B3-6EFA-2CB2A028F254}"/>
              </a:ext>
            </a:extLst>
          </p:cNvPr>
          <p:cNvSpPr>
            <a:spLocks noGrp="1"/>
          </p:cNvSpPr>
          <p:nvPr>
            <p:ph type="body" sz="quarter" idx="12"/>
          </p:nvPr>
        </p:nvSpPr>
        <p:spPr>
          <a:solidFill>
            <a:schemeClr val="accent6"/>
          </a:solidFill>
        </p:spPr>
        <p:txBody>
          <a:bodyPr/>
          <a:lstStyle/>
          <a:p>
            <a:endParaRPr lang="en-US"/>
          </a:p>
        </p:txBody>
      </p:sp>
      <p:sp>
        <p:nvSpPr>
          <p:cNvPr id="2" name="Title 1">
            <a:extLst>
              <a:ext uri="{FF2B5EF4-FFF2-40B4-BE49-F238E27FC236}">
                <a16:creationId xmlns:a16="http://schemas.microsoft.com/office/drawing/2014/main" id="{4D698A8F-1064-3BCA-252E-EBD6086A31EF}"/>
              </a:ext>
            </a:extLst>
          </p:cNvPr>
          <p:cNvSpPr>
            <a:spLocks noGrp="1"/>
          </p:cNvSpPr>
          <p:nvPr>
            <p:ph type="title"/>
          </p:nvPr>
        </p:nvSpPr>
        <p:spPr/>
        <p:txBody>
          <a:bodyPr/>
          <a:lstStyle/>
          <a:p>
            <a:r>
              <a:rPr lang="en-US">
                <a:solidFill>
                  <a:schemeClr val="bg2">
                    <a:lumMod val="20000"/>
                    <a:lumOff val="80000"/>
                  </a:schemeClr>
                </a:solidFill>
              </a:rPr>
              <a:t>Exploring Empty Spaces</a:t>
            </a:r>
            <a:endParaRPr lang="en-US"/>
          </a:p>
        </p:txBody>
      </p:sp>
    </p:spTree>
    <p:custDataLst>
      <p:tags r:id="rId1"/>
    </p:custDataLst>
    <p:extLst>
      <p:ext uri="{BB962C8B-B14F-4D97-AF65-F5344CB8AC3E}">
        <p14:creationId xmlns:p14="http://schemas.microsoft.com/office/powerpoint/2010/main" val="4278729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Concepts</a:t>
            </a:r>
          </a:p>
        </p:txBody>
      </p:sp>
      <p:sp>
        <p:nvSpPr>
          <p:cNvPr id="8" name="TextBox 7">
            <a:extLst>
              <a:ext uri="{FF2B5EF4-FFF2-40B4-BE49-F238E27FC236}">
                <a16:creationId xmlns:a16="http://schemas.microsoft.com/office/drawing/2014/main" id="{F1CE8537-990D-4F63-A5CB-1A41E5349D7E}"/>
              </a:ext>
            </a:extLst>
          </p:cNvPr>
          <p:cNvSpPr txBox="1"/>
          <p:nvPr/>
        </p:nvSpPr>
        <p:spPr>
          <a:xfrm>
            <a:off x="605090" y="2794258"/>
            <a:ext cx="3476522" cy="2677656"/>
          </a:xfrm>
          <a:prstGeom prst="rect">
            <a:avLst/>
          </a:prstGeom>
          <a:noFill/>
        </p:spPr>
        <p:txBody>
          <a:bodyPr wrap="square">
            <a:spAutoFit/>
          </a:bodyPr>
          <a:lstStyle/>
          <a:p>
            <a:pPr algn="ctr" defTabSz="844550">
              <a:spcBef>
                <a:spcPct val="0"/>
              </a:spcBef>
            </a:pPr>
            <a:r>
              <a:rPr lang="en-US" sz="2800"/>
              <a:t>Strong and balanced interviewing skills, combined with strong critical thinking, are key to making the best response decisions.</a:t>
            </a:r>
          </a:p>
        </p:txBody>
      </p:sp>
      <p:sp>
        <p:nvSpPr>
          <p:cNvPr id="9" name="TextBox 8">
            <a:extLst>
              <a:ext uri="{FF2B5EF4-FFF2-40B4-BE49-F238E27FC236}">
                <a16:creationId xmlns:a16="http://schemas.microsoft.com/office/drawing/2014/main" id="{DAB7996A-EA24-4BE1-9D67-86529B311272}"/>
              </a:ext>
            </a:extLst>
          </p:cNvPr>
          <p:cNvSpPr txBox="1"/>
          <p:nvPr/>
        </p:nvSpPr>
        <p:spPr>
          <a:xfrm>
            <a:off x="4359541" y="2794258"/>
            <a:ext cx="3474720" cy="3108543"/>
          </a:xfrm>
          <a:prstGeom prst="rect">
            <a:avLst/>
          </a:prstGeom>
          <a:noFill/>
        </p:spPr>
        <p:txBody>
          <a:bodyPr wrap="square">
            <a:spAutoFit/>
          </a:bodyPr>
          <a:lstStyle/>
          <a:p>
            <a:pPr algn="ctr" defTabSz="844550">
              <a:spcBef>
                <a:spcPct val="0"/>
              </a:spcBef>
            </a:pPr>
            <a:r>
              <a:rPr lang="en-US" sz="2800"/>
              <a:t>Developing good working relationships with reporting parties is key to getting important information about family strengths and network members.</a:t>
            </a:r>
          </a:p>
        </p:txBody>
      </p:sp>
      <p:sp>
        <p:nvSpPr>
          <p:cNvPr id="10" name="TextBox 9">
            <a:extLst>
              <a:ext uri="{FF2B5EF4-FFF2-40B4-BE49-F238E27FC236}">
                <a16:creationId xmlns:a16="http://schemas.microsoft.com/office/drawing/2014/main" id="{D68A6DAF-43B8-466E-922A-1A2CFFA3562C}"/>
              </a:ext>
            </a:extLst>
          </p:cNvPr>
          <p:cNvSpPr txBox="1"/>
          <p:nvPr/>
        </p:nvSpPr>
        <p:spPr>
          <a:xfrm>
            <a:off x="8112190" y="2794258"/>
            <a:ext cx="3474720" cy="3539430"/>
          </a:xfrm>
          <a:prstGeom prst="rect">
            <a:avLst/>
          </a:prstGeom>
          <a:noFill/>
        </p:spPr>
        <p:txBody>
          <a:bodyPr wrap="square">
            <a:spAutoFit/>
          </a:bodyPr>
          <a:lstStyle/>
          <a:p>
            <a:pPr algn="ctr" defTabSz="844550">
              <a:spcBef>
                <a:spcPct val="0"/>
              </a:spcBef>
            </a:pPr>
            <a:r>
              <a:rPr lang="en-US" sz="2800"/>
              <a:t>Combining the</a:t>
            </a:r>
            <a:br>
              <a:rPr lang="en-US" sz="2800"/>
            </a:br>
            <a:r>
              <a:rPr lang="en-US" sz="2800"/>
              <a:t>SDM hotline tools</a:t>
            </a:r>
            <a:br>
              <a:rPr lang="en-US" sz="2800"/>
            </a:br>
            <a:r>
              <a:rPr lang="en-US" sz="2800"/>
              <a:t>with enhanced practices is </a:t>
            </a:r>
            <a:r>
              <a:rPr lang="en-US" sz="2800" i="1"/>
              <a:t>how </a:t>
            </a:r>
            <a:r>
              <a:rPr lang="en-US" sz="2800"/>
              <a:t>we accomplish the first two concepts</a:t>
            </a:r>
            <a:br>
              <a:rPr lang="en-US" sz="2800"/>
            </a:br>
            <a:r>
              <a:rPr lang="en-US" sz="2800"/>
              <a:t>to achieve the</a:t>
            </a:r>
            <a:br>
              <a:rPr lang="en-US" sz="2800"/>
            </a:br>
            <a:r>
              <a:rPr lang="en-US" sz="2800"/>
              <a:t>best outcomes.</a:t>
            </a:r>
          </a:p>
        </p:txBody>
      </p:sp>
      <p:pic>
        <p:nvPicPr>
          <p:cNvPr id="11" name="Graphic 10">
            <a:extLst>
              <a:ext uri="{FF2B5EF4-FFF2-40B4-BE49-F238E27FC236}">
                <a16:creationId xmlns:a16="http://schemas.microsoft.com/office/drawing/2014/main" id="{711AD968-BD00-40D1-B3EC-7D07B752F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5066" y="1645289"/>
            <a:ext cx="1121390" cy="1021711"/>
          </a:xfrm>
          <a:prstGeom prst="rect">
            <a:avLst/>
          </a:prstGeom>
        </p:spPr>
      </p:pic>
      <p:pic>
        <p:nvPicPr>
          <p:cNvPr id="12" name="Graphic 11">
            <a:extLst>
              <a:ext uri="{FF2B5EF4-FFF2-40B4-BE49-F238E27FC236}">
                <a16:creationId xmlns:a16="http://schemas.microsoft.com/office/drawing/2014/main" id="{FAB6649C-E3C1-45D2-AF7F-704BAAEC28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7920" y="1645289"/>
            <a:ext cx="1396159" cy="1021711"/>
          </a:xfrm>
          <a:prstGeom prst="rect">
            <a:avLst/>
          </a:prstGeom>
        </p:spPr>
      </p:pic>
      <p:pic>
        <p:nvPicPr>
          <p:cNvPr id="13" name="Graphic 12">
            <a:extLst>
              <a:ext uri="{FF2B5EF4-FFF2-40B4-BE49-F238E27FC236}">
                <a16:creationId xmlns:a16="http://schemas.microsoft.com/office/drawing/2014/main" id="{A261CEDB-BACB-436E-B152-5CFF135AF1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14850" y="1645289"/>
            <a:ext cx="862777" cy="1021710"/>
          </a:xfrm>
          <a:prstGeom prst="rect">
            <a:avLst/>
          </a:prstGeom>
        </p:spPr>
      </p:pic>
    </p:spTree>
    <p:custDataLst>
      <p:tags r:id="rId1"/>
    </p:custDataLst>
    <p:extLst>
      <p:ext uri="{BB962C8B-B14F-4D97-AF65-F5344CB8AC3E}">
        <p14:creationId xmlns:p14="http://schemas.microsoft.com/office/powerpoint/2010/main" val="57076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210">
            <a:extLst>
              <a:ext uri="{FF2B5EF4-FFF2-40B4-BE49-F238E27FC236}">
                <a16:creationId xmlns:a16="http://schemas.microsoft.com/office/drawing/2014/main" id="{9D58A3DF-4FE8-4507-AF4E-0276765C10CC}"/>
              </a:ext>
            </a:extLst>
          </p:cNvPr>
          <p:cNvGrpSpPr>
            <a:grpSpLocks/>
          </p:cNvGrpSpPr>
          <p:nvPr/>
        </p:nvGrpSpPr>
        <p:grpSpPr bwMode="auto">
          <a:xfrm>
            <a:off x="8470324" y="3130367"/>
            <a:ext cx="3107327" cy="2649387"/>
            <a:chOff x="6019800" y="4114800"/>
            <a:chExt cx="3954110" cy="3371377"/>
          </a:xfrm>
        </p:grpSpPr>
        <p:grpSp>
          <p:nvGrpSpPr>
            <p:cNvPr id="195" name="Group 209">
              <a:extLst>
                <a:ext uri="{FF2B5EF4-FFF2-40B4-BE49-F238E27FC236}">
                  <a16:creationId xmlns:a16="http://schemas.microsoft.com/office/drawing/2014/main" id="{AA198421-FE99-4FEA-8F36-D3C32972EDFB}"/>
                </a:ext>
              </a:extLst>
            </p:cNvPr>
            <p:cNvGrpSpPr>
              <a:grpSpLocks/>
            </p:cNvGrpSpPr>
            <p:nvPr/>
          </p:nvGrpSpPr>
          <p:grpSpPr bwMode="auto">
            <a:xfrm>
              <a:off x="6019800" y="4114800"/>
              <a:ext cx="3590925" cy="3260722"/>
              <a:chOff x="4495800" y="3438525"/>
              <a:chExt cx="4352925" cy="3751920"/>
            </a:xfrm>
          </p:grpSpPr>
          <p:grpSp>
            <p:nvGrpSpPr>
              <p:cNvPr id="201" name="Group 206">
                <a:extLst>
                  <a:ext uri="{FF2B5EF4-FFF2-40B4-BE49-F238E27FC236}">
                    <a16:creationId xmlns:a16="http://schemas.microsoft.com/office/drawing/2014/main" id="{7D5C24F0-28DF-4CBD-8CA4-19F6A1D65448}"/>
                  </a:ext>
                </a:extLst>
              </p:cNvPr>
              <p:cNvGrpSpPr>
                <a:grpSpLocks/>
              </p:cNvGrpSpPr>
              <p:nvPr/>
            </p:nvGrpSpPr>
            <p:grpSpPr bwMode="auto">
              <a:xfrm>
                <a:off x="4495800" y="3438525"/>
                <a:ext cx="4352925" cy="3419475"/>
                <a:chOff x="4495800" y="3438525"/>
                <a:chExt cx="4352925" cy="3419475"/>
              </a:xfrm>
            </p:grpSpPr>
            <p:sp>
              <p:nvSpPr>
                <p:cNvPr id="208" name="AutoShape 181">
                  <a:extLst>
                    <a:ext uri="{FF2B5EF4-FFF2-40B4-BE49-F238E27FC236}">
                      <a16:creationId xmlns:a16="http://schemas.microsoft.com/office/drawing/2014/main" id="{97DC3C2A-4817-4FBF-98C8-9430E786AD24}"/>
                    </a:ext>
                  </a:extLst>
                </p:cNvPr>
                <p:cNvSpPr>
                  <a:spLocks noChangeAspect="1" noChangeArrowheads="1"/>
                </p:cNvSpPr>
                <p:nvPr/>
              </p:nvSpPr>
              <p:spPr bwMode="auto">
                <a:xfrm>
                  <a:off x="4495800" y="3438525"/>
                  <a:ext cx="43529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525" b="0" i="0" u="none" strike="noStrike" kern="1200" cap="none" spc="0" normalizeH="0" baseline="0" noProof="0">
                    <a:ln>
                      <a:noFill/>
                    </a:ln>
                    <a:solidFill>
                      <a:srgbClr val="4C4C4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9" name="Freeform 194">
                  <a:extLst>
                    <a:ext uri="{FF2B5EF4-FFF2-40B4-BE49-F238E27FC236}">
                      <a16:creationId xmlns:a16="http://schemas.microsoft.com/office/drawing/2014/main" id="{21B342A4-DEE1-443D-AB80-5F6BBDC81F27}"/>
                    </a:ext>
                  </a:extLst>
                </p:cNvPr>
                <p:cNvSpPr>
                  <a:spLocks/>
                </p:cNvSpPr>
                <p:nvPr/>
              </p:nvSpPr>
              <p:spPr bwMode="auto">
                <a:xfrm>
                  <a:off x="4495800" y="3791244"/>
                  <a:ext cx="1466215" cy="2267586"/>
                </a:xfrm>
                <a:custGeom>
                  <a:avLst/>
                  <a:gdLst>
                    <a:gd name="T0" fmla="*/ 2147483646 w 2309"/>
                    <a:gd name="T1" fmla="*/ 2147483646 h 3571"/>
                    <a:gd name="T2" fmla="*/ 2147483646 w 2309"/>
                    <a:gd name="T3" fmla="*/ 2147483646 h 3571"/>
                    <a:gd name="T4" fmla="*/ 2147483646 w 2309"/>
                    <a:gd name="T5" fmla="*/ 2147483646 h 3571"/>
                    <a:gd name="T6" fmla="*/ 2147483646 w 2309"/>
                    <a:gd name="T7" fmla="*/ 2147483646 h 3571"/>
                    <a:gd name="T8" fmla="*/ 2147483646 w 2309"/>
                    <a:gd name="T9" fmla="*/ 2147483646 h 3571"/>
                    <a:gd name="T10" fmla="*/ 2147483646 w 2309"/>
                    <a:gd name="T11" fmla="*/ 2147483646 h 3571"/>
                    <a:gd name="T12" fmla="*/ 2147483646 w 2309"/>
                    <a:gd name="T13" fmla="*/ 2147483646 h 3571"/>
                    <a:gd name="T14" fmla="*/ 2147483646 w 2309"/>
                    <a:gd name="T15" fmla="*/ 2147483646 h 3571"/>
                    <a:gd name="T16" fmla="*/ 2147483646 w 2309"/>
                    <a:gd name="T17" fmla="*/ 2147483646 h 3571"/>
                    <a:gd name="T18" fmla="*/ 2147483646 w 2309"/>
                    <a:gd name="T19" fmla="*/ 2147483646 h 3571"/>
                    <a:gd name="T20" fmla="*/ 2147483646 w 2309"/>
                    <a:gd name="T21" fmla="*/ 2147483646 h 3571"/>
                    <a:gd name="T22" fmla="*/ 0 w 2309"/>
                    <a:gd name="T23" fmla="*/ 2147483646 h 3571"/>
                    <a:gd name="T24" fmla="*/ 0 w 2309"/>
                    <a:gd name="T25" fmla="*/ 2147483646 h 3571"/>
                    <a:gd name="T26" fmla="*/ 2147483646 w 2309"/>
                    <a:gd name="T27" fmla="*/ 2147483646 h 3571"/>
                    <a:gd name="T28" fmla="*/ 2147483646 w 2309"/>
                    <a:gd name="T29" fmla="*/ 2147483646 h 3571"/>
                    <a:gd name="T30" fmla="*/ 2147483646 w 2309"/>
                    <a:gd name="T31" fmla="*/ 2147483646 h 3571"/>
                    <a:gd name="T32" fmla="*/ 2147483646 w 2309"/>
                    <a:gd name="T33" fmla="*/ 2147483646 h 3571"/>
                    <a:gd name="T34" fmla="*/ 0 w 2309"/>
                    <a:gd name="T35" fmla="*/ 2147483646 h 3571"/>
                    <a:gd name="T36" fmla="*/ 2147483646 w 2309"/>
                    <a:gd name="T37" fmla="*/ 2147483646 h 3571"/>
                    <a:gd name="T38" fmla="*/ 2147483646 w 2309"/>
                    <a:gd name="T39" fmla="*/ 2147483646 h 3571"/>
                    <a:gd name="T40" fmla="*/ 2147483646 w 2309"/>
                    <a:gd name="T41" fmla="*/ 2147483646 h 3571"/>
                    <a:gd name="T42" fmla="*/ 2147483646 w 2309"/>
                    <a:gd name="T43" fmla="*/ 2147483646 h 3571"/>
                    <a:gd name="T44" fmla="*/ 2147483646 w 2309"/>
                    <a:gd name="T45" fmla="*/ 2147483646 h 3571"/>
                    <a:gd name="T46" fmla="*/ 2147483646 w 2309"/>
                    <a:gd name="T47" fmla="*/ 2147483646 h 3571"/>
                    <a:gd name="T48" fmla="*/ 2147483646 w 2309"/>
                    <a:gd name="T49" fmla="*/ 2147483646 h 3571"/>
                    <a:gd name="T50" fmla="*/ 2147483646 w 2309"/>
                    <a:gd name="T51" fmla="*/ 2147483646 h 3571"/>
                    <a:gd name="T52" fmla="*/ 2147483646 w 2309"/>
                    <a:gd name="T53" fmla="*/ 2147483646 h 3571"/>
                    <a:gd name="T54" fmla="*/ 2147483646 w 2309"/>
                    <a:gd name="T55" fmla="*/ 2147483646 h 3571"/>
                    <a:gd name="T56" fmla="*/ 2147483646 w 2309"/>
                    <a:gd name="T57" fmla="*/ 2147483646 h 3571"/>
                    <a:gd name="T58" fmla="*/ 2147483646 w 2309"/>
                    <a:gd name="T59" fmla="*/ 2147483646 h 3571"/>
                    <a:gd name="T60" fmla="*/ 2147483646 w 2309"/>
                    <a:gd name="T61" fmla="*/ 2147483646 h 3571"/>
                    <a:gd name="T62" fmla="*/ 2147483646 w 2309"/>
                    <a:gd name="T63" fmla="*/ 2147483646 h 3571"/>
                    <a:gd name="T64" fmla="*/ 2147483646 w 2309"/>
                    <a:gd name="T65" fmla="*/ 2147483646 h 3571"/>
                    <a:gd name="T66" fmla="*/ 2147483646 w 2309"/>
                    <a:gd name="T67" fmla="*/ 2147483646 h 3571"/>
                    <a:gd name="T68" fmla="*/ 2147483646 w 2309"/>
                    <a:gd name="T69" fmla="*/ 2147483646 h 3571"/>
                    <a:gd name="T70" fmla="*/ 2147483646 w 2309"/>
                    <a:gd name="T71" fmla="*/ 0 h 3571"/>
                    <a:gd name="T72" fmla="*/ 2147483646 w 2309"/>
                    <a:gd name="T73" fmla="*/ 2147483646 h 3571"/>
                    <a:gd name="T74" fmla="*/ 2147483646 w 2309"/>
                    <a:gd name="T75" fmla="*/ 2147483646 h 3571"/>
                    <a:gd name="T76" fmla="*/ 2147483646 w 2309"/>
                    <a:gd name="T77" fmla="*/ 2147483646 h 3571"/>
                    <a:gd name="T78" fmla="*/ 2147483646 w 2309"/>
                    <a:gd name="T79" fmla="*/ 2147483646 h 3571"/>
                    <a:gd name="T80" fmla="*/ 2147483646 w 2309"/>
                    <a:gd name="T81" fmla="*/ 2147483646 h 3571"/>
                    <a:gd name="T82" fmla="*/ 2147483646 w 2309"/>
                    <a:gd name="T83" fmla="*/ 2147483646 h 3571"/>
                    <a:gd name="T84" fmla="*/ 2147483646 w 2309"/>
                    <a:gd name="T85" fmla="*/ 2147483646 h 3571"/>
                    <a:gd name="T86" fmla="*/ 2147483646 w 2309"/>
                    <a:gd name="T87" fmla="*/ 2147483646 h 35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09"/>
                    <a:gd name="T133" fmla="*/ 0 h 3571"/>
                    <a:gd name="T134" fmla="*/ 2309 w 2309"/>
                    <a:gd name="T135" fmla="*/ 3571 h 35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09" h="3571">
                      <a:moveTo>
                        <a:pt x="2196" y="2922"/>
                      </a:moveTo>
                      <a:lnTo>
                        <a:pt x="1667" y="3083"/>
                      </a:lnTo>
                      <a:lnTo>
                        <a:pt x="1578" y="3293"/>
                      </a:lnTo>
                      <a:lnTo>
                        <a:pt x="1130" y="3316"/>
                      </a:lnTo>
                      <a:lnTo>
                        <a:pt x="906" y="3571"/>
                      </a:lnTo>
                      <a:lnTo>
                        <a:pt x="520" y="3480"/>
                      </a:lnTo>
                      <a:lnTo>
                        <a:pt x="484" y="3364"/>
                      </a:lnTo>
                      <a:lnTo>
                        <a:pt x="546" y="3364"/>
                      </a:lnTo>
                      <a:lnTo>
                        <a:pt x="520" y="3061"/>
                      </a:lnTo>
                      <a:lnTo>
                        <a:pt x="340" y="2820"/>
                      </a:lnTo>
                      <a:lnTo>
                        <a:pt x="161" y="2378"/>
                      </a:lnTo>
                      <a:lnTo>
                        <a:pt x="0" y="2250"/>
                      </a:lnTo>
                      <a:lnTo>
                        <a:pt x="0" y="2216"/>
                      </a:lnTo>
                      <a:lnTo>
                        <a:pt x="114" y="2260"/>
                      </a:lnTo>
                      <a:lnTo>
                        <a:pt x="36" y="2137"/>
                      </a:lnTo>
                      <a:lnTo>
                        <a:pt x="143" y="2205"/>
                      </a:lnTo>
                      <a:lnTo>
                        <a:pt x="7" y="1937"/>
                      </a:lnTo>
                      <a:lnTo>
                        <a:pt x="0" y="1520"/>
                      </a:lnTo>
                      <a:lnTo>
                        <a:pt x="91" y="1567"/>
                      </a:lnTo>
                      <a:lnTo>
                        <a:pt x="99" y="1495"/>
                      </a:lnTo>
                      <a:lnTo>
                        <a:pt x="420" y="1253"/>
                      </a:lnTo>
                      <a:lnTo>
                        <a:pt x="1057" y="928"/>
                      </a:lnTo>
                      <a:lnTo>
                        <a:pt x="1173" y="753"/>
                      </a:lnTo>
                      <a:lnTo>
                        <a:pt x="1137" y="662"/>
                      </a:lnTo>
                      <a:lnTo>
                        <a:pt x="1218" y="465"/>
                      </a:lnTo>
                      <a:lnTo>
                        <a:pt x="1346" y="603"/>
                      </a:lnTo>
                      <a:lnTo>
                        <a:pt x="1333" y="394"/>
                      </a:lnTo>
                      <a:lnTo>
                        <a:pt x="1470" y="450"/>
                      </a:lnTo>
                      <a:lnTo>
                        <a:pt x="1503" y="450"/>
                      </a:lnTo>
                      <a:lnTo>
                        <a:pt x="1477" y="279"/>
                      </a:lnTo>
                      <a:lnTo>
                        <a:pt x="1587" y="231"/>
                      </a:lnTo>
                      <a:lnTo>
                        <a:pt x="1551" y="184"/>
                      </a:lnTo>
                      <a:lnTo>
                        <a:pt x="1587" y="95"/>
                      </a:lnTo>
                      <a:lnTo>
                        <a:pt x="1693" y="116"/>
                      </a:lnTo>
                      <a:lnTo>
                        <a:pt x="1685" y="36"/>
                      </a:lnTo>
                      <a:lnTo>
                        <a:pt x="1801" y="0"/>
                      </a:lnTo>
                      <a:lnTo>
                        <a:pt x="1998" y="95"/>
                      </a:lnTo>
                      <a:lnTo>
                        <a:pt x="2043" y="244"/>
                      </a:lnTo>
                      <a:lnTo>
                        <a:pt x="2079" y="164"/>
                      </a:lnTo>
                      <a:lnTo>
                        <a:pt x="2150" y="149"/>
                      </a:lnTo>
                      <a:lnTo>
                        <a:pt x="2233" y="1936"/>
                      </a:lnTo>
                      <a:lnTo>
                        <a:pt x="2309" y="2866"/>
                      </a:lnTo>
                      <a:lnTo>
                        <a:pt x="2196" y="2922"/>
                      </a:lnTo>
                      <a:close/>
                    </a:path>
                  </a:pathLst>
                </a:custGeom>
                <a:solidFill>
                  <a:srgbClr val="E6E6E6"/>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8" b="0" i="0" u="none" strike="noStrike" kern="1200" cap="none" spc="0" normalizeH="0" baseline="0" noProof="0">
                    <a:ln>
                      <a:noFill/>
                    </a:ln>
                    <a:solidFill>
                      <a:srgbClr val="4C4C4E"/>
                    </a:solidFill>
                    <a:effectLst/>
                    <a:uLnTx/>
                    <a:uFillTx/>
                    <a:latin typeface="Segoe UI"/>
                    <a:ea typeface="+mn-ea"/>
                    <a:cs typeface="+mn-cs"/>
                  </a:endParaRPr>
                </a:p>
              </p:txBody>
            </p:sp>
            <p:sp>
              <p:nvSpPr>
                <p:cNvPr id="210" name="Freeform 195">
                  <a:extLst>
                    <a:ext uri="{FF2B5EF4-FFF2-40B4-BE49-F238E27FC236}">
                      <a16:creationId xmlns:a16="http://schemas.microsoft.com/office/drawing/2014/main" id="{7A8A318C-D5CC-4398-9F86-E19A24D823C6}"/>
                    </a:ext>
                  </a:extLst>
                </p:cNvPr>
                <p:cNvSpPr>
                  <a:spLocks/>
                </p:cNvSpPr>
                <p:nvPr/>
              </p:nvSpPr>
              <p:spPr bwMode="auto">
                <a:xfrm>
                  <a:off x="5859780" y="3502269"/>
                  <a:ext cx="878840" cy="1514475"/>
                </a:xfrm>
                <a:custGeom>
                  <a:avLst/>
                  <a:gdLst>
                    <a:gd name="T0" fmla="*/ 2147483646 w 1384"/>
                    <a:gd name="T1" fmla="*/ 2147483646 h 2385"/>
                    <a:gd name="T2" fmla="*/ 2147483646 w 1384"/>
                    <a:gd name="T3" fmla="*/ 2147483646 h 2385"/>
                    <a:gd name="T4" fmla="*/ 2147483646 w 1384"/>
                    <a:gd name="T5" fmla="*/ 2147483646 h 2385"/>
                    <a:gd name="T6" fmla="*/ 2147483646 w 1384"/>
                    <a:gd name="T7" fmla="*/ 2147483646 h 2385"/>
                    <a:gd name="T8" fmla="*/ 2147483646 w 1384"/>
                    <a:gd name="T9" fmla="*/ 2147483646 h 2385"/>
                    <a:gd name="T10" fmla="*/ 2147483646 w 1384"/>
                    <a:gd name="T11" fmla="*/ 2147483646 h 2385"/>
                    <a:gd name="T12" fmla="*/ 2147483646 w 1384"/>
                    <a:gd name="T13" fmla="*/ 2147483646 h 2385"/>
                    <a:gd name="T14" fmla="*/ 2147483646 w 1384"/>
                    <a:gd name="T15" fmla="*/ 2147483646 h 2385"/>
                    <a:gd name="T16" fmla="*/ 2147483646 w 1384"/>
                    <a:gd name="T17" fmla="*/ 2147483646 h 2385"/>
                    <a:gd name="T18" fmla="*/ 2147483646 w 1384"/>
                    <a:gd name="T19" fmla="*/ 2147483646 h 2385"/>
                    <a:gd name="T20" fmla="*/ 2147483646 w 1384"/>
                    <a:gd name="T21" fmla="*/ 2147483646 h 2385"/>
                    <a:gd name="T22" fmla="*/ 2147483646 w 1384"/>
                    <a:gd name="T23" fmla="*/ 2147483646 h 2385"/>
                    <a:gd name="T24" fmla="*/ 0 w 1384"/>
                    <a:gd name="T25" fmla="*/ 2147483646 h 2385"/>
                    <a:gd name="T26" fmla="*/ 2147483646 w 1384"/>
                    <a:gd name="T27" fmla="*/ 2147483646 h 2385"/>
                    <a:gd name="T28" fmla="*/ 2147483646 w 1384"/>
                    <a:gd name="T29" fmla="*/ 2147483646 h 2385"/>
                    <a:gd name="T30" fmla="*/ 2147483646 w 1384"/>
                    <a:gd name="T31" fmla="*/ 2147483646 h 2385"/>
                    <a:gd name="T32" fmla="*/ 2147483646 w 1384"/>
                    <a:gd name="T33" fmla="*/ 2147483646 h 2385"/>
                    <a:gd name="T34" fmla="*/ 2147483646 w 1384"/>
                    <a:gd name="T35" fmla="*/ 2147483646 h 2385"/>
                    <a:gd name="T36" fmla="*/ 2147483646 w 1384"/>
                    <a:gd name="T37" fmla="*/ 2147483646 h 2385"/>
                    <a:gd name="T38" fmla="*/ 2147483646 w 1384"/>
                    <a:gd name="T39" fmla="*/ 2147483646 h 2385"/>
                    <a:gd name="T40" fmla="*/ 2147483646 w 1384"/>
                    <a:gd name="T41" fmla="*/ 2147483646 h 2385"/>
                    <a:gd name="T42" fmla="*/ 2147483646 w 1384"/>
                    <a:gd name="T43" fmla="*/ 2147483646 h 2385"/>
                    <a:gd name="T44" fmla="*/ 2147483646 w 1384"/>
                    <a:gd name="T45" fmla="*/ 2147483646 h 2385"/>
                    <a:gd name="T46" fmla="*/ 2147483646 w 1384"/>
                    <a:gd name="T47" fmla="*/ 2147483646 h 2385"/>
                    <a:gd name="T48" fmla="*/ 2147483646 w 1384"/>
                    <a:gd name="T49" fmla="*/ 2147483646 h 2385"/>
                    <a:gd name="T50" fmla="*/ 2147483646 w 1384"/>
                    <a:gd name="T51" fmla="*/ 2147483646 h 2385"/>
                    <a:gd name="T52" fmla="*/ 2147483646 w 1384"/>
                    <a:gd name="T53" fmla="*/ 2147483646 h 2385"/>
                    <a:gd name="T54" fmla="*/ 2147483646 w 1384"/>
                    <a:gd name="T55" fmla="*/ 2147483646 h 2385"/>
                    <a:gd name="T56" fmla="*/ 2147483646 w 1384"/>
                    <a:gd name="T57" fmla="*/ 2147483646 h 2385"/>
                    <a:gd name="T58" fmla="*/ 2147483646 w 1384"/>
                    <a:gd name="T59" fmla="*/ 2147483646 h 2385"/>
                    <a:gd name="T60" fmla="*/ 2147483646 w 1384"/>
                    <a:gd name="T61" fmla="*/ 2147483646 h 2385"/>
                    <a:gd name="T62" fmla="*/ 2147483646 w 1384"/>
                    <a:gd name="T63" fmla="*/ 2147483646 h 2385"/>
                    <a:gd name="T64" fmla="*/ 2147483646 w 1384"/>
                    <a:gd name="T65" fmla="*/ 2147483646 h 2385"/>
                    <a:gd name="T66" fmla="*/ 2147483646 w 1384"/>
                    <a:gd name="T67" fmla="*/ 2147483646 h 2385"/>
                    <a:gd name="T68" fmla="*/ 2147483646 w 1384"/>
                    <a:gd name="T69" fmla="*/ 0 h 2385"/>
                    <a:gd name="T70" fmla="*/ 2147483646 w 1384"/>
                    <a:gd name="T71" fmla="*/ 2147483646 h 2385"/>
                    <a:gd name="T72" fmla="*/ 2147483646 w 1384"/>
                    <a:gd name="T73" fmla="*/ 2147483646 h 23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4"/>
                    <a:gd name="T112" fmla="*/ 0 h 2385"/>
                    <a:gd name="T113" fmla="*/ 1384 w 1384"/>
                    <a:gd name="T114" fmla="*/ 2385 h 23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4" h="2385">
                      <a:moveTo>
                        <a:pt x="425" y="8"/>
                      </a:moveTo>
                      <a:lnTo>
                        <a:pt x="462" y="66"/>
                      </a:lnTo>
                      <a:lnTo>
                        <a:pt x="543" y="66"/>
                      </a:lnTo>
                      <a:lnTo>
                        <a:pt x="543" y="190"/>
                      </a:lnTo>
                      <a:lnTo>
                        <a:pt x="501" y="164"/>
                      </a:lnTo>
                      <a:lnTo>
                        <a:pt x="311" y="157"/>
                      </a:lnTo>
                      <a:lnTo>
                        <a:pt x="258" y="256"/>
                      </a:lnTo>
                      <a:lnTo>
                        <a:pt x="195" y="230"/>
                      </a:lnTo>
                      <a:lnTo>
                        <a:pt x="74" y="493"/>
                      </a:lnTo>
                      <a:lnTo>
                        <a:pt x="156" y="591"/>
                      </a:lnTo>
                      <a:lnTo>
                        <a:pt x="125" y="698"/>
                      </a:lnTo>
                      <a:lnTo>
                        <a:pt x="81" y="584"/>
                      </a:lnTo>
                      <a:lnTo>
                        <a:pt x="0" y="603"/>
                      </a:lnTo>
                      <a:lnTo>
                        <a:pt x="85" y="2385"/>
                      </a:lnTo>
                      <a:lnTo>
                        <a:pt x="1377" y="2385"/>
                      </a:lnTo>
                      <a:lnTo>
                        <a:pt x="1384" y="783"/>
                      </a:lnTo>
                      <a:lnTo>
                        <a:pt x="1080" y="627"/>
                      </a:lnTo>
                      <a:lnTo>
                        <a:pt x="1017" y="567"/>
                      </a:lnTo>
                      <a:lnTo>
                        <a:pt x="1100" y="395"/>
                      </a:lnTo>
                      <a:lnTo>
                        <a:pt x="1066" y="370"/>
                      </a:lnTo>
                      <a:lnTo>
                        <a:pt x="1100" y="313"/>
                      </a:lnTo>
                      <a:lnTo>
                        <a:pt x="1156" y="336"/>
                      </a:lnTo>
                      <a:lnTo>
                        <a:pt x="1250" y="190"/>
                      </a:lnTo>
                      <a:lnTo>
                        <a:pt x="1145" y="123"/>
                      </a:lnTo>
                      <a:lnTo>
                        <a:pt x="1086" y="182"/>
                      </a:lnTo>
                      <a:lnTo>
                        <a:pt x="1066" y="106"/>
                      </a:lnTo>
                      <a:lnTo>
                        <a:pt x="958" y="197"/>
                      </a:lnTo>
                      <a:lnTo>
                        <a:pt x="876" y="123"/>
                      </a:lnTo>
                      <a:lnTo>
                        <a:pt x="812" y="164"/>
                      </a:lnTo>
                      <a:lnTo>
                        <a:pt x="794" y="99"/>
                      </a:lnTo>
                      <a:lnTo>
                        <a:pt x="684" y="132"/>
                      </a:lnTo>
                      <a:lnTo>
                        <a:pt x="691" y="90"/>
                      </a:lnTo>
                      <a:lnTo>
                        <a:pt x="691" y="73"/>
                      </a:lnTo>
                      <a:lnTo>
                        <a:pt x="634" y="66"/>
                      </a:lnTo>
                      <a:lnTo>
                        <a:pt x="539" y="0"/>
                      </a:lnTo>
                      <a:lnTo>
                        <a:pt x="425" y="8"/>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8" b="0" i="0" u="none" strike="noStrike" kern="1200" cap="none" spc="0" normalizeH="0" baseline="0" noProof="0">
                    <a:ln>
                      <a:noFill/>
                    </a:ln>
                    <a:solidFill>
                      <a:srgbClr val="4C4C4E"/>
                    </a:solidFill>
                    <a:effectLst/>
                    <a:uLnTx/>
                    <a:uFillTx/>
                    <a:latin typeface="Segoe UI"/>
                    <a:ea typeface="+mn-ea"/>
                    <a:cs typeface="+mn-cs"/>
                  </a:endParaRPr>
                </a:p>
              </p:txBody>
            </p:sp>
            <p:sp>
              <p:nvSpPr>
                <p:cNvPr id="211" name="Freeform 196">
                  <a:extLst>
                    <a:ext uri="{FF2B5EF4-FFF2-40B4-BE49-F238E27FC236}">
                      <a16:creationId xmlns:a16="http://schemas.microsoft.com/office/drawing/2014/main" id="{5149BAC1-368A-4DDB-9E0B-AD49FA4A2C97}"/>
                    </a:ext>
                  </a:extLst>
                </p:cNvPr>
                <p:cNvSpPr>
                  <a:spLocks/>
                </p:cNvSpPr>
                <p:nvPr/>
              </p:nvSpPr>
              <p:spPr bwMode="auto">
                <a:xfrm>
                  <a:off x="6734175" y="3454694"/>
                  <a:ext cx="1383030" cy="1920240"/>
                </a:xfrm>
                <a:custGeom>
                  <a:avLst/>
                  <a:gdLst>
                    <a:gd name="T0" fmla="*/ 2147483646 w 2178"/>
                    <a:gd name="T1" fmla="*/ 2147483646 h 3024"/>
                    <a:gd name="T2" fmla="*/ 0 w 2178"/>
                    <a:gd name="T3" fmla="*/ 2147483646 h 3024"/>
                    <a:gd name="T4" fmla="*/ 2147483646 w 2178"/>
                    <a:gd name="T5" fmla="*/ 2147483646 h 3024"/>
                    <a:gd name="T6" fmla="*/ 2147483646 w 2178"/>
                    <a:gd name="T7" fmla="*/ 2147483646 h 3024"/>
                    <a:gd name="T8" fmla="*/ 2147483646 w 2178"/>
                    <a:gd name="T9" fmla="*/ 2147483646 h 3024"/>
                    <a:gd name="T10" fmla="*/ 2147483646 w 2178"/>
                    <a:gd name="T11" fmla="*/ 2147483646 h 3024"/>
                    <a:gd name="T12" fmla="*/ 2147483646 w 2178"/>
                    <a:gd name="T13" fmla="*/ 2147483646 h 3024"/>
                    <a:gd name="T14" fmla="*/ 2147483646 w 2178"/>
                    <a:gd name="T15" fmla="*/ 2147483646 h 3024"/>
                    <a:gd name="T16" fmla="*/ 2147483646 w 2178"/>
                    <a:gd name="T17" fmla="*/ 2147483646 h 3024"/>
                    <a:gd name="T18" fmla="*/ 2147483646 w 2178"/>
                    <a:gd name="T19" fmla="*/ 2147483646 h 3024"/>
                    <a:gd name="T20" fmla="*/ 2147483646 w 2178"/>
                    <a:gd name="T21" fmla="*/ 2147483646 h 3024"/>
                    <a:gd name="T22" fmla="*/ 2147483646 w 2178"/>
                    <a:gd name="T23" fmla="*/ 2147483646 h 3024"/>
                    <a:gd name="T24" fmla="*/ 2147483646 w 2178"/>
                    <a:gd name="T25" fmla="*/ 2147483646 h 3024"/>
                    <a:gd name="T26" fmla="*/ 2147483646 w 2178"/>
                    <a:gd name="T27" fmla="*/ 2147483646 h 3024"/>
                    <a:gd name="T28" fmla="*/ 2147483646 w 2178"/>
                    <a:gd name="T29" fmla="*/ 2147483646 h 3024"/>
                    <a:gd name="T30" fmla="*/ 2147483646 w 2178"/>
                    <a:gd name="T31" fmla="*/ 2147483646 h 3024"/>
                    <a:gd name="T32" fmla="*/ 2147483646 w 2178"/>
                    <a:gd name="T33" fmla="*/ 2147483646 h 3024"/>
                    <a:gd name="T34" fmla="*/ 2147483646 w 2178"/>
                    <a:gd name="T35" fmla="*/ 2147483646 h 3024"/>
                    <a:gd name="T36" fmla="*/ 2147483646 w 2178"/>
                    <a:gd name="T37" fmla="*/ 2147483646 h 3024"/>
                    <a:gd name="T38" fmla="*/ 2147483646 w 2178"/>
                    <a:gd name="T39" fmla="*/ 2147483646 h 3024"/>
                    <a:gd name="T40" fmla="*/ 2147483646 w 2178"/>
                    <a:gd name="T41" fmla="*/ 2147483646 h 3024"/>
                    <a:gd name="T42" fmla="*/ 2147483646 w 2178"/>
                    <a:gd name="T43" fmla="*/ 2147483646 h 3024"/>
                    <a:gd name="T44" fmla="*/ 2147483646 w 2178"/>
                    <a:gd name="T45" fmla="*/ 2147483646 h 3024"/>
                    <a:gd name="T46" fmla="*/ 2147483646 w 2178"/>
                    <a:gd name="T47" fmla="*/ 2147483646 h 3024"/>
                    <a:gd name="T48" fmla="*/ 2147483646 w 2178"/>
                    <a:gd name="T49" fmla="*/ 2147483646 h 3024"/>
                    <a:gd name="T50" fmla="*/ 2147483646 w 2178"/>
                    <a:gd name="T51" fmla="*/ 2147483646 h 3024"/>
                    <a:gd name="T52" fmla="*/ 2147483646 w 2178"/>
                    <a:gd name="T53" fmla="*/ 2147483646 h 3024"/>
                    <a:gd name="T54" fmla="*/ 2147483646 w 2178"/>
                    <a:gd name="T55" fmla="*/ 2147483646 h 3024"/>
                    <a:gd name="T56" fmla="*/ 2147483646 w 2178"/>
                    <a:gd name="T57" fmla="*/ 2147483646 h 3024"/>
                    <a:gd name="T58" fmla="*/ 2147483646 w 2178"/>
                    <a:gd name="T59" fmla="*/ 2147483646 h 3024"/>
                    <a:gd name="T60" fmla="*/ 2147483646 w 2178"/>
                    <a:gd name="T61" fmla="*/ 2147483646 h 3024"/>
                    <a:gd name="T62" fmla="*/ 2147483646 w 2178"/>
                    <a:gd name="T63" fmla="*/ 2147483646 h 3024"/>
                    <a:gd name="T64" fmla="*/ 2147483646 w 2178"/>
                    <a:gd name="T65" fmla="*/ 2147483646 h 3024"/>
                    <a:gd name="T66" fmla="*/ 2147483646 w 2178"/>
                    <a:gd name="T67" fmla="*/ 2147483646 h 3024"/>
                    <a:gd name="T68" fmla="*/ 2147483646 w 2178"/>
                    <a:gd name="T69" fmla="*/ 2147483646 h 3024"/>
                    <a:gd name="T70" fmla="*/ 2147483646 w 2178"/>
                    <a:gd name="T71" fmla="*/ 2147483646 h 3024"/>
                    <a:gd name="T72" fmla="*/ 2147483646 w 2178"/>
                    <a:gd name="T73" fmla="*/ 0 h 3024"/>
                    <a:gd name="T74" fmla="*/ 2147483646 w 2178"/>
                    <a:gd name="T75" fmla="*/ 2147483646 h 3024"/>
                    <a:gd name="T76" fmla="*/ 2147483646 w 2178"/>
                    <a:gd name="T77" fmla="*/ 2147483646 h 3024"/>
                    <a:gd name="T78" fmla="*/ 2147483646 w 2178"/>
                    <a:gd name="T79" fmla="*/ 2147483646 h 3024"/>
                    <a:gd name="T80" fmla="*/ 2147483646 w 2178"/>
                    <a:gd name="T81" fmla="*/ 2147483646 h 3024"/>
                    <a:gd name="T82" fmla="*/ 2147483646 w 2178"/>
                    <a:gd name="T83" fmla="*/ 2147483646 h 3024"/>
                    <a:gd name="T84" fmla="*/ 2147483646 w 2178"/>
                    <a:gd name="T85" fmla="*/ 2147483646 h 3024"/>
                    <a:gd name="T86" fmla="*/ 2147483646 w 2178"/>
                    <a:gd name="T87" fmla="*/ 2147483646 h 3024"/>
                    <a:gd name="T88" fmla="*/ 2147483646 w 2178"/>
                    <a:gd name="T89" fmla="*/ 2147483646 h 3024"/>
                    <a:gd name="T90" fmla="*/ 2147483646 w 2178"/>
                    <a:gd name="T91" fmla="*/ 2147483646 h 3024"/>
                    <a:gd name="T92" fmla="*/ 2147483646 w 2178"/>
                    <a:gd name="T93" fmla="*/ 2147483646 h 3024"/>
                    <a:gd name="T94" fmla="*/ 2147483646 w 2178"/>
                    <a:gd name="T95" fmla="*/ 2147483646 h 3024"/>
                    <a:gd name="T96" fmla="*/ 2147483646 w 2178"/>
                    <a:gd name="T97" fmla="*/ 2147483646 h 3024"/>
                    <a:gd name="T98" fmla="*/ 2147483646 w 2178"/>
                    <a:gd name="T99" fmla="*/ 2147483646 h 3024"/>
                    <a:gd name="T100" fmla="*/ 2147483646 w 2178"/>
                    <a:gd name="T101" fmla="*/ 2147483646 h 3024"/>
                    <a:gd name="T102" fmla="*/ 2147483646 w 2178"/>
                    <a:gd name="T103" fmla="*/ 2147483646 h 30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8"/>
                    <a:gd name="T157" fmla="*/ 0 h 3024"/>
                    <a:gd name="T158" fmla="*/ 2178 w 2178"/>
                    <a:gd name="T159" fmla="*/ 3024 h 30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8" h="3024">
                      <a:moveTo>
                        <a:pt x="7" y="864"/>
                      </a:moveTo>
                      <a:lnTo>
                        <a:pt x="0" y="2466"/>
                      </a:lnTo>
                      <a:lnTo>
                        <a:pt x="403" y="2518"/>
                      </a:lnTo>
                      <a:lnTo>
                        <a:pt x="403" y="2922"/>
                      </a:lnTo>
                      <a:lnTo>
                        <a:pt x="1535" y="3024"/>
                      </a:lnTo>
                      <a:lnTo>
                        <a:pt x="1596" y="2947"/>
                      </a:lnTo>
                      <a:lnTo>
                        <a:pt x="1748" y="2947"/>
                      </a:lnTo>
                      <a:lnTo>
                        <a:pt x="1821" y="3021"/>
                      </a:lnTo>
                      <a:lnTo>
                        <a:pt x="1949" y="3021"/>
                      </a:lnTo>
                      <a:lnTo>
                        <a:pt x="2000" y="2947"/>
                      </a:lnTo>
                      <a:lnTo>
                        <a:pt x="2178" y="2947"/>
                      </a:lnTo>
                      <a:lnTo>
                        <a:pt x="2142" y="2811"/>
                      </a:lnTo>
                      <a:lnTo>
                        <a:pt x="2167" y="2595"/>
                      </a:lnTo>
                      <a:lnTo>
                        <a:pt x="2066" y="2332"/>
                      </a:lnTo>
                      <a:lnTo>
                        <a:pt x="1907" y="2152"/>
                      </a:lnTo>
                      <a:lnTo>
                        <a:pt x="1882" y="1958"/>
                      </a:lnTo>
                      <a:lnTo>
                        <a:pt x="1732" y="1958"/>
                      </a:lnTo>
                      <a:lnTo>
                        <a:pt x="1725" y="1808"/>
                      </a:lnTo>
                      <a:lnTo>
                        <a:pt x="1624" y="1707"/>
                      </a:lnTo>
                      <a:lnTo>
                        <a:pt x="1663" y="1651"/>
                      </a:lnTo>
                      <a:lnTo>
                        <a:pt x="1624" y="1572"/>
                      </a:lnTo>
                      <a:lnTo>
                        <a:pt x="1473" y="1513"/>
                      </a:lnTo>
                      <a:lnTo>
                        <a:pt x="1434" y="1422"/>
                      </a:lnTo>
                      <a:lnTo>
                        <a:pt x="1275" y="1356"/>
                      </a:lnTo>
                      <a:lnTo>
                        <a:pt x="1239" y="1031"/>
                      </a:lnTo>
                      <a:lnTo>
                        <a:pt x="1162" y="973"/>
                      </a:lnTo>
                      <a:lnTo>
                        <a:pt x="1170" y="695"/>
                      </a:lnTo>
                      <a:lnTo>
                        <a:pt x="1039" y="599"/>
                      </a:lnTo>
                      <a:lnTo>
                        <a:pt x="995" y="589"/>
                      </a:lnTo>
                      <a:lnTo>
                        <a:pt x="964" y="639"/>
                      </a:lnTo>
                      <a:lnTo>
                        <a:pt x="925" y="610"/>
                      </a:lnTo>
                      <a:lnTo>
                        <a:pt x="888" y="392"/>
                      </a:lnTo>
                      <a:lnTo>
                        <a:pt x="888" y="304"/>
                      </a:lnTo>
                      <a:lnTo>
                        <a:pt x="836" y="282"/>
                      </a:lnTo>
                      <a:lnTo>
                        <a:pt x="836" y="213"/>
                      </a:lnTo>
                      <a:lnTo>
                        <a:pt x="802" y="235"/>
                      </a:lnTo>
                      <a:lnTo>
                        <a:pt x="753" y="0"/>
                      </a:lnTo>
                      <a:lnTo>
                        <a:pt x="591" y="204"/>
                      </a:lnTo>
                      <a:lnTo>
                        <a:pt x="584" y="282"/>
                      </a:lnTo>
                      <a:lnTo>
                        <a:pt x="646" y="314"/>
                      </a:lnTo>
                      <a:lnTo>
                        <a:pt x="639" y="363"/>
                      </a:lnTo>
                      <a:lnTo>
                        <a:pt x="600" y="325"/>
                      </a:lnTo>
                      <a:lnTo>
                        <a:pt x="570" y="508"/>
                      </a:lnTo>
                      <a:lnTo>
                        <a:pt x="591" y="577"/>
                      </a:lnTo>
                      <a:lnTo>
                        <a:pt x="541" y="943"/>
                      </a:lnTo>
                      <a:lnTo>
                        <a:pt x="462" y="1049"/>
                      </a:lnTo>
                      <a:lnTo>
                        <a:pt x="363" y="1118"/>
                      </a:lnTo>
                      <a:lnTo>
                        <a:pt x="220" y="1081"/>
                      </a:lnTo>
                      <a:lnTo>
                        <a:pt x="183" y="953"/>
                      </a:lnTo>
                      <a:lnTo>
                        <a:pt x="62" y="953"/>
                      </a:lnTo>
                      <a:lnTo>
                        <a:pt x="7" y="864"/>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8" b="0" i="0" u="none" strike="noStrike" kern="1200" cap="none" spc="0" normalizeH="0" baseline="0" noProof="0">
                    <a:ln>
                      <a:noFill/>
                    </a:ln>
                    <a:solidFill>
                      <a:srgbClr val="4C4C4E"/>
                    </a:solidFill>
                    <a:effectLst/>
                    <a:uLnTx/>
                    <a:uFillTx/>
                    <a:latin typeface="Segoe UI"/>
                    <a:ea typeface="+mn-ea"/>
                    <a:cs typeface="+mn-cs"/>
                  </a:endParaRPr>
                </a:p>
              </p:txBody>
            </p:sp>
            <p:sp>
              <p:nvSpPr>
                <p:cNvPr id="212" name="Freeform 197">
                  <a:extLst>
                    <a:ext uri="{FF2B5EF4-FFF2-40B4-BE49-F238E27FC236}">
                      <a16:creationId xmlns:a16="http://schemas.microsoft.com/office/drawing/2014/main" id="{D2E8E5E8-623C-49DC-B4C2-15CD81179324}"/>
                    </a:ext>
                  </a:extLst>
                </p:cNvPr>
                <p:cNvSpPr>
                  <a:spLocks/>
                </p:cNvSpPr>
                <p:nvPr/>
              </p:nvSpPr>
              <p:spPr bwMode="auto">
                <a:xfrm>
                  <a:off x="5913755" y="5020604"/>
                  <a:ext cx="1076325" cy="1223645"/>
                </a:xfrm>
                <a:custGeom>
                  <a:avLst/>
                  <a:gdLst>
                    <a:gd name="T0" fmla="*/ 0 w 1695"/>
                    <a:gd name="T1" fmla="*/ 0 h 1927"/>
                    <a:gd name="T2" fmla="*/ 2147483646 w 1695"/>
                    <a:gd name="T3" fmla="*/ 2147483646 h 1927"/>
                    <a:gd name="T4" fmla="*/ 2147483646 w 1695"/>
                    <a:gd name="T5" fmla="*/ 2147483646 h 1927"/>
                    <a:gd name="T6" fmla="*/ 2147483646 w 1695"/>
                    <a:gd name="T7" fmla="*/ 2147483646 h 1927"/>
                    <a:gd name="T8" fmla="*/ 2147483646 w 1695"/>
                    <a:gd name="T9" fmla="*/ 2147483646 h 1927"/>
                    <a:gd name="T10" fmla="*/ 2147483646 w 1695"/>
                    <a:gd name="T11" fmla="*/ 2147483646 h 1927"/>
                    <a:gd name="T12" fmla="*/ 2147483646 w 1695"/>
                    <a:gd name="T13" fmla="*/ 2147483646 h 1927"/>
                    <a:gd name="T14" fmla="*/ 2147483646 w 1695"/>
                    <a:gd name="T15" fmla="*/ 2147483646 h 1927"/>
                    <a:gd name="T16" fmla="*/ 2147483646 w 1695"/>
                    <a:gd name="T17" fmla="*/ 2147483646 h 1927"/>
                    <a:gd name="T18" fmla="*/ 2147483646 w 1695"/>
                    <a:gd name="T19" fmla="*/ 2147483646 h 1927"/>
                    <a:gd name="T20" fmla="*/ 2147483646 w 1695"/>
                    <a:gd name="T21" fmla="*/ 2147483646 h 1927"/>
                    <a:gd name="T22" fmla="*/ 2147483646 w 1695"/>
                    <a:gd name="T23" fmla="*/ 2147483646 h 1927"/>
                    <a:gd name="T24" fmla="*/ 2147483646 w 1695"/>
                    <a:gd name="T25" fmla="*/ 2147483646 h 1927"/>
                    <a:gd name="T26" fmla="*/ 2147483646 w 1695"/>
                    <a:gd name="T27" fmla="*/ 2147483646 h 1927"/>
                    <a:gd name="T28" fmla="*/ 2147483646 w 1695"/>
                    <a:gd name="T29" fmla="*/ 2147483646 h 1927"/>
                    <a:gd name="T30" fmla="*/ 2147483646 w 1695"/>
                    <a:gd name="T31" fmla="*/ 2147483646 h 1927"/>
                    <a:gd name="T32" fmla="*/ 2147483646 w 1695"/>
                    <a:gd name="T33" fmla="*/ 2147483646 h 1927"/>
                    <a:gd name="T34" fmla="*/ 2147483646 w 1695"/>
                    <a:gd name="T35" fmla="*/ 2147483646 h 1927"/>
                    <a:gd name="T36" fmla="*/ 2147483646 w 1695"/>
                    <a:gd name="T37" fmla="*/ 2147483646 h 1927"/>
                    <a:gd name="T38" fmla="*/ 2147483646 w 1695"/>
                    <a:gd name="T39" fmla="*/ 2147483646 h 1927"/>
                    <a:gd name="T40" fmla="*/ 2147483646 w 1695"/>
                    <a:gd name="T41" fmla="*/ 2147483646 h 1927"/>
                    <a:gd name="T42" fmla="*/ 2147483646 w 1695"/>
                    <a:gd name="T43" fmla="*/ 2147483646 h 1927"/>
                    <a:gd name="T44" fmla="*/ 2147483646 w 1695"/>
                    <a:gd name="T45" fmla="*/ 2147483646 h 1927"/>
                    <a:gd name="T46" fmla="*/ 2147483646 w 1695"/>
                    <a:gd name="T47" fmla="*/ 2147483646 h 1927"/>
                    <a:gd name="T48" fmla="*/ 2147483646 w 1695"/>
                    <a:gd name="T49" fmla="*/ 2147483646 h 1927"/>
                    <a:gd name="T50" fmla="*/ 2147483646 w 1695"/>
                    <a:gd name="T51" fmla="*/ 0 h 1927"/>
                    <a:gd name="T52" fmla="*/ 0 w 1695"/>
                    <a:gd name="T53" fmla="*/ 0 h 1927"/>
                    <a:gd name="T54" fmla="*/ 0 w 1695"/>
                    <a:gd name="T55" fmla="*/ 0 h 19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5"/>
                    <a:gd name="T85" fmla="*/ 0 h 1927"/>
                    <a:gd name="T86" fmla="*/ 1695 w 1695"/>
                    <a:gd name="T87" fmla="*/ 1927 h 19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5" h="1927">
                      <a:moveTo>
                        <a:pt x="0" y="0"/>
                      </a:moveTo>
                      <a:lnTo>
                        <a:pt x="76" y="930"/>
                      </a:lnTo>
                      <a:lnTo>
                        <a:pt x="432" y="898"/>
                      </a:lnTo>
                      <a:lnTo>
                        <a:pt x="498" y="964"/>
                      </a:lnTo>
                      <a:lnTo>
                        <a:pt x="651" y="920"/>
                      </a:lnTo>
                      <a:lnTo>
                        <a:pt x="737" y="1025"/>
                      </a:lnTo>
                      <a:lnTo>
                        <a:pt x="785" y="997"/>
                      </a:lnTo>
                      <a:lnTo>
                        <a:pt x="991" y="1392"/>
                      </a:lnTo>
                      <a:lnTo>
                        <a:pt x="1115" y="1248"/>
                      </a:lnTo>
                      <a:lnTo>
                        <a:pt x="1259" y="990"/>
                      </a:lnTo>
                      <a:lnTo>
                        <a:pt x="1306" y="1107"/>
                      </a:lnTo>
                      <a:lnTo>
                        <a:pt x="1212" y="1288"/>
                      </a:lnTo>
                      <a:lnTo>
                        <a:pt x="1212" y="1392"/>
                      </a:lnTo>
                      <a:lnTo>
                        <a:pt x="1060" y="1449"/>
                      </a:lnTo>
                      <a:lnTo>
                        <a:pt x="1259" y="1432"/>
                      </a:lnTo>
                      <a:lnTo>
                        <a:pt x="1319" y="1318"/>
                      </a:lnTo>
                      <a:lnTo>
                        <a:pt x="1374" y="1421"/>
                      </a:lnTo>
                      <a:lnTo>
                        <a:pt x="1310" y="1475"/>
                      </a:lnTo>
                      <a:lnTo>
                        <a:pt x="1443" y="1468"/>
                      </a:lnTo>
                      <a:lnTo>
                        <a:pt x="1500" y="1642"/>
                      </a:lnTo>
                      <a:lnTo>
                        <a:pt x="1503" y="1782"/>
                      </a:lnTo>
                      <a:lnTo>
                        <a:pt x="1672" y="1927"/>
                      </a:lnTo>
                      <a:lnTo>
                        <a:pt x="1695" y="1267"/>
                      </a:lnTo>
                      <a:lnTo>
                        <a:pt x="1695" y="456"/>
                      </a:lnTo>
                      <a:lnTo>
                        <a:pt x="1695" y="52"/>
                      </a:lnTo>
                      <a:lnTo>
                        <a:pt x="1292" y="0"/>
                      </a:lnTo>
                      <a:lnTo>
                        <a:pt x="0"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8" b="0" i="0" u="none" strike="noStrike" kern="1200" cap="none" spc="0" normalizeH="0" baseline="0" noProof="0">
                    <a:ln>
                      <a:noFill/>
                    </a:ln>
                    <a:solidFill>
                      <a:srgbClr val="4C4C4E"/>
                    </a:solidFill>
                    <a:effectLst/>
                    <a:uLnTx/>
                    <a:uFillTx/>
                    <a:latin typeface="Segoe UI"/>
                    <a:ea typeface="+mn-ea"/>
                    <a:cs typeface="+mn-cs"/>
                  </a:endParaRPr>
                </a:p>
              </p:txBody>
            </p:sp>
            <p:sp>
              <p:nvSpPr>
                <p:cNvPr id="213" name="Freeform 198">
                  <a:extLst>
                    <a:ext uri="{FF2B5EF4-FFF2-40B4-BE49-F238E27FC236}">
                      <a16:creationId xmlns:a16="http://schemas.microsoft.com/office/drawing/2014/main" id="{4B694234-2178-476A-BE2C-9B4F6EA75B01}"/>
                    </a:ext>
                  </a:extLst>
                </p:cNvPr>
                <p:cNvSpPr>
                  <a:spLocks/>
                </p:cNvSpPr>
                <p:nvPr/>
              </p:nvSpPr>
              <p:spPr bwMode="auto">
                <a:xfrm>
                  <a:off x="6990081" y="5310163"/>
                  <a:ext cx="1134746" cy="916940"/>
                </a:xfrm>
                <a:custGeom>
                  <a:avLst/>
                  <a:gdLst>
                    <a:gd name="T0" fmla="*/ 0 w 1787"/>
                    <a:gd name="T1" fmla="*/ 0 h 1444"/>
                    <a:gd name="T2" fmla="*/ 2147483646 w 1787"/>
                    <a:gd name="T3" fmla="*/ 2147483646 h 1444"/>
                    <a:gd name="T4" fmla="*/ 2147483646 w 1787"/>
                    <a:gd name="T5" fmla="*/ 2147483646 h 1444"/>
                    <a:gd name="T6" fmla="*/ 2147483646 w 1787"/>
                    <a:gd name="T7" fmla="*/ 2147483646 h 1444"/>
                    <a:gd name="T8" fmla="*/ 2147483646 w 1787"/>
                    <a:gd name="T9" fmla="*/ 2147483646 h 1444"/>
                    <a:gd name="T10" fmla="*/ 2147483646 w 1787"/>
                    <a:gd name="T11" fmla="*/ 2147483646 h 1444"/>
                    <a:gd name="T12" fmla="*/ 2147483646 w 1787"/>
                    <a:gd name="T13" fmla="*/ 2147483646 h 1444"/>
                    <a:gd name="T14" fmla="*/ 2147483646 w 1787"/>
                    <a:gd name="T15" fmla="*/ 2147483646 h 1444"/>
                    <a:gd name="T16" fmla="*/ 2147483646 w 1787"/>
                    <a:gd name="T17" fmla="*/ 2147483646 h 1444"/>
                    <a:gd name="T18" fmla="*/ 2147483646 w 1787"/>
                    <a:gd name="T19" fmla="*/ 2147483646 h 1444"/>
                    <a:gd name="T20" fmla="*/ 2147483646 w 1787"/>
                    <a:gd name="T21" fmla="*/ 2147483646 h 1444"/>
                    <a:gd name="T22" fmla="*/ 2147483646 w 1787"/>
                    <a:gd name="T23" fmla="*/ 2147483646 h 1444"/>
                    <a:gd name="T24" fmla="*/ 2147483646 w 1787"/>
                    <a:gd name="T25" fmla="*/ 2147483646 h 1444"/>
                    <a:gd name="T26" fmla="*/ 2147483646 w 1787"/>
                    <a:gd name="T27" fmla="*/ 2147483646 h 1444"/>
                    <a:gd name="T28" fmla="*/ 2147483646 w 1787"/>
                    <a:gd name="T29" fmla="*/ 2147483646 h 1444"/>
                    <a:gd name="T30" fmla="*/ 2147483646 w 1787"/>
                    <a:gd name="T31" fmla="*/ 2147483646 h 1444"/>
                    <a:gd name="T32" fmla="*/ 2147483646 w 1787"/>
                    <a:gd name="T33" fmla="*/ 2147483646 h 1444"/>
                    <a:gd name="T34" fmla="*/ 2147483646 w 1787"/>
                    <a:gd name="T35" fmla="*/ 2147483646 h 1444"/>
                    <a:gd name="T36" fmla="*/ 2147483646 w 1787"/>
                    <a:gd name="T37" fmla="*/ 2147483646 h 1444"/>
                    <a:gd name="T38" fmla="*/ 2147483646 w 1787"/>
                    <a:gd name="T39" fmla="*/ 2147483646 h 1444"/>
                    <a:gd name="T40" fmla="*/ 2147483646 w 1787"/>
                    <a:gd name="T41" fmla="*/ 2147483646 h 1444"/>
                    <a:gd name="T42" fmla="*/ 2147483646 w 1787"/>
                    <a:gd name="T43" fmla="*/ 2147483646 h 1444"/>
                    <a:gd name="T44" fmla="*/ 2147483646 w 1787"/>
                    <a:gd name="T45" fmla="*/ 2147483646 h 1444"/>
                    <a:gd name="T46" fmla="*/ 2147483646 w 1787"/>
                    <a:gd name="T47" fmla="*/ 2147483646 h 1444"/>
                    <a:gd name="T48" fmla="*/ 0 w 1787"/>
                    <a:gd name="T49" fmla="*/ 2147483646 h 1444"/>
                    <a:gd name="T50" fmla="*/ 0 w 1787"/>
                    <a:gd name="T51" fmla="*/ 0 h 1444"/>
                    <a:gd name="T52" fmla="*/ 0 w 1787"/>
                    <a:gd name="T53" fmla="*/ 0 h 14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7"/>
                    <a:gd name="T82" fmla="*/ 0 h 1444"/>
                    <a:gd name="T83" fmla="*/ 1787 w 1787"/>
                    <a:gd name="T84" fmla="*/ 1444 h 14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7" h="1444">
                      <a:moveTo>
                        <a:pt x="0" y="0"/>
                      </a:moveTo>
                      <a:lnTo>
                        <a:pt x="1132" y="102"/>
                      </a:lnTo>
                      <a:lnTo>
                        <a:pt x="1193" y="25"/>
                      </a:lnTo>
                      <a:lnTo>
                        <a:pt x="1345" y="25"/>
                      </a:lnTo>
                      <a:lnTo>
                        <a:pt x="1418" y="99"/>
                      </a:lnTo>
                      <a:lnTo>
                        <a:pt x="1546" y="99"/>
                      </a:lnTo>
                      <a:lnTo>
                        <a:pt x="1597" y="25"/>
                      </a:lnTo>
                      <a:lnTo>
                        <a:pt x="1775" y="25"/>
                      </a:lnTo>
                      <a:lnTo>
                        <a:pt x="1787" y="72"/>
                      </a:lnTo>
                      <a:lnTo>
                        <a:pt x="1656" y="518"/>
                      </a:lnTo>
                      <a:lnTo>
                        <a:pt x="1535" y="554"/>
                      </a:lnTo>
                      <a:lnTo>
                        <a:pt x="1527" y="642"/>
                      </a:lnTo>
                      <a:lnTo>
                        <a:pt x="1519" y="690"/>
                      </a:lnTo>
                      <a:lnTo>
                        <a:pt x="1336" y="967"/>
                      </a:lnTo>
                      <a:lnTo>
                        <a:pt x="1162" y="1114"/>
                      </a:lnTo>
                      <a:lnTo>
                        <a:pt x="1091" y="1444"/>
                      </a:lnTo>
                      <a:lnTo>
                        <a:pt x="888" y="1342"/>
                      </a:lnTo>
                      <a:lnTo>
                        <a:pt x="836" y="1191"/>
                      </a:lnTo>
                      <a:lnTo>
                        <a:pt x="508" y="1114"/>
                      </a:lnTo>
                      <a:lnTo>
                        <a:pt x="406" y="1140"/>
                      </a:lnTo>
                      <a:lnTo>
                        <a:pt x="281" y="1012"/>
                      </a:lnTo>
                      <a:lnTo>
                        <a:pt x="281" y="913"/>
                      </a:lnTo>
                      <a:lnTo>
                        <a:pt x="204" y="939"/>
                      </a:lnTo>
                      <a:lnTo>
                        <a:pt x="128" y="811"/>
                      </a:lnTo>
                      <a:lnTo>
                        <a:pt x="0" y="811"/>
                      </a:lnTo>
                      <a:lnTo>
                        <a:pt x="0" y="0"/>
                      </a:lnTo>
                      <a:close/>
                    </a:path>
                  </a:pathLst>
                </a:custGeom>
                <a:solidFill>
                  <a:schemeClr val="tx2"/>
                </a:solidFill>
                <a:ln w="9525">
                  <a:solidFill>
                    <a:schemeClr val="tx2"/>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8" b="0" i="0" u="none" strike="noStrike" kern="1200" cap="none" spc="0" normalizeH="0" baseline="0" noProof="0">
                    <a:ln>
                      <a:noFill/>
                    </a:ln>
                    <a:solidFill>
                      <a:srgbClr val="4C4C4E"/>
                    </a:solidFill>
                    <a:effectLst/>
                    <a:uLnTx/>
                    <a:uFillTx/>
                    <a:latin typeface="Segoe UI"/>
                    <a:ea typeface="+mn-ea"/>
                    <a:cs typeface="+mn-cs"/>
                  </a:endParaRPr>
                </a:p>
              </p:txBody>
            </p:sp>
            <p:sp>
              <p:nvSpPr>
                <p:cNvPr id="214" name="Freeform 199">
                  <a:extLst>
                    <a:ext uri="{FF2B5EF4-FFF2-40B4-BE49-F238E27FC236}">
                      <a16:creationId xmlns:a16="http://schemas.microsoft.com/office/drawing/2014/main" id="{80CA200F-8242-42D2-9767-51E4010540C3}"/>
                    </a:ext>
                  </a:extLst>
                </p:cNvPr>
                <p:cNvSpPr>
                  <a:spLocks/>
                </p:cNvSpPr>
                <p:nvPr/>
              </p:nvSpPr>
              <p:spPr bwMode="auto">
                <a:xfrm>
                  <a:off x="6975475" y="5808980"/>
                  <a:ext cx="707390" cy="527050"/>
                </a:xfrm>
                <a:custGeom>
                  <a:avLst/>
                  <a:gdLst>
                    <a:gd name="T0" fmla="*/ 2147483646 w 1114"/>
                    <a:gd name="T1" fmla="*/ 0 h 830"/>
                    <a:gd name="T2" fmla="*/ 0 w 1114"/>
                    <a:gd name="T3" fmla="*/ 2147483646 h 830"/>
                    <a:gd name="T4" fmla="*/ 2147483646 w 1114"/>
                    <a:gd name="T5" fmla="*/ 2147483646 h 830"/>
                    <a:gd name="T6" fmla="*/ 2147483646 w 1114"/>
                    <a:gd name="T7" fmla="*/ 2147483646 h 830"/>
                    <a:gd name="T8" fmla="*/ 2147483646 w 1114"/>
                    <a:gd name="T9" fmla="*/ 2147483646 h 830"/>
                    <a:gd name="T10" fmla="*/ 2147483646 w 1114"/>
                    <a:gd name="T11" fmla="*/ 2147483646 h 830"/>
                    <a:gd name="T12" fmla="*/ 2147483646 w 1114"/>
                    <a:gd name="T13" fmla="*/ 2147483646 h 830"/>
                    <a:gd name="T14" fmla="*/ 2147483646 w 1114"/>
                    <a:gd name="T15" fmla="*/ 2147483646 h 830"/>
                    <a:gd name="T16" fmla="*/ 2147483646 w 1114"/>
                    <a:gd name="T17" fmla="*/ 2147483646 h 830"/>
                    <a:gd name="T18" fmla="*/ 2147483646 w 1114"/>
                    <a:gd name="T19" fmla="*/ 2147483646 h 830"/>
                    <a:gd name="T20" fmla="*/ 2147483646 w 1114"/>
                    <a:gd name="T21" fmla="*/ 2147483646 h 830"/>
                    <a:gd name="T22" fmla="*/ 2147483646 w 1114"/>
                    <a:gd name="T23" fmla="*/ 2147483646 h 830"/>
                    <a:gd name="T24" fmla="*/ 2147483646 w 1114"/>
                    <a:gd name="T25" fmla="*/ 2147483646 h 830"/>
                    <a:gd name="T26" fmla="*/ 2147483646 w 1114"/>
                    <a:gd name="T27" fmla="*/ 2147483646 h 830"/>
                    <a:gd name="T28" fmla="*/ 2147483646 w 1114"/>
                    <a:gd name="T29" fmla="*/ 2147483646 h 830"/>
                    <a:gd name="T30" fmla="*/ 2147483646 w 1114"/>
                    <a:gd name="T31" fmla="*/ 2147483646 h 830"/>
                    <a:gd name="T32" fmla="*/ 2147483646 w 1114"/>
                    <a:gd name="T33" fmla="*/ 2147483646 h 830"/>
                    <a:gd name="T34" fmla="*/ 2147483646 w 1114"/>
                    <a:gd name="T35" fmla="*/ 2147483646 h 830"/>
                    <a:gd name="T36" fmla="*/ 2147483646 w 1114"/>
                    <a:gd name="T37" fmla="*/ 0 h 830"/>
                    <a:gd name="T38" fmla="*/ 2147483646 w 1114"/>
                    <a:gd name="T39" fmla="*/ 0 h 830"/>
                    <a:gd name="T40" fmla="*/ 2147483646 w 1114"/>
                    <a:gd name="T41" fmla="*/ 0 h 8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4"/>
                    <a:gd name="T64" fmla="*/ 0 h 830"/>
                    <a:gd name="T65" fmla="*/ 1114 w 1114"/>
                    <a:gd name="T66" fmla="*/ 830 h 8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4" h="830">
                      <a:moveTo>
                        <a:pt x="23" y="0"/>
                      </a:moveTo>
                      <a:lnTo>
                        <a:pt x="0" y="660"/>
                      </a:lnTo>
                      <a:lnTo>
                        <a:pt x="23" y="683"/>
                      </a:lnTo>
                      <a:lnTo>
                        <a:pt x="89" y="669"/>
                      </a:lnTo>
                      <a:lnTo>
                        <a:pt x="279" y="775"/>
                      </a:lnTo>
                      <a:lnTo>
                        <a:pt x="468" y="629"/>
                      </a:lnTo>
                      <a:lnTo>
                        <a:pt x="462" y="735"/>
                      </a:lnTo>
                      <a:lnTo>
                        <a:pt x="652" y="830"/>
                      </a:lnTo>
                      <a:lnTo>
                        <a:pt x="641" y="735"/>
                      </a:lnTo>
                      <a:lnTo>
                        <a:pt x="855" y="647"/>
                      </a:lnTo>
                      <a:lnTo>
                        <a:pt x="1114" y="633"/>
                      </a:lnTo>
                      <a:lnTo>
                        <a:pt x="911" y="531"/>
                      </a:lnTo>
                      <a:lnTo>
                        <a:pt x="859" y="380"/>
                      </a:lnTo>
                      <a:lnTo>
                        <a:pt x="531" y="303"/>
                      </a:lnTo>
                      <a:lnTo>
                        <a:pt x="429" y="329"/>
                      </a:lnTo>
                      <a:lnTo>
                        <a:pt x="304" y="201"/>
                      </a:lnTo>
                      <a:lnTo>
                        <a:pt x="304" y="102"/>
                      </a:lnTo>
                      <a:lnTo>
                        <a:pt x="227" y="128"/>
                      </a:lnTo>
                      <a:lnTo>
                        <a:pt x="151" y="0"/>
                      </a:lnTo>
                      <a:lnTo>
                        <a:pt x="23" y="0"/>
                      </a:lnTo>
                      <a:close/>
                    </a:path>
                  </a:pathLst>
                </a:custGeom>
                <a:solidFill>
                  <a:srgbClr val="E6E6E6"/>
                </a:solidFill>
                <a:ln w="9525">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8" b="0" i="0" u="none" strike="noStrike" kern="1200" cap="none" spc="0" normalizeH="0" baseline="0" noProof="0">
                    <a:ln>
                      <a:noFill/>
                    </a:ln>
                    <a:solidFill>
                      <a:srgbClr val="4C4C4E"/>
                    </a:solidFill>
                    <a:effectLst/>
                    <a:uLnTx/>
                    <a:uFillTx/>
                    <a:latin typeface="Segoe UI"/>
                    <a:ea typeface="+mn-ea"/>
                    <a:cs typeface="+mn-cs"/>
                  </a:endParaRPr>
                </a:p>
              </p:txBody>
            </p:sp>
          </p:grpSp>
          <p:sp>
            <p:nvSpPr>
              <p:cNvPr id="202" name="TextBox 289">
                <a:extLst>
                  <a:ext uri="{FF2B5EF4-FFF2-40B4-BE49-F238E27FC236}">
                    <a16:creationId xmlns:a16="http://schemas.microsoft.com/office/drawing/2014/main" id="{F06C1D46-0BB7-467E-B476-5378451CA6C3}"/>
                  </a:ext>
                </a:extLst>
              </p:cNvPr>
              <p:cNvSpPr txBox="1">
                <a:spLocks noChangeArrowheads="1"/>
              </p:cNvSpPr>
              <p:nvPr/>
            </p:nvSpPr>
            <p:spPr bwMode="auto">
              <a:xfrm>
                <a:off x="5653961" y="3989348"/>
                <a:ext cx="1555469" cy="76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Northern Territory</a:t>
                </a:r>
              </a:p>
            </p:txBody>
          </p:sp>
          <p:sp>
            <p:nvSpPr>
              <p:cNvPr id="203" name="TextBox 289">
                <a:extLst>
                  <a:ext uri="{FF2B5EF4-FFF2-40B4-BE49-F238E27FC236}">
                    <a16:creationId xmlns:a16="http://schemas.microsoft.com/office/drawing/2014/main" id="{EC3A87F0-853A-4B2F-B92A-4A3C82A037FE}"/>
                  </a:ext>
                </a:extLst>
              </p:cNvPr>
              <p:cNvSpPr txBox="1">
                <a:spLocks noChangeArrowheads="1"/>
              </p:cNvSpPr>
              <p:nvPr/>
            </p:nvSpPr>
            <p:spPr bwMode="auto">
              <a:xfrm>
                <a:off x="4510130" y="4675312"/>
                <a:ext cx="1482331" cy="76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Western Australia</a:t>
                </a:r>
              </a:p>
            </p:txBody>
          </p:sp>
          <p:sp>
            <p:nvSpPr>
              <p:cNvPr id="204" name="TextBox 289">
                <a:extLst>
                  <a:ext uri="{FF2B5EF4-FFF2-40B4-BE49-F238E27FC236}">
                    <a16:creationId xmlns:a16="http://schemas.microsoft.com/office/drawing/2014/main" id="{3C105B32-D751-4297-BD30-3D4032AAD928}"/>
                  </a:ext>
                </a:extLst>
              </p:cNvPr>
              <p:cNvSpPr txBox="1">
                <a:spLocks noChangeArrowheads="1"/>
              </p:cNvSpPr>
              <p:nvPr/>
            </p:nvSpPr>
            <p:spPr bwMode="auto">
              <a:xfrm>
                <a:off x="5795971" y="4948197"/>
                <a:ext cx="1345547" cy="766101"/>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Verdana" pitchFamily="34" charset="0"/>
                    <a:cs typeface="Verdana" pitchFamily="34" charset="0"/>
                  </a:rPr>
                  <a:t>South</a:t>
                </a:r>
                <a:r>
                  <a:rPr kumimoji="0" lang="en-US" sz="1400" b="0" i="0" u="none" strike="noStrike" kern="1200" cap="none" spc="0" normalizeH="0" baseline="0" noProof="0">
                    <a:ln>
                      <a:noFill/>
                    </a:ln>
                    <a:solidFill>
                      <a:srgbClr val="D9542F"/>
                    </a:solidFill>
                    <a:effectLst/>
                    <a:uLnTx/>
                    <a:uFillTx/>
                    <a:latin typeface="Segoe UI"/>
                    <a:ea typeface="Verdana" pitchFamily="34" charset="0"/>
                    <a:cs typeface="Verdana" pitchFamily="34" charset="0"/>
                  </a:rPr>
                  <a:t> </a:t>
                </a:r>
                <a:r>
                  <a:rPr kumimoji="0" lang="en-US" sz="1400" b="0" i="0" u="none" strike="noStrike" kern="1200" cap="none" spc="0" normalizeH="0" baseline="0" noProof="0">
                    <a:ln>
                      <a:noFill/>
                    </a:ln>
                    <a:solidFill>
                      <a:srgbClr val="FFFFFF"/>
                    </a:solidFill>
                    <a:effectLst/>
                    <a:uLnTx/>
                    <a:uFillTx/>
                    <a:latin typeface="Segoe UI"/>
                    <a:ea typeface="Verdana" pitchFamily="34" charset="0"/>
                    <a:cs typeface="Verdana" pitchFamily="34" charset="0"/>
                  </a:rPr>
                  <a:t>Australia</a:t>
                </a:r>
              </a:p>
            </p:txBody>
          </p:sp>
          <p:sp>
            <p:nvSpPr>
              <p:cNvPr id="205" name="TextBox 289">
                <a:extLst>
                  <a:ext uri="{FF2B5EF4-FFF2-40B4-BE49-F238E27FC236}">
                    <a16:creationId xmlns:a16="http://schemas.microsoft.com/office/drawing/2014/main" id="{F91FDE36-54D7-40ED-AEA7-9399AA3C6398}"/>
                  </a:ext>
                </a:extLst>
              </p:cNvPr>
              <p:cNvSpPr txBox="1">
                <a:spLocks noChangeArrowheads="1"/>
              </p:cNvSpPr>
              <p:nvPr/>
            </p:nvSpPr>
            <p:spPr bwMode="auto">
              <a:xfrm>
                <a:off x="6349447" y="4622201"/>
                <a:ext cx="1820152" cy="45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Segoe UI"/>
                    <a:ea typeface="Verdana" panose="020B0604030504040204" pitchFamily="34" charset="0"/>
                    <a:cs typeface="Verdana" panose="020B0604030504040204" pitchFamily="34" charset="0"/>
                  </a:rPr>
                  <a:t>Queensland</a:t>
                </a:r>
              </a:p>
            </p:txBody>
          </p:sp>
          <p:sp>
            <p:nvSpPr>
              <p:cNvPr id="206" name="TextBox 289">
                <a:extLst>
                  <a:ext uri="{FF2B5EF4-FFF2-40B4-BE49-F238E27FC236}">
                    <a16:creationId xmlns:a16="http://schemas.microsoft.com/office/drawing/2014/main" id="{34CF0274-1981-4BE8-A7D0-D33E4796E755}"/>
                  </a:ext>
                </a:extLst>
              </p:cNvPr>
              <p:cNvSpPr txBox="1">
                <a:spLocks noChangeArrowheads="1"/>
              </p:cNvSpPr>
              <p:nvPr/>
            </p:nvSpPr>
            <p:spPr bwMode="auto">
              <a:xfrm>
                <a:off x="6841895" y="4981730"/>
                <a:ext cx="1195094" cy="108155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New South Wales</a:t>
                </a:r>
              </a:p>
            </p:txBody>
          </p:sp>
          <p:sp>
            <p:nvSpPr>
              <p:cNvPr id="207" name="TextBox 289">
                <a:extLst>
                  <a:ext uri="{FF2B5EF4-FFF2-40B4-BE49-F238E27FC236}">
                    <a16:creationId xmlns:a16="http://schemas.microsoft.com/office/drawing/2014/main" id="{7B452384-FC2A-4FBE-8B7D-13156A6BD3B1}"/>
                  </a:ext>
                </a:extLst>
              </p:cNvPr>
              <p:cNvSpPr txBox="1">
                <a:spLocks noChangeArrowheads="1"/>
              </p:cNvSpPr>
              <p:nvPr/>
            </p:nvSpPr>
            <p:spPr bwMode="auto">
              <a:xfrm>
                <a:off x="6478986" y="6739797"/>
                <a:ext cx="1372732" cy="45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Victoria</a:t>
                </a:r>
              </a:p>
            </p:txBody>
          </p:sp>
        </p:grpSp>
        <p:sp>
          <p:nvSpPr>
            <p:cNvPr id="196" name="Freeform 200">
              <a:extLst>
                <a:ext uri="{FF2B5EF4-FFF2-40B4-BE49-F238E27FC236}">
                  <a16:creationId xmlns:a16="http://schemas.microsoft.com/office/drawing/2014/main" id="{3EAFBD23-33CE-4290-AE9B-5F5615727237}"/>
                </a:ext>
              </a:extLst>
            </p:cNvPr>
            <p:cNvSpPr>
              <a:spLocks/>
            </p:cNvSpPr>
            <p:nvPr/>
          </p:nvSpPr>
          <p:spPr bwMode="auto">
            <a:xfrm>
              <a:off x="8077200" y="6629400"/>
              <a:ext cx="152400" cy="182563"/>
            </a:xfrm>
            <a:custGeom>
              <a:avLst/>
              <a:gdLst>
                <a:gd name="T0" fmla="*/ 2147483646 w 437"/>
                <a:gd name="T1" fmla="*/ 0 h 477"/>
                <a:gd name="T2" fmla="*/ 2147483646 w 437"/>
                <a:gd name="T3" fmla="*/ 2147483646 h 477"/>
                <a:gd name="T4" fmla="*/ 2147483646 w 437"/>
                <a:gd name="T5" fmla="*/ 2147483646 h 477"/>
                <a:gd name="T6" fmla="*/ 2147483646 w 437"/>
                <a:gd name="T7" fmla="*/ 2147483646 h 477"/>
                <a:gd name="T8" fmla="*/ 2147483646 w 437"/>
                <a:gd name="T9" fmla="*/ 2147483646 h 477"/>
                <a:gd name="T10" fmla="*/ 2147483646 w 437"/>
                <a:gd name="T11" fmla="*/ 2147483646 h 477"/>
                <a:gd name="T12" fmla="*/ 2147483646 w 437"/>
                <a:gd name="T13" fmla="*/ 2147483646 h 477"/>
                <a:gd name="T14" fmla="*/ 2147483646 w 437"/>
                <a:gd name="T15" fmla="*/ 2147483646 h 477"/>
                <a:gd name="T16" fmla="*/ 2147483646 w 437"/>
                <a:gd name="T17" fmla="*/ 2147483646 h 477"/>
                <a:gd name="T18" fmla="*/ 2147483646 w 437"/>
                <a:gd name="T19" fmla="*/ 2147483646 h 477"/>
                <a:gd name="T20" fmla="*/ 2147483646 w 437"/>
                <a:gd name="T21" fmla="*/ 2147483646 h 477"/>
                <a:gd name="T22" fmla="*/ 2147483646 w 437"/>
                <a:gd name="T23" fmla="*/ 2147483646 h 477"/>
                <a:gd name="T24" fmla="*/ 2147483646 w 437"/>
                <a:gd name="T25" fmla="*/ 2147483646 h 477"/>
                <a:gd name="T26" fmla="*/ 2147483646 w 437"/>
                <a:gd name="T27" fmla="*/ 2147483646 h 477"/>
                <a:gd name="T28" fmla="*/ 2147483646 w 437"/>
                <a:gd name="T29" fmla="*/ 2147483646 h 477"/>
                <a:gd name="T30" fmla="*/ 2147483646 w 437"/>
                <a:gd name="T31" fmla="*/ 2147483646 h 477"/>
                <a:gd name="T32" fmla="*/ 2147483646 w 437"/>
                <a:gd name="T33" fmla="*/ 2147483646 h 477"/>
                <a:gd name="T34" fmla="*/ 2147483646 w 437"/>
                <a:gd name="T35" fmla="*/ 2147483646 h 477"/>
                <a:gd name="T36" fmla="*/ 0 w 437"/>
                <a:gd name="T37" fmla="*/ 2147483646 h 477"/>
                <a:gd name="T38" fmla="*/ 2147483646 w 437"/>
                <a:gd name="T39" fmla="*/ 0 h 477"/>
                <a:gd name="T40" fmla="*/ 2147483646 w 437"/>
                <a:gd name="T41" fmla="*/ 0 h 4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7"/>
                <a:gd name="T64" fmla="*/ 0 h 477"/>
                <a:gd name="T65" fmla="*/ 437 w 437"/>
                <a:gd name="T66" fmla="*/ 477 h 4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7" h="477">
                  <a:moveTo>
                    <a:pt x="7" y="0"/>
                  </a:moveTo>
                  <a:lnTo>
                    <a:pt x="121" y="26"/>
                  </a:lnTo>
                  <a:lnTo>
                    <a:pt x="209" y="82"/>
                  </a:lnTo>
                  <a:lnTo>
                    <a:pt x="236" y="78"/>
                  </a:lnTo>
                  <a:lnTo>
                    <a:pt x="302" y="108"/>
                  </a:lnTo>
                  <a:lnTo>
                    <a:pt x="311" y="53"/>
                  </a:lnTo>
                  <a:lnTo>
                    <a:pt x="390" y="12"/>
                  </a:lnTo>
                  <a:lnTo>
                    <a:pt x="437" y="59"/>
                  </a:lnTo>
                  <a:lnTo>
                    <a:pt x="406" y="298"/>
                  </a:lnTo>
                  <a:lnTo>
                    <a:pt x="376" y="256"/>
                  </a:lnTo>
                  <a:lnTo>
                    <a:pt x="361" y="410"/>
                  </a:lnTo>
                  <a:lnTo>
                    <a:pt x="332" y="410"/>
                  </a:lnTo>
                  <a:lnTo>
                    <a:pt x="288" y="344"/>
                  </a:lnTo>
                  <a:lnTo>
                    <a:pt x="288" y="410"/>
                  </a:lnTo>
                  <a:lnTo>
                    <a:pt x="197" y="477"/>
                  </a:lnTo>
                  <a:lnTo>
                    <a:pt x="95" y="413"/>
                  </a:lnTo>
                  <a:lnTo>
                    <a:pt x="40" y="239"/>
                  </a:lnTo>
                  <a:lnTo>
                    <a:pt x="90" y="243"/>
                  </a:lnTo>
                  <a:lnTo>
                    <a:pt x="0" y="156"/>
                  </a:lnTo>
                  <a:lnTo>
                    <a:pt x="7"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68" b="0" i="0" u="none" strike="noStrike" kern="1200" cap="none" spc="0" normalizeH="0" baseline="0" noProof="0">
                <a:ln>
                  <a:noFill/>
                </a:ln>
                <a:solidFill>
                  <a:srgbClr val="4C4C4E"/>
                </a:solidFill>
                <a:effectLst/>
                <a:uLnTx/>
                <a:uFillTx/>
                <a:latin typeface="Segoe UI"/>
                <a:ea typeface="+mn-ea"/>
                <a:cs typeface="+mn-cs"/>
              </a:endParaRPr>
            </a:p>
          </p:txBody>
        </p:sp>
        <p:sp>
          <p:nvSpPr>
            <p:cNvPr id="197" name="TextBox 289">
              <a:extLst>
                <a:ext uri="{FF2B5EF4-FFF2-40B4-BE49-F238E27FC236}">
                  <a16:creationId xmlns:a16="http://schemas.microsoft.com/office/drawing/2014/main" id="{D63C59FB-B04B-4A98-84CA-7B8FB5E4EF95}"/>
                </a:ext>
              </a:extLst>
            </p:cNvPr>
            <p:cNvSpPr txBox="1">
              <a:spLocks noChangeArrowheads="1"/>
            </p:cNvSpPr>
            <p:nvPr/>
          </p:nvSpPr>
          <p:spPr bwMode="auto">
            <a:xfrm>
              <a:off x="6518702" y="6575054"/>
              <a:ext cx="1283182" cy="39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Tasmania</a:t>
              </a:r>
            </a:p>
          </p:txBody>
        </p:sp>
        <p:cxnSp>
          <p:nvCxnSpPr>
            <p:cNvPr id="198" name="AutoShape 143">
              <a:extLst>
                <a:ext uri="{FF2B5EF4-FFF2-40B4-BE49-F238E27FC236}">
                  <a16:creationId xmlns:a16="http://schemas.microsoft.com/office/drawing/2014/main" id="{E2EAE6B4-FF0C-43C4-93D7-B272BA8FBF2E}"/>
                </a:ext>
              </a:extLst>
            </p:cNvPr>
            <p:cNvCxnSpPr>
              <a:cxnSpLocks noChangeShapeType="1"/>
            </p:cNvCxnSpPr>
            <p:nvPr/>
          </p:nvCxnSpPr>
          <p:spPr bwMode="auto">
            <a:xfrm flipV="1">
              <a:off x="7806597" y="6748347"/>
              <a:ext cx="274320" cy="0"/>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9" name="AutoShape 143">
              <a:extLst>
                <a:ext uri="{FF2B5EF4-FFF2-40B4-BE49-F238E27FC236}">
                  <a16:creationId xmlns:a16="http://schemas.microsoft.com/office/drawing/2014/main" id="{81E7FF96-8573-426A-82D7-B44699735CB6}"/>
                </a:ext>
              </a:extLst>
            </p:cNvPr>
            <p:cNvCxnSpPr>
              <a:cxnSpLocks noChangeShapeType="1"/>
            </p:cNvCxnSpPr>
            <p:nvPr/>
          </p:nvCxnSpPr>
          <p:spPr bwMode="auto">
            <a:xfrm rot="10800000">
              <a:off x="8610600" y="6388216"/>
              <a:ext cx="249043" cy="179852"/>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0" name="TextBox 289">
              <a:extLst>
                <a:ext uri="{FF2B5EF4-FFF2-40B4-BE49-F238E27FC236}">
                  <a16:creationId xmlns:a16="http://schemas.microsoft.com/office/drawing/2014/main" id="{CC480B6E-A148-4D03-83E2-2DCDBF637300}"/>
                </a:ext>
              </a:extLst>
            </p:cNvPr>
            <p:cNvSpPr txBox="1">
              <a:spLocks noChangeArrowheads="1"/>
            </p:cNvSpPr>
            <p:nvPr/>
          </p:nvSpPr>
          <p:spPr bwMode="auto">
            <a:xfrm>
              <a:off x="8695246" y="6546218"/>
              <a:ext cx="1278664" cy="93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Australian Capital Territory</a:t>
              </a:r>
            </a:p>
          </p:txBody>
        </p:sp>
      </p:grpSp>
      <p:grpSp>
        <p:nvGrpSpPr>
          <p:cNvPr id="215" name="Group 11">
            <a:extLst>
              <a:ext uri="{FF2B5EF4-FFF2-40B4-BE49-F238E27FC236}">
                <a16:creationId xmlns:a16="http://schemas.microsoft.com/office/drawing/2014/main" id="{0F79EC8D-253C-4487-B686-24FA17ACC96A}"/>
              </a:ext>
            </a:extLst>
          </p:cNvPr>
          <p:cNvGrpSpPr>
            <a:grpSpLocks/>
          </p:cNvGrpSpPr>
          <p:nvPr/>
        </p:nvGrpSpPr>
        <p:grpSpPr bwMode="auto">
          <a:xfrm>
            <a:off x="1060873" y="4145204"/>
            <a:ext cx="961611" cy="1409210"/>
            <a:chOff x="7010400" y="489456"/>
            <a:chExt cx="1057576" cy="1548902"/>
          </a:xfrm>
          <a:solidFill>
            <a:schemeClr val="accent1"/>
          </a:solidFill>
        </p:grpSpPr>
        <p:sp>
          <p:nvSpPr>
            <p:cNvPr id="216" name="Freeform 4">
              <a:extLst>
                <a:ext uri="{FF2B5EF4-FFF2-40B4-BE49-F238E27FC236}">
                  <a16:creationId xmlns:a16="http://schemas.microsoft.com/office/drawing/2014/main" id="{A2780D33-1A12-4E86-94CB-4A0E96648892}"/>
                </a:ext>
              </a:extLst>
            </p:cNvPr>
            <p:cNvSpPr>
              <a:spLocks/>
            </p:cNvSpPr>
            <p:nvPr/>
          </p:nvSpPr>
          <p:spPr bwMode="auto">
            <a:xfrm>
              <a:off x="7499915" y="813773"/>
              <a:ext cx="282343" cy="425611"/>
            </a:xfrm>
            <a:custGeom>
              <a:avLst/>
              <a:gdLst>
                <a:gd name="T0" fmla="*/ 92813 w 282343"/>
                <a:gd name="T1" fmla="*/ 106403 h 425611"/>
                <a:gd name="T2" fmla="*/ 82837 w 282343"/>
                <a:gd name="T3" fmla="*/ 139653 h 425611"/>
                <a:gd name="T4" fmla="*/ 76187 w 282343"/>
                <a:gd name="T5" fmla="*/ 159604 h 425611"/>
                <a:gd name="T6" fmla="*/ 69537 w 282343"/>
                <a:gd name="T7" fmla="*/ 182880 h 425611"/>
                <a:gd name="T8" fmla="*/ 62887 w 282343"/>
                <a:gd name="T9" fmla="*/ 192855 h 425611"/>
                <a:gd name="T10" fmla="*/ 59562 w 282343"/>
                <a:gd name="T11" fmla="*/ 206155 h 425611"/>
                <a:gd name="T12" fmla="*/ 46261 w 282343"/>
                <a:gd name="T13" fmla="*/ 232756 h 425611"/>
                <a:gd name="T14" fmla="*/ 42936 w 282343"/>
                <a:gd name="T15" fmla="*/ 252707 h 425611"/>
                <a:gd name="T16" fmla="*/ 22986 w 282343"/>
                <a:gd name="T17" fmla="*/ 289283 h 425611"/>
                <a:gd name="T18" fmla="*/ 19661 w 282343"/>
                <a:gd name="T19" fmla="*/ 299258 h 425611"/>
                <a:gd name="T20" fmla="*/ 6360 w 282343"/>
                <a:gd name="T21" fmla="*/ 322533 h 425611"/>
                <a:gd name="T22" fmla="*/ 9685 w 282343"/>
                <a:gd name="T23" fmla="*/ 389035 h 425611"/>
                <a:gd name="T24" fmla="*/ 22986 w 282343"/>
                <a:gd name="T25" fmla="*/ 395685 h 425611"/>
                <a:gd name="T26" fmla="*/ 32961 w 282343"/>
                <a:gd name="T27" fmla="*/ 402336 h 425611"/>
                <a:gd name="T28" fmla="*/ 49587 w 282343"/>
                <a:gd name="T29" fmla="*/ 408986 h 425611"/>
                <a:gd name="T30" fmla="*/ 59562 w 282343"/>
                <a:gd name="T31" fmla="*/ 415636 h 425611"/>
                <a:gd name="T32" fmla="*/ 72862 w 282343"/>
                <a:gd name="T33" fmla="*/ 418961 h 425611"/>
                <a:gd name="T34" fmla="*/ 119413 w 282343"/>
                <a:gd name="T35" fmla="*/ 425611 h 425611"/>
                <a:gd name="T36" fmla="*/ 229141 w 282343"/>
                <a:gd name="T37" fmla="*/ 415636 h 425611"/>
                <a:gd name="T38" fmla="*/ 252417 w 282343"/>
                <a:gd name="T39" fmla="*/ 405661 h 425611"/>
                <a:gd name="T40" fmla="*/ 275693 w 282343"/>
                <a:gd name="T41" fmla="*/ 375735 h 425611"/>
                <a:gd name="T42" fmla="*/ 282343 w 282343"/>
                <a:gd name="T43" fmla="*/ 342484 h 425611"/>
                <a:gd name="T44" fmla="*/ 279018 w 282343"/>
                <a:gd name="T45" fmla="*/ 275982 h 425611"/>
                <a:gd name="T46" fmla="*/ 272368 w 282343"/>
                <a:gd name="T47" fmla="*/ 266007 h 425611"/>
                <a:gd name="T48" fmla="*/ 259067 w 282343"/>
                <a:gd name="T49" fmla="*/ 239406 h 425611"/>
                <a:gd name="T50" fmla="*/ 255742 w 282343"/>
                <a:gd name="T51" fmla="*/ 229431 h 425611"/>
                <a:gd name="T52" fmla="*/ 242442 w 282343"/>
                <a:gd name="T53" fmla="*/ 219456 h 425611"/>
                <a:gd name="T54" fmla="*/ 229141 w 282343"/>
                <a:gd name="T55" fmla="*/ 206155 h 425611"/>
                <a:gd name="T56" fmla="*/ 202541 w 282343"/>
                <a:gd name="T57" fmla="*/ 179555 h 425611"/>
                <a:gd name="T58" fmla="*/ 179265 w 282343"/>
                <a:gd name="T59" fmla="*/ 159604 h 425611"/>
                <a:gd name="T60" fmla="*/ 162640 w 282343"/>
                <a:gd name="T61" fmla="*/ 152954 h 425611"/>
                <a:gd name="T62" fmla="*/ 146014 w 282343"/>
                <a:gd name="T63" fmla="*/ 139653 h 425611"/>
                <a:gd name="T64" fmla="*/ 126064 w 282343"/>
                <a:gd name="T65" fmla="*/ 126353 h 425611"/>
                <a:gd name="T66" fmla="*/ 102788 w 282343"/>
                <a:gd name="T67" fmla="*/ 113053 h 425611"/>
                <a:gd name="T68" fmla="*/ 82837 w 282343"/>
                <a:gd name="T69" fmla="*/ 96427 h 425611"/>
                <a:gd name="T70" fmla="*/ 49587 w 282343"/>
                <a:gd name="T71" fmla="*/ 73152 h 425611"/>
                <a:gd name="T72" fmla="*/ 42936 w 282343"/>
                <a:gd name="T73" fmla="*/ 66501 h 425611"/>
                <a:gd name="T74" fmla="*/ 29636 w 282343"/>
                <a:gd name="T75" fmla="*/ 43226 h 425611"/>
                <a:gd name="T76" fmla="*/ 22986 w 282343"/>
                <a:gd name="T77" fmla="*/ 33251 h 425611"/>
                <a:gd name="T78" fmla="*/ 19661 w 282343"/>
                <a:gd name="T79" fmla="*/ 0 h 4256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82343" h="425611">
                  <a:moveTo>
                    <a:pt x="92813" y="106403"/>
                  </a:moveTo>
                  <a:cubicBezTo>
                    <a:pt x="78640" y="141835"/>
                    <a:pt x="92470" y="104336"/>
                    <a:pt x="82837" y="139653"/>
                  </a:cubicBezTo>
                  <a:cubicBezTo>
                    <a:pt x="80992" y="146416"/>
                    <a:pt x="77887" y="152803"/>
                    <a:pt x="76187" y="159604"/>
                  </a:cubicBezTo>
                  <a:cubicBezTo>
                    <a:pt x="75122" y="163864"/>
                    <a:pt x="71921" y="178111"/>
                    <a:pt x="69537" y="182880"/>
                  </a:cubicBezTo>
                  <a:cubicBezTo>
                    <a:pt x="67750" y="186454"/>
                    <a:pt x="65104" y="189530"/>
                    <a:pt x="62887" y="192855"/>
                  </a:cubicBezTo>
                  <a:cubicBezTo>
                    <a:pt x="61779" y="197288"/>
                    <a:pt x="61320" y="201937"/>
                    <a:pt x="59562" y="206155"/>
                  </a:cubicBezTo>
                  <a:cubicBezTo>
                    <a:pt x="55749" y="215306"/>
                    <a:pt x="46261" y="232756"/>
                    <a:pt x="46261" y="232756"/>
                  </a:cubicBezTo>
                  <a:cubicBezTo>
                    <a:pt x="45153" y="239406"/>
                    <a:pt x="45204" y="246358"/>
                    <a:pt x="42936" y="252707"/>
                  </a:cubicBezTo>
                  <a:cubicBezTo>
                    <a:pt x="24105" y="305436"/>
                    <a:pt x="36644" y="261966"/>
                    <a:pt x="22986" y="289283"/>
                  </a:cubicBezTo>
                  <a:cubicBezTo>
                    <a:pt x="21419" y="292418"/>
                    <a:pt x="21042" y="296037"/>
                    <a:pt x="19661" y="299258"/>
                  </a:cubicBezTo>
                  <a:cubicBezTo>
                    <a:pt x="14598" y="311072"/>
                    <a:pt x="13040" y="312514"/>
                    <a:pt x="6360" y="322533"/>
                  </a:cubicBezTo>
                  <a:cubicBezTo>
                    <a:pt x="-1836" y="347123"/>
                    <a:pt x="-3480" y="347347"/>
                    <a:pt x="9685" y="389035"/>
                  </a:cubicBezTo>
                  <a:cubicBezTo>
                    <a:pt x="11178" y="393762"/>
                    <a:pt x="18682" y="393226"/>
                    <a:pt x="22986" y="395685"/>
                  </a:cubicBezTo>
                  <a:cubicBezTo>
                    <a:pt x="26456" y="397668"/>
                    <a:pt x="29387" y="400549"/>
                    <a:pt x="32961" y="402336"/>
                  </a:cubicBezTo>
                  <a:cubicBezTo>
                    <a:pt x="38300" y="405005"/>
                    <a:pt x="44248" y="406317"/>
                    <a:pt x="49587" y="408986"/>
                  </a:cubicBezTo>
                  <a:cubicBezTo>
                    <a:pt x="53161" y="410773"/>
                    <a:pt x="55889" y="414062"/>
                    <a:pt x="59562" y="415636"/>
                  </a:cubicBezTo>
                  <a:cubicBezTo>
                    <a:pt x="63762" y="417436"/>
                    <a:pt x="68354" y="418210"/>
                    <a:pt x="72862" y="418961"/>
                  </a:cubicBezTo>
                  <a:cubicBezTo>
                    <a:pt x="88323" y="421538"/>
                    <a:pt x="103896" y="423394"/>
                    <a:pt x="119413" y="425611"/>
                  </a:cubicBezTo>
                  <a:cubicBezTo>
                    <a:pt x="143587" y="423999"/>
                    <a:pt x="195868" y="428945"/>
                    <a:pt x="229141" y="415636"/>
                  </a:cubicBezTo>
                  <a:cubicBezTo>
                    <a:pt x="236978" y="412501"/>
                    <a:pt x="244658" y="408986"/>
                    <a:pt x="252417" y="405661"/>
                  </a:cubicBezTo>
                  <a:cubicBezTo>
                    <a:pt x="260176" y="395686"/>
                    <a:pt x="273906" y="388245"/>
                    <a:pt x="275693" y="375735"/>
                  </a:cubicBezTo>
                  <a:cubicBezTo>
                    <a:pt x="279514" y="348989"/>
                    <a:pt x="276540" y="359894"/>
                    <a:pt x="282343" y="342484"/>
                  </a:cubicBezTo>
                  <a:cubicBezTo>
                    <a:pt x="281235" y="320317"/>
                    <a:pt x="281889" y="297991"/>
                    <a:pt x="279018" y="275982"/>
                  </a:cubicBezTo>
                  <a:cubicBezTo>
                    <a:pt x="278501" y="272019"/>
                    <a:pt x="274282" y="269515"/>
                    <a:pt x="272368" y="266007"/>
                  </a:cubicBezTo>
                  <a:cubicBezTo>
                    <a:pt x="267621" y="257304"/>
                    <a:pt x="262202" y="248811"/>
                    <a:pt x="259067" y="239406"/>
                  </a:cubicBezTo>
                  <a:cubicBezTo>
                    <a:pt x="257959" y="236081"/>
                    <a:pt x="257986" y="232124"/>
                    <a:pt x="255742" y="229431"/>
                  </a:cubicBezTo>
                  <a:cubicBezTo>
                    <a:pt x="252194" y="225174"/>
                    <a:pt x="246613" y="223105"/>
                    <a:pt x="242442" y="219456"/>
                  </a:cubicBezTo>
                  <a:cubicBezTo>
                    <a:pt x="237723" y="215327"/>
                    <a:pt x="232903" y="211171"/>
                    <a:pt x="229141" y="206155"/>
                  </a:cubicBezTo>
                  <a:cubicBezTo>
                    <a:pt x="211636" y="182814"/>
                    <a:pt x="227684" y="201904"/>
                    <a:pt x="202541" y="179555"/>
                  </a:cubicBezTo>
                  <a:cubicBezTo>
                    <a:pt x="192023" y="170205"/>
                    <a:pt x="190883" y="165413"/>
                    <a:pt x="179265" y="159604"/>
                  </a:cubicBezTo>
                  <a:cubicBezTo>
                    <a:pt x="173927" y="156935"/>
                    <a:pt x="168182" y="155171"/>
                    <a:pt x="162640" y="152954"/>
                  </a:cubicBezTo>
                  <a:cubicBezTo>
                    <a:pt x="150351" y="134524"/>
                    <a:pt x="163019" y="149101"/>
                    <a:pt x="146014" y="139653"/>
                  </a:cubicBezTo>
                  <a:cubicBezTo>
                    <a:pt x="139028" y="135771"/>
                    <a:pt x="133213" y="129927"/>
                    <a:pt x="126064" y="126353"/>
                  </a:cubicBezTo>
                  <a:cubicBezTo>
                    <a:pt x="116184" y="121413"/>
                    <a:pt x="111248" y="119633"/>
                    <a:pt x="102788" y="113053"/>
                  </a:cubicBezTo>
                  <a:cubicBezTo>
                    <a:pt x="95955" y="107738"/>
                    <a:pt x="89762" y="101621"/>
                    <a:pt x="82837" y="96427"/>
                  </a:cubicBezTo>
                  <a:cubicBezTo>
                    <a:pt x="62119" y="80888"/>
                    <a:pt x="66616" y="87343"/>
                    <a:pt x="49587" y="73152"/>
                  </a:cubicBezTo>
                  <a:cubicBezTo>
                    <a:pt x="47178" y="71145"/>
                    <a:pt x="44895" y="68949"/>
                    <a:pt x="42936" y="66501"/>
                  </a:cubicBezTo>
                  <a:cubicBezTo>
                    <a:pt x="34835" y="56375"/>
                    <a:pt x="36462" y="55172"/>
                    <a:pt x="29636" y="43226"/>
                  </a:cubicBezTo>
                  <a:cubicBezTo>
                    <a:pt x="27653" y="39756"/>
                    <a:pt x="25203" y="36576"/>
                    <a:pt x="22986" y="33251"/>
                  </a:cubicBezTo>
                  <a:cubicBezTo>
                    <a:pt x="17208" y="15915"/>
                    <a:pt x="19661" y="26780"/>
                    <a:pt x="196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grpSp>
          <p:nvGrpSpPr>
            <p:cNvPr id="217" name="Group 10">
              <a:extLst>
                <a:ext uri="{FF2B5EF4-FFF2-40B4-BE49-F238E27FC236}">
                  <a16:creationId xmlns:a16="http://schemas.microsoft.com/office/drawing/2014/main" id="{863BBE23-F9B2-4082-94CC-763DAA89FC61}"/>
                </a:ext>
              </a:extLst>
            </p:cNvPr>
            <p:cNvGrpSpPr>
              <a:grpSpLocks/>
            </p:cNvGrpSpPr>
            <p:nvPr/>
          </p:nvGrpSpPr>
          <p:grpSpPr bwMode="auto">
            <a:xfrm>
              <a:off x="7010400" y="489456"/>
              <a:ext cx="1057576" cy="1548902"/>
              <a:chOff x="7019869" y="489456"/>
              <a:chExt cx="1057576" cy="1548902"/>
            </a:xfrm>
            <a:grpFill/>
          </p:grpSpPr>
          <p:sp>
            <p:nvSpPr>
              <p:cNvPr id="219" name="Freeform 201">
                <a:extLst>
                  <a:ext uri="{FF2B5EF4-FFF2-40B4-BE49-F238E27FC236}">
                    <a16:creationId xmlns:a16="http://schemas.microsoft.com/office/drawing/2014/main" id="{1DB53B54-EF87-4C5A-A23E-6531C1B7BD20}"/>
                  </a:ext>
                </a:extLst>
              </p:cNvPr>
              <p:cNvSpPr>
                <a:spLocks/>
              </p:cNvSpPr>
              <p:nvPr/>
            </p:nvSpPr>
            <p:spPr bwMode="auto">
              <a:xfrm>
                <a:off x="7271642" y="489456"/>
                <a:ext cx="805803" cy="1548902"/>
              </a:xfrm>
              <a:custGeom>
                <a:avLst/>
                <a:gdLst>
                  <a:gd name="T0" fmla="*/ 582418 w 805803"/>
                  <a:gd name="T1" fmla="*/ 24734 h 1548902"/>
                  <a:gd name="T2" fmla="*/ 572278 w 805803"/>
                  <a:gd name="T3" fmla="*/ 47020 h 1548902"/>
                  <a:gd name="T4" fmla="*/ 519845 w 805803"/>
                  <a:gd name="T5" fmla="*/ 67653 h 1548902"/>
                  <a:gd name="T6" fmla="*/ 450018 w 805803"/>
                  <a:gd name="T7" fmla="*/ 94254 h 1548902"/>
                  <a:gd name="T8" fmla="*/ 393492 w 805803"/>
                  <a:gd name="T9" fmla="*/ 134155 h 1548902"/>
                  <a:gd name="T10" fmla="*/ 360241 w 805803"/>
                  <a:gd name="T11" fmla="*/ 190681 h 1548902"/>
                  <a:gd name="T12" fmla="*/ 346940 w 805803"/>
                  <a:gd name="T13" fmla="*/ 233908 h 1548902"/>
                  <a:gd name="T14" fmla="*/ 320340 w 805803"/>
                  <a:gd name="T15" fmla="*/ 277134 h 1548902"/>
                  <a:gd name="T16" fmla="*/ 277113 w 805803"/>
                  <a:gd name="T17" fmla="*/ 303735 h 1548902"/>
                  <a:gd name="T18" fmla="*/ 250513 w 805803"/>
                  <a:gd name="T19" fmla="*/ 350286 h 1548902"/>
                  <a:gd name="T20" fmla="*/ 220587 w 805803"/>
                  <a:gd name="T21" fmla="*/ 410137 h 1548902"/>
                  <a:gd name="T22" fmla="*/ 190661 w 805803"/>
                  <a:gd name="T23" fmla="*/ 453364 h 1548902"/>
                  <a:gd name="T24" fmla="*/ 170711 w 805803"/>
                  <a:gd name="T25" fmla="*/ 509890 h 1548902"/>
                  <a:gd name="T26" fmla="*/ 144110 w 805803"/>
                  <a:gd name="T27" fmla="*/ 556441 h 1548902"/>
                  <a:gd name="T28" fmla="*/ 114184 w 805803"/>
                  <a:gd name="T29" fmla="*/ 616293 h 1548902"/>
                  <a:gd name="T30" fmla="*/ 79123 w 805803"/>
                  <a:gd name="T31" fmla="*/ 671612 h 1548902"/>
                  <a:gd name="T32" fmla="*/ 54332 w 805803"/>
                  <a:gd name="T33" fmla="*/ 702745 h 1548902"/>
                  <a:gd name="T34" fmla="*/ 37707 w 805803"/>
                  <a:gd name="T35" fmla="*/ 742647 h 1548902"/>
                  <a:gd name="T36" fmla="*/ 43558 w 805803"/>
                  <a:gd name="T37" fmla="*/ 898474 h 1548902"/>
                  <a:gd name="T38" fmla="*/ 14431 w 805803"/>
                  <a:gd name="T39" fmla="*/ 965428 h 1548902"/>
                  <a:gd name="T40" fmla="*/ 1131 w 805803"/>
                  <a:gd name="T41" fmla="*/ 1025279 h 1548902"/>
                  <a:gd name="T42" fmla="*/ 54332 w 805803"/>
                  <a:gd name="T43" fmla="*/ 1041905 h 1548902"/>
                  <a:gd name="T44" fmla="*/ 67633 w 805803"/>
                  <a:gd name="T45" fmla="*/ 1108407 h 1548902"/>
                  <a:gd name="T46" fmla="*/ 100587 w 805803"/>
                  <a:gd name="T47" fmla="*/ 1198787 h 1548902"/>
                  <a:gd name="T48" fmla="*/ 107534 w 805803"/>
                  <a:gd name="T49" fmla="*/ 1241410 h 1548902"/>
                  <a:gd name="T50" fmla="*/ 134135 w 805803"/>
                  <a:gd name="T51" fmla="*/ 1277986 h 1548902"/>
                  <a:gd name="T52" fmla="*/ 187336 w 805803"/>
                  <a:gd name="T53" fmla="*/ 1291287 h 1548902"/>
                  <a:gd name="T54" fmla="*/ 223912 w 805803"/>
                  <a:gd name="T55" fmla="*/ 1314562 h 1548902"/>
                  <a:gd name="T56" fmla="*/ 255829 w 805803"/>
                  <a:gd name="T57" fmla="*/ 1385609 h 1548902"/>
                  <a:gd name="T58" fmla="*/ 284378 w 805803"/>
                  <a:gd name="T59" fmla="*/ 1430940 h 1548902"/>
                  <a:gd name="T60" fmla="*/ 277113 w 805803"/>
                  <a:gd name="T61" fmla="*/ 1490792 h 1548902"/>
                  <a:gd name="T62" fmla="*/ 321144 w 805803"/>
                  <a:gd name="T63" fmla="*/ 1524402 h 1548902"/>
                  <a:gd name="T64" fmla="*/ 367408 w 805803"/>
                  <a:gd name="T65" fmla="*/ 1475415 h 1548902"/>
                  <a:gd name="T66" fmla="*/ 381015 w 805803"/>
                  <a:gd name="T67" fmla="*/ 1309408 h 1548902"/>
                  <a:gd name="T68" fmla="*/ 400142 w 805803"/>
                  <a:gd name="T69" fmla="*/ 1264686 h 1548902"/>
                  <a:gd name="T70" fmla="*/ 433393 w 805803"/>
                  <a:gd name="T71" fmla="*/ 1214809 h 1548902"/>
                  <a:gd name="T72" fmla="*/ 469969 w 805803"/>
                  <a:gd name="T73" fmla="*/ 1164933 h 1548902"/>
                  <a:gd name="T74" fmla="*/ 506545 w 805803"/>
                  <a:gd name="T75" fmla="*/ 1111732 h 1548902"/>
                  <a:gd name="T76" fmla="*/ 526495 w 805803"/>
                  <a:gd name="T77" fmla="*/ 1065180 h 1548902"/>
                  <a:gd name="T78" fmla="*/ 556421 w 805803"/>
                  <a:gd name="T79" fmla="*/ 1005329 h 1548902"/>
                  <a:gd name="T80" fmla="*/ 599351 w 805803"/>
                  <a:gd name="T81" fmla="*/ 895601 h 1548902"/>
                  <a:gd name="T82" fmla="*/ 604486 w 805803"/>
                  <a:gd name="T83" fmla="*/ 855700 h 1548902"/>
                  <a:gd name="T84" fmla="*/ 625951 w 805803"/>
                  <a:gd name="T85" fmla="*/ 785873 h 1548902"/>
                  <a:gd name="T86" fmla="*/ 644695 w 805803"/>
                  <a:gd name="T87" fmla="*/ 682795 h 1548902"/>
                  <a:gd name="T88" fmla="*/ 652849 w 805803"/>
                  <a:gd name="T89" fmla="*/ 593017 h 1548902"/>
                  <a:gd name="T90" fmla="*/ 659499 w 805803"/>
                  <a:gd name="T91" fmla="*/ 539816 h 1548902"/>
                  <a:gd name="T92" fmla="*/ 699400 w 805803"/>
                  <a:gd name="T93" fmla="*/ 463339 h 1548902"/>
                  <a:gd name="T94" fmla="*/ 716025 w 805803"/>
                  <a:gd name="T95" fmla="*/ 393512 h 1548902"/>
                  <a:gd name="T96" fmla="*/ 749276 w 805803"/>
                  <a:gd name="T97" fmla="*/ 356936 h 1548902"/>
                  <a:gd name="T98" fmla="*/ 732651 w 805803"/>
                  <a:gd name="T99" fmla="*/ 287109 h 1548902"/>
                  <a:gd name="T100" fmla="*/ 743537 w 805803"/>
                  <a:gd name="T101" fmla="*/ 194007 h 1548902"/>
                  <a:gd name="T102" fmla="*/ 779202 w 805803"/>
                  <a:gd name="T103" fmla="*/ 150780 h 1548902"/>
                  <a:gd name="T104" fmla="*/ 805803 w 805803"/>
                  <a:gd name="T105" fmla="*/ 130830 h 1548902"/>
                  <a:gd name="T106" fmla="*/ 762577 w 805803"/>
                  <a:gd name="T107" fmla="*/ 107554 h 1548902"/>
                  <a:gd name="T108" fmla="*/ 729326 w 805803"/>
                  <a:gd name="T109" fmla="*/ 87604 h 1548902"/>
                  <a:gd name="T110" fmla="*/ 706050 w 805803"/>
                  <a:gd name="T111" fmla="*/ 67653 h 1548902"/>
                  <a:gd name="T112" fmla="*/ 652849 w 805803"/>
                  <a:gd name="T113" fmla="*/ 44377 h 1548902"/>
                  <a:gd name="T114" fmla="*/ 644091 w 805803"/>
                  <a:gd name="T115" fmla="*/ 6891 h 1548902"/>
                  <a:gd name="T116" fmla="*/ 573957 w 805803"/>
                  <a:gd name="T117" fmla="*/ 38034 h 15489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5803" h="1548902">
                    <a:moveTo>
                      <a:pt x="632898" y="1151"/>
                    </a:moveTo>
                    <a:cubicBezTo>
                      <a:pt x="617381" y="2259"/>
                      <a:pt x="594760" y="11431"/>
                      <a:pt x="586347" y="15362"/>
                    </a:cubicBezTo>
                    <a:cubicBezTo>
                      <a:pt x="577934" y="19293"/>
                      <a:pt x="582987" y="24886"/>
                      <a:pt x="582418" y="24734"/>
                    </a:cubicBezTo>
                    <a:cubicBezTo>
                      <a:pt x="581849" y="24582"/>
                      <a:pt x="586260" y="13344"/>
                      <a:pt x="582935" y="14452"/>
                    </a:cubicBezTo>
                    <a:cubicBezTo>
                      <a:pt x="580718" y="17777"/>
                      <a:pt x="583346" y="21642"/>
                      <a:pt x="581570" y="27070"/>
                    </a:cubicBezTo>
                    <a:cubicBezTo>
                      <a:pt x="579794" y="32498"/>
                      <a:pt x="574153" y="41919"/>
                      <a:pt x="572278" y="47020"/>
                    </a:cubicBezTo>
                    <a:cubicBezTo>
                      <a:pt x="570403" y="52121"/>
                      <a:pt x="576940" y="53080"/>
                      <a:pt x="570317" y="57678"/>
                    </a:cubicBezTo>
                    <a:cubicBezTo>
                      <a:pt x="563694" y="62276"/>
                      <a:pt x="540953" y="72947"/>
                      <a:pt x="532541" y="74610"/>
                    </a:cubicBezTo>
                    <a:cubicBezTo>
                      <a:pt x="524129" y="76273"/>
                      <a:pt x="523170" y="65436"/>
                      <a:pt x="519845" y="67653"/>
                    </a:cubicBezTo>
                    <a:cubicBezTo>
                      <a:pt x="517628" y="70978"/>
                      <a:pt x="516884" y="76091"/>
                      <a:pt x="513195" y="77628"/>
                    </a:cubicBezTo>
                    <a:cubicBezTo>
                      <a:pt x="507875" y="79845"/>
                      <a:pt x="470490" y="85855"/>
                      <a:pt x="459993" y="87604"/>
                    </a:cubicBezTo>
                    <a:cubicBezTo>
                      <a:pt x="456668" y="89821"/>
                      <a:pt x="453088" y="91696"/>
                      <a:pt x="450018" y="94254"/>
                    </a:cubicBezTo>
                    <a:cubicBezTo>
                      <a:pt x="444895" y="98523"/>
                      <a:pt x="437431" y="108871"/>
                      <a:pt x="430068" y="110879"/>
                    </a:cubicBezTo>
                    <a:cubicBezTo>
                      <a:pt x="421447" y="113230"/>
                      <a:pt x="412334" y="113096"/>
                      <a:pt x="403467" y="114204"/>
                    </a:cubicBezTo>
                    <a:cubicBezTo>
                      <a:pt x="395110" y="139276"/>
                      <a:pt x="406382" y="108375"/>
                      <a:pt x="393492" y="134155"/>
                    </a:cubicBezTo>
                    <a:cubicBezTo>
                      <a:pt x="384860" y="151419"/>
                      <a:pt x="396506" y="137792"/>
                      <a:pt x="383516" y="150780"/>
                    </a:cubicBezTo>
                    <a:cubicBezTo>
                      <a:pt x="377664" y="168338"/>
                      <a:pt x="382135" y="157840"/>
                      <a:pt x="366891" y="180706"/>
                    </a:cubicBezTo>
                    <a:lnTo>
                      <a:pt x="360241" y="190681"/>
                    </a:lnTo>
                    <a:lnTo>
                      <a:pt x="353591" y="210632"/>
                    </a:lnTo>
                    <a:cubicBezTo>
                      <a:pt x="352483" y="213957"/>
                      <a:pt x="351115" y="217207"/>
                      <a:pt x="350265" y="220607"/>
                    </a:cubicBezTo>
                    <a:cubicBezTo>
                      <a:pt x="349157" y="225041"/>
                      <a:pt x="348984" y="229820"/>
                      <a:pt x="346940" y="233908"/>
                    </a:cubicBezTo>
                    <a:cubicBezTo>
                      <a:pt x="343366" y="241057"/>
                      <a:pt x="340290" y="249425"/>
                      <a:pt x="333640" y="253858"/>
                    </a:cubicBezTo>
                    <a:lnTo>
                      <a:pt x="323665" y="260508"/>
                    </a:lnTo>
                    <a:cubicBezTo>
                      <a:pt x="322557" y="266050"/>
                      <a:pt x="322566" y="271939"/>
                      <a:pt x="320340" y="277134"/>
                    </a:cubicBezTo>
                    <a:cubicBezTo>
                      <a:pt x="315569" y="288265"/>
                      <a:pt x="298238" y="285991"/>
                      <a:pt x="290414" y="287109"/>
                    </a:cubicBezTo>
                    <a:cubicBezTo>
                      <a:pt x="288197" y="290434"/>
                      <a:pt x="286260" y="293964"/>
                      <a:pt x="283764" y="297084"/>
                    </a:cubicBezTo>
                    <a:cubicBezTo>
                      <a:pt x="281805" y="299532"/>
                      <a:pt x="278726" y="301047"/>
                      <a:pt x="277113" y="303735"/>
                    </a:cubicBezTo>
                    <a:cubicBezTo>
                      <a:pt x="275310" y="306740"/>
                      <a:pt x="275355" y="310575"/>
                      <a:pt x="273788" y="313710"/>
                    </a:cubicBezTo>
                    <a:cubicBezTo>
                      <a:pt x="272001" y="317284"/>
                      <a:pt x="268761" y="320033"/>
                      <a:pt x="267138" y="323685"/>
                    </a:cubicBezTo>
                    <a:cubicBezTo>
                      <a:pt x="255476" y="349926"/>
                      <a:pt x="268458" y="338323"/>
                      <a:pt x="250513" y="350286"/>
                    </a:cubicBezTo>
                    <a:cubicBezTo>
                      <a:pt x="239975" y="366093"/>
                      <a:pt x="245126" y="356471"/>
                      <a:pt x="237212" y="380212"/>
                    </a:cubicBezTo>
                    <a:cubicBezTo>
                      <a:pt x="236104" y="383537"/>
                      <a:pt x="235831" y="387271"/>
                      <a:pt x="233887" y="390187"/>
                    </a:cubicBezTo>
                    <a:cubicBezTo>
                      <a:pt x="229454" y="396837"/>
                      <a:pt x="226238" y="404485"/>
                      <a:pt x="220587" y="410137"/>
                    </a:cubicBezTo>
                    <a:cubicBezTo>
                      <a:pt x="204521" y="426205"/>
                      <a:pt x="224076" y="405778"/>
                      <a:pt x="207287" y="426763"/>
                    </a:cubicBezTo>
                    <a:cubicBezTo>
                      <a:pt x="188335" y="450452"/>
                      <a:pt x="214453" y="412687"/>
                      <a:pt x="193986" y="443388"/>
                    </a:cubicBezTo>
                    <a:cubicBezTo>
                      <a:pt x="192878" y="446713"/>
                      <a:pt x="191583" y="449982"/>
                      <a:pt x="190661" y="453364"/>
                    </a:cubicBezTo>
                    <a:cubicBezTo>
                      <a:pt x="188256" y="462182"/>
                      <a:pt x="186901" y="471293"/>
                      <a:pt x="184011" y="479964"/>
                    </a:cubicBezTo>
                    <a:cubicBezTo>
                      <a:pt x="181794" y="486614"/>
                      <a:pt x="181249" y="494082"/>
                      <a:pt x="177361" y="499915"/>
                    </a:cubicBezTo>
                    <a:cubicBezTo>
                      <a:pt x="175144" y="503240"/>
                      <a:pt x="173312" y="506856"/>
                      <a:pt x="170711" y="509890"/>
                    </a:cubicBezTo>
                    <a:cubicBezTo>
                      <a:pt x="160894" y="521343"/>
                      <a:pt x="156867" y="520952"/>
                      <a:pt x="150760" y="533166"/>
                    </a:cubicBezTo>
                    <a:cubicBezTo>
                      <a:pt x="149193" y="536301"/>
                      <a:pt x="148398" y="539771"/>
                      <a:pt x="147435" y="543141"/>
                    </a:cubicBezTo>
                    <a:cubicBezTo>
                      <a:pt x="146180" y="547535"/>
                      <a:pt x="146965" y="552873"/>
                      <a:pt x="144110" y="556441"/>
                    </a:cubicBezTo>
                    <a:cubicBezTo>
                      <a:pt x="141921" y="559178"/>
                      <a:pt x="137460" y="558658"/>
                      <a:pt x="134135" y="559767"/>
                    </a:cubicBezTo>
                    <a:cubicBezTo>
                      <a:pt x="123175" y="570725"/>
                      <a:pt x="128661" y="562780"/>
                      <a:pt x="124159" y="583042"/>
                    </a:cubicBezTo>
                    <a:cubicBezTo>
                      <a:pt x="120808" y="598120"/>
                      <a:pt x="119711" y="599712"/>
                      <a:pt x="114184" y="616293"/>
                    </a:cubicBezTo>
                    <a:cubicBezTo>
                      <a:pt x="111569" y="624138"/>
                      <a:pt x="111815" y="628355"/>
                      <a:pt x="104209" y="632919"/>
                    </a:cubicBezTo>
                    <a:cubicBezTo>
                      <a:pt x="101203" y="634722"/>
                      <a:pt x="97558" y="635136"/>
                      <a:pt x="94233" y="636244"/>
                    </a:cubicBezTo>
                    <a:cubicBezTo>
                      <a:pt x="78325" y="660107"/>
                      <a:pt x="94749" y="655986"/>
                      <a:pt x="79123" y="671612"/>
                    </a:cubicBezTo>
                    <a:cubicBezTo>
                      <a:pt x="74185" y="676448"/>
                      <a:pt x="67331" y="682040"/>
                      <a:pt x="64308" y="686120"/>
                    </a:cubicBezTo>
                    <a:cubicBezTo>
                      <a:pt x="61285" y="690200"/>
                      <a:pt x="63461" y="693617"/>
                      <a:pt x="60983" y="696095"/>
                    </a:cubicBezTo>
                    <a:lnTo>
                      <a:pt x="54332" y="702745"/>
                    </a:lnTo>
                    <a:lnTo>
                      <a:pt x="47682" y="722696"/>
                    </a:lnTo>
                    <a:cubicBezTo>
                      <a:pt x="46574" y="726021"/>
                      <a:pt x="46301" y="729755"/>
                      <a:pt x="44357" y="732671"/>
                    </a:cubicBezTo>
                    <a:cubicBezTo>
                      <a:pt x="42140" y="735996"/>
                      <a:pt x="39330" y="738995"/>
                      <a:pt x="37707" y="742647"/>
                    </a:cubicBezTo>
                    <a:cubicBezTo>
                      <a:pt x="34860" y="749053"/>
                      <a:pt x="29628" y="746151"/>
                      <a:pt x="31057" y="762597"/>
                    </a:cubicBezTo>
                    <a:cubicBezTo>
                      <a:pt x="32486" y="779043"/>
                      <a:pt x="46010" y="818678"/>
                      <a:pt x="46279" y="841324"/>
                    </a:cubicBezTo>
                    <a:cubicBezTo>
                      <a:pt x="46548" y="863970"/>
                      <a:pt x="46649" y="882778"/>
                      <a:pt x="43558" y="898474"/>
                    </a:cubicBezTo>
                    <a:cubicBezTo>
                      <a:pt x="40467" y="914170"/>
                      <a:pt x="29664" y="927668"/>
                      <a:pt x="27732" y="935502"/>
                    </a:cubicBezTo>
                    <a:cubicBezTo>
                      <a:pt x="27514" y="939492"/>
                      <a:pt x="22704" y="941825"/>
                      <a:pt x="21081" y="945477"/>
                    </a:cubicBezTo>
                    <a:cubicBezTo>
                      <a:pt x="18234" y="951883"/>
                      <a:pt x="14431" y="965428"/>
                      <a:pt x="14431" y="965428"/>
                    </a:cubicBezTo>
                    <a:cubicBezTo>
                      <a:pt x="15539" y="974295"/>
                      <a:pt x="17756" y="983092"/>
                      <a:pt x="17756" y="992028"/>
                    </a:cubicBezTo>
                    <a:cubicBezTo>
                      <a:pt x="17756" y="1018629"/>
                      <a:pt x="8890" y="985380"/>
                      <a:pt x="17756" y="1011979"/>
                    </a:cubicBezTo>
                    <a:cubicBezTo>
                      <a:pt x="17081" y="1012204"/>
                      <a:pt x="-5202" y="1017363"/>
                      <a:pt x="1131" y="1025279"/>
                    </a:cubicBezTo>
                    <a:cubicBezTo>
                      <a:pt x="5510" y="1030753"/>
                      <a:pt x="21081" y="1031929"/>
                      <a:pt x="21081" y="1031929"/>
                    </a:cubicBezTo>
                    <a:cubicBezTo>
                      <a:pt x="35787" y="1046635"/>
                      <a:pt x="17341" y="1031878"/>
                      <a:pt x="44357" y="1035255"/>
                    </a:cubicBezTo>
                    <a:cubicBezTo>
                      <a:pt x="48322" y="1035751"/>
                      <a:pt x="51007" y="1039688"/>
                      <a:pt x="54332" y="1041905"/>
                    </a:cubicBezTo>
                    <a:cubicBezTo>
                      <a:pt x="55440" y="1058530"/>
                      <a:pt x="54761" y="1075372"/>
                      <a:pt x="57657" y="1091781"/>
                    </a:cubicBezTo>
                    <a:cubicBezTo>
                      <a:pt x="58202" y="1094868"/>
                      <a:pt x="62695" y="1095743"/>
                      <a:pt x="64308" y="1098431"/>
                    </a:cubicBezTo>
                    <a:cubicBezTo>
                      <a:pt x="66111" y="1101437"/>
                      <a:pt x="66525" y="1105082"/>
                      <a:pt x="67633" y="1108407"/>
                    </a:cubicBezTo>
                    <a:cubicBezTo>
                      <a:pt x="72250" y="1140729"/>
                      <a:pt x="69057" y="1124080"/>
                      <a:pt x="77608" y="1158283"/>
                    </a:cubicBezTo>
                    <a:cubicBezTo>
                      <a:pt x="78716" y="1162716"/>
                      <a:pt x="77103" y="1164832"/>
                      <a:pt x="80933" y="1171583"/>
                    </a:cubicBezTo>
                    <a:cubicBezTo>
                      <a:pt x="84763" y="1178334"/>
                      <a:pt x="95423" y="1190181"/>
                      <a:pt x="100587" y="1198787"/>
                    </a:cubicBezTo>
                    <a:cubicBezTo>
                      <a:pt x="103495" y="1203633"/>
                      <a:pt x="100280" y="1202164"/>
                      <a:pt x="100884" y="1204834"/>
                    </a:cubicBezTo>
                    <a:cubicBezTo>
                      <a:pt x="101488" y="1207504"/>
                      <a:pt x="103101" y="1211484"/>
                      <a:pt x="104209" y="1214809"/>
                    </a:cubicBezTo>
                    <a:cubicBezTo>
                      <a:pt x="105317" y="1223676"/>
                      <a:pt x="104215" y="1233113"/>
                      <a:pt x="107534" y="1241410"/>
                    </a:cubicBezTo>
                    <a:cubicBezTo>
                      <a:pt x="109018" y="1245120"/>
                      <a:pt x="114389" y="1245564"/>
                      <a:pt x="117509" y="1248060"/>
                    </a:cubicBezTo>
                    <a:cubicBezTo>
                      <a:pt x="124276" y="1253474"/>
                      <a:pt x="125873" y="1257282"/>
                      <a:pt x="130809" y="1264686"/>
                    </a:cubicBezTo>
                    <a:cubicBezTo>
                      <a:pt x="131918" y="1269119"/>
                      <a:pt x="131280" y="1274418"/>
                      <a:pt x="134135" y="1277986"/>
                    </a:cubicBezTo>
                    <a:cubicBezTo>
                      <a:pt x="136325" y="1280723"/>
                      <a:pt x="140673" y="1280624"/>
                      <a:pt x="144110" y="1281311"/>
                    </a:cubicBezTo>
                    <a:cubicBezTo>
                      <a:pt x="151795" y="1282848"/>
                      <a:pt x="159627" y="1283528"/>
                      <a:pt x="167385" y="1284636"/>
                    </a:cubicBezTo>
                    <a:cubicBezTo>
                      <a:pt x="174035" y="1286853"/>
                      <a:pt x="183447" y="1285454"/>
                      <a:pt x="187336" y="1291287"/>
                    </a:cubicBezTo>
                    <a:cubicBezTo>
                      <a:pt x="189553" y="1294612"/>
                      <a:pt x="190597" y="1299144"/>
                      <a:pt x="193986" y="1301262"/>
                    </a:cubicBezTo>
                    <a:cubicBezTo>
                      <a:pt x="199931" y="1304977"/>
                      <a:pt x="213937" y="1307912"/>
                      <a:pt x="213937" y="1307912"/>
                    </a:cubicBezTo>
                    <a:cubicBezTo>
                      <a:pt x="217262" y="1310129"/>
                      <a:pt x="221695" y="1311237"/>
                      <a:pt x="223912" y="1314562"/>
                    </a:cubicBezTo>
                    <a:cubicBezTo>
                      <a:pt x="226447" y="1318365"/>
                      <a:pt x="225437" y="1323662"/>
                      <a:pt x="227237" y="1327863"/>
                    </a:cubicBezTo>
                    <a:cubicBezTo>
                      <a:pt x="228811" y="1331536"/>
                      <a:pt x="231670" y="1334513"/>
                      <a:pt x="233887" y="1337838"/>
                    </a:cubicBezTo>
                    <a:cubicBezTo>
                      <a:pt x="234570" y="1346555"/>
                      <a:pt x="255275" y="1374525"/>
                      <a:pt x="255829" y="1385609"/>
                    </a:cubicBezTo>
                    <a:cubicBezTo>
                      <a:pt x="256383" y="1396693"/>
                      <a:pt x="263600" y="1394668"/>
                      <a:pt x="267149" y="1398898"/>
                    </a:cubicBezTo>
                    <a:cubicBezTo>
                      <a:pt x="270698" y="1403128"/>
                      <a:pt x="274253" y="1405650"/>
                      <a:pt x="277124" y="1410990"/>
                    </a:cubicBezTo>
                    <a:cubicBezTo>
                      <a:pt x="279995" y="1416330"/>
                      <a:pt x="281674" y="1422828"/>
                      <a:pt x="284378" y="1430940"/>
                    </a:cubicBezTo>
                    <a:cubicBezTo>
                      <a:pt x="285486" y="1445349"/>
                      <a:pt x="284579" y="1463132"/>
                      <a:pt x="284981" y="1471445"/>
                    </a:cubicBezTo>
                    <a:cubicBezTo>
                      <a:pt x="285383" y="1479758"/>
                      <a:pt x="288103" y="1477593"/>
                      <a:pt x="286792" y="1480817"/>
                    </a:cubicBezTo>
                    <a:cubicBezTo>
                      <a:pt x="285481" y="1484042"/>
                      <a:pt x="277618" y="1488021"/>
                      <a:pt x="277113" y="1490792"/>
                    </a:cubicBezTo>
                    <a:cubicBezTo>
                      <a:pt x="276608" y="1493563"/>
                      <a:pt x="281547" y="1495225"/>
                      <a:pt x="283764" y="1497442"/>
                    </a:cubicBezTo>
                    <a:cubicBezTo>
                      <a:pt x="284872" y="1508526"/>
                      <a:pt x="280859" y="1526200"/>
                      <a:pt x="287089" y="1530693"/>
                    </a:cubicBezTo>
                    <a:cubicBezTo>
                      <a:pt x="293319" y="1535186"/>
                      <a:pt x="312293" y="1524090"/>
                      <a:pt x="321144" y="1524402"/>
                    </a:cubicBezTo>
                    <a:cubicBezTo>
                      <a:pt x="329995" y="1524714"/>
                      <a:pt x="343505" y="1549408"/>
                      <a:pt x="348358" y="1548895"/>
                    </a:cubicBezTo>
                    <a:cubicBezTo>
                      <a:pt x="353211" y="1548382"/>
                      <a:pt x="349358" y="1533568"/>
                      <a:pt x="350265" y="1521321"/>
                    </a:cubicBezTo>
                    <a:cubicBezTo>
                      <a:pt x="351172" y="1509074"/>
                      <a:pt x="364551" y="1502116"/>
                      <a:pt x="367408" y="1475415"/>
                    </a:cubicBezTo>
                    <a:cubicBezTo>
                      <a:pt x="370265" y="1448714"/>
                      <a:pt x="361699" y="1386412"/>
                      <a:pt x="367408" y="1361116"/>
                    </a:cubicBezTo>
                    <a:cubicBezTo>
                      <a:pt x="373118" y="1335820"/>
                      <a:pt x="374904" y="1332255"/>
                      <a:pt x="377172" y="1323637"/>
                    </a:cubicBezTo>
                    <a:cubicBezTo>
                      <a:pt x="379440" y="1315019"/>
                      <a:pt x="379958" y="1314245"/>
                      <a:pt x="381015" y="1309408"/>
                    </a:cubicBezTo>
                    <a:cubicBezTo>
                      <a:pt x="382072" y="1304571"/>
                      <a:pt x="380630" y="1298741"/>
                      <a:pt x="383516" y="1294612"/>
                    </a:cubicBezTo>
                    <a:cubicBezTo>
                      <a:pt x="385733" y="1291287"/>
                      <a:pt x="388380" y="1288211"/>
                      <a:pt x="390167" y="1284636"/>
                    </a:cubicBezTo>
                    <a:cubicBezTo>
                      <a:pt x="396970" y="1271031"/>
                      <a:pt x="395709" y="1272596"/>
                      <a:pt x="400142" y="1264686"/>
                    </a:cubicBezTo>
                    <a:cubicBezTo>
                      <a:pt x="404575" y="1256776"/>
                      <a:pt x="416767" y="1237174"/>
                      <a:pt x="416767" y="1237174"/>
                    </a:cubicBezTo>
                    <a:cubicBezTo>
                      <a:pt x="417875" y="1231632"/>
                      <a:pt x="417321" y="1235163"/>
                      <a:pt x="420092" y="1231435"/>
                    </a:cubicBezTo>
                    <a:cubicBezTo>
                      <a:pt x="422863" y="1227707"/>
                      <a:pt x="428526" y="1219677"/>
                      <a:pt x="433393" y="1214809"/>
                    </a:cubicBezTo>
                    <a:cubicBezTo>
                      <a:pt x="434900" y="1208781"/>
                      <a:pt x="440670" y="1184258"/>
                      <a:pt x="443368" y="1181559"/>
                    </a:cubicBezTo>
                    <a:cubicBezTo>
                      <a:pt x="449553" y="1175373"/>
                      <a:pt x="451603" y="1172453"/>
                      <a:pt x="459993" y="1168258"/>
                    </a:cubicBezTo>
                    <a:cubicBezTo>
                      <a:pt x="463128" y="1166691"/>
                      <a:pt x="466644" y="1166041"/>
                      <a:pt x="469969" y="1164933"/>
                    </a:cubicBezTo>
                    <a:cubicBezTo>
                      <a:pt x="474402" y="1158283"/>
                      <a:pt x="480742" y="1152565"/>
                      <a:pt x="483269" y="1144983"/>
                    </a:cubicBezTo>
                    <a:cubicBezTo>
                      <a:pt x="485301" y="1138888"/>
                      <a:pt x="489384" y="1120805"/>
                      <a:pt x="496569" y="1115057"/>
                    </a:cubicBezTo>
                    <a:cubicBezTo>
                      <a:pt x="499306" y="1112867"/>
                      <a:pt x="503220" y="1112840"/>
                      <a:pt x="506545" y="1111732"/>
                    </a:cubicBezTo>
                    <a:cubicBezTo>
                      <a:pt x="507653" y="1108407"/>
                      <a:pt x="509020" y="1105157"/>
                      <a:pt x="509870" y="1101756"/>
                    </a:cubicBezTo>
                    <a:cubicBezTo>
                      <a:pt x="511241" y="1096273"/>
                      <a:pt x="510856" y="1090276"/>
                      <a:pt x="513195" y="1085131"/>
                    </a:cubicBezTo>
                    <a:cubicBezTo>
                      <a:pt x="516502" y="1077855"/>
                      <a:pt x="522062" y="1071830"/>
                      <a:pt x="526495" y="1065180"/>
                    </a:cubicBezTo>
                    <a:cubicBezTo>
                      <a:pt x="528712" y="1061855"/>
                      <a:pt x="529215" y="1061804"/>
                      <a:pt x="533145" y="1055205"/>
                    </a:cubicBezTo>
                    <a:cubicBezTo>
                      <a:pt x="537075" y="1048606"/>
                      <a:pt x="543967" y="1038681"/>
                      <a:pt x="550078" y="1025586"/>
                    </a:cubicBezTo>
                    <a:cubicBezTo>
                      <a:pt x="553042" y="1019234"/>
                      <a:pt x="553701" y="1012030"/>
                      <a:pt x="556421" y="1005329"/>
                    </a:cubicBezTo>
                    <a:cubicBezTo>
                      <a:pt x="559141" y="998628"/>
                      <a:pt x="560803" y="1000341"/>
                      <a:pt x="566396" y="985378"/>
                    </a:cubicBezTo>
                    <a:cubicBezTo>
                      <a:pt x="571989" y="970415"/>
                      <a:pt x="568000" y="937526"/>
                      <a:pt x="589979" y="915551"/>
                    </a:cubicBezTo>
                    <a:cubicBezTo>
                      <a:pt x="592196" y="908901"/>
                      <a:pt x="596781" y="901143"/>
                      <a:pt x="599351" y="895601"/>
                    </a:cubicBezTo>
                    <a:cubicBezTo>
                      <a:pt x="601921" y="890059"/>
                      <a:pt x="605095" y="886179"/>
                      <a:pt x="605397" y="882300"/>
                    </a:cubicBezTo>
                    <a:cubicBezTo>
                      <a:pt x="605699" y="878421"/>
                      <a:pt x="598944" y="875650"/>
                      <a:pt x="601161" y="872325"/>
                    </a:cubicBezTo>
                    <a:cubicBezTo>
                      <a:pt x="602269" y="866783"/>
                      <a:pt x="601563" y="864969"/>
                      <a:pt x="604486" y="855700"/>
                    </a:cubicBezTo>
                    <a:cubicBezTo>
                      <a:pt x="607409" y="846431"/>
                      <a:pt x="615674" y="826684"/>
                      <a:pt x="618697" y="816709"/>
                    </a:cubicBezTo>
                    <a:cubicBezTo>
                      <a:pt x="621720" y="806734"/>
                      <a:pt x="621417" y="800987"/>
                      <a:pt x="622626" y="795848"/>
                    </a:cubicBezTo>
                    <a:cubicBezTo>
                      <a:pt x="623835" y="790709"/>
                      <a:pt x="624842" y="789198"/>
                      <a:pt x="625951" y="785873"/>
                    </a:cubicBezTo>
                    <a:cubicBezTo>
                      <a:pt x="627059" y="758164"/>
                      <a:pt x="632603" y="718262"/>
                      <a:pt x="634719" y="702745"/>
                    </a:cubicBezTo>
                    <a:cubicBezTo>
                      <a:pt x="636835" y="687228"/>
                      <a:pt x="636985" y="696095"/>
                      <a:pt x="638648" y="692770"/>
                    </a:cubicBezTo>
                    <a:cubicBezTo>
                      <a:pt x="640311" y="689445"/>
                      <a:pt x="642378" y="687228"/>
                      <a:pt x="644695" y="682795"/>
                    </a:cubicBezTo>
                    <a:cubicBezTo>
                      <a:pt x="647012" y="678362"/>
                      <a:pt x="651746" y="671711"/>
                      <a:pt x="652551" y="666169"/>
                    </a:cubicBezTo>
                    <a:cubicBezTo>
                      <a:pt x="653356" y="660627"/>
                      <a:pt x="633474" y="665592"/>
                      <a:pt x="649524" y="649544"/>
                    </a:cubicBezTo>
                    <a:cubicBezTo>
                      <a:pt x="650632" y="630702"/>
                      <a:pt x="649147" y="611525"/>
                      <a:pt x="652849" y="593017"/>
                    </a:cubicBezTo>
                    <a:cubicBezTo>
                      <a:pt x="653771" y="588406"/>
                      <a:pt x="661804" y="587632"/>
                      <a:pt x="662824" y="583042"/>
                    </a:cubicBezTo>
                    <a:cubicBezTo>
                      <a:pt x="664384" y="576021"/>
                      <a:pt x="658791" y="560968"/>
                      <a:pt x="656174" y="553116"/>
                    </a:cubicBezTo>
                    <a:cubicBezTo>
                      <a:pt x="657282" y="548683"/>
                      <a:pt x="656964" y="543618"/>
                      <a:pt x="659499" y="539816"/>
                    </a:cubicBezTo>
                    <a:cubicBezTo>
                      <a:pt x="661716" y="536491"/>
                      <a:pt x="664739" y="538607"/>
                      <a:pt x="669474" y="533166"/>
                    </a:cubicBezTo>
                    <a:cubicBezTo>
                      <a:pt x="674209" y="527725"/>
                      <a:pt x="665464" y="522133"/>
                      <a:pt x="687911" y="507169"/>
                    </a:cubicBezTo>
                    <a:cubicBezTo>
                      <a:pt x="689019" y="491652"/>
                      <a:pt x="694563" y="471853"/>
                      <a:pt x="699400" y="463339"/>
                    </a:cubicBezTo>
                    <a:cubicBezTo>
                      <a:pt x="704238" y="454825"/>
                      <a:pt x="712099" y="466060"/>
                      <a:pt x="716936" y="456085"/>
                    </a:cubicBezTo>
                    <a:cubicBezTo>
                      <a:pt x="721774" y="446110"/>
                      <a:pt x="728577" y="413916"/>
                      <a:pt x="728425" y="403487"/>
                    </a:cubicBezTo>
                    <a:cubicBezTo>
                      <a:pt x="728273" y="393058"/>
                      <a:pt x="715321" y="397391"/>
                      <a:pt x="716025" y="393512"/>
                    </a:cubicBezTo>
                    <a:cubicBezTo>
                      <a:pt x="716729" y="389633"/>
                      <a:pt x="726892" y="383091"/>
                      <a:pt x="732651" y="380212"/>
                    </a:cubicBezTo>
                    <a:cubicBezTo>
                      <a:pt x="735786" y="378645"/>
                      <a:pt x="739301" y="377995"/>
                      <a:pt x="742626" y="376887"/>
                    </a:cubicBezTo>
                    <a:lnTo>
                      <a:pt x="749276" y="356936"/>
                    </a:lnTo>
                    <a:lnTo>
                      <a:pt x="752601" y="346961"/>
                    </a:lnTo>
                    <a:cubicBezTo>
                      <a:pt x="737357" y="324094"/>
                      <a:pt x="741828" y="334592"/>
                      <a:pt x="735976" y="317035"/>
                    </a:cubicBezTo>
                    <a:cubicBezTo>
                      <a:pt x="734868" y="307060"/>
                      <a:pt x="732046" y="293759"/>
                      <a:pt x="732651" y="287109"/>
                    </a:cubicBezTo>
                    <a:cubicBezTo>
                      <a:pt x="733256" y="280459"/>
                      <a:pt x="739789" y="281126"/>
                      <a:pt x="739608" y="277134"/>
                    </a:cubicBezTo>
                    <a:cubicBezTo>
                      <a:pt x="738650" y="256068"/>
                      <a:pt x="739557" y="227811"/>
                      <a:pt x="740212" y="213957"/>
                    </a:cubicBezTo>
                    <a:cubicBezTo>
                      <a:pt x="740867" y="200103"/>
                      <a:pt x="740968" y="198440"/>
                      <a:pt x="743537" y="194007"/>
                    </a:cubicBezTo>
                    <a:cubicBezTo>
                      <a:pt x="746106" y="189574"/>
                      <a:pt x="753564" y="190681"/>
                      <a:pt x="755629" y="187356"/>
                    </a:cubicBezTo>
                    <a:cubicBezTo>
                      <a:pt x="757694" y="184031"/>
                      <a:pt x="751998" y="180152"/>
                      <a:pt x="755927" y="174056"/>
                    </a:cubicBezTo>
                    <a:cubicBezTo>
                      <a:pt x="759856" y="167960"/>
                      <a:pt x="760530" y="157004"/>
                      <a:pt x="779202" y="150780"/>
                    </a:cubicBezTo>
                    <a:cubicBezTo>
                      <a:pt x="781419" y="147455"/>
                      <a:pt x="782731" y="143301"/>
                      <a:pt x="785852" y="140805"/>
                    </a:cubicBezTo>
                    <a:cubicBezTo>
                      <a:pt x="788589" y="138615"/>
                      <a:pt x="792693" y="139047"/>
                      <a:pt x="795828" y="137480"/>
                    </a:cubicBezTo>
                    <a:cubicBezTo>
                      <a:pt x="799402" y="135693"/>
                      <a:pt x="802478" y="133047"/>
                      <a:pt x="805803" y="130830"/>
                    </a:cubicBezTo>
                    <a:cubicBezTo>
                      <a:pt x="802478" y="128613"/>
                      <a:pt x="799402" y="125967"/>
                      <a:pt x="795828" y="124180"/>
                    </a:cubicBezTo>
                    <a:cubicBezTo>
                      <a:pt x="789014" y="120773"/>
                      <a:pt x="775546" y="118793"/>
                      <a:pt x="769227" y="117529"/>
                    </a:cubicBezTo>
                    <a:cubicBezTo>
                      <a:pt x="767010" y="114204"/>
                      <a:pt x="762425" y="113147"/>
                      <a:pt x="762577" y="107554"/>
                    </a:cubicBezTo>
                    <a:cubicBezTo>
                      <a:pt x="762729" y="101961"/>
                      <a:pt x="774017" y="88103"/>
                      <a:pt x="770138" y="83972"/>
                    </a:cubicBezTo>
                    <a:cubicBezTo>
                      <a:pt x="766259" y="79841"/>
                      <a:pt x="746103" y="82160"/>
                      <a:pt x="739301" y="82765"/>
                    </a:cubicBezTo>
                    <a:cubicBezTo>
                      <a:pt x="732499" y="83370"/>
                      <a:pt x="732097" y="87906"/>
                      <a:pt x="729326" y="87604"/>
                    </a:cubicBezTo>
                    <a:cubicBezTo>
                      <a:pt x="726555" y="87302"/>
                      <a:pt x="725364" y="82566"/>
                      <a:pt x="722676" y="80953"/>
                    </a:cubicBezTo>
                    <a:cubicBezTo>
                      <a:pt x="719670" y="79150"/>
                      <a:pt x="715437" y="79818"/>
                      <a:pt x="712700" y="77628"/>
                    </a:cubicBezTo>
                    <a:cubicBezTo>
                      <a:pt x="709579" y="75132"/>
                      <a:pt x="709170" y="70149"/>
                      <a:pt x="706050" y="67653"/>
                    </a:cubicBezTo>
                    <a:cubicBezTo>
                      <a:pt x="702642" y="64926"/>
                      <a:pt x="680277" y="61169"/>
                      <a:pt x="679449" y="61003"/>
                    </a:cubicBezTo>
                    <a:cubicBezTo>
                      <a:pt x="677232" y="57678"/>
                      <a:pt x="676188" y="53146"/>
                      <a:pt x="672799" y="51028"/>
                    </a:cubicBezTo>
                    <a:cubicBezTo>
                      <a:pt x="666855" y="47313"/>
                      <a:pt x="656576" y="48256"/>
                      <a:pt x="652849" y="44377"/>
                    </a:cubicBezTo>
                    <a:cubicBezTo>
                      <a:pt x="649122" y="40498"/>
                      <a:pt x="652499" y="31077"/>
                      <a:pt x="650434" y="27752"/>
                    </a:cubicBezTo>
                    <a:cubicBezTo>
                      <a:pt x="648369" y="24427"/>
                      <a:pt x="641515" y="27904"/>
                      <a:pt x="640458" y="24427"/>
                    </a:cubicBezTo>
                    <a:cubicBezTo>
                      <a:pt x="639401" y="20950"/>
                      <a:pt x="644996" y="10922"/>
                      <a:pt x="644091" y="6891"/>
                    </a:cubicBezTo>
                    <a:cubicBezTo>
                      <a:pt x="643186" y="2860"/>
                      <a:pt x="644777" y="-1019"/>
                      <a:pt x="635025" y="241"/>
                    </a:cubicBezTo>
                    <a:cubicBezTo>
                      <a:pt x="625273" y="1501"/>
                      <a:pt x="595755" y="8153"/>
                      <a:pt x="585577" y="14452"/>
                    </a:cubicBezTo>
                    <a:cubicBezTo>
                      <a:pt x="575399" y="20751"/>
                      <a:pt x="576448" y="27000"/>
                      <a:pt x="573957" y="38034"/>
                    </a:cubicBezTo>
                    <a:cubicBezTo>
                      <a:pt x="571466" y="49068"/>
                      <a:pt x="570632" y="65668"/>
                      <a:pt x="570632" y="80657"/>
                    </a:cubicBezTo>
                  </a:path>
                </a:pathLst>
              </a:custGeom>
              <a:solidFill>
                <a:schemeClr val="tx2"/>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20" name="Freeform 6">
                <a:extLst>
                  <a:ext uri="{FF2B5EF4-FFF2-40B4-BE49-F238E27FC236}">
                    <a16:creationId xmlns:a16="http://schemas.microsoft.com/office/drawing/2014/main" id="{6F5FF619-5604-4520-89B4-729F990A88C4}"/>
                  </a:ext>
                </a:extLst>
              </p:cNvPr>
              <p:cNvSpPr>
                <a:spLocks/>
              </p:cNvSpPr>
              <p:nvPr/>
            </p:nvSpPr>
            <p:spPr bwMode="auto">
              <a:xfrm>
                <a:off x="7067532" y="1272499"/>
                <a:ext cx="55176" cy="37014"/>
              </a:xfrm>
              <a:custGeom>
                <a:avLst/>
                <a:gdLst>
                  <a:gd name="T0" fmla="*/ 12666 w 55176"/>
                  <a:gd name="T1" fmla="*/ 10587 h 37014"/>
                  <a:gd name="T2" fmla="*/ 33808 w 55176"/>
                  <a:gd name="T3" fmla="*/ 16 h 37014"/>
                  <a:gd name="T4" fmla="*/ 52308 w 55176"/>
                  <a:gd name="T5" fmla="*/ 5301 h 37014"/>
                  <a:gd name="T6" fmla="*/ 54950 w 55176"/>
                  <a:gd name="T7" fmla="*/ 13229 h 37014"/>
                  <a:gd name="T8" fmla="*/ 39094 w 55176"/>
                  <a:gd name="T9" fmla="*/ 21158 h 37014"/>
                  <a:gd name="T10" fmla="*/ 33808 w 55176"/>
                  <a:gd name="T11" fmla="*/ 29086 h 37014"/>
                  <a:gd name="T12" fmla="*/ 17952 w 55176"/>
                  <a:gd name="T13" fmla="*/ 37014 h 37014"/>
                  <a:gd name="T14" fmla="*/ 12666 w 55176"/>
                  <a:gd name="T15" fmla="*/ 31729 h 37014"/>
                  <a:gd name="T16" fmla="*/ 15309 w 55176"/>
                  <a:gd name="T17" fmla="*/ 23801 h 37014"/>
                  <a:gd name="T18" fmla="*/ 15309 w 55176"/>
                  <a:gd name="T19" fmla="*/ 2658 h 37014"/>
                  <a:gd name="T20" fmla="*/ 12666 w 55176"/>
                  <a:gd name="T21" fmla="*/ 10587 h 370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176" h="37014">
                    <a:moveTo>
                      <a:pt x="12666" y="10587"/>
                    </a:moveTo>
                    <a:cubicBezTo>
                      <a:pt x="15749" y="10147"/>
                      <a:pt x="28929" y="-472"/>
                      <a:pt x="33808" y="16"/>
                    </a:cubicBezTo>
                    <a:cubicBezTo>
                      <a:pt x="40190" y="654"/>
                      <a:pt x="46141" y="3539"/>
                      <a:pt x="52308" y="5301"/>
                    </a:cubicBezTo>
                    <a:cubicBezTo>
                      <a:pt x="53189" y="7944"/>
                      <a:pt x="55985" y="10643"/>
                      <a:pt x="54950" y="13229"/>
                    </a:cubicBezTo>
                    <a:cubicBezTo>
                      <a:pt x="53373" y="17170"/>
                      <a:pt x="42432" y="20045"/>
                      <a:pt x="39094" y="21158"/>
                    </a:cubicBezTo>
                    <a:cubicBezTo>
                      <a:pt x="37332" y="23801"/>
                      <a:pt x="36054" y="26840"/>
                      <a:pt x="33808" y="29086"/>
                    </a:cubicBezTo>
                    <a:cubicBezTo>
                      <a:pt x="28683" y="34211"/>
                      <a:pt x="24402" y="34864"/>
                      <a:pt x="17952" y="37014"/>
                    </a:cubicBezTo>
                    <a:cubicBezTo>
                      <a:pt x="-14725" y="31570"/>
                      <a:pt x="5869" y="37167"/>
                      <a:pt x="12666" y="31729"/>
                    </a:cubicBezTo>
                    <a:cubicBezTo>
                      <a:pt x="14841" y="29989"/>
                      <a:pt x="14428" y="26444"/>
                      <a:pt x="15309" y="23801"/>
                    </a:cubicBezTo>
                    <a:cubicBezTo>
                      <a:pt x="13844" y="16475"/>
                      <a:pt x="10176" y="9502"/>
                      <a:pt x="15309" y="2658"/>
                    </a:cubicBezTo>
                    <a:cubicBezTo>
                      <a:pt x="16491" y="1082"/>
                      <a:pt x="9583" y="11027"/>
                      <a:pt x="12666" y="10587"/>
                    </a:cubicBezTo>
                    <a:close/>
                  </a:path>
                </a:pathLst>
              </a:custGeom>
              <a:solidFill>
                <a:schemeClr val="tx2"/>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21" name="Freeform 7">
                <a:extLst>
                  <a:ext uri="{FF2B5EF4-FFF2-40B4-BE49-F238E27FC236}">
                    <a16:creationId xmlns:a16="http://schemas.microsoft.com/office/drawing/2014/main" id="{06CE6750-D1F6-45ED-AAFA-4BF2F4CD1A6C}"/>
                  </a:ext>
                </a:extLst>
              </p:cNvPr>
              <p:cNvSpPr>
                <a:spLocks/>
              </p:cNvSpPr>
              <p:nvPr/>
            </p:nvSpPr>
            <p:spPr bwMode="auto">
              <a:xfrm>
                <a:off x="7069696" y="1231387"/>
                <a:ext cx="26562" cy="31344"/>
              </a:xfrm>
              <a:custGeom>
                <a:avLst/>
                <a:gdLst>
                  <a:gd name="T0" fmla="*/ 235 w 26562"/>
                  <a:gd name="T1" fmla="*/ 2101 h 31344"/>
                  <a:gd name="T2" fmla="*/ 24048 w 26562"/>
                  <a:gd name="T3" fmla="*/ 4482 h 31344"/>
                  <a:gd name="T4" fmla="*/ 21667 w 26562"/>
                  <a:gd name="T5" fmla="*/ 30676 h 31344"/>
                  <a:gd name="T6" fmla="*/ 14523 w 26562"/>
                  <a:gd name="T7" fmla="*/ 25913 h 31344"/>
                  <a:gd name="T8" fmla="*/ 12142 w 26562"/>
                  <a:gd name="T9" fmla="*/ 18769 h 31344"/>
                  <a:gd name="T10" fmla="*/ 235 w 26562"/>
                  <a:gd name="T11" fmla="*/ 2101 h 313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562" h="31344">
                    <a:moveTo>
                      <a:pt x="235" y="2101"/>
                    </a:moveTo>
                    <a:cubicBezTo>
                      <a:pt x="2219" y="-280"/>
                      <a:pt x="19262" y="-1900"/>
                      <a:pt x="24048" y="4482"/>
                    </a:cubicBezTo>
                    <a:cubicBezTo>
                      <a:pt x="29309" y="11496"/>
                      <a:pt x="25228" y="22664"/>
                      <a:pt x="21667" y="30676"/>
                    </a:cubicBezTo>
                    <a:cubicBezTo>
                      <a:pt x="20505" y="33291"/>
                      <a:pt x="16904" y="27501"/>
                      <a:pt x="14523" y="25913"/>
                    </a:cubicBezTo>
                    <a:cubicBezTo>
                      <a:pt x="13729" y="23532"/>
                      <a:pt x="13361" y="20963"/>
                      <a:pt x="12142" y="18769"/>
                    </a:cubicBezTo>
                    <a:cubicBezTo>
                      <a:pt x="9362" y="13766"/>
                      <a:pt x="-1749" y="4482"/>
                      <a:pt x="235" y="2101"/>
                    </a:cubicBezTo>
                    <a:close/>
                  </a:path>
                </a:pathLst>
              </a:custGeom>
              <a:solidFill>
                <a:schemeClr val="tx2"/>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22" name="Freeform 8">
                <a:extLst>
                  <a:ext uri="{FF2B5EF4-FFF2-40B4-BE49-F238E27FC236}">
                    <a16:creationId xmlns:a16="http://schemas.microsoft.com/office/drawing/2014/main" id="{C472D5F0-9FD8-437B-BB49-C16CA3626684}"/>
                  </a:ext>
                </a:extLst>
              </p:cNvPr>
              <p:cNvSpPr>
                <a:spLocks/>
              </p:cNvSpPr>
              <p:nvPr/>
            </p:nvSpPr>
            <p:spPr bwMode="auto">
              <a:xfrm>
                <a:off x="7019869" y="1242631"/>
                <a:ext cx="35775" cy="48113"/>
              </a:xfrm>
              <a:custGeom>
                <a:avLst/>
                <a:gdLst>
                  <a:gd name="T0" fmla="*/ 28631 w 35775"/>
                  <a:gd name="T1" fmla="*/ 382 h 48113"/>
                  <a:gd name="T2" fmla="*/ 26250 w 35775"/>
                  <a:gd name="T3" fmla="*/ 24194 h 48113"/>
                  <a:gd name="T4" fmla="*/ 14344 w 35775"/>
                  <a:gd name="T5" fmla="*/ 26575 h 48113"/>
                  <a:gd name="T6" fmla="*/ 11962 w 35775"/>
                  <a:gd name="T7" fmla="*/ 33719 h 48113"/>
                  <a:gd name="T8" fmla="*/ 4819 w 35775"/>
                  <a:gd name="T9" fmla="*/ 36100 h 48113"/>
                  <a:gd name="T10" fmla="*/ 56 w 35775"/>
                  <a:gd name="T11" fmla="*/ 43244 h 48113"/>
                  <a:gd name="T12" fmla="*/ 7200 w 35775"/>
                  <a:gd name="T13" fmla="*/ 48007 h 48113"/>
                  <a:gd name="T14" fmla="*/ 31012 w 35775"/>
                  <a:gd name="T15" fmla="*/ 45625 h 48113"/>
                  <a:gd name="T16" fmla="*/ 35775 w 35775"/>
                  <a:gd name="T17" fmla="*/ 12288 h 48113"/>
                  <a:gd name="T18" fmla="*/ 28631 w 35775"/>
                  <a:gd name="T19" fmla="*/ 382 h 48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775" h="48113">
                    <a:moveTo>
                      <a:pt x="28631" y="382"/>
                    </a:moveTo>
                    <a:cubicBezTo>
                      <a:pt x="27043" y="2366"/>
                      <a:pt x="30070" y="17191"/>
                      <a:pt x="26250" y="24194"/>
                    </a:cubicBezTo>
                    <a:cubicBezTo>
                      <a:pt x="24312" y="27747"/>
                      <a:pt x="17712" y="24330"/>
                      <a:pt x="14344" y="26575"/>
                    </a:cubicBezTo>
                    <a:cubicBezTo>
                      <a:pt x="12255" y="27967"/>
                      <a:pt x="13737" y="31944"/>
                      <a:pt x="11962" y="33719"/>
                    </a:cubicBezTo>
                    <a:cubicBezTo>
                      <a:pt x="10187" y="35494"/>
                      <a:pt x="7200" y="35306"/>
                      <a:pt x="4819" y="36100"/>
                    </a:cubicBezTo>
                    <a:cubicBezTo>
                      <a:pt x="3231" y="38481"/>
                      <a:pt x="-505" y="40437"/>
                      <a:pt x="56" y="43244"/>
                    </a:cubicBezTo>
                    <a:cubicBezTo>
                      <a:pt x="617" y="46051"/>
                      <a:pt x="4346" y="47788"/>
                      <a:pt x="7200" y="48007"/>
                    </a:cubicBezTo>
                    <a:cubicBezTo>
                      <a:pt x="15153" y="48619"/>
                      <a:pt x="23075" y="46419"/>
                      <a:pt x="31012" y="45625"/>
                    </a:cubicBezTo>
                    <a:cubicBezTo>
                      <a:pt x="35421" y="32404"/>
                      <a:pt x="35775" y="33160"/>
                      <a:pt x="35775" y="12288"/>
                    </a:cubicBezTo>
                    <a:cubicBezTo>
                      <a:pt x="35775" y="4391"/>
                      <a:pt x="30219" y="-1602"/>
                      <a:pt x="28631" y="382"/>
                    </a:cubicBezTo>
                    <a:close/>
                  </a:path>
                </a:pathLst>
              </a:custGeom>
              <a:solidFill>
                <a:schemeClr val="tx2"/>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grpSp>
        <p:sp>
          <p:nvSpPr>
            <p:cNvPr id="218" name="TextBox 284">
              <a:extLst>
                <a:ext uri="{FF2B5EF4-FFF2-40B4-BE49-F238E27FC236}">
                  <a16:creationId xmlns:a16="http://schemas.microsoft.com/office/drawing/2014/main" id="{E9B00FE6-F8F9-408C-94BF-077052589522}"/>
                </a:ext>
              </a:extLst>
            </p:cNvPr>
            <p:cNvSpPr txBox="1">
              <a:spLocks noChangeArrowheads="1"/>
            </p:cNvSpPr>
            <p:nvPr/>
          </p:nvSpPr>
          <p:spPr bwMode="auto">
            <a:xfrm rot="17996217">
              <a:off x="7097292" y="1031182"/>
              <a:ext cx="1142634" cy="3384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Taiwan</a:t>
              </a:r>
            </a:p>
          </p:txBody>
        </p:sp>
      </p:grpSp>
      <p:grpSp>
        <p:nvGrpSpPr>
          <p:cNvPr id="223" name="Group 17">
            <a:extLst>
              <a:ext uri="{FF2B5EF4-FFF2-40B4-BE49-F238E27FC236}">
                <a16:creationId xmlns:a16="http://schemas.microsoft.com/office/drawing/2014/main" id="{C7B6754B-D1AB-427A-9C2C-E3CAA6141F32}"/>
              </a:ext>
            </a:extLst>
          </p:cNvPr>
          <p:cNvGrpSpPr>
            <a:grpSpLocks/>
          </p:cNvGrpSpPr>
          <p:nvPr/>
        </p:nvGrpSpPr>
        <p:grpSpPr bwMode="auto">
          <a:xfrm>
            <a:off x="3427553" y="4384982"/>
            <a:ext cx="1831977" cy="1309919"/>
            <a:chOff x="7154283" y="1375045"/>
            <a:chExt cx="1826784" cy="1305499"/>
          </a:xfrm>
          <a:solidFill>
            <a:schemeClr val="accent1"/>
          </a:solidFill>
        </p:grpSpPr>
        <p:grpSp>
          <p:nvGrpSpPr>
            <p:cNvPr id="224" name="Group 223">
              <a:extLst>
                <a:ext uri="{FF2B5EF4-FFF2-40B4-BE49-F238E27FC236}">
                  <a16:creationId xmlns:a16="http://schemas.microsoft.com/office/drawing/2014/main" id="{117084E1-0A10-462C-B6E5-9F273CEC4384}"/>
                </a:ext>
              </a:extLst>
            </p:cNvPr>
            <p:cNvGrpSpPr/>
            <p:nvPr/>
          </p:nvGrpSpPr>
          <p:grpSpPr>
            <a:xfrm>
              <a:off x="7154283" y="1375045"/>
              <a:ext cx="1826784" cy="1305499"/>
              <a:chOff x="6893805" y="1586429"/>
              <a:chExt cx="1826784" cy="1305499"/>
            </a:xfrm>
            <a:grpFill/>
          </p:grpSpPr>
          <p:sp>
            <p:nvSpPr>
              <p:cNvPr id="226" name="Freeform 240">
                <a:extLst>
                  <a:ext uri="{FF2B5EF4-FFF2-40B4-BE49-F238E27FC236}">
                    <a16:creationId xmlns:a16="http://schemas.microsoft.com/office/drawing/2014/main" id="{C8F16D49-BB14-472F-AF36-F738BF53344A}"/>
                  </a:ext>
                </a:extLst>
              </p:cNvPr>
              <p:cNvSpPr/>
              <p:nvPr/>
            </p:nvSpPr>
            <p:spPr>
              <a:xfrm>
                <a:off x="6893805" y="1586429"/>
                <a:ext cx="1492785" cy="892366"/>
              </a:xfrm>
              <a:custGeom>
                <a:avLst/>
                <a:gdLst>
                  <a:gd name="connsiteX0" fmla="*/ 366311 w 1492785"/>
                  <a:gd name="connsiteY0" fmla="*/ 74364 h 892366"/>
                  <a:gd name="connsiteX1" fmla="*/ 380082 w 1492785"/>
                  <a:gd name="connsiteY1" fmla="*/ 77118 h 892366"/>
                  <a:gd name="connsiteX2" fmla="*/ 396607 w 1492785"/>
                  <a:gd name="connsiteY2" fmla="*/ 82626 h 892366"/>
                  <a:gd name="connsiteX3" fmla="*/ 407624 w 1492785"/>
                  <a:gd name="connsiteY3" fmla="*/ 93643 h 892366"/>
                  <a:gd name="connsiteX4" fmla="*/ 413132 w 1492785"/>
                  <a:gd name="connsiteY4" fmla="*/ 99152 h 892366"/>
                  <a:gd name="connsiteX5" fmla="*/ 418641 w 1492785"/>
                  <a:gd name="connsiteY5" fmla="*/ 121185 h 892366"/>
                  <a:gd name="connsiteX6" fmla="*/ 421395 w 1492785"/>
                  <a:gd name="connsiteY6" fmla="*/ 156990 h 892366"/>
                  <a:gd name="connsiteX7" fmla="*/ 426903 w 1492785"/>
                  <a:gd name="connsiteY7" fmla="*/ 173516 h 892366"/>
                  <a:gd name="connsiteX8" fmla="*/ 424149 w 1492785"/>
                  <a:gd name="connsiteY8" fmla="*/ 195549 h 892366"/>
                  <a:gd name="connsiteX9" fmla="*/ 413132 w 1492785"/>
                  <a:gd name="connsiteY9" fmla="*/ 206566 h 892366"/>
                  <a:gd name="connsiteX10" fmla="*/ 402115 w 1492785"/>
                  <a:gd name="connsiteY10" fmla="*/ 217583 h 892366"/>
                  <a:gd name="connsiteX11" fmla="*/ 393853 w 1492785"/>
                  <a:gd name="connsiteY11" fmla="*/ 220337 h 892366"/>
                  <a:gd name="connsiteX12" fmla="*/ 380082 w 1492785"/>
                  <a:gd name="connsiteY12" fmla="*/ 231354 h 892366"/>
                  <a:gd name="connsiteX13" fmla="*/ 374573 w 1492785"/>
                  <a:gd name="connsiteY13" fmla="*/ 236863 h 892366"/>
                  <a:gd name="connsiteX14" fmla="*/ 358048 w 1492785"/>
                  <a:gd name="connsiteY14" fmla="*/ 239617 h 892366"/>
                  <a:gd name="connsiteX15" fmla="*/ 349785 w 1492785"/>
                  <a:gd name="connsiteY15" fmla="*/ 242371 h 892366"/>
                  <a:gd name="connsiteX16" fmla="*/ 349785 w 1492785"/>
                  <a:gd name="connsiteY16" fmla="*/ 267159 h 892366"/>
                  <a:gd name="connsiteX17" fmla="*/ 366311 w 1492785"/>
                  <a:gd name="connsiteY17" fmla="*/ 272667 h 892366"/>
                  <a:gd name="connsiteX18" fmla="*/ 369065 w 1492785"/>
                  <a:gd name="connsiteY18" fmla="*/ 280930 h 892366"/>
                  <a:gd name="connsiteX19" fmla="*/ 360802 w 1492785"/>
                  <a:gd name="connsiteY19" fmla="*/ 297455 h 892366"/>
                  <a:gd name="connsiteX20" fmla="*/ 358048 w 1492785"/>
                  <a:gd name="connsiteY20" fmla="*/ 305718 h 892366"/>
                  <a:gd name="connsiteX21" fmla="*/ 349785 w 1492785"/>
                  <a:gd name="connsiteY21" fmla="*/ 322243 h 892366"/>
                  <a:gd name="connsiteX22" fmla="*/ 352540 w 1492785"/>
                  <a:gd name="connsiteY22" fmla="*/ 347031 h 892366"/>
                  <a:gd name="connsiteX23" fmla="*/ 358048 w 1492785"/>
                  <a:gd name="connsiteY23" fmla="*/ 352540 h 892366"/>
                  <a:gd name="connsiteX24" fmla="*/ 366311 w 1492785"/>
                  <a:gd name="connsiteY24" fmla="*/ 349785 h 892366"/>
                  <a:gd name="connsiteX25" fmla="*/ 374573 w 1492785"/>
                  <a:gd name="connsiteY25" fmla="*/ 344277 h 892366"/>
                  <a:gd name="connsiteX26" fmla="*/ 385590 w 1492785"/>
                  <a:gd name="connsiteY26" fmla="*/ 333260 h 892366"/>
                  <a:gd name="connsiteX27" fmla="*/ 388344 w 1492785"/>
                  <a:gd name="connsiteY27" fmla="*/ 324998 h 892366"/>
                  <a:gd name="connsiteX28" fmla="*/ 393853 w 1492785"/>
                  <a:gd name="connsiteY28" fmla="*/ 319489 h 892366"/>
                  <a:gd name="connsiteX29" fmla="*/ 402115 w 1492785"/>
                  <a:gd name="connsiteY29" fmla="*/ 294701 h 892366"/>
                  <a:gd name="connsiteX30" fmla="*/ 404870 w 1492785"/>
                  <a:gd name="connsiteY30" fmla="*/ 286438 h 892366"/>
                  <a:gd name="connsiteX31" fmla="*/ 407624 w 1492785"/>
                  <a:gd name="connsiteY31" fmla="*/ 278176 h 892366"/>
                  <a:gd name="connsiteX32" fmla="*/ 410378 w 1492785"/>
                  <a:gd name="connsiteY32" fmla="*/ 256142 h 892366"/>
                  <a:gd name="connsiteX33" fmla="*/ 437920 w 1492785"/>
                  <a:gd name="connsiteY33" fmla="*/ 234108 h 892366"/>
                  <a:gd name="connsiteX34" fmla="*/ 448937 w 1492785"/>
                  <a:gd name="connsiteY34" fmla="*/ 223091 h 892366"/>
                  <a:gd name="connsiteX35" fmla="*/ 454446 w 1492785"/>
                  <a:gd name="connsiteY35" fmla="*/ 217583 h 892366"/>
                  <a:gd name="connsiteX36" fmla="*/ 462708 w 1492785"/>
                  <a:gd name="connsiteY36" fmla="*/ 201058 h 892366"/>
                  <a:gd name="connsiteX37" fmla="*/ 470971 w 1492785"/>
                  <a:gd name="connsiteY37" fmla="*/ 187287 h 892366"/>
                  <a:gd name="connsiteX38" fmla="*/ 468217 w 1492785"/>
                  <a:gd name="connsiteY38" fmla="*/ 168007 h 892366"/>
                  <a:gd name="connsiteX39" fmla="*/ 468217 w 1492785"/>
                  <a:gd name="connsiteY39" fmla="*/ 145973 h 892366"/>
                  <a:gd name="connsiteX40" fmla="*/ 476479 w 1492785"/>
                  <a:gd name="connsiteY40" fmla="*/ 143219 h 892366"/>
                  <a:gd name="connsiteX41" fmla="*/ 493005 w 1492785"/>
                  <a:gd name="connsiteY41" fmla="*/ 145973 h 892366"/>
                  <a:gd name="connsiteX42" fmla="*/ 506776 w 1492785"/>
                  <a:gd name="connsiteY42" fmla="*/ 148728 h 892366"/>
                  <a:gd name="connsiteX43" fmla="*/ 523301 w 1492785"/>
                  <a:gd name="connsiteY43" fmla="*/ 145973 h 892366"/>
                  <a:gd name="connsiteX44" fmla="*/ 537072 w 1492785"/>
                  <a:gd name="connsiteY44" fmla="*/ 132202 h 892366"/>
                  <a:gd name="connsiteX45" fmla="*/ 548089 w 1492785"/>
                  <a:gd name="connsiteY45" fmla="*/ 121185 h 892366"/>
                  <a:gd name="connsiteX46" fmla="*/ 553597 w 1492785"/>
                  <a:gd name="connsiteY46" fmla="*/ 112923 h 892366"/>
                  <a:gd name="connsiteX47" fmla="*/ 575631 w 1492785"/>
                  <a:gd name="connsiteY47" fmla="*/ 96398 h 892366"/>
                  <a:gd name="connsiteX48" fmla="*/ 583894 w 1492785"/>
                  <a:gd name="connsiteY48" fmla="*/ 93643 h 892366"/>
                  <a:gd name="connsiteX49" fmla="*/ 597665 w 1492785"/>
                  <a:gd name="connsiteY49" fmla="*/ 79872 h 892366"/>
                  <a:gd name="connsiteX50" fmla="*/ 608682 w 1492785"/>
                  <a:gd name="connsiteY50" fmla="*/ 66101 h 892366"/>
                  <a:gd name="connsiteX51" fmla="*/ 616944 w 1492785"/>
                  <a:gd name="connsiteY51" fmla="*/ 63347 h 892366"/>
                  <a:gd name="connsiteX52" fmla="*/ 622453 w 1492785"/>
                  <a:gd name="connsiteY52" fmla="*/ 57838 h 892366"/>
                  <a:gd name="connsiteX53" fmla="*/ 638978 w 1492785"/>
                  <a:gd name="connsiteY53" fmla="*/ 52330 h 892366"/>
                  <a:gd name="connsiteX54" fmla="*/ 652749 w 1492785"/>
                  <a:gd name="connsiteY54" fmla="*/ 44067 h 892366"/>
                  <a:gd name="connsiteX55" fmla="*/ 666520 w 1492785"/>
                  <a:gd name="connsiteY55" fmla="*/ 35805 h 892366"/>
                  <a:gd name="connsiteX56" fmla="*/ 680291 w 1492785"/>
                  <a:gd name="connsiteY56" fmla="*/ 27542 h 892366"/>
                  <a:gd name="connsiteX57" fmla="*/ 688554 w 1492785"/>
                  <a:gd name="connsiteY57" fmla="*/ 22034 h 892366"/>
                  <a:gd name="connsiteX58" fmla="*/ 705079 w 1492785"/>
                  <a:gd name="connsiteY58" fmla="*/ 16525 h 892366"/>
                  <a:gd name="connsiteX59" fmla="*/ 713342 w 1492785"/>
                  <a:gd name="connsiteY59" fmla="*/ 13771 h 892366"/>
                  <a:gd name="connsiteX60" fmla="*/ 721605 w 1492785"/>
                  <a:gd name="connsiteY60" fmla="*/ 8263 h 892366"/>
                  <a:gd name="connsiteX61" fmla="*/ 738130 w 1492785"/>
                  <a:gd name="connsiteY61" fmla="*/ 2754 h 892366"/>
                  <a:gd name="connsiteX62" fmla="*/ 746393 w 1492785"/>
                  <a:gd name="connsiteY62" fmla="*/ 0 h 892366"/>
                  <a:gd name="connsiteX63" fmla="*/ 754655 w 1492785"/>
                  <a:gd name="connsiteY63" fmla="*/ 2754 h 892366"/>
                  <a:gd name="connsiteX64" fmla="*/ 768426 w 1492785"/>
                  <a:gd name="connsiteY64" fmla="*/ 13771 h 892366"/>
                  <a:gd name="connsiteX65" fmla="*/ 806985 w 1492785"/>
                  <a:gd name="connsiteY65" fmla="*/ 16525 h 892366"/>
                  <a:gd name="connsiteX66" fmla="*/ 831773 w 1492785"/>
                  <a:gd name="connsiteY66" fmla="*/ 30296 h 892366"/>
                  <a:gd name="connsiteX67" fmla="*/ 837282 w 1492785"/>
                  <a:gd name="connsiteY67" fmla="*/ 35805 h 892366"/>
                  <a:gd name="connsiteX68" fmla="*/ 853807 w 1492785"/>
                  <a:gd name="connsiteY68" fmla="*/ 46822 h 892366"/>
                  <a:gd name="connsiteX69" fmla="*/ 862070 w 1492785"/>
                  <a:gd name="connsiteY69" fmla="*/ 52330 h 892366"/>
                  <a:gd name="connsiteX70" fmla="*/ 870332 w 1492785"/>
                  <a:gd name="connsiteY70" fmla="*/ 55084 h 892366"/>
                  <a:gd name="connsiteX71" fmla="*/ 875841 w 1492785"/>
                  <a:gd name="connsiteY71" fmla="*/ 60593 h 892366"/>
                  <a:gd name="connsiteX72" fmla="*/ 889612 w 1492785"/>
                  <a:gd name="connsiteY72" fmla="*/ 71610 h 892366"/>
                  <a:gd name="connsiteX73" fmla="*/ 881349 w 1492785"/>
                  <a:gd name="connsiteY73" fmla="*/ 74364 h 892366"/>
                  <a:gd name="connsiteX74" fmla="*/ 867578 w 1492785"/>
                  <a:gd name="connsiteY74" fmla="*/ 85381 h 892366"/>
                  <a:gd name="connsiteX75" fmla="*/ 870332 w 1492785"/>
                  <a:gd name="connsiteY75" fmla="*/ 93643 h 892366"/>
                  <a:gd name="connsiteX76" fmla="*/ 881349 w 1492785"/>
                  <a:gd name="connsiteY76" fmla="*/ 96398 h 892366"/>
                  <a:gd name="connsiteX77" fmla="*/ 889612 w 1492785"/>
                  <a:gd name="connsiteY77" fmla="*/ 99152 h 892366"/>
                  <a:gd name="connsiteX78" fmla="*/ 895120 w 1492785"/>
                  <a:gd name="connsiteY78" fmla="*/ 107414 h 892366"/>
                  <a:gd name="connsiteX79" fmla="*/ 900629 w 1492785"/>
                  <a:gd name="connsiteY79" fmla="*/ 112923 h 892366"/>
                  <a:gd name="connsiteX80" fmla="*/ 903383 w 1492785"/>
                  <a:gd name="connsiteY80" fmla="*/ 121185 h 892366"/>
                  <a:gd name="connsiteX81" fmla="*/ 906137 w 1492785"/>
                  <a:gd name="connsiteY81" fmla="*/ 132202 h 892366"/>
                  <a:gd name="connsiteX82" fmla="*/ 914400 w 1492785"/>
                  <a:gd name="connsiteY82" fmla="*/ 137711 h 892366"/>
                  <a:gd name="connsiteX83" fmla="*/ 917154 w 1492785"/>
                  <a:gd name="connsiteY83" fmla="*/ 173516 h 892366"/>
                  <a:gd name="connsiteX84" fmla="*/ 911646 w 1492785"/>
                  <a:gd name="connsiteY84" fmla="*/ 190041 h 892366"/>
                  <a:gd name="connsiteX85" fmla="*/ 900629 w 1492785"/>
                  <a:gd name="connsiteY85" fmla="*/ 203812 h 892366"/>
                  <a:gd name="connsiteX86" fmla="*/ 895120 w 1492785"/>
                  <a:gd name="connsiteY86" fmla="*/ 220337 h 892366"/>
                  <a:gd name="connsiteX87" fmla="*/ 886858 w 1492785"/>
                  <a:gd name="connsiteY87" fmla="*/ 236863 h 892366"/>
                  <a:gd name="connsiteX88" fmla="*/ 878595 w 1492785"/>
                  <a:gd name="connsiteY88" fmla="*/ 239617 h 892366"/>
                  <a:gd name="connsiteX89" fmla="*/ 875841 w 1492785"/>
                  <a:gd name="connsiteY89" fmla="*/ 247879 h 892366"/>
                  <a:gd name="connsiteX90" fmla="*/ 859315 w 1492785"/>
                  <a:gd name="connsiteY90" fmla="*/ 253388 h 892366"/>
                  <a:gd name="connsiteX91" fmla="*/ 837282 w 1492785"/>
                  <a:gd name="connsiteY91" fmla="*/ 250634 h 892366"/>
                  <a:gd name="connsiteX92" fmla="*/ 820756 w 1492785"/>
                  <a:gd name="connsiteY92" fmla="*/ 245125 h 892366"/>
                  <a:gd name="connsiteX93" fmla="*/ 809740 w 1492785"/>
                  <a:gd name="connsiteY93" fmla="*/ 247879 h 892366"/>
                  <a:gd name="connsiteX94" fmla="*/ 806985 w 1492785"/>
                  <a:gd name="connsiteY94" fmla="*/ 256142 h 892366"/>
                  <a:gd name="connsiteX95" fmla="*/ 815248 w 1492785"/>
                  <a:gd name="connsiteY95" fmla="*/ 278176 h 892366"/>
                  <a:gd name="connsiteX96" fmla="*/ 823511 w 1492785"/>
                  <a:gd name="connsiteY96" fmla="*/ 294701 h 892366"/>
                  <a:gd name="connsiteX97" fmla="*/ 873087 w 1492785"/>
                  <a:gd name="connsiteY97" fmla="*/ 291947 h 892366"/>
                  <a:gd name="connsiteX98" fmla="*/ 889612 w 1492785"/>
                  <a:gd name="connsiteY98" fmla="*/ 286438 h 892366"/>
                  <a:gd name="connsiteX99" fmla="*/ 892366 w 1492785"/>
                  <a:gd name="connsiteY99" fmla="*/ 278176 h 892366"/>
                  <a:gd name="connsiteX100" fmla="*/ 903383 w 1492785"/>
                  <a:gd name="connsiteY100" fmla="*/ 261651 h 892366"/>
                  <a:gd name="connsiteX101" fmla="*/ 930925 w 1492785"/>
                  <a:gd name="connsiteY101" fmla="*/ 234108 h 892366"/>
                  <a:gd name="connsiteX102" fmla="*/ 941942 w 1492785"/>
                  <a:gd name="connsiteY102" fmla="*/ 223091 h 892366"/>
                  <a:gd name="connsiteX103" fmla="*/ 950205 w 1492785"/>
                  <a:gd name="connsiteY103" fmla="*/ 214829 h 892366"/>
                  <a:gd name="connsiteX104" fmla="*/ 1005289 w 1492785"/>
                  <a:gd name="connsiteY104" fmla="*/ 223091 h 892366"/>
                  <a:gd name="connsiteX105" fmla="*/ 1013552 w 1492785"/>
                  <a:gd name="connsiteY105" fmla="*/ 225846 h 892366"/>
                  <a:gd name="connsiteX106" fmla="*/ 1021814 w 1492785"/>
                  <a:gd name="connsiteY106" fmla="*/ 228600 h 892366"/>
                  <a:gd name="connsiteX107" fmla="*/ 1043848 w 1492785"/>
                  <a:gd name="connsiteY107" fmla="*/ 239617 h 892366"/>
                  <a:gd name="connsiteX108" fmla="*/ 1052111 w 1492785"/>
                  <a:gd name="connsiteY108" fmla="*/ 242371 h 892366"/>
                  <a:gd name="connsiteX109" fmla="*/ 1057619 w 1492785"/>
                  <a:gd name="connsiteY109" fmla="*/ 250634 h 892366"/>
                  <a:gd name="connsiteX110" fmla="*/ 1063128 w 1492785"/>
                  <a:gd name="connsiteY110" fmla="*/ 256142 h 892366"/>
                  <a:gd name="connsiteX111" fmla="*/ 1065882 w 1492785"/>
                  <a:gd name="connsiteY111" fmla="*/ 264405 h 892366"/>
                  <a:gd name="connsiteX112" fmla="*/ 1071390 w 1492785"/>
                  <a:gd name="connsiteY112" fmla="*/ 272667 h 892366"/>
                  <a:gd name="connsiteX113" fmla="*/ 1082407 w 1492785"/>
                  <a:gd name="connsiteY113" fmla="*/ 269913 h 892366"/>
                  <a:gd name="connsiteX114" fmla="*/ 1087915 w 1492785"/>
                  <a:gd name="connsiteY114" fmla="*/ 261651 h 892366"/>
                  <a:gd name="connsiteX115" fmla="*/ 1093424 w 1492785"/>
                  <a:gd name="connsiteY115" fmla="*/ 242371 h 892366"/>
                  <a:gd name="connsiteX116" fmla="*/ 1098932 w 1492785"/>
                  <a:gd name="connsiteY116" fmla="*/ 234108 h 892366"/>
                  <a:gd name="connsiteX117" fmla="*/ 1115458 w 1492785"/>
                  <a:gd name="connsiteY117" fmla="*/ 228600 h 892366"/>
                  <a:gd name="connsiteX118" fmla="*/ 1123720 w 1492785"/>
                  <a:gd name="connsiteY118" fmla="*/ 234108 h 892366"/>
                  <a:gd name="connsiteX119" fmla="*/ 1140246 w 1492785"/>
                  <a:gd name="connsiteY119" fmla="*/ 242371 h 892366"/>
                  <a:gd name="connsiteX120" fmla="*/ 1145754 w 1492785"/>
                  <a:gd name="connsiteY120" fmla="*/ 250634 h 892366"/>
                  <a:gd name="connsiteX121" fmla="*/ 1151262 w 1492785"/>
                  <a:gd name="connsiteY121" fmla="*/ 267159 h 892366"/>
                  <a:gd name="connsiteX122" fmla="*/ 1156771 w 1492785"/>
                  <a:gd name="connsiteY122" fmla="*/ 283684 h 892366"/>
                  <a:gd name="connsiteX123" fmla="*/ 1162279 w 1492785"/>
                  <a:gd name="connsiteY123" fmla="*/ 300210 h 892366"/>
                  <a:gd name="connsiteX124" fmla="*/ 1165034 w 1492785"/>
                  <a:gd name="connsiteY124" fmla="*/ 308472 h 892366"/>
                  <a:gd name="connsiteX125" fmla="*/ 1167788 w 1492785"/>
                  <a:gd name="connsiteY125" fmla="*/ 336014 h 892366"/>
                  <a:gd name="connsiteX126" fmla="*/ 1173296 w 1492785"/>
                  <a:gd name="connsiteY126" fmla="*/ 341523 h 892366"/>
                  <a:gd name="connsiteX127" fmla="*/ 1198084 w 1492785"/>
                  <a:gd name="connsiteY127" fmla="*/ 344277 h 892366"/>
                  <a:gd name="connsiteX128" fmla="*/ 1214609 w 1492785"/>
                  <a:gd name="connsiteY128" fmla="*/ 349785 h 892366"/>
                  <a:gd name="connsiteX129" fmla="*/ 1228381 w 1492785"/>
                  <a:gd name="connsiteY129" fmla="*/ 358048 h 892366"/>
                  <a:gd name="connsiteX130" fmla="*/ 1233889 w 1492785"/>
                  <a:gd name="connsiteY130" fmla="*/ 363557 h 892366"/>
                  <a:gd name="connsiteX131" fmla="*/ 1250414 w 1492785"/>
                  <a:gd name="connsiteY131" fmla="*/ 369065 h 892366"/>
                  <a:gd name="connsiteX132" fmla="*/ 1261431 w 1492785"/>
                  <a:gd name="connsiteY132" fmla="*/ 380082 h 892366"/>
                  <a:gd name="connsiteX133" fmla="*/ 1277956 w 1492785"/>
                  <a:gd name="connsiteY133" fmla="*/ 385590 h 892366"/>
                  <a:gd name="connsiteX134" fmla="*/ 1283465 w 1492785"/>
                  <a:gd name="connsiteY134" fmla="*/ 391099 h 892366"/>
                  <a:gd name="connsiteX135" fmla="*/ 1335795 w 1492785"/>
                  <a:gd name="connsiteY135" fmla="*/ 391099 h 892366"/>
                  <a:gd name="connsiteX136" fmla="*/ 1344058 w 1492785"/>
                  <a:gd name="connsiteY136" fmla="*/ 388344 h 892366"/>
                  <a:gd name="connsiteX137" fmla="*/ 1363337 w 1492785"/>
                  <a:gd name="connsiteY137" fmla="*/ 371819 h 892366"/>
                  <a:gd name="connsiteX138" fmla="*/ 1368846 w 1492785"/>
                  <a:gd name="connsiteY138" fmla="*/ 366311 h 892366"/>
                  <a:gd name="connsiteX139" fmla="*/ 1374354 w 1492785"/>
                  <a:gd name="connsiteY139" fmla="*/ 360802 h 892366"/>
                  <a:gd name="connsiteX140" fmla="*/ 1382617 w 1492785"/>
                  <a:gd name="connsiteY140" fmla="*/ 344277 h 892366"/>
                  <a:gd name="connsiteX141" fmla="*/ 1399142 w 1492785"/>
                  <a:gd name="connsiteY141" fmla="*/ 338769 h 892366"/>
                  <a:gd name="connsiteX142" fmla="*/ 1407405 w 1492785"/>
                  <a:gd name="connsiteY142" fmla="*/ 349785 h 892366"/>
                  <a:gd name="connsiteX143" fmla="*/ 1412913 w 1492785"/>
                  <a:gd name="connsiteY143" fmla="*/ 355294 h 892366"/>
                  <a:gd name="connsiteX144" fmla="*/ 1407405 w 1492785"/>
                  <a:gd name="connsiteY144" fmla="*/ 347031 h 892366"/>
                  <a:gd name="connsiteX145" fmla="*/ 1412913 w 1492785"/>
                  <a:gd name="connsiteY145" fmla="*/ 352540 h 892366"/>
                  <a:gd name="connsiteX146" fmla="*/ 1421176 w 1492785"/>
                  <a:gd name="connsiteY146" fmla="*/ 338769 h 892366"/>
                  <a:gd name="connsiteX147" fmla="*/ 1437701 w 1492785"/>
                  <a:gd name="connsiteY147" fmla="*/ 333260 h 892366"/>
                  <a:gd name="connsiteX148" fmla="*/ 1481768 w 1492785"/>
                  <a:gd name="connsiteY148" fmla="*/ 341523 h 892366"/>
                  <a:gd name="connsiteX149" fmla="*/ 1487277 w 1492785"/>
                  <a:gd name="connsiteY149" fmla="*/ 360802 h 892366"/>
                  <a:gd name="connsiteX150" fmla="*/ 1492785 w 1492785"/>
                  <a:gd name="connsiteY150" fmla="*/ 377328 h 892366"/>
                  <a:gd name="connsiteX151" fmla="*/ 1484523 w 1492785"/>
                  <a:gd name="connsiteY151" fmla="*/ 413132 h 892366"/>
                  <a:gd name="connsiteX152" fmla="*/ 1479014 w 1492785"/>
                  <a:gd name="connsiteY152" fmla="*/ 418641 h 892366"/>
                  <a:gd name="connsiteX153" fmla="*/ 1470752 w 1492785"/>
                  <a:gd name="connsiteY153" fmla="*/ 435166 h 892366"/>
                  <a:gd name="connsiteX154" fmla="*/ 1467997 w 1492785"/>
                  <a:gd name="connsiteY154" fmla="*/ 443429 h 892366"/>
                  <a:gd name="connsiteX155" fmla="*/ 1459735 w 1492785"/>
                  <a:gd name="connsiteY155" fmla="*/ 448937 h 892366"/>
                  <a:gd name="connsiteX156" fmla="*/ 1456981 w 1492785"/>
                  <a:gd name="connsiteY156" fmla="*/ 457200 h 892366"/>
                  <a:gd name="connsiteX157" fmla="*/ 1445964 w 1492785"/>
                  <a:gd name="connsiteY157" fmla="*/ 468217 h 892366"/>
                  <a:gd name="connsiteX158" fmla="*/ 1443209 w 1492785"/>
                  <a:gd name="connsiteY158" fmla="*/ 476479 h 892366"/>
                  <a:gd name="connsiteX159" fmla="*/ 1437701 w 1492785"/>
                  <a:gd name="connsiteY159" fmla="*/ 481988 h 892366"/>
                  <a:gd name="connsiteX160" fmla="*/ 1434947 w 1492785"/>
                  <a:gd name="connsiteY160" fmla="*/ 493005 h 892366"/>
                  <a:gd name="connsiteX161" fmla="*/ 1423930 w 1492785"/>
                  <a:gd name="connsiteY161" fmla="*/ 537072 h 892366"/>
                  <a:gd name="connsiteX162" fmla="*/ 1421176 w 1492785"/>
                  <a:gd name="connsiteY162" fmla="*/ 545335 h 892366"/>
                  <a:gd name="connsiteX163" fmla="*/ 1410159 w 1492785"/>
                  <a:gd name="connsiteY163" fmla="*/ 556352 h 892366"/>
                  <a:gd name="connsiteX164" fmla="*/ 1390879 w 1492785"/>
                  <a:gd name="connsiteY164" fmla="*/ 572877 h 892366"/>
                  <a:gd name="connsiteX165" fmla="*/ 1385371 w 1492785"/>
                  <a:gd name="connsiteY165" fmla="*/ 581140 h 892366"/>
                  <a:gd name="connsiteX166" fmla="*/ 1374354 w 1492785"/>
                  <a:gd name="connsiteY166" fmla="*/ 592157 h 892366"/>
                  <a:gd name="connsiteX167" fmla="*/ 1363337 w 1492785"/>
                  <a:gd name="connsiteY167" fmla="*/ 605928 h 892366"/>
                  <a:gd name="connsiteX168" fmla="*/ 1355075 w 1492785"/>
                  <a:gd name="connsiteY168" fmla="*/ 611436 h 892366"/>
                  <a:gd name="connsiteX169" fmla="*/ 1338549 w 1492785"/>
                  <a:gd name="connsiteY169" fmla="*/ 633470 h 892366"/>
                  <a:gd name="connsiteX170" fmla="*/ 1333041 w 1492785"/>
                  <a:gd name="connsiteY170" fmla="*/ 641732 h 892366"/>
                  <a:gd name="connsiteX171" fmla="*/ 1324778 w 1492785"/>
                  <a:gd name="connsiteY171" fmla="*/ 644487 h 892366"/>
                  <a:gd name="connsiteX172" fmla="*/ 1305499 w 1492785"/>
                  <a:gd name="connsiteY172" fmla="*/ 666520 h 892366"/>
                  <a:gd name="connsiteX173" fmla="*/ 1302744 w 1492785"/>
                  <a:gd name="connsiteY173" fmla="*/ 674783 h 892366"/>
                  <a:gd name="connsiteX174" fmla="*/ 1294482 w 1492785"/>
                  <a:gd name="connsiteY174" fmla="*/ 677537 h 892366"/>
                  <a:gd name="connsiteX175" fmla="*/ 1280711 w 1492785"/>
                  <a:gd name="connsiteY175" fmla="*/ 688554 h 892366"/>
                  <a:gd name="connsiteX176" fmla="*/ 1275202 w 1492785"/>
                  <a:gd name="connsiteY176" fmla="*/ 694063 h 892366"/>
                  <a:gd name="connsiteX177" fmla="*/ 1258677 w 1492785"/>
                  <a:gd name="connsiteY177" fmla="*/ 699571 h 892366"/>
                  <a:gd name="connsiteX178" fmla="*/ 1250414 w 1492785"/>
                  <a:gd name="connsiteY178" fmla="*/ 702325 h 892366"/>
                  <a:gd name="connsiteX179" fmla="*/ 1222872 w 1492785"/>
                  <a:gd name="connsiteY179" fmla="*/ 713342 h 892366"/>
                  <a:gd name="connsiteX180" fmla="*/ 1206347 w 1492785"/>
                  <a:gd name="connsiteY180" fmla="*/ 718851 h 892366"/>
                  <a:gd name="connsiteX181" fmla="*/ 1198084 w 1492785"/>
                  <a:gd name="connsiteY181" fmla="*/ 721605 h 892366"/>
                  <a:gd name="connsiteX182" fmla="*/ 1184313 w 1492785"/>
                  <a:gd name="connsiteY182" fmla="*/ 724359 h 892366"/>
                  <a:gd name="connsiteX183" fmla="*/ 1203593 w 1492785"/>
                  <a:gd name="connsiteY183" fmla="*/ 718851 h 892366"/>
                  <a:gd name="connsiteX184" fmla="*/ 1220118 w 1492785"/>
                  <a:gd name="connsiteY184" fmla="*/ 710588 h 892366"/>
                  <a:gd name="connsiteX185" fmla="*/ 1286219 w 1492785"/>
                  <a:gd name="connsiteY185" fmla="*/ 688554 h 892366"/>
                  <a:gd name="connsiteX186" fmla="*/ 1269694 w 1492785"/>
                  <a:gd name="connsiteY186" fmla="*/ 694063 h 892366"/>
                  <a:gd name="connsiteX187" fmla="*/ 1261431 w 1492785"/>
                  <a:gd name="connsiteY187" fmla="*/ 696817 h 892366"/>
                  <a:gd name="connsiteX188" fmla="*/ 1253168 w 1492785"/>
                  <a:gd name="connsiteY188" fmla="*/ 699571 h 892366"/>
                  <a:gd name="connsiteX189" fmla="*/ 1233889 w 1492785"/>
                  <a:gd name="connsiteY189" fmla="*/ 702325 h 892366"/>
                  <a:gd name="connsiteX190" fmla="*/ 1225626 w 1492785"/>
                  <a:gd name="connsiteY190" fmla="*/ 707834 h 892366"/>
                  <a:gd name="connsiteX191" fmla="*/ 1211855 w 1492785"/>
                  <a:gd name="connsiteY191" fmla="*/ 710588 h 892366"/>
                  <a:gd name="connsiteX192" fmla="*/ 1203593 w 1492785"/>
                  <a:gd name="connsiteY192" fmla="*/ 713342 h 892366"/>
                  <a:gd name="connsiteX193" fmla="*/ 1195330 w 1492785"/>
                  <a:gd name="connsiteY193" fmla="*/ 718851 h 892366"/>
                  <a:gd name="connsiteX194" fmla="*/ 1173296 w 1492785"/>
                  <a:gd name="connsiteY194" fmla="*/ 724359 h 892366"/>
                  <a:gd name="connsiteX195" fmla="*/ 1165034 w 1492785"/>
                  <a:gd name="connsiteY195" fmla="*/ 727113 h 892366"/>
                  <a:gd name="connsiteX196" fmla="*/ 1159525 w 1492785"/>
                  <a:gd name="connsiteY196" fmla="*/ 732622 h 892366"/>
                  <a:gd name="connsiteX197" fmla="*/ 1151262 w 1492785"/>
                  <a:gd name="connsiteY197" fmla="*/ 735376 h 892366"/>
                  <a:gd name="connsiteX198" fmla="*/ 1104441 w 1492785"/>
                  <a:gd name="connsiteY198" fmla="*/ 740884 h 892366"/>
                  <a:gd name="connsiteX199" fmla="*/ 1096178 w 1492785"/>
                  <a:gd name="connsiteY199" fmla="*/ 743638 h 892366"/>
                  <a:gd name="connsiteX200" fmla="*/ 1030077 w 1492785"/>
                  <a:gd name="connsiteY200" fmla="*/ 751901 h 892366"/>
                  <a:gd name="connsiteX201" fmla="*/ 1002535 w 1492785"/>
                  <a:gd name="connsiteY201" fmla="*/ 757410 h 892366"/>
                  <a:gd name="connsiteX202" fmla="*/ 988764 w 1492785"/>
                  <a:gd name="connsiteY202" fmla="*/ 760164 h 892366"/>
                  <a:gd name="connsiteX203" fmla="*/ 972238 w 1492785"/>
                  <a:gd name="connsiteY203" fmla="*/ 762918 h 892366"/>
                  <a:gd name="connsiteX204" fmla="*/ 950205 w 1492785"/>
                  <a:gd name="connsiteY204" fmla="*/ 760164 h 892366"/>
                  <a:gd name="connsiteX205" fmla="*/ 936434 w 1492785"/>
                  <a:gd name="connsiteY205" fmla="*/ 729867 h 892366"/>
                  <a:gd name="connsiteX206" fmla="*/ 925417 w 1492785"/>
                  <a:gd name="connsiteY206" fmla="*/ 732622 h 892366"/>
                  <a:gd name="connsiteX207" fmla="*/ 914400 w 1492785"/>
                  <a:gd name="connsiteY207" fmla="*/ 746393 h 892366"/>
                  <a:gd name="connsiteX208" fmla="*/ 911646 w 1492785"/>
                  <a:gd name="connsiteY208" fmla="*/ 754655 h 892366"/>
                  <a:gd name="connsiteX209" fmla="*/ 906137 w 1492785"/>
                  <a:gd name="connsiteY209" fmla="*/ 760164 h 892366"/>
                  <a:gd name="connsiteX210" fmla="*/ 900629 w 1492785"/>
                  <a:gd name="connsiteY210" fmla="*/ 776689 h 892366"/>
                  <a:gd name="connsiteX211" fmla="*/ 892366 w 1492785"/>
                  <a:gd name="connsiteY211" fmla="*/ 793214 h 892366"/>
                  <a:gd name="connsiteX212" fmla="*/ 886858 w 1492785"/>
                  <a:gd name="connsiteY212" fmla="*/ 798723 h 892366"/>
                  <a:gd name="connsiteX213" fmla="*/ 875841 w 1492785"/>
                  <a:gd name="connsiteY213" fmla="*/ 820757 h 892366"/>
                  <a:gd name="connsiteX214" fmla="*/ 870332 w 1492785"/>
                  <a:gd name="connsiteY214" fmla="*/ 837282 h 892366"/>
                  <a:gd name="connsiteX215" fmla="*/ 867578 w 1492785"/>
                  <a:gd name="connsiteY215" fmla="*/ 859316 h 892366"/>
                  <a:gd name="connsiteX216" fmla="*/ 856561 w 1492785"/>
                  <a:gd name="connsiteY216" fmla="*/ 881349 h 892366"/>
                  <a:gd name="connsiteX217" fmla="*/ 848299 w 1492785"/>
                  <a:gd name="connsiteY217" fmla="*/ 884104 h 892366"/>
                  <a:gd name="connsiteX218" fmla="*/ 831773 w 1492785"/>
                  <a:gd name="connsiteY218" fmla="*/ 881349 h 892366"/>
                  <a:gd name="connsiteX219" fmla="*/ 823511 w 1492785"/>
                  <a:gd name="connsiteY219" fmla="*/ 878595 h 892366"/>
                  <a:gd name="connsiteX220" fmla="*/ 812494 w 1492785"/>
                  <a:gd name="connsiteY220" fmla="*/ 867578 h 892366"/>
                  <a:gd name="connsiteX221" fmla="*/ 795968 w 1492785"/>
                  <a:gd name="connsiteY221" fmla="*/ 870332 h 892366"/>
                  <a:gd name="connsiteX222" fmla="*/ 790460 w 1492785"/>
                  <a:gd name="connsiteY222" fmla="*/ 875841 h 892366"/>
                  <a:gd name="connsiteX223" fmla="*/ 782197 w 1492785"/>
                  <a:gd name="connsiteY223" fmla="*/ 881349 h 892366"/>
                  <a:gd name="connsiteX224" fmla="*/ 743638 w 1492785"/>
                  <a:gd name="connsiteY224" fmla="*/ 889612 h 892366"/>
                  <a:gd name="connsiteX225" fmla="*/ 724359 w 1492785"/>
                  <a:gd name="connsiteY225" fmla="*/ 892366 h 892366"/>
                  <a:gd name="connsiteX226" fmla="*/ 688554 w 1492785"/>
                  <a:gd name="connsiteY226" fmla="*/ 889612 h 892366"/>
                  <a:gd name="connsiteX227" fmla="*/ 680291 w 1492785"/>
                  <a:gd name="connsiteY227" fmla="*/ 886858 h 892366"/>
                  <a:gd name="connsiteX228" fmla="*/ 674783 w 1492785"/>
                  <a:gd name="connsiteY228" fmla="*/ 870332 h 892366"/>
                  <a:gd name="connsiteX229" fmla="*/ 666520 w 1492785"/>
                  <a:gd name="connsiteY229" fmla="*/ 853807 h 892366"/>
                  <a:gd name="connsiteX230" fmla="*/ 655503 w 1492785"/>
                  <a:gd name="connsiteY230" fmla="*/ 840036 h 892366"/>
                  <a:gd name="connsiteX231" fmla="*/ 647241 w 1492785"/>
                  <a:gd name="connsiteY231" fmla="*/ 834528 h 892366"/>
                  <a:gd name="connsiteX232" fmla="*/ 636224 w 1492785"/>
                  <a:gd name="connsiteY232" fmla="*/ 820757 h 892366"/>
                  <a:gd name="connsiteX233" fmla="*/ 630715 w 1492785"/>
                  <a:gd name="connsiteY233" fmla="*/ 815248 h 892366"/>
                  <a:gd name="connsiteX234" fmla="*/ 614190 w 1492785"/>
                  <a:gd name="connsiteY234" fmla="*/ 809740 h 892366"/>
                  <a:gd name="connsiteX235" fmla="*/ 605928 w 1492785"/>
                  <a:gd name="connsiteY235" fmla="*/ 806985 h 892366"/>
                  <a:gd name="connsiteX236" fmla="*/ 597665 w 1492785"/>
                  <a:gd name="connsiteY236" fmla="*/ 804231 h 892366"/>
                  <a:gd name="connsiteX237" fmla="*/ 589402 w 1492785"/>
                  <a:gd name="connsiteY237" fmla="*/ 801477 h 892366"/>
                  <a:gd name="connsiteX238" fmla="*/ 578385 w 1492785"/>
                  <a:gd name="connsiteY238" fmla="*/ 776689 h 892366"/>
                  <a:gd name="connsiteX239" fmla="*/ 570123 w 1492785"/>
                  <a:gd name="connsiteY239" fmla="*/ 771181 h 892366"/>
                  <a:gd name="connsiteX240" fmla="*/ 564614 w 1492785"/>
                  <a:gd name="connsiteY240" fmla="*/ 765672 h 892366"/>
                  <a:gd name="connsiteX241" fmla="*/ 550843 w 1492785"/>
                  <a:gd name="connsiteY241" fmla="*/ 754655 h 892366"/>
                  <a:gd name="connsiteX242" fmla="*/ 545335 w 1492785"/>
                  <a:gd name="connsiteY242" fmla="*/ 746393 h 892366"/>
                  <a:gd name="connsiteX243" fmla="*/ 539826 w 1492785"/>
                  <a:gd name="connsiteY243" fmla="*/ 740884 h 892366"/>
                  <a:gd name="connsiteX244" fmla="*/ 528809 w 1492785"/>
                  <a:gd name="connsiteY244" fmla="*/ 727113 h 892366"/>
                  <a:gd name="connsiteX245" fmla="*/ 520547 w 1492785"/>
                  <a:gd name="connsiteY245" fmla="*/ 713342 h 892366"/>
                  <a:gd name="connsiteX246" fmla="*/ 517793 w 1492785"/>
                  <a:gd name="connsiteY246" fmla="*/ 705079 h 892366"/>
                  <a:gd name="connsiteX247" fmla="*/ 504022 w 1492785"/>
                  <a:gd name="connsiteY247" fmla="*/ 694063 h 892366"/>
                  <a:gd name="connsiteX248" fmla="*/ 501267 w 1492785"/>
                  <a:gd name="connsiteY248" fmla="*/ 685800 h 892366"/>
                  <a:gd name="connsiteX249" fmla="*/ 470971 w 1492785"/>
                  <a:gd name="connsiteY249" fmla="*/ 685800 h 892366"/>
                  <a:gd name="connsiteX250" fmla="*/ 470971 w 1492785"/>
                  <a:gd name="connsiteY250" fmla="*/ 716096 h 892366"/>
                  <a:gd name="connsiteX251" fmla="*/ 468217 w 1492785"/>
                  <a:gd name="connsiteY251" fmla="*/ 735376 h 892366"/>
                  <a:gd name="connsiteX252" fmla="*/ 437920 w 1492785"/>
                  <a:gd name="connsiteY252" fmla="*/ 727113 h 892366"/>
                  <a:gd name="connsiteX253" fmla="*/ 421395 w 1492785"/>
                  <a:gd name="connsiteY253" fmla="*/ 721605 h 892366"/>
                  <a:gd name="connsiteX254" fmla="*/ 385590 w 1492785"/>
                  <a:gd name="connsiteY254" fmla="*/ 718851 h 892366"/>
                  <a:gd name="connsiteX255" fmla="*/ 380082 w 1492785"/>
                  <a:gd name="connsiteY255" fmla="*/ 702325 h 892366"/>
                  <a:gd name="connsiteX256" fmla="*/ 371819 w 1492785"/>
                  <a:gd name="connsiteY256" fmla="*/ 688554 h 892366"/>
                  <a:gd name="connsiteX257" fmla="*/ 363556 w 1492785"/>
                  <a:gd name="connsiteY257" fmla="*/ 685800 h 892366"/>
                  <a:gd name="connsiteX258" fmla="*/ 344277 w 1492785"/>
                  <a:gd name="connsiteY258" fmla="*/ 688554 h 892366"/>
                  <a:gd name="connsiteX259" fmla="*/ 327752 w 1492785"/>
                  <a:gd name="connsiteY259" fmla="*/ 694063 h 892366"/>
                  <a:gd name="connsiteX260" fmla="*/ 322243 w 1492785"/>
                  <a:gd name="connsiteY260" fmla="*/ 699571 h 892366"/>
                  <a:gd name="connsiteX261" fmla="*/ 311226 w 1492785"/>
                  <a:gd name="connsiteY261" fmla="*/ 702325 h 892366"/>
                  <a:gd name="connsiteX262" fmla="*/ 294701 w 1492785"/>
                  <a:gd name="connsiteY262" fmla="*/ 707834 h 892366"/>
                  <a:gd name="connsiteX263" fmla="*/ 286438 w 1492785"/>
                  <a:gd name="connsiteY263" fmla="*/ 710588 h 892366"/>
                  <a:gd name="connsiteX264" fmla="*/ 278176 w 1492785"/>
                  <a:gd name="connsiteY264" fmla="*/ 713342 h 892366"/>
                  <a:gd name="connsiteX265" fmla="*/ 214829 w 1492785"/>
                  <a:gd name="connsiteY265" fmla="*/ 710588 h 892366"/>
                  <a:gd name="connsiteX266" fmla="*/ 206566 w 1492785"/>
                  <a:gd name="connsiteY266" fmla="*/ 696817 h 892366"/>
                  <a:gd name="connsiteX267" fmla="*/ 198303 w 1492785"/>
                  <a:gd name="connsiteY267" fmla="*/ 694063 h 892366"/>
                  <a:gd name="connsiteX268" fmla="*/ 190041 w 1492785"/>
                  <a:gd name="connsiteY268" fmla="*/ 696817 h 892366"/>
                  <a:gd name="connsiteX269" fmla="*/ 184532 w 1492785"/>
                  <a:gd name="connsiteY269" fmla="*/ 713342 h 892366"/>
                  <a:gd name="connsiteX270" fmla="*/ 159744 w 1492785"/>
                  <a:gd name="connsiteY270" fmla="*/ 705079 h 892366"/>
                  <a:gd name="connsiteX271" fmla="*/ 156990 w 1492785"/>
                  <a:gd name="connsiteY271" fmla="*/ 694063 h 892366"/>
                  <a:gd name="connsiteX272" fmla="*/ 134956 w 1492785"/>
                  <a:gd name="connsiteY272" fmla="*/ 702325 h 892366"/>
                  <a:gd name="connsiteX273" fmla="*/ 132202 w 1492785"/>
                  <a:gd name="connsiteY273" fmla="*/ 710588 h 892366"/>
                  <a:gd name="connsiteX274" fmla="*/ 134956 w 1492785"/>
                  <a:gd name="connsiteY274" fmla="*/ 740884 h 892366"/>
                  <a:gd name="connsiteX275" fmla="*/ 126694 w 1492785"/>
                  <a:gd name="connsiteY275" fmla="*/ 743638 h 892366"/>
                  <a:gd name="connsiteX276" fmla="*/ 85381 w 1492785"/>
                  <a:gd name="connsiteY276" fmla="*/ 735376 h 892366"/>
                  <a:gd name="connsiteX277" fmla="*/ 79872 w 1492785"/>
                  <a:gd name="connsiteY277" fmla="*/ 729867 h 892366"/>
                  <a:gd name="connsiteX278" fmla="*/ 68855 w 1492785"/>
                  <a:gd name="connsiteY278" fmla="*/ 696817 h 892366"/>
                  <a:gd name="connsiteX279" fmla="*/ 66101 w 1492785"/>
                  <a:gd name="connsiteY279" fmla="*/ 688554 h 892366"/>
                  <a:gd name="connsiteX280" fmla="*/ 55084 w 1492785"/>
                  <a:gd name="connsiteY280" fmla="*/ 672029 h 892366"/>
                  <a:gd name="connsiteX281" fmla="*/ 52330 w 1492785"/>
                  <a:gd name="connsiteY281" fmla="*/ 663766 h 892366"/>
                  <a:gd name="connsiteX282" fmla="*/ 35805 w 1492785"/>
                  <a:gd name="connsiteY282" fmla="*/ 641732 h 892366"/>
                  <a:gd name="connsiteX283" fmla="*/ 24788 w 1492785"/>
                  <a:gd name="connsiteY283" fmla="*/ 627961 h 892366"/>
                  <a:gd name="connsiteX284" fmla="*/ 13771 w 1492785"/>
                  <a:gd name="connsiteY284" fmla="*/ 616944 h 892366"/>
                  <a:gd name="connsiteX285" fmla="*/ 2754 w 1492785"/>
                  <a:gd name="connsiteY285" fmla="*/ 605928 h 892366"/>
                  <a:gd name="connsiteX286" fmla="*/ 0 w 1492785"/>
                  <a:gd name="connsiteY286" fmla="*/ 597665 h 892366"/>
                  <a:gd name="connsiteX287" fmla="*/ 2754 w 1492785"/>
                  <a:gd name="connsiteY287" fmla="*/ 589402 h 892366"/>
                  <a:gd name="connsiteX288" fmla="*/ 11017 w 1492785"/>
                  <a:gd name="connsiteY288" fmla="*/ 586648 h 892366"/>
                  <a:gd name="connsiteX289" fmla="*/ 19279 w 1492785"/>
                  <a:gd name="connsiteY289" fmla="*/ 578385 h 892366"/>
                  <a:gd name="connsiteX290" fmla="*/ 22034 w 1492785"/>
                  <a:gd name="connsiteY290" fmla="*/ 570123 h 892366"/>
                  <a:gd name="connsiteX291" fmla="*/ 24788 w 1492785"/>
                  <a:gd name="connsiteY291" fmla="*/ 542581 h 892366"/>
                  <a:gd name="connsiteX292" fmla="*/ 35805 w 1492785"/>
                  <a:gd name="connsiteY292" fmla="*/ 531564 h 892366"/>
                  <a:gd name="connsiteX293" fmla="*/ 46822 w 1492785"/>
                  <a:gd name="connsiteY293" fmla="*/ 534318 h 892366"/>
                  <a:gd name="connsiteX294" fmla="*/ 60593 w 1492785"/>
                  <a:gd name="connsiteY294" fmla="*/ 539826 h 892366"/>
                  <a:gd name="connsiteX295" fmla="*/ 68855 w 1492785"/>
                  <a:gd name="connsiteY295" fmla="*/ 473725 h 892366"/>
                  <a:gd name="connsiteX296" fmla="*/ 74364 w 1492785"/>
                  <a:gd name="connsiteY296" fmla="*/ 465463 h 892366"/>
                  <a:gd name="connsiteX297" fmla="*/ 90889 w 1492785"/>
                  <a:gd name="connsiteY297" fmla="*/ 459954 h 892366"/>
                  <a:gd name="connsiteX298" fmla="*/ 110168 w 1492785"/>
                  <a:gd name="connsiteY298" fmla="*/ 451691 h 892366"/>
                  <a:gd name="connsiteX299" fmla="*/ 115677 w 1492785"/>
                  <a:gd name="connsiteY299" fmla="*/ 446183 h 892366"/>
                  <a:gd name="connsiteX300" fmla="*/ 132202 w 1492785"/>
                  <a:gd name="connsiteY300" fmla="*/ 440675 h 892366"/>
                  <a:gd name="connsiteX301" fmla="*/ 123940 w 1492785"/>
                  <a:gd name="connsiteY301" fmla="*/ 437920 h 892366"/>
                  <a:gd name="connsiteX302" fmla="*/ 132202 w 1492785"/>
                  <a:gd name="connsiteY302" fmla="*/ 415887 h 892366"/>
                  <a:gd name="connsiteX303" fmla="*/ 140465 w 1492785"/>
                  <a:gd name="connsiteY303" fmla="*/ 413132 h 892366"/>
                  <a:gd name="connsiteX304" fmla="*/ 148728 w 1492785"/>
                  <a:gd name="connsiteY304" fmla="*/ 407624 h 892366"/>
                  <a:gd name="connsiteX305" fmla="*/ 145973 w 1492785"/>
                  <a:gd name="connsiteY305" fmla="*/ 382836 h 892366"/>
                  <a:gd name="connsiteX306" fmla="*/ 137711 w 1492785"/>
                  <a:gd name="connsiteY306" fmla="*/ 380082 h 892366"/>
                  <a:gd name="connsiteX307" fmla="*/ 123940 w 1492785"/>
                  <a:gd name="connsiteY307" fmla="*/ 371819 h 892366"/>
                  <a:gd name="connsiteX308" fmla="*/ 118431 w 1492785"/>
                  <a:gd name="connsiteY308" fmla="*/ 366311 h 892366"/>
                  <a:gd name="connsiteX309" fmla="*/ 112923 w 1492785"/>
                  <a:gd name="connsiteY309" fmla="*/ 347031 h 892366"/>
                  <a:gd name="connsiteX310" fmla="*/ 121185 w 1492785"/>
                  <a:gd name="connsiteY310" fmla="*/ 322243 h 892366"/>
                  <a:gd name="connsiteX311" fmla="*/ 123940 w 1492785"/>
                  <a:gd name="connsiteY311" fmla="*/ 313981 h 892366"/>
                  <a:gd name="connsiteX312" fmla="*/ 126694 w 1492785"/>
                  <a:gd name="connsiteY312" fmla="*/ 305718 h 892366"/>
                  <a:gd name="connsiteX313" fmla="*/ 132202 w 1492785"/>
                  <a:gd name="connsiteY313" fmla="*/ 297455 h 892366"/>
                  <a:gd name="connsiteX314" fmla="*/ 143219 w 1492785"/>
                  <a:gd name="connsiteY314" fmla="*/ 286438 h 892366"/>
                  <a:gd name="connsiteX315" fmla="*/ 159744 w 1492785"/>
                  <a:gd name="connsiteY315" fmla="*/ 280930 h 892366"/>
                  <a:gd name="connsiteX316" fmla="*/ 165253 w 1492785"/>
                  <a:gd name="connsiteY316" fmla="*/ 264405 h 892366"/>
                  <a:gd name="connsiteX317" fmla="*/ 168007 w 1492785"/>
                  <a:gd name="connsiteY317" fmla="*/ 256142 h 892366"/>
                  <a:gd name="connsiteX318" fmla="*/ 170761 w 1492785"/>
                  <a:gd name="connsiteY318" fmla="*/ 239617 h 892366"/>
                  <a:gd name="connsiteX319" fmla="*/ 176270 w 1492785"/>
                  <a:gd name="connsiteY319" fmla="*/ 217583 h 892366"/>
                  <a:gd name="connsiteX320" fmla="*/ 181778 w 1492785"/>
                  <a:gd name="connsiteY320" fmla="*/ 209320 h 892366"/>
                  <a:gd name="connsiteX321" fmla="*/ 195549 w 1492785"/>
                  <a:gd name="connsiteY321" fmla="*/ 198304 h 892366"/>
                  <a:gd name="connsiteX322" fmla="*/ 201058 w 1492785"/>
                  <a:gd name="connsiteY322" fmla="*/ 192795 h 892366"/>
                  <a:gd name="connsiteX323" fmla="*/ 217583 w 1492785"/>
                  <a:gd name="connsiteY323" fmla="*/ 187287 h 892366"/>
                  <a:gd name="connsiteX324" fmla="*/ 225846 w 1492785"/>
                  <a:gd name="connsiteY324" fmla="*/ 184532 h 892366"/>
                  <a:gd name="connsiteX325" fmla="*/ 234108 w 1492785"/>
                  <a:gd name="connsiteY325" fmla="*/ 181778 h 892366"/>
                  <a:gd name="connsiteX326" fmla="*/ 247879 w 1492785"/>
                  <a:gd name="connsiteY326" fmla="*/ 173516 h 892366"/>
                  <a:gd name="connsiteX327" fmla="*/ 261650 w 1492785"/>
                  <a:gd name="connsiteY327" fmla="*/ 165253 h 892366"/>
                  <a:gd name="connsiteX328" fmla="*/ 267159 w 1492785"/>
                  <a:gd name="connsiteY328" fmla="*/ 159744 h 892366"/>
                  <a:gd name="connsiteX329" fmla="*/ 283684 w 1492785"/>
                  <a:gd name="connsiteY329" fmla="*/ 148728 h 892366"/>
                  <a:gd name="connsiteX330" fmla="*/ 297455 w 1492785"/>
                  <a:gd name="connsiteY330" fmla="*/ 137711 h 892366"/>
                  <a:gd name="connsiteX331" fmla="*/ 308472 w 1492785"/>
                  <a:gd name="connsiteY331" fmla="*/ 123940 h 892366"/>
                  <a:gd name="connsiteX332" fmla="*/ 322243 w 1492785"/>
                  <a:gd name="connsiteY332" fmla="*/ 110169 h 892366"/>
                  <a:gd name="connsiteX333" fmla="*/ 327752 w 1492785"/>
                  <a:gd name="connsiteY333" fmla="*/ 104660 h 892366"/>
                  <a:gd name="connsiteX334" fmla="*/ 341523 w 1492785"/>
                  <a:gd name="connsiteY334" fmla="*/ 93643 h 892366"/>
                  <a:gd name="connsiteX335" fmla="*/ 347031 w 1492785"/>
                  <a:gd name="connsiteY335" fmla="*/ 85381 h 892366"/>
                  <a:gd name="connsiteX336" fmla="*/ 352540 w 1492785"/>
                  <a:gd name="connsiteY336" fmla="*/ 79872 h 892366"/>
                  <a:gd name="connsiteX337" fmla="*/ 366311 w 1492785"/>
                  <a:gd name="connsiteY337" fmla="*/ 74364 h 89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1492785" h="892366">
                    <a:moveTo>
                      <a:pt x="366311" y="74364"/>
                    </a:moveTo>
                    <a:cubicBezTo>
                      <a:pt x="370901" y="73905"/>
                      <a:pt x="375566" y="75886"/>
                      <a:pt x="380082" y="77118"/>
                    </a:cubicBezTo>
                    <a:cubicBezTo>
                      <a:pt x="385684" y="78646"/>
                      <a:pt x="396607" y="82626"/>
                      <a:pt x="396607" y="82626"/>
                    </a:cubicBezTo>
                    <a:lnTo>
                      <a:pt x="407624" y="93643"/>
                    </a:lnTo>
                    <a:lnTo>
                      <a:pt x="413132" y="99152"/>
                    </a:lnTo>
                    <a:cubicBezTo>
                      <a:pt x="415994" y="107735"/>
                      <a:pt x="417533" y="111210"/>
                      <a:pt x="418641" y="121185"/>
                    </a:cubicBezTo>
                    <a:cubicBezTo>
                      <a:pt x="419963" y="133082"/>
                      <a:pt x="419528" y="145166"/>
                      <a:pt x="421395" y="156990"/>
                    </a:cubicBezTo>
                    <a:cubicBezTo>
                      <a:pt x="422301" y="162726"/>
                      <a:pt x="426903" y="173516"/>
                      <a:pt x="426903" y="173516"/>
                    </a:cubicBezTo>
                    <a:cubicBezTo>
                      <a:pt x="425985" y="180860"/>
                      <a:pt x="426996" y="188717"/>
                      <a:pt x="424149" y="195549"/>
                    </a:cubicBezTo>
                    <a:cubicBezTo>
                      <a:pt x="422151" y="200343"/>
                      <a:pt x="416804" y="202894"/>
                      <a:pt x="413132" y="206566"/>
                    </a:cubicBezTo>
                    <a:lnTo>
                      <a:pt x="402115" y="217583"/>
                    </a:lnTo>
                    <a:lnTo>
                      <a:pt x="393853" y="220337"/>
                    </a:lnTo>
                    <a:cubicBezTo>
                      <a:pt x="380551" y="233639"/>
                      <a:pt x="397455" y="217456"/>
                      <a:pt x="380082" y="231354"/>
                    </a:cubicBezTo>
                    <a:cubicBezTo>
                      <a:pt x="378054" y="232976"/>
                      <a:pt x="377005" y="235951"/>
                      <a:pt x="374573" y="236863"/>
                    </a:cubicBezTo>
                    <a:cubicBezTo>
                      <a:pt x="369344" y="238824"/>
                      <a:pt x="363499" y="238406"/>
                      <a:pt x="358048" y="239617"/>
                    </a:cubicBezTo>
                    <a:cubicBezTo>
                      <a:pt x="355214" y="240247"/>
                      <a:pt x="352539" y="241453"/>
                      <a:pt x="349785" y="242371"/>
                    </a:cubicBezTo>
                    <a:cubicBezTo>
                      <a:pt x="347235" y="250022"/>
                      <a:pt x="342765" y="259137"/>
                      <a:pt x="349785" y="267159"/>
                    </a:cubicBezTo>
                    <a:cubicBezTo>
                      <a:pt x="353609" y="271529"/>
                      <a:pt x="366311" y="272667"/>
                      <a:pt x="366311" y="272667"/>
                    </a:cubicBezTo>
                    <a:cubicBezTo>
                      <a:pt x="367229" y="275421"/>
                      <a:pt x="369065" y="278027"/>
                      <a:pt x="369065" y="280930"/>
                    </a:cubicBezTo>
                    <a:cubicBezTo>
                      <a:pt x="369065" y="291083"/>
                      <a:pt x="366667" y="291591"/>
                      <a:pt x="360802" y="297455"/>
                    </a:cubicBezTo>
                    <a:cubicBezTo>
                      <a:pt x="359884" y="300209"/>
                      <a:pt x="359346" y="303121"/>
                      <a:pt x="358048" y="305718"/>
                    </a:cubicBezTo>
                    <a:cubicBezTo>
                      <a:pt x="347366" y="327086"/>
                      <a:pt x="356713" y="301466"/>
                      <a:pt x="349785" y="322243"/>
                    </a:cubicBezTo>
                    <a:cubicBezTo>
                      <a:pt x="350703" y="330506"/>
                      <a:pt x="350353" y="339010"/>
                      <a:pt x="352540" y="347031"/>
                    </a:cubicBezTo>
                    <a:cubicBezTo>
                      <a:pt x="353223" y="349536"/>
                      <a:pt x="355502" y="352031"/>
                      <a:pt x="358048" y="352540"/>
                    </a:cubicBezTo>
                    <a:cubicBezTo>
                      <a:pt x="360895" y="353109"/>
                      <a:pt x="363714" y="351083"/>
                      <a:pt x="366311" y="349785"/>
                    </a:cubicBezTo>
                    <a:cubicBezTo>
                      <a:pt x="369271" y="348305"/>
                      <a:pt x="371819" y="346113"/>
                      <a:pt x="374573" y="344277"/>
                    </a:cubicBezTo>
                    <a:cubicBezTo>
                      <a:pt x="381920" y="322241"/>
                      <a:pt x="370900" y="347950"/>
                      <a:pt x="385590" y="333260"/>
                    </a:cubicBezTo>
                    <a:cubicBezTo>
                      <a:pt x="387643" y="331207"/>
                      <a:pt x="386850" y="327487"/>
                      <a:pt x="388344" y="324998"/>
                    </a:cubicBezTo>
                    <a:cubicBezTo>
                      <a:pt x="389680" y="322771"/>
                      <a:pt x="392017" y="321325"/>
                      <a:pt x="393853" y="319489"/>
                    </a:cubicBezTo>
                    <a:lnTo>
                      <a:pt x="402115" y="294701"/>
                    </a:lnTo>
                    <a:lnTo>
                      <a:pt x="404870" y="286438"/>
                    </a:lnTo>
                    <a:lnTo>
                      <a:pt x="407624" y="278176"/>
                    </a:lnTo>
                    <a:cubicBezTo>
                      <a:pt x="408542" y="270831"/>
                      <a:pt x="407531" y="262974"/>
                      <a:pt x="410378" y="256142"/>
                    </a:cubicBezTo>
                    <a:cubicBezTo>
                      <a:pt x="414271" y="246798"/>
                      <a:pt x="432122" y="239906"/>
                      <a:pt x="437920" y="234108"/>
                    </a:cubicBezTo>
                    <a:lnTo>
                      <a:pt x="448937" y="223091"/>
                    </a:lnTo>
                    <a:lnTo>
                      <a:pt x="454446" y="217583"/>
                    </a:lnTo>
                    <a:cubicBezTo>
                      <a:pt x="461369" y="196813"/>
                      <a:pt x="452030" y="222415"/>
                      <a:pt x="462708" y="201058"/>
                    </a:cubicBezTo>
                    <a:cubicBezTo>
                      <a:pt x="469858" y="186757"/>
                      <a:pt x="460211" y="198045"/>
                      <a:pt x="470971" y="187287"/>
                    </a:cubicBezTo>
                    <a:cubicBezTo>
                      <a:pt x="470053" y="180860"/>
                      <a:pt x="469490" y="174373"/>
                      <a:pt x="468217" y="168007"/>
                    </a:cubicBezTo>
                    <a:cubicBezTo>
                      <a:pt x="466395" y="158897"/>
                      <a:pt x="461001" y="156797"/>
                      <a:pt x="468217" y="145973"/>
                    </a:cubicBezTo>
                    <a:cubicBezTo>
                      <a:pt x="469827" y="143558"/>
                      <a:pt x="473725" y="144137"/>
                      <a:pt x="476479" y="143219"/>
                    </a:cubicBezTo>
                    <a:lnTo>
                      <a:pt x="493005" y="145973"/>
                    </a:lnTo>
                    <a:cubicBezTo>
                      <a:pt x="497611" y="146810"/>
                      <a:pt x="502095" y="148728"/>
                      <a:pt x="506776" y="148728"/>
                    </a:cubicBezTo>
                    <a:cubicBezTo>
                      <a:pt x="512360" y="148728"/>
                      <a:pt x="517793" y="146891"/>
                      <a:pt x="523301" y="145973"/>
                    </a:cubicBezTo>
                    <a:cubicBezTo>
                      <a:pt x="539215" y="135365"/>
                      <a:pt x="524831" y="146483"/>
                      <a:pt x="537072" y="132202"/>
                    </a:cubicBezTo>
                    <a:cubicBezTo>
                      <a:pt x="540452" y="128259"/>
                      <a:pt x="545208" y="125506"/>
                      <a:pt x="548089" y="121185"/>
                    </a:cubicBezTo>
                    <a:cubicBezTo>
                      <a:pt x="549925" y="118431"/>
                      <a:pt x="551529" y="115508"/>
                      <a:pt x="553597" y="112923"/>
                    </a:cubicBezTo>
                    <a:cubicBezTo>
                      <a:pt x="558343" y="106991"/>
                      <a:pt x="570823" y="98001"/>
                      <a:pt x="575631" y="96398"/>
                    </a:cubicBezTo>
                    <a:lnTo>
                      <a:pt x="583894" y="93643"/>
                    </a:lnTo>
                    <a:cubicBezTo>
                      <a:pt x="598581" y="71613"/>
                      <a:pt x="579304" y="98233"/>
                      <a:pt x="597665" y="79872"/>
                    </a:cubicBezTo>
                    <a:cubicBezTo>
                      <a:pt x="603296" y="74241"/>
                      <a:pt x="601867" y="70190"/>
                      <a:pt x="608682" y="66101"/>
                    </a:cubicBezTo>
                    <a:cubicBezTo>
                      <a:pt x="611171" y="64607"/>
                      <a:pt x="614190" y="64265"/>
                      <a:pt x="616944" y="63347"/>
                    </a:cubicBezTo>
                    <a:cubicBezTo>
                      <a:pt x="618780" y="61511"/>
                      <a:pt x="620130" y="58999"/>
                      <a:pt x="622453" y="57838"/>
                    </a:cubicBezTo>
                    <a:cubicBezTo>
                      <a:pt x="627646" y="55241"/>
                      <a:pt x="638978" y="52330"/>
                      <a:pt x="638978" y="52330"/>
                    </a:cubicBezTo>
                    <a:cubicBezTo>
                      <a:pt x="652937" y="38374"/>
                      <a:pt x="634872" y="54794"/>
                      <a:pt x="652749" y="44067"/>
                    </a:cubicBezTo>
                    <a:cubicBezTo>
                      <a:pt x="671647" y="32728"/>
                      <a:pt x="643122" y="43604"/>
                      <a:pt x="666520" y="35805"/>
                    </a:cubicBezTo>
                    <a:cubicBezTo>
                      <a:pt x="677279" y="25046"/>
                      <a:pt x="665991" y="34692"/>
                      <a:pt x="680291" y="27542"/>
                    </a:cubicBezTo>
                    <a:cubicBezTo>
                      <a:pt x="683252" y="26062"/>
                      <a:pt x="685529" y="23378"/>
                      <a:pt x="688554" y="22034"/>
                    </a:cubicBezTo>
                    <a:cubicBezTo>
                      <a:pt x="693860" y="19676"/>
                      <a:pt x="699571" y="18361"/>
                      <a:pt x="705079" y="16525"/>
                    </a:cubicBezTo>
                    <a:cubicBezTo>
                      <a:pt x="707833" y="15607"/>
                      <a:pt x="710926" y="15381"/>
                      <a:pt x="713342" y="13771"/>
                    </a:cubicBezTo>
                    <a:cubicBezTo>
                      <a:pt x="716096" y="11935"/>
                      <a:pt x="718580" y="9607"/>
                      <a:pt x="721605" y="8263"/>
                    </a:cubicBezTo>
                    <a:cubicBezTo>
                      <a:pt x="726911" y="5905"/>
                      <a:pt x="732622" y="4590"/>
                      <a:pt x="738130" y="2754"/>
                    </a:cubicBezTo>
                    <a:lnTo>
                      <a:pt x="746393" y="0"/>
                    </a:lnTo>
                    <a:cubicBezTo>
                      <a:pt x="749147" y="918"/>
                      <a:pt x="752166" y="1260"/>
                      <a:pt x="754655" y="2754"/>
                    </a:cubicBezTo>
                    <a:cubicBezTo>
                      <a:pt x="760452" y="6232"/>
                      <a:pt x="760619" y="12393"/>
                      <a:pt x="768426" y="13771"/>
                    </a:cubicBezTo>
                    <a:cubicBezTo>
                      <a:pt x="781116" y="16010"/>
                      <a:pt x="794132" y="15607"/>
                      <a:pt x="806985" y="16525"/>
                    </a:cubicBezTo>
                    <a:cubicBezTo>
                      <a:pt x="817376" y="19988"/>
                      <a:pt x="822302" y="20825"/>
                      <a:pt x="831773" y="30296"/>
                    </a:cubicBezTo>
                    <a:cubicBezTo>
                      <a:pt x="833609" y="32132"/>
                      <a:pt x="835204" y="34247"/>
                      <a:pt x="837282" y="35805"/>
                    </a:cubicBezTo>
                    <a:cubicBezTo>
                      <a:pt x="842578" y="39777"/>
                      <a:pt x="848299" y="43150"/>
                      <a:pt x="853807" y="46822"/>
                    </a:cubicBezTo>
                    <a:cubicBezTo>
                      <a:pt x="856561" y="48658"/>
                      <a:pt x="858930" y="51283"/>
                      <a:pt x="862070" y="52330"/>
                    </a:cubicBezTo>
                    <a:lnTo>
                      <a:pt x="870332" y="55084"/>
                    </a:lnTo>
                    <a:cubicBezTo>
                      <a:pt x="872168" y="56920"/>
                      <a:pt x="873813" y="58971"/>
                      <a:pt x="875841" y="60593"/>
                    </a:cubicBezTo>
                    <a:cubicBezTo>
                      <a:pt x="893214" y="74491"/>
                      <a:pt x="876310" y="58308"/>
                      <a:pt x="889612" y="71610"/>
                    </a:cubicBezTo>
                    <a:cubicBezTo>
                      <a:pt x="886858" y="72528"/>
                      <a:pt x="883946" y="73066"/>
                      <a:pt x="881349" y="74364"/>
                    </a:cubicBezTo>
                    <a:cubicBezTo>
                      <a:pt x="874401" y="77838"/>
                      <a:pt x="872701" y="80258"/>
                      <a:pt x="867578" y="85381"/>
                    </a:cubicBezTo>
                    <a:cubicBezTo>
                      <a:pt x="868496" y="88135"/>
                      <a:pt x="868065" y="91830"/>
                      <a:pt x="870332" y="93643"/>
                    </a:cubicBezTo>
                    <a:cubicBezTo>
                      <a:pt x="873288" y="96008"/>
                      <a:pt x="877709" y="95358"/>
                      <a:pt x="881349" y="96398"/>
                    </a:cubicBezTo>
                    <a:cubicBezTo>
                      <a:pt x="884141" y="97196"/>
                      <a:pt x="886858" y="98234"/>
                      <a:pt x="889612" y="99152"/>
                    </a:cubicBezTo>
                    <a:cubicBezTo>
                      <a:pt x="891448" y="101906"/>
                      <a:pt x="893052" y="104829"/>
                      <a:pt x="895120" y="107414"/>
                    </a:cubicBezTo>
                    <a:cubicBezTo>
                      <a:pt x="896742" y="109442"/>
                      <a:pt x="899293" y="110696"/>
                      <a:pt x="900629" y="112923"/>
                    </a:cubicBezTo>
                    <a:cubicBezTo>
                      <a:pt x="902123" y="115412"/>
                      <a:pt x="902586" y="118394"/>
                      <a:pt x="903383" y="121185"/>
                    </a:cubicBezTo>
                    <a:cubicBezTo>
                      <a:pt x="904423" y="124825"/>
                      <a:pt x="904037" y="129052"/>
                      <a:pt x="906137" y="132202"/>
                    </a:cubicBezTo>
                    <a:cubicBezTo>
                      <a:pt x="907973" y="134956"/>
                      <a:pt x="911646" y="135875"/>
                      <a:pt x="914400" y="137711"/>
                    </a:cubicBezTo>
                    <a:cubicBezTo>
                      <a:pt x="920798" y="156906"/>
                      <a:pt x="922029" y="152389"/>
                      <a:pt x="917154" y="173516"/>
                    </a:cubicBezTo>
                    <a:cubicBezTo>
                      <a:pt x="915849" y="179174"/>
                      <a:pt x="915752" y="185936"/>
                      <a:pt x="911646" y="190041"/>
                    </a:cubicBezTo>
                    <a:cubicBezTo>
                      <a:pt x="907065" y="194621"/>
                      <a:pt x="903410" y="197555"/>
                      <a:pt x="900629" y="203812"/>
                    </a:cubicBezTo>
                    <a:cubicBezTo>
                      <a:pt x="898271" y="209118"/>
                      <a:pt x="896956" y="214829"/>
                      <a:pt x="895120" y="220337"/>
                    </a:cubicBezTo>
                    <a:cubicBezTo>
                      <a:pt x="893306" y="225780"/>
                      <a:pt x="891712" y="232980"/>
                      <a:pt x="886858" y="236863"/>
                    </a:cubicBezTo>
                    <a:cubicBezTo>
                      <a:pt x="884591" y="238677"/>
                      <a:pt x="881349" y="238699"/>
                      <a:pt x="878595" y="239617"/>
                    </a:cubicBezTo>
                    <a:cubicBezTo>
                      <a:pt x="877677" y="242371"/>
                      <a:pt x="878203" y="246192"/>
                      <a:pt x="875841" y="247879"/>
                    </a:cubicBezTo>
                    <a:cubicBezTo>
                      <a:pt x="871116" y="251254"/>
                      <a:pt x="859315" y="253388"/>
                      <a:pt x="859315" y="253388"/>
                    </a:cubicBezTo>
                    <a:cubicBezTo>
                      <a:pt x="851971" y="252470"/>
                      <a:pt x="844519" y="252185"/>
                      <a:pt x="837282" y="250634"/>
                    </a:cubicBezTo>
                    <a:cubicBezTo>
                      <a:pt x="831604" y="249417"/>
                      <a:pt x="820756" y="245125"/>
                      <a:pt x="820756" y="245125"/>
                    </a:cubicBezTo>
                    <a:cubicBezTo>
                      <a:pt x="817084" y="246043"/>
                      <a:pt x="812696" y="245514"/>
                      <a:pt x="809740" y="247879"/>
                    </a:cubicBezTo>
                    <a:cubicBezTo>
                      <a:pt x="807473" y="249693"/>
                      <a:pt x="806985" y="253239"/>
                      <a:pt x="806985" y="256142"/>
                    </a:cubicBezTo>
                    <a:cubicBezTo>
                      <a:pt x="806985" y="272080"/>
                      <a:pt x="809551" y="266781"/>
                      <a:pt x="815248" y="278176"/>
                    </a:cubicBezTo>
                    <a:cubicBezTo>
                      <a:pt x="826646" y="300974"/>
                      <a:pt x="807728" y="271028"/>
                      <a:pt x="823511" y="294701"/>
                    </a:cubicBezTo>
                    <a:cubicBezTo>
                      <a:pt x="840036" y="293783"/>
                      <a:pt x="856664" y="294000"/>
                      <a:pt x="873087" y="291947"/>
                    </a:cubicBezTo>
                    <a:cubicBezTo>
                      <a:pt x="878849" y="291227"/>
                      <a:pt x="889612" y="286438"/>
                      <a:pt x="889612" y="286438"/>
                    </a:cubicBezTo>
                    <a:cubicBezTo>
                      <a:pt x="890530" y="283684"/>
                      <a:pt x="890956" y="280714"/>
                      <a:pt x="892366" y="278176"/>
                    </a:cubicBezTo>
                    <a:cubicBezTo>
                      <a:pt x="895581" y="272389"/>
                      <a:pt x="898702" y="266332"/>
                      <a:pt x="903383" y="261651"/>
                    </a:cubicBezTo>
                    <a:lnTo>
                      <a:pt x="930925" y="234108"/>
                    </a:lnTo>
                    <a:lnTo>
                      <a:pt x="941942" y="223091"/>
                    </a:lnTo>
                    <a:lnTo>
                      <a:pt x="950205" y="214829"/>
                    </a:lnTo>
                    <a:cubicBezTo>
                      <a:pt x="994547" y="217996"/>
                      <a:pt x="976543" y="213509"/>
                      <a:pt x="1005289" y="223091"/>
                    </a:cubicBezTo>
                    <a:lnTo>
                      <a:pt x="1013552" y="225846"/>
                    </a:lnTo>
                    <a:lnTo>
                      <a:pt x="1021814" y="228600"/>
                    </a:lnTo>
                    <a:cubicBezTo>
                      <a:pt x="1031429" y="238213"/>
                      <a:pt x="1024860" y="233288"/>
                      <a:pt x="1043848" y="239617"/>
                    </a:cubicBezTo>
                    <a:lnTo>
                      <a:pt x="1052111" y="242371"/>
                    </a:lnTo>
                    <a:cubicBezTo>
                      <a:pt x="1053947" y="245125"/>
                      <a:pt x="1055551" y="248049"/>
                      <a:pt x="1057619" y="250634"/>
                    </a:cubicBezTo>
                    <a:cubicBezTo>
                      <a:pt x="1059241" y="252662"/>
                      <a:pt x="1061792" y="253915"/>
                      <a:pt x="1063128" y="256142"/>
                    </a:cubicBezTo>
                    <a:cubicBezTo>
                      <a:pt x="1064622" y="258632"/>
                      <a:pt x="1064584" y="261808"/>
                      <a:pt x="1065882" y="264405"/>
                    </a:cubicBezTo>
                    <a:cubicBezTo>
                      <a:pt x="1067362" y="267365"/>
                      <a:pt x="1069554" y="269913"/>
                      <a:pt x="1071390" y="272667"/>
                    </a:cubicBezTo>
                    <a:cubicBezTo>
                      <a:pt x="1075062" y="271749"/>
                      <a:pt x="1079257" y="272013"/>
                      <a:pt x="1082407" y="269913"/>
                    </a:cubicBezTo>
                    <a:cubicBezTo>
                      <a:pt x="1085161" y="268077"/>
                      <a:pt x="1086435" y="264611"/>
                      <a:pt x="1087915" y="261651"/>
                    </a:cubicBezTo>
                    <a:cubicBezTo>
                      <a:pt x="1093279" y="250923"/>
                      <a:pt x="1088125" y="254736"/>
                      <a:pt x="1093424" y="242371"/>
                    </a:cubicBezTo>
                    <a:cubicBezTo>
                      <a:pt x="1094728" y="239328"/>
                      <a:pt x="1096125" y="235862"/>
                      <a:pt x="1098932" y="234108"/>
                    </a:cubicBezTo>
                    <a:cubicBezTo>
                      <a:pt x="1103856" y="231031"/>
                      <a:pt x="1115458" y="228600"/>
                      <a:pt x="1115458" y="228600"/>
                    </a:cubicBezTo>
                    <a:cubicBezTo>
                      <a:pt x="1118212" y="230436"/>
                      <a:pt x="1120760" y="232628"/>
                      <a:pt x="1123720" y="234108"/>
                    </a:cubicBezTo>
                    <a:cubicBezTo>
                      <a:pt x="1146531" y="245514"/>
                      <a:pt x="1116562" y="226583"/>
                      <a:pt x="1140246" y="242371"/>
                    </a:cubicBezTo>
                    <a:cubicBezTo>
                      <a:pt x="1142082" y="245125"/>
                      <a:pt x="1144410" y="247609"/>
                      <a:pt x="1145754" y="250634"/>
                    </a:cubicBezTo>
                    <a:cubicBezTo>
                      <a:pt x="1148112" y="255940"/>
                      <a:pt x="1149426" y="261651"/>
                      <a:pt x="1151262" y="267159"/>
                    </a:cubicBezTo>
                    <a:lnTo>
                      <a:pt x="1156771" y="283684"/>
                    </a:lnTo>
                    <a:lnTo>
                      <a:pt x="1162279" y="300210"/>
                    </a:lnTo>
                    <a:lnTo>
                      <a:pt x="1165034" y="308472"/>
                    </a:lnTo>
                    <a:cubicBezTo>
                      <a:pt x="1165952" y="317653"/>
                      <a:pt x="1165550" y="327063"/>
                      <a:pt x="1167788" y="336014"/>
                    </a:cubicBezTo>
                    <a:cubicBezTo>
                      <a:pt x="1168418" y="338533"/>
                      <a:pt x="1170791" y="340840"/>
                      <a:pt x="1173296" y="341523"/>
                    </a:cubicBezTo>
                    <a:cubicBezTo>
                      <a:pt x="1181317" y="343711"/>
                      <a:pt x="1189821" y="343359"/>
                      <a:pt x="1198084" y="344277"/>
                    </a:cubicBezTo>
                    <a:cubicBezTo>
                      <a:pt x="1203592" y="346113"/>
                      <a:pt x="1210503" y="345679"/>
                      <a:pt x="1214609" y="349785"/>
                    </a:cubicBezTo>
                    <a:cubicBezTo>
                      <a:pt x="1222171" y="357347"/>
                      <a:pt x="1217654" y="354473"/>
                      <a:pt x="1228381" y="358048"/>
                    </a:cubicBezTo>
                    <a:cubicBezTo>
                      <a:pt x="1230217" y="359884"/>
                      <a:pt x="1231566" y="362396"/>
                      <a:pt x="1233889" y="363557"/>
                    </a:cubicBezTo>
                    <a:cubicBezTo>
                      <a:pt x="1239082" y="366154"/>
                      <a:pt x="1250414" y="369065"/>
                      <a:pt x="1250414" y="369065"/>
                    </a:cubicBezTo>
                    <a:cubicBezTo>
                      <a:pt x="1254086" y="372737"/>
                      <a:pt x="1256504" y="378440"/>
                      <a:pt x="1261431" y="380082"/>
                    </a:cubicBezTo>
                    <a:lnTo>
                      <a:pt x="1277956" y="385590"/>
                    </a:lnTo>
                    <a:cubicBezTo>
                      <a:pt x="1279792" y="387426"/>
                      <a:pt x="1281238" y="389763"/>
                      <a:pt x="1283465" y="391099"/>
                    </a:cubicBezTo>
                    <a:cubicBezTo>
                      <a:pt x="1296743" y="399066"/>
                      <a:pt x="1334187" y="391200"/>
                      <a:pt x="1335795" y="391099"/>
                    </a:cubicBezTo>
                    <a:cubicBezTo>
                      <a:pt x="1338549" y="390181"/>
                      <a:pt x="1341461" y="389642"/>
                      <a:pt x="1344058" y="388344"/>
                    </a:cubicBezTo>
                    <a:cubicBezTo>
                      <a:pt x="1352448" y="384149"/>
                      <a:pt x="1356559" y="378596"/>
                      <a:pt x="1363337" y="371819"/>
                    </a:cubicBezTo>
                    <a:lnTo>
                      <a:pt x="1368846" y="366311"/>
                    </a:lnTo>
                    <a:lnTo>
                      <a:pt x="1374354" y="360802"/>
                    </a:lnTo>
                    <a:cubicBezTo>
                      <a:pt x="1375855" y="356299"/>
                      <a:pt x="1378120" y="347087"/>
                      <a:pt x="1382617" y="344277"/>
                    </a:cubicBezTo>
                    <a:cubicBezTo>
                      <a:pt x="1387541" y="341200"/>
                      <a:pt x="1399142" y="338769"/>
                      <a:pt x="1399142" y="338769"/>
                    </a:cubicBezTo>
                    <a:cubicBezTo>
                      <a:pt x="1421652" y="344396"/>
                      <a:pt x="1404702" y="336269"/>
                      <a:pt x="1407405" y="349785"/>
                    </a:cubicBezTo>
                    <a:cubicBezTo>
                      <a:pt x="1407914" y="352331"/>
                      <a:pt x="1412913" y="357891"/>
                      <a:pt x="1412913" y="355294"/>
                    </a:cubicBezTo>
                    <a:cubicBezTo>
                      <a:pt x="1412913" y="351984"/>
                      <a:pt x="1407405" y="350341"/>
                      <a:pt x="1407405" y="347031"/>
                    </a:cubicBezTo>
                    <a:lnTo>
                      <a:pt x="1412913" y="352540"/>
                    </a:lnTo>
                    <a:cubicBezTo>
                      <a:pt x="1414798" y="346884"/>
                      <a:pt x="1415126" y="341794"/>
                      <a:pt x="1421176" y="338769"/>
                    </a:cubicBezTo>
                    <a:cubicBezTo>
                      <a:pt x="1426369" y="336172"/>
                      <a:pt x="1437701" y="333260"/>
                      <a:pt x="1437701" y="333260"/>
                    </a:cubicBezTo>
                    <a:cubicBezTo>
                      <a:pt x="1448544" y="334034"/>
                      <a:pt x="1473256" y="327338"/>
                      <a:pt x="1481768" y="341523"/>
                    </a:cubicBezTo>
                    <a:cubicBezTo>
                      <a:pt x="1483622" y="344613"/>
                      <a:pt x="1486555" y="358394"/>
                      <a:pt x="1487277" y="360802"/>
                    </a:cubicBezTo>
                    <a:cubicBezTo>
                      <a:pt x="1488945" y="366364"/>
                      <a:pt x="1492785" y="377328"/>
                      <a:pt x="1492785" y="377328"/>
                    </a:cubicBezTo>
                    <a:cubicBezTo>
                      <a:pt x="1490548" y="399700"/>
                      <a:pt x="1494845" y="400229"/>
                      <a:pt x="1484523" y="413132"/>
                    </a:cubicBezTo>
                    <a:cubicBezTo>
                      <a:pt x="1482901" y="415160"/>
                      <a:pt x="1480850" y="416805"/>
                      <a:pt x="1479014" y="418641"/>
                    </a:cubicBezTo>
                    <a:cubicBezTo>
                      <a:pt x="1472094" y="439404"/>
                      <a:pt x="1481427" y="413817"/>
                      <a:pt x="1470752" y="435166"/>
                    </a:cubicBezTo>
                    <a:cubicBezTo>
                      <a:pt x="1469454" y="437763"/>
                      <a:pt x="1469811" y="441162"/>
                      <a:pt x="1467997" y="443429"/>
                    </a:cubicBezTo>
                    <a:cubicBezTo>
                      <a:pt x="1465929" y="446014"/>
                      <a:pt x="1462489" y="447101"/>
                      <a:pt x="1459735" y="448937"/>
                    </a:cubicBezTo>
                    <a:cubicBezTo>
                      <a:pt x="1458817" y="451691"/>
                      <a:pt x="1458668" y="454837"/>
                      <a:pt x="1456981" y="457200"/>
                    </a:cubicBezTo>
                    <a:cubicBezTo>
                      <a:pt x="1453962" y="461426"/>
                      <a:pt x="1445964" y="468217"/>
                      <a:pt x="1445964" y="468217"/>
                    </a:cubicBezTo>
                    <a:cubicBezTo>
                      <a:pt x="1445046" y="470971"/>
                      <a:pt x="1444703" y="473990"/>
                      <a:pt x="1443209" y="476479"/>
                    </a:cubicBezTo>
                    <a:cubicBezTo>
                      <a:pt x="1441873" y="478706"/>
                      <a:pt x="1438862" y="479665"/>
                      <a:pt x="1437701" y="481988"/>
                    </a:cubicBezTo>
                    <a:cubicBezTo>
                      <a:pt x="1436008" y="485374"/>
                      <a:pt x="1435740" y="489304"/>
                      <a:pt x="1434947" y="493005"/>
                    </a:cubicBezTo>
                    <a:cubicBezTo>
                      <a:pt x="1426970" y="530229"/>
                      <a:pt x="1433223" y="509192"/>
                      <a:pt x="1423930" y="537072"/>
                    </a:cubicBezTo>
                    <a:cubicBezTo>
                      <a:pt x="1423012" y="539826"/>
                      <a:pt x="1423229" y="543282"/>
                      <a:pt x="1421176" y="545335"/>
                    </a:cubicBezTo>
                    <a:cubicBezTo>
                      <a:pt x="1417504" y="549007"/>
                      <a:pt x="1414480" y="553471"/>
                      <a:pt x="1410159" y="556352"/>
                    </a:cubicBezTo>
                    <a:cubicBezTo>
                      <a:pt x="1402683" y="561335"/>
                      <a:pt x="1396222" y="564862"/>
                      <a:pt x="1390879" y="572877"/>
                    </a:cubicBezTo>
                    <a:cubicBezTo>
                      <a:pt x="1389043" y="575631"/>
                      <a:pt x="1387525" y="578627"/>
                      <a:pt x="1385371" y="581140"/>
                    </a:cubicBezTo>
                    <a:cubicBezTo>
                      <a:pt x="1381991" y="585083"/>
                      <a:pt x="1377235" y="587836"/>
                      <a:pt x="1374354" y="592157"/>
                    </a:cubicBezTo>
                    <a:cubicBezTo>
                      <a:pt x="1370264" y="598292"/>
                      <a:pt x="1368944" y="601442"/>
                      <a:pt x="1363337" y="605928"/>
                    </a:cubicBezTo>
                    <a:cubicBezTo>
                      <a:pt x="1360752" y="607996"/>
                      <a:pt x="1357660" y="609368"/>
                      <a:pt x="1355075" y="611436"/>
                    </a:cubicBezTo>
                    <a:cubicBezTo>
                      <a:pt x="1347794" y="617261"/>
                      <a:pt x="1343589" y="625910"/>
                      <a:pt x="1338549" y="633470"/>
                    </a:cubicBezTo>
                    <a:cubicBezTo>
                      <a:pt x="1336713" y="636224"/>
                      <a:pt x="1336181" y="640685"/>
                      <a:pt x="1333041" y="641732"/>
                    </a:cubicBezTo>
                    <a:lnTo>
                      <a:pt x="1324778" y="644487"/>
                    </a:lnTo>
                    <a:cubicBezTo>
                      <a:pt x="1317598" y="651667"/>
                      <a:pt x="1310054" y="657410"/>
                      <a:pt x="1305499" y="666520"/>
                    </a:cubicBezTo>
                    <a:cubicBezTo>
                      <a:pt x="1304201" y="669117"/>
                      <a:pt x="1304797" y="672730"/>
                      <a:pt x="1302744" y="674783"/>
                    </a:cubicBezTo>
                    <a:cubicBezTo>
                      <a:pt x="1300691" y="676836"/>
                      <a:pt x="1297236" y="676619"/>
                      <a:pt x="1294482" y="677537"/>
                    </a:cubicBezTo>
                    <a:cubicBezTo>
                      <a:pt x="1281180" y="690839"/>
                      <a:pt x="1298084" y="674656"/>
                      <a:pt x="1280711" y="688554"/>
                    </a:cubicBezTo>
                    <a:cubicBezTo>
                      <a:pt x="1278683" y="690176"/>
                      <a:pt x="1277525" y="692902"/>
                      <a:pt x="1275202" y="694063"/>
                    </a:cubicBezTo>
                    <a:cubicBezTo>
                      <a:pt x="1270009" y="696660"/>
                      <a:pt x="1264185" y="697735"/>
                      <a:pt x="1258677" y="699571"/>
                    </a:cubicBezTo>
                    <a:lnTo>
                      <a:pt x="1250414" y="702325"/>
                    </a:lnTo>
                    <a:cubicBezTo>
                      <a:pt x="1238500" y="714241"/>
                      <a:pt x="1250496" y="704133"/>
                      <a:pt x="1222872" y="713342"/>
                    </a:cubicBezTo>
                    <a:lnTo>
                      <a:pt x="1206347" y="718851"/>
                    </a:lnTo>
                    <a:cubicBezTo>
                      <a:pt x="1203593" y="719769"/>
                      <a:pt x="1200931" y="721036"/>
                      <a:pt x="1198084" y="721605"/>
                    </a:cubicBezTo>
                    <a:lnTo>
                      <a:pt x="1184313" y="724359"/>
                    </a:lnTo>
                    <a:cubicBezTo>
                      <a:pt x="1166238" y="718335"/>
                      <a:pt x="1176526" y="723015"/>
                      <a:pt x="1203593" y="718851"/>
                    </a:cubicBezTo>
                    <a:cubicBezTo>
                      <a:pt x="1211001" y="717711"/>
                      <a:pt x="1213993" y="714671"/>
                      <a:pt x="1220118" y="710588"/>
                    </a:cubicBezTo>
                    <a:cubicBezTo>
                      <a:pt x="1214400" y="670556"/>
                      <a:pt x="1209873" y="684535"/>
                      <a:pt x="1286219" y="688554"/>
                    </a:cubicBezTo>
                    <a:cubicBezTo>
                      <a:pt x="1292017" y="688859"/>
                      <a:pt x="1275202" y="692227"/>
                      <a:pt x="1269694" y="694063"/>
                    </a:cubicBezTo>
                    <a:lnTo>
                      <a:pt x="1261431" y="696817"/>
                    </a:lnTo>
                    <a:cubicBezTo>
                      <a:pt x="1258677" y="697735"/>
                      <a:pt x="1256042" y="699160"/>
                      <a:pt x="1253168" y="699571"/>
                    </a:cubicBezTo>
                    <a:lnTo>
                      <a:pt x="1233889" y="702325"/>
                    </a:lnTo>
                    <a:cubicBezTo>
                      <a:pt x="1231135" y="704161"/>
                      <a:pt x="1228726" y="706672"/>
                      <a:pt x="1225626" y="707834"/>
                    </a:cubicBezTo>
                    <a:cubicBezTo>
                      <a:pt x="1221243" y="709478"/>
                      <a:pt x="1216396" y="709453"/>
                      <a:pt x="1211855" y="710588"/>
                    </a:cubicBezTo>
                    <a:cubicBezTo>
                      <a:pt x="1209039" y="711292"/>
                      <a:pt x="1206347" y="712424"/>
                      <a:pt x="1203593" y="713342"/>
                    </a:cubicBezTo>
                    <a:cubicBezTo>
                      <a:pt x="1200839" y="715178"/>
                      <a:pt x="1198441" y="717720"/>
                      <a:pt x="1195330" y="718851"/>
                    </a:cubicBezTo>
                    <a:cubicBezTo>
                      <a:pt x="1188215" y="721438"/>
                      <a:pt x="1180478" y="721965"/>
                      <a:pt x="1173296" y="724359"/>
                    </a:cubicBezTo>
                    <a:lnTo>
                      <a:pt x="1165034" y="727113"/>
                    </a:lnTo>
                    <a:cubicBezTo>
                      <a:pt x="1163198" y="728949"/>
                      <a:pt x="1161752" y="731286"/>
                      <a:pt x="1159525" y="732622"/>
                    </a:cubicBezTo>
                    <a:cubicBezTo>
                      <a:pt x="1157035" y="734116"/>
                      <a:pt x="1154054" y="734578"/>
                      <a:pt x="1151262" y="735376"/>
                    </a:cubicBezTo>
                    <a:cubicBezTo>
                      <a:pt x="1132502" y="740736"/>
                      <a:pt x="1131783" y="738781"/>
                      <a:pt x="1104441" y="740884"/>
                    </a:cubicBezTo>
                    <a:cubicBezTo>
                      <a:pt x="1101687" y="741802"/>
                      <a:pt x="1099012" y="743008"/>
                      <a:pt x="1096178" y="743638"/>
                    </a:cubicBezTo>
                    <a:cubicBezTo>
                      <a:pt x="1071440" y="749136"/>
                      <a:pt x="1060824" y="745751"/>
                      <a:pt x="1030077" y="751901"/>
                    </a:cubicBezTo>
                    <a:lnTo>
                      <a:pt x="1002535" y="757410"/>
                    </a:lnTo>
                    <a:cubicBezTo>
                      <a:pt x="997945" y="758328"/>
                      <a:pt x="993382" y="759395"/>
                      <a:pt x="988764" y="760164"/>
                    </a:cubicBezTo>
                    <a:lnTo>
                      <a:pt x="972238" y="762918"/>
                    </a:lnTo>
                    <a:cubicBezTo>
                      <a:pt x="964894" y="762000"/>
                      <a:pt x="954892" y="765892"/>
                      <a:pt x="950205" y="760164"/>
                    </a:cubicBezTo>
                    <a:cubicBezTo>
                      <a:pt x="918804" y="721786"/>
                      <a:pt x="967998" y="737761"/>
                      <a:pt x="936434" y="729867"/>
                    </a:cubicBezTo>
                    <a:cubicBezTo>
                      <a:pt x="932762" y="730785"/>
                      <a:pt x="928803" y="730929"/>
                      <a:pt x="925417" y="732622"/>
                    </a:cubicBezTo>
                    <a:cubicBezTo>
                      <a:pt x="921999" y="734331"/>
                      <a:pt x="915699" y="743796"/>
                      <a:pt x="914400" y="746393"/>
                    </a:cubicBezTo>
                    <a:cubicBezTo>
                      <a:pt x="913102" y="748990"/>
                      <a:pt x="913140" y="752166"/>
                      <a:pt x="911646" y="754655"/>
                    </a:cubicBezTo>
                    <a:cubicBezTo>
                      <a:pt x="910310" y="756882"/>
                      <a:pt x="907973" y="758328"/>
                      <a:pt x="906137" y="760164"/>
                    </a:cubicBezTo>
                    <a:lnTo>
                      <a:pt x="900629" y="776689"/>
                    </a:lnTo>
                    <a:cubicBezTo>
                      <a:pt x="897719" y="785419"/>
                      <a:pt x="898470" y="785584"/>
                      <a:pt x="892366" y="793214"/>
                    </a:cubicBezTo>
                    <a:cubicBezTo>
                      <a:pt x="890744" y="795242"/>
                      <a:pt x="888694" y="796887"/>
                      <a:pt x="886858" y="798723"/>
                    </a:cubicBezTo>
                    <a:cubicBezTo>
                      <a:pt x="880528" y="817711"/>
                      <a:pt x="885454" y="811142"/>
                      <a:pt x="875841" y="820757"/>
                    </a:cubicBezTo>
                    <a:cubicBezTo>
                      <a:pt x="874005" y="826265"/>
                      <a:pt x="871052" y="831520"/>
                      <a:pt x="870332" y="837282"/>
                    </a:cubicBezTo>
                    <a:cubicBezTo>
                      <a:pt x="869414" y="844627"/>
                      <a:pt x="869129" y="852078"/>
                      <a:pt x="867578" y="859316"/>
                    </a:cubicBezTo>
                    <a:cubicBezTo>
                      <a:pt x="865956" y="866885"/>
                      <a:pt x="864071" y="876843"/>
                      <a:pt x="856561" y="881349"/>
                    </a:cubicBezTo>
                    <a:cubicBezTo>
                      <a:pt x="854072" y="882843"/>
                      <a:pt x="851053" y="883186"/>
                      <a:pt x="848299" y="884104"/>
                    </a:cubicBezTo>
                    <a:cubicBezTo>
                      <a:pt x="842790" y="883186"/>
                      <a:pt x="837225" y="882561"/>
                      <a:pt x="831773" y="881349"/>
                    </a:cubicBezTo>
                    <a:cubicBezTo>
                      <a:pt x="828939" y="880719"/>
                      <a:pt x="825564" y="880648"/>
                      <a:pt x="823511" y="878595"/>
                    </a:cubicBezTo>
                    <a:cubicBezTo>
                      <a:pt x="808822" y="863906"/>
                      <a:pt x="834524" y="874921"/>
                      <a:pt x="812494" y="867578"/>
                    </a:cubicBezTo>
                    <a:cubicBezTo>
                      <a:pt x="806985" y="868496"/>
                      <a:pt x="801197" y="868371"/>
                      <a:pt x="795968" y="870332"/>
                    </a:cubicBezTo>
                    <a:cubicBezTo>
                      <a:pt x="793537" y="871244"/>
                      <a:pt x="792488" y="874219"/>
                      <a:pt x="790460" y="875841"/>
                    </a:cubicBezTo>
                    <a:cubicBezTo>
                      <a:pt x="787875" y="877909"/>
                      <a:pt x="785222" y="880005"/>
                      <a:pt x="782197" y="881349"/>
                    </a:cubicBezTo>
                    <a:cubicBezTo>
                      <a:pt x="766472" y="888338"/>
                      <a:pt x="761462" y="887236"/>
                      <a:pt x="743638" y="889612"/>
                    </a:cubicBezTo>
                    <a:lnTo>
                      <a:pt x="724359" y="892366"/>
                    </a:lnTo>
                    <a:cubicBezTo>
                      <a:pt x="712424" y="891448"/>
                      <a:pt x="700432" y="891097"/>
                      <a:pt x="688554" y="889612"/>
                    </a:cubicBezTo>
                    <a:cubicBezTo>
                      <a:pt x="685673" y="889252"/>
                      <a:pt x="681978" y="889221"/>
                      <a:pt x="680291" y="886858"/>
                    </a:cubicBezTo>
                    <a:cubicBezTo>
                      <a:pt x="676916" y="882133"/>
                      <a:pt x="678004" y="875163"/>
                      <a:pt x="674783" y="870332"/>
                    </a:cubicBezTo>
                    <a:cubicBezTo>
                      <a:pt x="659002" y="846661"/>
                      <a:pt x="677920" y="876607"/>
                      <a:pt x="666520" y="853807"/>
                    </a:cubicBezTo>
                    <a:cubicBezTo>
                      <a:pt x="664132" y="849032"/>
                      <a:pt x="659775" y="843454"/>
                      <a:pt x="655503" y="840036"/>
                    </a:cubicBezTo>
                    <a:cubicBezTo>
                      <a:pt x="652918" y="837968"/>
                      <a:pt x="649826" y="836596"/>
                      <a:pt x="647241" y="834528"/>
                    </a:cubicBezTo>
                    <a:cubicBezTo>
                      <a:pt x="639851" y="828616"/>
                      <a:pt x="642587" y="828711"/>
                      <a:pt x="636224" y="820757"/>
                    </a:cubicBezTo>
                    <a:cubicBezTo>
                      <a:pt x="634602" y="818729"/>
                      <a:pt x="633038" y="816409"/>
                      <a:pt x="630715" y="815248"/>
                    </a:cubicBezTo>
                    <a:cubicBezTo>
                      <a:pt x="625522" y="812651"/>
                      <a:pt x="619698" y="811576"/>
                      <a:pt x="614190" y="809740"/>
                    </a:cubicBezTo>
                    <a:lnTo>
                      <a:pt x="605928" y="806985"/>
                    </a:lnTo>
                    <a:lnTo>
                      <a:pt x="597665" y="804231"/>
                    </a:lnTo>
                    <a:lnTo>
                      <a:pt x="589402" y="801477"/>
                    </a:lnTo>
                    <a:cubicBezTo>
                      <a:pt x="586674" y="793293"/>
                      <a:pt x="584933" y="783237"/>
                      <a:pt x="578385" y="776689"/>
                    </a:cubicBezTo>
                    <a:cubicBezTo>
                      <a:pt x="576045" y="774349"/>
                      <a:pt x="572708" y="773249"/>
                      <a:pt x="570123" y="771181"/>
                    </a:cubicBezTo>
                    <a:cubicBezTo>
                      <a:pt x="568095" y="769559"/>
                      <a:pt x="566642" y="767294"/>
                      <a:pt x="564614" y="765672"/>
                    </a:cubicBezTo>
                    <a:cubicBezTo>
                      <a:pt x="556660" y="759309"/>
                      <a:pt x="556755" y="762045"/>
                      <a:pt x="550843" y="754655"/>
                    </a:cubicBezTo>
                    <a:cubicBezTo>
                      <a:pt x="548775" y="752070"/>
                      <a:pt x="547403" y="748978"/>
                      <a:pt x="545335" y="746393"/>
                    </a:cubicBezTo>
                    <a:cubicBezTo>
                      <a:pt x="543713" y="744365"/>
                      <a:pt x="541448" y="742912"/>
                      <a:pt x="539826" y="740884"/>
                    </a:cubicBezTo>
                    <a:cubicBezTo>
                      <a:pt x="525928" y="723511"/>
                      <a:pt x="542111" y="740415"/>
                      <a:pt x="528809" y="727113"/>
                    </a:cubicBezTo>
                    <a:cubicBezTo>
                      <a:pt x="521007" y="703706"/>
                      <a:pt x="531889" y="732248"/>
                      <a:pt x="520547" y="713342"/>
                    </a:cubicBezTo>
                    <a:cubicBezTo>
                      <a:pt x="519053" y="710852"/>
                      <a:pt x="519287" y="707569"/>
                      <a:pt x="517793" y="705079"/>
                    </a:cubicBezTo>
                    <a:cubicBezTo>
                      <a:pt x="515178" y="700720"/>
                      <a:pt x="507773" y="696563"/>
                      <a:pt x="504022" y="694063"/>
                    </a:cubicBezTo>
                    <a:cubicBezTo>
                      <a:pt x="503104" y="691309"/>
                      <a:pt x="503320" y="687853"/>
                      <a:pt x="501267" y="685800"/>
                    </a:cubicBezTo>
                    <a:cubicBezTo>
                      <a:pt x="495040" y="679573"/>
                      <a:pt x="472792" y="685572"/>
                      <a:pt x="470971" y="685800"/>
                    </a:cubicBezTo>
                    <a:cubicBezTo>
                      <a:pt x="464655" y="704750"/>
                      <a:pt x="470971" y="681839"/>
                      <a:pt x="470971" y="716096"/>
                    </a:cubicBezTo>
                    <a:cubicBezTo>
                      <a:pt x="470971" y="722588"/>
                      <a:pt x="469135" y="728949"/>
                      <a:pt x="468217" y="735376"/>
                    </a:cubicBezTo>
                    <a:cubicBezTo>
                      <a:pt x="448751" y="731483"/>
                      <a:pt x="458888" y="734103"/>
                      <a:pt x="437920" y="727113"/>
                    </a:cubicBezTo>
                    <a:cubicBezTo>
                      <a:pt x="437918" y="727112"/>
                      <a:pt x="421397" y="721605"/>
                      <a:pt x="421395" y="721605"/>
                    </a:cubicBezTo>
                    <a:lnTo>
                      <a:pt x="385590" y="718851"/>
                    </a:lnTo>
                    <a:lnTo>
                      <a:pt x="380082" y="702325"/>
                    </a:lnTo>
                    <a:cubicBezTo>
                      <a:pt x="377916" y="695826"/>
                      <a:pt x="378120" y="692335"/>
                      <a:pt x="371819" y="688554"/>
                    </a:cubicBezTo>
                    <a:cubicBezTo>
                      <a:pt x="369329" y="687060"/>
                      <a:pt x="366310" y="686718"/>
                      <a:pt x="363556" y="685800"/>
                    </a:cubicBezTo>
                    <a:cubicBezTo>
                      <a:pt x="357130" y="686718"/>
                      <a:pt x="350602" y="687094"/>
                      <a:pt x="344277" y="688554"/>
                    </a:cubicBezTo>
                    <a:cubicBezTo>
                      <a:pt x="338619" y="689860"/>
                      <a:pt x="327752" y="694063"/>
                      <a:pt x="327752" y="694063"/>
                    </a:cubicBezTo>
                    <a:cubicBezTo>
                      <a:pt x="325916" y="695899"/>
                      <a:pt x="324566" y="698410"/>
                      <a:pt x="322243" y="699571"/>
                    </a:cubicBezTo>
                    <a:cubicBezTo>
                      <a:pt x="318857" y="701264"/>
                      <a:pt x="314852" y="701237"/>
                      <a:pt x="311226" y="702325"/>
                    </a:cubicBezTo>
                    <a:cubicBezTo>
                      <a:pt x="305665" y="703994"/>
                      <a:pt x="300209" y="705998"/>
                      <a:pt x="294701" y="707834"/>
                    </a:cubicBezTo>
                    <a:lnTo>
                      <a:pt x="286438" y="710588"/>
                    </a:lnTo>
                    <a:lnTo>
                      <a:pt x="278176" y="713342"/>
                    </a:lnTo>
                    <a:cubicBezTo>
                      <a:pt x="257060" y="712424"/>
                      <a:pt x="235814" y="713106"/>
                      <a:pt x="214829" y="710588"/>
                    </a:cubicBezTo>
                    <a:cubicBezTo>
                      <a:pt x="207560" y="709716"/>
                      <a:pt x="209814" y="700065"/>
                      <a:pt x="206566" y="696817"/>
                    </a:cubicBezTo>
                    <a:cubicBezTo>
                      <a:pt x="204513" y="694764"/>
                      <a:pt x="201057" y="694981"/>
                      <a:pt x="198303" y="694063"/>
                    </a:cubicBezTo>
                    <a:cubicBezTo>
                      <a:pt x="195549" y="694981"/>
                      <a:pt x="191728" y="694455"/>
                      <a:pt x="190041" y="696817"/>
                    </a:cubicBezTo>
                    <a:cubicBezTo>
                      <a:pt x="186666" y="701542"/>
                      <a:pt x="184532" y="713342"/>
                      <a:pt x="184532" y="713342"/>
                    </a:cubicBezTo>
                    <a:cubicBezTo>
                      <a:pt x="176275" y="712162"/>
                      <a:pt x="164406" y="714401"/>
                      <a:pt x="159744" y="705079"/>
                    </a:cubicBezTo>
                    <a:cubicBezTo>
                      <a:pt x="158051" y="701694"/>
                      <a:pt x="157908" y="697735"/>
                      <a:pt x="156990" y="694063"/>
                    </a:cubicBezTo>
                    <a:cubicBezTo>
                      <a:pt x="149526" y="695556"/>
                      <a:pt x="140359" y="695571"/>
                      <a:pt x="134956" y="702325"/>
                    </a:cubicBezTo>
                    <a:cubicBezTo>
                      <a:pt x="133142" y="704592"/>
                      <a:pt x="133120" y="707834"/>
                      <a:pt x="132202" y="710588"/>
                    </a:cubicBezTo>
                    <a:cubicBezTo>
                      <a:pt x="135436" y="720289"/>
                      <a:pt x="141878" y="730502"/>
                      <a:pt x="134956" y="740884"/>
                    </a:cubicBezTo>
                    <a:cubicBezTo>
                      <a:pt x="133346" y="743299"/>
                      <a:pt x="129448" y="742720"/>
                      <a:pt x="126694" y="743638"/>
                    </a:cubicBezTo>
                    <a:cubicBezTo>
                      <a:pt x="101195" y="741513"/>
                      <a:pt x="99593" y="746746"/>
                      <a:pt x="85381" y="735376"/>
                    </a:cubicBezTo>
                    <a:cubicBezTo>
                      <a:pt x="83353" y="733754"/>
                      <a:pt x="81708" y="731703"/>
                      <a:pt x="79872" y="729867"/>
                    </a:cubicBezTo>
                    <a:lnTo>
                      <a:pt x="68855" y="696817"/>
                    </a:lnTo>
                    <a:cubicBezTo>
                      <a:pt x="67937" y="694063"/>
                      <a:pt x="67711" y="690970"/>
                      <a:pt x="66101" y="688554"/>
                    </a:cubicBezTo>
                    <a:lnTo>
                      <a:pt x="55084" y="672029"/>
                    </a:lnTo>
                    <a:cubicBezTo>
                      <a:pt x="54166" y="669275"/>
                      <a:pt x="53740" y="666304"/>
                      <a:pt x="52330" y="663766"/>
                    </a:cubicBezTo>
                    <a:cubicBezTo>
                      <a:pt x="44546" y="649755"/>
                      <a:pt x="44161" y="650089"/>
                      <a:pt x="35805" y="641732"/>
                    </a:cubicBezTo>
                    <a:cubicBezTo>
                      <a:pt x="31170" y="627833"/>
                      <a:pt x="36415" y="637927"/>
                      <a:pt x="24788" y="627961"/>
                    </a:cubicBezTo>
                    <a:cubicBezTo>
                      <a:pt x="20845" y="624581"/>
                      <a:pt x="13771" y="616944"/>
                      <a:pt x="13771" y="616944"/>
                    </a:cubicBezTo>
                    <a:cubicBezTo>
                      <a:pt x="6427" y="594911"/>
                      <a:pt x="17444" y="620618"/>
                      <a:pt x="2754" y="605928"/>
                    </a:cubicBezTo>
                    <a:cubicBezTo>
                      <a:pt x="701" y="603875"/>
                      <a:pt x="918" y="600419"/>
                      <a:pt x="0" y="597665"/>
                    </a:cubicBezTo>
                    <a:cubicBezTo>
                      <a:pt x="918" y="594911"/>
                      <a:pt x="701" y="591455"/>
                      <a:pt x="2754" y="589402"/>
                    </a:cubicBezTo>
                    <a:cubicBezTo>
                      <a:pt x="4807" y="587349"/>
                      <a:pt x="8601" y="588258"/>
                      <a:pt x="11017" y="586648"/>
                    </a:cubicBezTo>
                    <a:cubicBezTo>
                      <a:pt x="14258" y="584487"/>
                      <a:pt x="16525" y="581139"/>
                      <a:pt x="19279" y="578385"/>
                    </a:cubicBezTo>
                    <a:cubicBezTo>
                      <a:pt x="20197" y="575631"/>
                      <a:pt x="21593" y="572992"/>
                      <a:pt x="22034" y="570123"/>
                    </a:cubicBezTo>
                    <a:cubicBezTo>
                      <a:pt x="23437" y="561004"/>
                      <a:pt x="21685" y="551270"/>
                      <a:pt x="24788" y="542581"/>
                    </a:cubicBezTo>
                    <a:cubicBezTo>
                      <a:pt x="26535" y="537690"/>
                      <a:pt x="35805" y="531564"/>
                      <a:pt x="35805" y="531564"/>
                    </a:cubicBezTo>
                    <a:cubicBezTo>
                      <a:pt x="39477" y="532482"/>
                      <a:pt x="43866" y="531953"/>
                      <a:pt x="46822" y="534318"/>
                    </a:cubicBezTo>
                    <a:cubicBezTo>
                      <a:pt x="59052" y="544102"/>
                      <a:pt x="35965" y="545985"/>
                      <a:pt x="60593" y="539826"/>
                    </a:cubicBezTo>
                    <a:cubicBezTo>
                      <a:pt x="77806" y="514006"/>
                      <a:pt x="60119" y="543606"/>
                      <a:pt x="68855" y="473725"/>
                    </a:cubicBezTo>
                    <a:cubicBezTo>
                      <a:pt x="69266" y="470440"/>
                      <a:pt x="71557" y="467217"/>
                      <a:pt x="74364" y="465463"/>
                    </a:cubicBezTo>
                    <a:cubicBezTo>
                      <a:pt x="79288" y="462386"/>
                      <a:pt x="85696" y="462550"/>
                      <a:pt x="90889" y="459954"/>
                    </a:cubicBezTo>
                    <a:cubicBezTo>
                      <a:pt x="104503" y="453148"/>
                      <a:pt x="98011" y="455745"/>
                      <a:pt x="110168" y="451691"/>
                    </a:cubicBezTo>
                    <a:cubicBezTo>
                      <a:pt x="112004" y="449855"/>
                      <a:pt x="113354" y="447344"/>
                      <a:pt x="115677" y="446183"/>
                    </a:cubicBezTo>
                    <a:cubicBezTo>
                      <a:pt x="120870" y="443587"/>
                      <a:pt x="132202" y="440675"/>
                      <a:pt x="132202" y="440675"/>
                    </a:cubicBezTo>
                    <a:cubicBezTo>
                      <a:pt x="129448" y="439757"/>
                      <a:pt x="124858" y="440674"/>
                      <a:pt x="123940" y="437920"/>
                    </a:cubicBezTo>
                    <a:cubicBezTo>
                      <a:pt x="122290" y="432969"/>
                      <a:pt x="127670" y="419513"/>
                      <a:pt x="132202" y="415887"/>
                    </a:cubicBezTo>
                    <a:cubicBezTo>
                      <a:pt x="134469" y="414073"/>
                      <a:pt x="137868" y="414430"/>
                      <a:pt x="140465" y="413132"/>
                    </a:cubicBezTo>
                    <a:cubicBezTo>
                      <a:pt x="143426" y="411652"/>
                      <a:pt x="145974" y="409460"/>
                      <a:pt x="148728" y="407624"/>
                    </a:cubicBezTo>
                    <a:cubicBezTo>
                      <a:pt x="147810" y="399361"/>
                      <a:pt x="149061" y="390555"/>
                      <a:pt x="145973" y="382836"/>
                    </a:cubicBezTo>
                    <a:cubicBezTo>
                      <a:pt x="144895" y="380141"/>
                      <a:pt x="140200" y="381576"/>
                      <a:pt x="137711" y="380082"/>
                    </a:cubicBezTo>
                    <a:cubicBezTo>
                      <a:pt x="118809" y="368740"/>
                      <a:pt x="147342" y="379620"/>
                      <a:pt x="123940" y="371819"/>
                    </a:cubicBezTo>
                    <a:cubicBezTo>
                      <a:pt x="122104" y="369983"/>
                      <a:pt x="119767" y="368538"/>
                      <a:pt x="118431" y="366311"/>
                    </a:cubicBezTo>
                    <a:cubicBezTo>
                      <a:pt x="116738" y="363490"/>
                      <a:pt x="113437" y="349088"/>
                      <a:pt x="112923" y="347031"/>
                    </a:cubicBezTo>
                    <a:lnTo>
                      <a:pt x="121185" y="322243"/>
                    </a:lnTo>
                    <a:lnTo>
                      <a:pt x="123940" y="313981"/>
                    </a:lnTo>
                    <a:cubicBezTo>
                      <a:pt x="124858" y="311227"/>
                      <a:pt x="125084" y="308134"/>
                      <a:pt x="126694" y="305718"/>
                    </a:cubicBezTo>
                    <a:cubicBezTo>
                      <a:pt x="128530" y="302964"/>
                      <a:pt x="130048" y="299968"/>
                      <a:pt x="132202" y="297455"/>
                    </a:cubicBezTo>
                    <a:cubicBezTo>
                      <a:pt x="135582" y="293512"/>
                      <a:pt x="138292" y="288080"/>
                      <a:pt x="143219" y="286438"/>
                    </a:cubicBezTo>
                    <a:lnTo>
                      <a:pt x="159744" y="280930"/>
                    </a:lnTo>
                    <a:lnTo>
                      <a:pt x="165253" y="264405"/>
                    </a:lnTo>
                    <a:cubicBezTo>
                      <a:pt x="166171" y="261651"/>
                      <a:pt x="167530" y="259006"/>
                      <a:pt x="168007" y="256142"/>
                    </a:cubicBezTo>
                    <a:cubicBezTo>
                      <a:pt x="168925" y="250634"/>
                      <a:pt x="169762" y="245111"/>
                      <a:pt x="170761" y="239617"/>
                    </a:cubicBezTo>
                    <a:cubicBezTo>
                      <a:pt x="171660" y="234672"/>
                      <a:pt x="173538" y="223047"/>
                      <a:pt x="176270" y="217583"/>
                    </a:cubicBezTo>
                    <a:cubicBezTo>
                      <a:pt x="177750" y="214622"/>
                      <a:pt x="179710" y="211905"/>
                      <a:pt x="181778" y="209320"/>
                    </a:cubicBezTo>
                    <a:cubicBezTo>
                      <a:pt x="187687" y="201934"/>
                      <a:pt x="187600" y="204663"/>
                      <a:pt x="195549" y="198304"/>
                    </a:cubicBezTo>
                    <a:cubicBezTo>
                      <a:pt x="197577" y="196682"/>
                      <a:pt x="198735" y="193956"/>
                      <a:pt x="201058" y="192795"/>
                    </a:cubicBezTo>
                    <a:cubicBezTo>
                      <a:pt x="206251" y="190198"/>
                      <a:pt x="212075" y="189123"/>
                      <a:pt x="217583" y="187287"/>
                    </a:cubicBezTo>
                    <a:lnTo>
                      <a:pt x="225846" y="184532"/>
                    </a:lnTo>
                    <a:lnTo>
                      <a:pt x="234108" y="181778"/>
                    </a:lnTo>
                    <a:cubicBezTo>
                      <a:pt x="248070" y="167819"/>
                      <a:pt x="229999" y="184245"/>
                      <a:pt x="247879" y="173516"/>
                    </a:cubicBezTo>
                    <a:cubicBezTo>
                      <a:pt x="266781" y="162174"/>
                      <a:pt x="238248" y="173054"/>
                      <a:pt x="261650" y="165253"/>
                    </a:cubicBezTo>
                    <a:cubicBezTo>
                      <a:pt x="263486" y="163417"/>
                      <a:pt x="265081" y="161302"/>
                      <a:pt x="267159" y="159744"/>
                    </a:cubicBezTo>
                    <a:cubicBezTo>
                      <a:pt x="272455" y="155772"/>
                      <a:pt x="279003" y="153409"/>
                      <a:pt x="283684" y="148728"/>
                    </a:cubicBezTo>
                    <a:cubicBezTo>
                      <a:pt x="296986" y="135426"/>
                      <a:pt x="280082" y="151609"/>
                      <a:pt x="297455" y="137711"/>
                    </a:cubicBezTo>
                    <a:cubicBezTo>
                      <a:pt x="306405" y="130551"/>
                      <a:pt x="300121" y="133484"/>
                      <a:pt x="308472" y="123940"/>
                    </a:cubicBezTo>
                    <a:cubicBezTo>
                      <a:pt x="312747" y="119055"/>
                      <a:pt x="317653" y="114759"/>
                      <a:pt x="322243" y="110169"/>
                    </a:cubicBezTo>
                    <a:cubicBezTo>
                      <a:pt x="324079" y="108333"/>
                      <a:pt x="325591" y="106101"/>
                      <a:pt x="327752" y="104660"/>
                    </a:cubicBezTo>
                    <a:cubicBezTo>
                      <a:pt x="333887" y="100570"/>
                      <a:pt x="337037" y="99250"/>
                      <a:pt x="341523" y="93643"/>
                    </a:cubicBezTo>
                    <a:cubicBezTo>
                      <a:pt x="343591" y="91058"/>
                      <a:pt x="344963" y="87966"/>
                      <a:pt x="347031" y="85381"/>
                    </a:cubicBezTo>
                    <a:cubicBezTo>
                      <a:pt x="348653" y="83353"/>
                      <a:pt x="350313" y="81208"/>
                      <a:pt x="352540" y="79872"/>
                    </a:cubicBezTo>
                    <a:cubicBezTo>
                      <a:pt x="355029" y="78378"/>
                      <a:pt x="361721" y="74823"/>
                      <a:pt x="366311" y="74364"/>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27" name="Freeform 241">
                <a:extLst>
                  <a:ext uri="{FF2B5EF4-FFF2-40B4-BE49-F238E27FC236}">
                    <a16:creationId xmlns:a16="http://schemas.microsoft.com/office/drawing/2014/main" id="{AF656979-63C8-4006-9C3C-DA03DE54F5EF}"/>
                  </a:ext>
                </a:extLst>
              </p:cNvPr>
              <p:cNvSpPr/>
              <p:nvPr/>
            </p:nvSpPr>
            <p:spPr>
              <a:xfrm>
                <a:off x="8086381" y="1763461"/>
                <a:ext cx="264405" cy="123178"/>
              </a:xfrm>
              <a:custGeom>
                <a:avLst/>
                <a:gdLst>
                  <a:gd name="connsiteX0" fmla="*/ 8262 w 264405"/>
                  <a:gd name="connsiteY0" fmla="*/ 10255 h 123178"/>
                  <a:gd name="connsiteX1" fmla="*/ 57838 w 264405"/>
                  <a:gd name="connsiteY1" fmla="*/ 1992 h 123178"/>
                  <a:gd name="connsiteX2" fmla="*/ 63347 w 264405"/>
                  <a:gd name="connsiteY2" fmla="*/ 7500 h 123178"/>
                  <a:gd name="connsiteX3" fmla="*/ 85380 w 264405"/>
                  <a:gd name="connsiteY3" fmla="*/ 13009 h 123178"/>
                  <a:gd name="connsiteX4" fmla="*/ 101906 w 264405"/>
                  <a:gd name="connsiteY4" fmla="*/ 18517 h 123178"/>
                  <a:gd name="connsiteX5" fmla="*/ 107414 w 264405"/>
                  <a:gd name="connsiteY5" fmla="*/ 24026 h 123178"/>
                  <a:gd name="connsiteX6" fmla="*/ 118431 w 264405"/>
                  <a:gd name="connsiteY6" fmla="*/ 26780 h 123178"/>
                  <a:gd name="connsiteX7" fmla="*/ 143219 w 264405"/>
                  <a:gd name="connsiteY7" fmla="*/ 32288 h 123178"/>
                  <a:gd name="connsiteX8" fmla="*/ 148727 w 264405"/>
                  <a:gd name="connsiteY8" fmla="*/ 51568 h 123178"/>
                  <a:gd name="connsiteX9" fmla="*/ 159744 w 264405"/>
                  <a:gd name="connsiteY9" fmla="*/ 62585 h 123178"/>
                  <a:gd name="connsiteX10" fmla="*/ 170761 w 264405"/>
                  <a:gd name="connsiteY10" fmla="*/ 59831 h 123178"/>
                  <a:gd name="connsiteX11" fmla="*/ 173515 w 264405"/>
                  <a:gd name="connsiteY11" fmla="*/ 51568 h 123178"/>
                  <a:gd name="connsiteX12" fmla="*/ 190041 w 264405"/>
                  <a:gd name="connsiteY12" fmla="*/ 46059 h 123178"/>
                  <a:gd name="connsiteX13" fmla="*/ 198303 w 264405"/>
                  <a:gd name="connsiteY13" fmla="*/ 43305 h 123178"/>
                  <a:gd name="connsiteX14" fmla="*/ 206566 w 264405"/>
                  <a:gd name="connsiteY14" fmla="*/ 40551 h 123178"/>
                  <a:gd name="connsiteX15" fmla="*/ 247879 w 264405"/>
                  <a:gd name="connsiteY15" fmla="*/ 46059 h 123178"/>
                  <a:gd name="connsiteX16" fmla="*/ 256142 w 264405"/>
                  <a:gd name="connsiteY16" fmla="*/ 48814 h 123178"/>
                  <a:gd name="connsiteX17" fmla="*/ 264405 w 264405"/>
                  <a:gd name="connsiteY17" fmla="*/ 68093 h 123178"/>
                  <a:gd name="connsiteX18" fmla="*/ 256142 w 264405"/>
                  <a:gd name="connsiteY18" fmla="*/ 92881 h 123178"/>
                  <a:gd name="connsiteX19" fmla="*/ 239617 w 264405"/>
                  <a:gd name="connsiteY19" fmla="*/ 98390 h 123178"/>
                  <a:gd name="connsiteX20" fmla="*/ 231354 w 264405"/>
                  <a:gd name="connsiteY20" fmla="*/ 101144 h 123178"/>
                  <a:gd name="connsiteX21" fmla="*/ 173515 w 264405"/>
                  <a:gd name="connsiteY21" fmla="*/ 106652 h 123178"/>
                  <a:gd name="connsiteX22" fmla="*/ 165253 w 264405"/>
                  <a:gd name="connsiteY22" fmla="*/ 109406 h 123178"/>
                  <a:gd name="connsiteX23" fmla="*/ 159744 w 264405"/>
                  <a:gd name="connsiteY23" fmla="*/ 114915 h 123178"/>
                  <a:gd name="connsiteX24" fmla="*/ 143219 w 264405"/>
                  <a:gd name="connsiteY24" fmla="*/ 120423 h 123178"/>
                  <a:gd name="connsiteX25" fmla="*/ 134956 w 264405"/>
                  <a:gd name="connsiteY25" fmla="*/ 123178 h 123178"/>
                  <a:gd name="connsiteX26" fmla="*/ 121185 w 264405"/>
                  <a:gd name="connsiteY26" fmla="*/ 120423 h 123178"/>
                  <a:gd name="connsiteX27" fmla="*/ 107414 w 264405"/>
                  <a:gd name="connsiteY27" fmla="*/ 109406 h 123178"/>
                  <a:gd name="connsiteX28" fmla="*/ 99152 w 264405"/>
                  <a:gd name="connsiteY28" fmla="*/ 103898 h 123178"/>
                  <a:gd name="connsiteX29" fmla="*/ 93643 w 264405"/>
                  <a:gd name="connsiteY29" fmla="*/ 98390 h 123178"/>
                  <a:gd name="connsiteX30" fmla="*/ 85380 w 264405"/>
                  <a:gd name="connsiteY30" fmla="*/ 95635 h 123178"/>
                  <a:gd name="connsiteX31" fmla="*/ 77118 w 264405"/>
                  <a:gd name="connsiteY31" fmla="*/ 90127 h 123178"/>
                  <a:gd name="connsiteX32" fmla="*/ 60592 w 264405"/>
                  <a:gd name="connsiteY32" fmla="*/ 84619 h 123178"/>
                  <a:gd name="connsiteX33" fmla="*/ 52330 w 264405"/>
                  <a:gd name="connsiteY33" fmla="*/ 81864 h 123178"/>
                  <a:gd name="connsiteX34" fmla="*/ 44067 w 264405"/>
                  <a:gd name="connsiteY34" fmla="*/ 79110 h 123178"/>
                  <a:gd name="connsiteX35" fmla="*/ 35805 w 264405"/>
                  <a:gd name="connsiteY35" fmla="*/ 76356 h 123178"/>
                  <a:gd name="connsiteX36" fmla="*/ 27542 w 264405"/>
                  <a:gd name="connsiteY36" fmla="*/ 70847 h 123178"/>
                  <a:gd name="connsiteX37" fmla="*/ 19279 w 264405"/>
                  <a:gd name="connsiteY37" fmla="*/ 68093 h 123178"/>
                  <a:gd name="connsiteX38" fmla="*/ 13771 w 264405"/>
                  <a:gd name="connsiteY38" fmla="*/ 59831 h 123178"/>
                  <a:gd name="connsiteX39" fmla="*/ 8262 w 264405"/>
                  <a:gd name="connsiteY39" fmla="*/ 54322 h 123178"/>
                  <a:gd name="connsiteX40" fmla="*/ 0 w 264405"/>
                  <a:gd name="connsiteY40" fmla="*/ 37797 h 123178"/>
                  <a:gd name="connsiteX41" fmla="*/ 2754 w 264405"/>
                  <a:gd name="connsiteY41" fmla="*/ 4746 h 123178"/>
                  <a:gd name="connsiteX42" fmla="*/ 8262 w 264405"/>
                  <a:gd name="connsiteY42" fmla="*/ 10255 h 12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4405" h="123178">
                    <a:moveTo>
                      <a:pt x="8262" y="10255"/>
                    </a:moveTo>
                    <a:cubicBezTo>
                      <a:pt x="17443" y="9796"/>
                      <a:pt x="21299" y="-5315"/>
                      <a:pt x="57838" y="1992"/>
                    </a:cubicBezTo>
                    <a:cubicBezTo>
                      <a:pt x="60384" y="2501"/>
                      <a:pt x="60936" y="6536"/>
                      <a:pt x="63347" y="7500"/>
                    </a:cubicBezTo>
                    <a:cubicBezTo>
                      <a:pt x="70376" y="10312"/>
                      <a:pt x="78198" y="10615"/>
                      <a:pt x="85380" y="13009"/>
                    </a:cubicBezTo>
                    <a:lnTo>
                      <a:pt x="101906" y="18517"/>
                    </a:lnTo>
                    <a:cubicBezTo>
                      <a:pt x="103742" y="20353"/>
                      <a:pt x="105091" y="22865"/>
                      <a:pt x="107414" y="24026"/>
                    </a:cubicBezTo>
                    <a:cubicBezTo>
                      <a:pt x="110800" y="25719"/>
                      <a:pt x="114719" y="26038"/>
                      <a:pt x="118431" y="26780"/>
                    </a:cubicBezTo>
                    <a:cubicBezTo>
                      <a:pt x="142667" y="31627"/>
                      <a:pt x="127138" y="26928"/>
                      <a:pt x="143219" y="32288"/>
                    </a:cubicBezTo>
                    <a:cubicBezTo>
                      <a:pt x="143507" y="33440"/>
                      <a:pt x="147208" y="49441"/>
                      <a:pt x="148727" y="51568"/>
                    </a:cubicBezTo>
                    <a:cubicBezTo>
                      <a:pt x="151746" y="55794"/>
                      <a:pt x="159744" y="62585"/>
                      <a:pt x="159744" y="62585"/>
                    </a:cubicBezTo>
                    <a:cubicBezTo>
                      <a:pt x="163416" y="61667"/>
                      <a:pt x="167805" y="62196"/>
                      <a:pt x="170761" y="59831"/>
                    </a:cubicBezTo>
                    <a:cubicBezTo>
                      <a:pt x="173028" y="58017"/>
                      <a:pt x="171153" y="53256"/>
                      <a:pt x="173515" y="51568"/>
                    </a:cubicBezTo>
                    <a:cubicBezTo>
                      <a:pt x="178240" y="48193"/>
                      <a:pt x="184532" y="47895"/>
                      <a:pt x="190041" y="46059"/>
                    </a:cubicBezTo>
                    <a:lnTo>
                      <a:pt x="198303" y="43305"/>
                    </a:lnTo>
                    <a:lnTo>
                      <a:pt x="206566" y="40551"/>
                    </a:lnTo>
                    <a:cubicBezTo>
                      <a:pt x="211926" y="41221"/>
                      <a:pt x="241546" y="44792"/>
                      <a:pt x="247879" y="46059"/>
                    </a:cubicBezTo>
                    <a:cubicBezTo>
                      <a:pt x="250726" y="46628"/>
                      <a:pt x="253388" y="47896"/>
                      <a:pt x="256142" y="48814"/>
                    </a:cubicBezTo>
                    <a:cubicBezTo>
                      <a:pt x="260639" y="55559"/>
                      <a:pt x="264405" y="59202"/>
                      <a:pt x="264405" y="68093"/>
                    </a:cubicBezTo>
                    <a:cubicBezTo>
                      <a:pt x="264405" y="73117"/>
                      <a:pt x="262792" y="88724"/>
                      <a:pt x="256142" y="92881"/>
                    </a:cubicBezTo>
                    <a:cubicBezTo>
                      <a:pt x="251218" y="95958"/>
                      <a:pt x="245125" y="96554"/>
                      <a:pt x="239617" y="98390"/>
                    </a:cubicBezTo>
                    <a:cubicBezTo>
                      <a:pt x="236863" y="99308"/>
                      <a:pt x="234218" y="100667"/>
                      <a:pt x="231354" y="101144"/>
                    </a:cubicBezTo>
                    <a:cubicBezTo>
                      <a:pt x="201215" y="106167"/>
                      <a:pt x="220401" y="103527"/>
                      <a:pt x="173515" y="106652"/>
                    </a:cubicBezTo>
                    <a:cubicBezTo>
                      <a:pt x="170761" y="107570"/>
                      <a:pt x="167742" y="107912"/>
                      <a:pt x="165253" y="109406"/>
                    </a:cubicBezTo>
                    <a:cubicBezTo>
                      <a:pt x="163026" y="110742"/>
                      <a:pt x="162067" y="113754"/>
                      <a:pt x="159744" y="114915"/>
                    </a:cubicBezTo>
                    <a:cubicBezTo>
                      <a:pt x="154551" y="117512"/>
                      <a:pt x="148727" y="118587"/>
                      <a:pt x="143219" y="120423"/>
                    </a:cubicBezTo>
                    <a:lnTo>
                      <a:pt x="134956" y="123178"/>
                    </a:lnTo>
                    <a:cubicBezTo>
                      <a:pt x="130366" y="122260"/>
                      <a:pt x="125568" y="122067"/>
                      <a:pt x="121185" y="120423"/>
                    </a:cubicBezTo>
                    <a:cubicBezTo>
                      <a:pt x="113207" y="117431"/>
                      <a:pt x="113345" y="114151"/>
                      <a:pt x="107414" y="109406"/>
                    </a:cubicBezTo>
                    <a:cubicBezTo>
                      <a:pt x="104829" y="107338"/>
                      <a:pt x="101737" y="105966"/>
                      <a:pt x="99152" y="103898"/>
                    </a:cubicBezTo>
                    <a:cubicBezTo>
                      <a:pt x="97124" y="102276"/>
                      <a:pt x="95870" y="99726"/>
                      <a:pt x="93643" y="98390"/>
                    </a:cubicBezTo>
                    <a:cubicBezTo>
                      <a:pt x="91153" y="96896"/>
                      <a:pt x="87977" y="96933"/>
                      <a:pt x="85380" y="95635"/>
                    </a:cubicBezTo>
                    <a:cubicBezTo>
                      <a:pt x="82420" y="94155"/>
                      <a:pt x="80143" y="91471"/>
                      <a:pt x="77118" y="90127"/>
                    </a:cubicBezTo>
                    <a:cubicBezTo>
                      <a:pt x="71812" y="87769"/>
                      <a:pt x="66101" y="86455"/>
                      <a:pt x="60592" y="84619"/>
                    </a:cubicBezTo>
                    <a:lnTo>
                      <a:pt x="52330" y="81864"/>
                    </a:lnTo>
                    <a:lnTo>
                      <a:pt x="44067" y="79110"/>
                    </a:lnTo>
                    <a:lnTo>
                      <a:pt x="35805" y="76356"/>
                    </a:lnTo>
                    <a:cubicBezTo>
                      <a:pt x="33051" y="74520"/>
                      <a:pt x="30503" y="72327"/>
                      <a:pt x="27542" y="70847"/>
                    </a:cubicBezTo>
                    <a:cubicBezTo>
                      <a:pt x="24945" y="69549"/>
                      <a:pt x="21546" y="69907"/>
                      <a:pt x="19279" y="68093"/>
                    </a:cubicBezTo>
                    <a:cubicBezTo>
                      <a:pt x="16694" y="66025"/>
                      <a:pt x="15839" y="62416"/>
                      <a:pt x="13771" y="59831"/>
                    </a:cubicBezTo>
                    <a:cubicBezTo>
                      <a:pt x="12149" y="57803"/>
                      <a:pt x="9884" y="56350"/>
                      <a:pt x="8262" y="54322"/>
                    </a:cubicBezTo>
                    <a:cubicBezTo>
                      <a:pt x="2161" y="46696"/>
                      <a:pt x="2909" y="46523"/>
                      <a:pt x="0" y="37797"/>
                    </a:cubicBezTo>
                    <a:cubicBezTo>
                      <a:pt x="918" y="26780"/>
                      <a:pt x="-497" y="15312"/>
                      <a:pt x="2754" y="4746"/>
                    </a:cubicBezTo>
                    <a:cubicBezTo>
                      <a:pt x="3608" y="1971"/>
                      <a:pt x="-919" y="10714"/>
                      <a:pt x="8262" y="10255"/>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28" name="Freeform 242">
                <a:extLst>
                  <a:ext uri="{FF2B5EF4-FFF2-40B4-BE49-F238E27FC236}">
                    <a16:creationId xmlns:a16="http://schemas.microsoft.com/office/drawing/2014/main" id="{BF735156-A55C-416A-B450-873AE0680AAB}"/>
                  </a:ext>
                </a:extLst>
              </p:cNvPr>
              <p:cNvSpPr/>
              <p:nvPr/>
            </p:nvSpPr>
            <p:spPr>
              <a:xfrm>
                <a:off x="8442206" y="1784733"/>
                <a:ext cx="40782" cy="55084"/>
              </a:xfrm>
              <a:custGeom>
                <a:avLst/>
                <a:gdLst>
                  <a:gd name="connsiteX0" fmla="*/ 7731 w 40782"/>
                  <a:gd name="connsiteY0" fmla="*/ 2754 h 55084"/>
                  <a:gd name="connsiteX1" fmla="*/ 4977 w 40782"/>
                  <a:gd name="connsiteY1" fmla="*/ 16525 h 55084"/>
                  <a:gd name="connsiteX2" fmla="*/ 4977 w 40782"/>
                  <a:gd name="connsiteY2" fmla="*/ 52330 h 55084"/>
                  <a:gd name="connsiteX3" fmla="*/ 13240 w 40782"/>
                  <a:gd name="connsiteY3" fmla="*/ 55084 h 55084"/>
                  <a:gd name="connsiteX4" fmla="*/ 32519 w 40782"/>
                  <a:gd name="connsiteY4" fmla="*/ 52330 h 55084"/>
                  <a:gd name="connsiteX5" fmla="*/ 40782 w 40782"/>
                  <a:gd name="connsiteY5" fmla="*/ 27542 h 55084"/>
                  <a:gd name="connsiteX6" fmla="*/ 32519 w 40782"/>
                  <a:gd name="connsiteY6" fmla="*/ 11016 h 55084"/>
                  <a:gd name="connsiteX7" fmla="*/ 29765 w 40782"/>
                  <a:gd name="connsiteY7" fmla="*/ 2754 h 55084"/>
                  <a:gd name="connsiteX8" fmla="*/ 21502 w 40782"/>
                  <a:gd name="connsiteY8" fmla="*/ 0 h 55084"/>
                  <a:gd name="connsiteX9" fmla="*/ 7731 w 40782"/>
                  <a:gd name="connsiteY9" fmla="*/ 2754 h 5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82" h="55084">
                    <a:moveTo>
                      <a:pt x="7731" y="2754"/>
                    </a:moveTo>
                    <a:cubicBezTo>
                      <a:pt x="4977" y="5508"/>
                      <a:pt x="6112" y="11984"/>
                      <a:pt x="4977" y="16525"/>
                    </a:cubicBezTo>
                    <a:cubicBezTo>
                      <a:pt x="1174" y="31738"/>
                      <a:pt x="-4006" y="27628"/>
                      <a:pt x="4977" y="52330"/>
                    </a:cubicBezTo>
                    <a:cubicBezTo>
                      <a:pt x="5969" y="55058"/>
                      <a:pt x="10486" y="54166"/>
                      <a:pt x="13240" y="55084"/>
                    </a:cubicBezTo>
                    <a:cubicBezTo>
                      <a:pt x="19666" y="54166"/>
                      <a:pt x="26361" y="54383"/>
                      <a:pt x="32519" y="52330"/>
                    </a:cubicBezTo>
                    <a:cubicBezTo>
                      <a:pt x="41608" y="49300"/>
                      <a:pt x="40185" y="31721"/>
                      <a:pt x="40782" y="27542"/>
                    </a:cubicBezTo>
                    <a:cubicBezTo>
                      <a:pt x="33990" y="373"/>
                      <a:pt x="43043" y="28555"/>
                      <a:pt x="32519" y="11016"/>
                    </a:cubicBezTo>
                    <a:cubicBezTo>
                      <a:pt x="31025" y="8527"/>
                      <a:pt x="31818" y="4807"/>
                      <a:pt x="29765" y="2754"/>
                    </a:cubicBezTo>
                    <a:cubicBezTo>
                      <a:pt x="27712" y="701"/>
                      <a:pt x="24256" y="918"/>
                      <a:pt x="21502" y="0"/>
                    </a:cubicBezTo>
                    <a:cubicBezTo>
                      <a:pt x="4071" y="2905"/>
                      <a:pt x="10485" y="0"/>
                      <a:pt x="7731" y="2754"/>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29" name="Freeform 243">
                <a:extLst>
                  <a:ext uri="{FF2B5EF4-FFF2-40B4-BE49-F238E27FC236}">
                    <a16:creationId xmlns:a16="http://schemas.microsoft.com/office/drawing/2014/main" id="{25948230-4431-4EF1-B1C6-802EE2C978F5}"/>
                  </a:ext>
                </a:extLst>
              </p:cNvPr>
              <p:cNvSpPr/>
              <p:nvPr/>
            </p:nvSpPr>
            <p:spPr>
              <a:xfrm>
                <a:off x="8504779" y="1746087"/>
                <a:ext cx="215810" cy="143306"/>
              </a:xfrm>
              <a:custGeom>
                <a:avLst/>
                <a:gdLst>
                  <a:gd name="connsiteX0" fmla="*/ 243 w 215810"/>
                  <a:gd name="connsiteY0" fmla="*/ 27629 h 143306"/>
                  <a:gd name="connsiteX1" fmla="*/ 5751 w 215810"/>
                  <a:gd name="connsiteY1" fmla="*/ 55171 h 143306"/>
                  <a:gd name="connsiteX2" fmla="*/ 11260 w 215810"/>
                  <a:gd name="connsiteY2" fmla="*/ 60679 h 143306"/>
                  <a:gd name="connsiteX3" fmla="*/ 16768 w 215810"/>
                  <a:gd name="connsiteY3" fmla="*/ 126780 h 143306"/>
                  <a:gd name="connsiteX4" fmla="*/ 25031 w 215810"/>
                  <a:gd name="connsiteY4" fmla="*/ 140552 h 143306"/>
                  <a:gd name="connsiteX5" fmla="*/ 33293 w 215810"/>
                  <a:gd name="connsiteY5" fmla="*/ 143306 h 143306"/>
                  <a:gd name="connsiteX6" fmla="*/ 107657 w 215810"/>
                  <a:gd name="connsiteY6" fmla="*/ 140552 h 143306"/>
                  <a:gd name="connsiteX7" fmla="*/ 126937 w 215810"/>
                  <a:gd name="connsiteY7" fmla="*/ 137797 h 143306"/>
                  <a:gd name="connsiteX8" fmla="*/ 162741 w 215810"/>
                  <a:gd name="connsiteY8" fmla="*/ 135043 h 143306"/>
                  <a:gd name="connsiteX9" fmla="*/ 171004 w 215810"/>
                  <a:gd name="connsiteY9" fmla="*/ 132289 h 143306"/>
                  <a:gd name="connsiteX10" fmla="*/ 198546 w 215810"/>
                  <a:gd name="connsiteY10" fmla="*/ 126780 h 143306"/>
                  <a:gd name="connsiteX11" fmla="*/ 206809 w 215810"/>
                  <a:gd name="connsiteY11" fmla="*/ 124026 h 143306"/>
                  <a:gd name="connsiteX12" fmla="*/ 212317 w 215810"/>
                  <a:gd name="connsiteY12" fmla="*/ 115764 h 143306"/>
                  <a:gd name="connsiteX13" fmla="*/ 212317 w 215810"/>
                  <a:gd name="connsiteY13" fmla="*/ 74450 h 143306"/>
                  <a:gd name="connsiteX14" fmla="*/ 201301 w 215810"/>
                  <a:gd name="connsiteY14" fmla="*/ 60679 h 143306"/>
                  <a:gd name="connsiteX15" fmla="*/ 184775 w 215810"/>
                  <a:gd name="connsiteY15" fmla="*/ 55171 h 143306"/>
                  <a:gd name="connsiteX16" fmla="*/ 165496 w 215810"/>
                  <a:gd name="connsiteY16" fmla="*/ 41400 h 143306"/>
                  <a:gd name="connsiteX17" fmla="*/ 151725 w 215810"/>
                  <a:gd name="connsiteY17" fmla="*/ 19366 h 143306"/>
                  <a:gd name="connsiteX18" fmla="*/ 146216 w 215810"/>
                  <a:gd name="connsiteY18" fmla="*/ 13858 h 143306"/>
                  <a:gd name="connsiteX19" fmla="*/ 129691 w 215810"/>
                  <a:gd name="connsiteY19" fmla="*/ 8349 h 143306"/>
                  <a:gd name="connsiteX20" fmla="*/ 99394 w 215810"/>
                  <a:gd name="connsiteY20" fmla="*/ 5595 h 143306"/>
                  <a:gd name="connsiteX21" fmla="*/ 96640 w 215810"/>
                  <a:gd name="connsiteY21" fmla="*/ 13858 h 143306"/>
                  <a:gd name="connsiteX22" fmla="*/ 36048 w 215810"/>
                  <a:gd name="connsiteY22" fmla="*/ 19366 h 143306"/>
                  <a:gd name="connsiteX23" fmla="*/ 27785 w 215810"/>
                  <a:gd name="connsiteY23" fmla="*/ 22120 h 143306"/>
                  <a:gd name="connsiteX24" fmla="*/ 14014 w 215810"/>
                  <a:gd name="connsiteY24" fmla="*/ 30383 h 143306"/>
                  <a:gd name="connsiteX25" fmla="*/ 243 w 215810"/>
                  <a:gd name="connsiteY25" fmla="*/ 27629 h 14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5810" h="143306">
                    <a:moveTo>
                      <a:pt x="243" y="27629"/>
                    </a:moveTo>
                    <a:cubicBezTo>
                      <a:pt x="-1134" y="31760"/>
                      <a:pt x="3697" y="51063"/>
                      <a:pt x="5751" y="55171"/>
                    </a:cubicBezTo>
                    <a:cubicBezTo>
                      <a:pt x="6912" y="57494"/>
                      <a:pt x="9424" y="58843"/>
                      <a:pt x="11260" y="60679"/>
                    </a:cubicBezTo>
                    <a:cubicBezTo>
                      <a:pt x="20552" y="88558"/>
                      <a:pt x="10984" y="57365"/>
                      <a:pt x="16768" y="126780"/>
                    </a:cubicBezTo>
                    <a:cubicBezTo>
                      <a:pt x="17224" y="132254"/>
                      <a:pt x="20259" y="137689"/>
                      <a:pt x="25031" y="140552"/>
                    </a:cubicBezTo>
                    <a:cubicBezTo>
                      <a:pt x="27520" y="142046"/>
                      <a:pt x="30539" y="142388"/>
                      <a:pt x="33293" y="143306"/>
                    </a:cubicBezTo>
                    <a:cubicBezTo>
                      <a:pt x="58081" y="142388"/>
                      <a:pt x="82895" y="142009"/>
                      <a:pt x="107657" y="140552"/>
                    </a:cubicBezTo>
                    <a:cubicBezTo>
                      <a:pt x="114138" y="140171"/>
                      <a:pt x="120477" y="138443"/>
                      <a:pt x="126937" y="137797"/>
                    </a:cubicBezTo>
                    <a:cubicBezTo>
                      <a:pt x="138848" y="136606"/>
                      <a:pt x="150806" y="135961"/>
                      <a:pt x="162741" y="135043"/>
                    </a:cubicBezTo>
                    <a:cubicBezTo>
                      <a:pt x="165495" y="134125"/>
                      <a:pt x="168175" y="132942"/>
                      <a:pt x="171004" y="132289"/>
                    </a:cubicBezTo>
                    <a:cubicBezTo>
                      <a:pt x="180127" y="130184"/>
                      <a:pt x="189664" y="129740"/>
                      <a:pt x="198546" y="126780"/>
                    </a:cubicBezTo>
                    <a:lnTo>
                      <a:pt x="206809" y="124026"/>
                    </a:lnTo>
                    <a:cubicBezTo>
                      <a:pt x="208645" y="121272"/>
                      <a:pt x="210837" y="118724"/>
                      <a:pt x="212317" y="115764"/>
                    </a:cubicBezTo>
                    <a:cubicBezTo>
                      <a:pt x="218675" y="103049"/>
                      <a:pt x="214909" y="87412"/>
                      <a:pt x="212317" y="74450"/>
                    </a:cubicBezTo>
                    <a:cubicBezTo>
                      <a:pt x="211885" y="72289"/>
                      <a:pt x="204037" y="62047"/>
                      <a:pt x="201301" y="60679"/>
                    </a:cubicBezTo>
                    <a:cubicBezTo>
                      <a:pt x="196107" y="58082"/>
                      <a:pt x="184775" y="55171"/>
                      <a:pt x="184775" y="55171"/>
                    </a:cubicBezTo>
                    <a:cubicBezTo>
                      <a:pt x="171705" y="42101"/>
                      <a:pt x="178685" y="45796"/>
                      <a:pt x="165496" y="41400"/>
                    </a:cubicBezTo>
                    <a:cubicBezTo>
                      <a:pt x="157549" y="17559"/>
                      <a:pt x="165612" y="30475"/>
                      <a:pt x="151725" y="19366"/>
                    </a:cubicBezTo>
                    <a:cubicBezTo>
                      <a:pt x="149697" y="17744"/>
                      <a:pt x="148539" y="15019"/>
                      <a:pt x="146216" y="13858"/>
                    </a:cubicBezTo>
                    <a:cubicBezTo>
                      <a:pt x="141023" y="11261"/>
                      <a:pt x="129691" y="8349"/>
                      <a:pt x="129691" y="8349"/>
                    </a:cubicBezTo>
                    <a:cubicBezTo>
                      <a:pt x="120067" y="-1273"/>
                      <a:pt x="121114" y="-3093"/>
                      <a:pt x="99394" y="5595"/>
                    </a:cubicBezTo>
                    <a:cubicBezTo>
                      <a:pt x="96698" y="6673"/>
                      <a:pt x="99477" y="13241"/>
                      <a:pt x="96640" y="13858"/>
                    </a:cubicBezTo>
                    <a:cubicBezTo>
                      <a:pt x="76822" y="18166"/>
                      <a:pt x="36048" y="19366"/>
                      <a:pt x="36048" y="19366"/>
                    </a:cubicBezTo>
                    <a:cubicBezTo>
                      <a:pt x="33294" y="20284"/>
                      <a:pt x="30275" y="20626"/>
                      <a:pt x="27785" y="22120"/>
                    </a:cubicBezTo>
                    <a:cubicBezTo>
                      <a:pt x="18652" y="27600"/>
                      <a:pt x="26497" y="29135"/>
                      <a:pt x="14014" y="30383"/>
                    </a:cubicBezTo>
                    <a:cubicBezTo>
                      <a:pt x="7619" y="31022"/>
                      <a:pt x="1620" y="23498"/>
                      <a:pt x="243" y="27629"/>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0" name="Freeform 244">
                <a:extLst>
                  <a:ext uri="{FF2B5EF4-FFF2-40B4-BE49-F238E27FC236}">
                    <a16:creationId xmlns:a16="http://schemas.microsoft.com/office/drawing/2014/main" id="{CC7CEF74-4439-4D10-8958-6AFA06C1A355}"/>
                  </a:ext>
                </a:extLst>
              </p:cNvPr>
              <p:cNvSpPr/>
              <p:nvPr/>
            </p:nvSpPr>
            <p:spPr>
              <a:xfrm>
                <a:off x="7605042" y="2500614"/>
                <a:ext cx="128799" cy="77333"/>
              </a:xfrm>
              <a:custGeom>
                <a:avLst/>
                <a:gdLst>
                  <a:gd name="connsiteX0" fmla="*/ 4859 w 128799"/>
                  <a:gd name="connsiteY0" fmla="*/ 2969 h 77333"/>
                  <a:gd name="connsiteX1" fmla="*/ 87486 w 128799"/>
                  <a:gd name="connsiteY1" fmla="*/ 2969 h 77333"/>
                  <a:gd name="connsiteX2" fmla="*/ 104011 w 128799"/>
                  <a:gd name="connsiteY2" fmla="*/ 8478 h 77333"/>
                  <a:gd name="connsiteX3" fmla="*/ 117782 w 128799"/>
                  <a:gd name="connsiteY3" fmla="*/ 19494 h 77333"/>
                  <a:gd name="connsiteX4" fmla="*/ 128799 w 128799"/>
                  <a:gd name="connsiteY4" fmla="*/ 33266 h 77333"/>
                  <a:gd name="connsiteX5" fmla="*/ 126045 w 128799"/>
                  <a:gd name="connsiteY5" fmla="*/ 66316 h 77333"/>
                  <a:gd name="connsiteX6" fmla="*/ 120536 w 128799"/>
                  <a:gd name="connsiteY6" fmla="*/ 71825 h 77333"/>
                  <a:gd name="connsiteX7" fmla="*/ 104011 w 128799"/>
                  <a:gd name="connsiteY7" fmla="*/ 77333 h 77333"/>
                  <a:gd name="connsiteX8" fmla="*/ 76469 w 128799"/>
                  <a:gd name="connsiteY8" fmla="*/ 71825 h 77333"/>
                  <a:gd name="connsiteX9" fmla="*/ 70960 w 128799"/>
                  <a:gd name="connsiteY9" fmla="*/ 66316 h 77333"/>
                  <a:gd name="connsiteX10" fmla="*/ 62698 w 128799"/>
                  <a:gd name="connsiteY10" fmla="*/ 63562 h 77333"/>
                  <a:gd name="connsiteX11" fmla="*/ 57189 w 128799"/>
                  <a:gd name="connsiteY11" fmla="*/ 58053 h 77333"/>
                  <a:gd name="connsiteX12" fmla="*/ 43418 w 128799"/>
                  <a:gd name="connsiteY12" fmla="*/ 47037 h 77333"/>
                  <a:gd name="connsiteX13" fmla="*/ 40664 w 128799"/>
                  <a:gd name="connsiteY13" fmla="*/ 38774 h 77333"/>
                  <a:gd name="connsiteX14" fmla="*/ 32401 w 128799"/>
                  <a:gd name="connsiteY14" fmla="*/ 36020 h 77333"/>
                  <a:gd name="connsiteX15" fmla="*/ 18630 w 128799"/>
                  <a:gd name="connsiteY15" fmla="*/ 27757 h 77333"/>
                  <a:gd name="connsiteX16" fmla="*/ 13122 w 128799"/>
                  <a:gd name="connsiteY16" fmla="*/ 19494 h 77333"/>
                  <a:gd name="connsiteX17" fmla="*/ 4859 w 128799"/>
                  <a:gd name="connsiteY17" fmla="*/ 2969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799" h="77333">
                    <a:moveTo>
                      <a:pt x="4859" y="2969"/>
                    </a:moveTo>
                    <a:cubicBezTo>
                      <a:pt x="17253" y="215"/>
                      <a:pt x="52435" y="-2038"/>
                      <a:pt x="87486" y="2969"/>
                    </a:cubicBezTo>
                    <a:cubicBezTo>
                      <a:pt x="93234" y="3790"/>
                      <a:pt x="104011" y="8478"/>
                      <a:pt x="104011" y="8478"/>
                    </a:cubicBezTo>
                    <a:cubicBezTo>
                      <a:pt x="114982" y="24934"/>
                      <a:pt x="103000" y="10625"/>
                      <a:pt x="117782" y="19494"/>
                    </a:cubicBezTo>
                    <a:cubicBezTo>
                      <a:pt x="122144" y="22111"/>
                      <a:pt x="126297" y="29512"/>
                      <a:pt x="128799" y="33266"/>
                    </a:cubicBezTo>
                    <a:cubicBezTo>
                      <a:pt x="127881" y="44283"/>
                      <a:pt x="128361" y="55507"/>
                      <a:pt x="126045" y="66316"/>
                    </a:cubicBezTo>
                    <a:cubicBezTo>
                      <a:pt x="125501" y="68855"/>
                      <a:pt x="122859" y="70664"/>
                      <a:pt x="120536" y="71825"/>
                    </a:cubicBezTo>
                    <a:cubicBezTo>
                      <a:pt x="115343" y="74422"/>
                      <a:pt x="104011" y="77333"/>
                      <a:pt x="104011" y="77333"/>
                    </a:cubicBezTo>
                    <a:cubicBezTo>
                      <a:pt x="101937" y="76987"/>
                      <a:pt x="80577" y="73879"/>
                      <a:pt x="76469" y="71825"/>
                    </a:cubicBezTo>
                    <a:cubicBezTo>
                      <a:pt x="74146" y="70664"/>
                      <a:pt x="73187" y="67652"/>
                      <a:pt x="70960" y="66316"/>
                    </a:cubicBezTo>
                    <a:cubicBezTo>
                      <a:pt x="68471" y="64822"/>
                      <a:pt x="65452" y="64480"/>
                      <a:pt x="62698" y="63562"/>
                    </a:cubicBezTo>
                    <a:cubicBezTo>
                      <a:pt x="60862" y="61726"/>
                      <a:pt x="59217" y="59675"/>
                      <a:pt x="57189" y="58053"/>
                    </a:cubicBezTo>
                    <a:cubicBezTo>
                      <a:pt x="39810" y="44150"/>
                      <a:pt x="56725" y="60341"/>
                      <a:pt x="43418" y="47037"/>
                    </a:cubicBezTo>
                    <a:cubicBezTo>
                      <a:pt x="42500" y="44283"/>
                      <a:pt x="42717" y="40827"/>
                      <a:pt x="40664" y="38774"/>
                    </a:cubicBezTo>
                    <a:cubicBezTo>
                      <a:pt x="38611" y="36721"/>
                      <a:pt x="34891" y="37514"/>
                      <a:pt x="32401" y="36020"/>
                    </a:cubicBezTo>
                    <a:cubicBezTo>
                      <a:pt x="13498" y="24678"/>
                      <a:pt x="42038" y="35559"/>
                      <a:pt x="18630" y="27757"/>
                    </a:cubicBezTo>
                    <a:cubicBezTo>
                      <a:pt x="16794" y="25003"/>
                      <a:pt x="15190" y="22079"/>
                      <a:pt x="13122" y="19494"/>
                    </a:cubicBezTo>
                    <a:cubicBezTo>
                      <a:pt x="6964" y="11796"/>
                      <a:pt x="-7535" y="5723"/>
                      <a:pt x="4859" y="2969"/>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1" name="Freeform 245">
                <a:extLst>
                  <a:ext uri="{FF2B5EF4-FFF2-40B4-BE49-F238E27FC236}">
                    <a16:creationId xmlns:a16="http://schemas.microsoft.com/office/drawing/2014/main" id="{7968B8A6-1010-49D3-AC12-4E36FD4C1BF2}"/>
                  </a:ext>
                </a:extLst>
              </p:cNvPr>
              <p:cNvSpPr/>
              <p:nvPr/>
            </p:nvSpPr>
            <p:spPr>
              <a:xfrm>
                <a:off x="7191260" y="2335576"/>
                <a:ext cx="52725" cy="63347"/>
              </a:xfrm>
              <a:custGeom>
                <a:avLst/>
                <a:gdLst>
                  <a:gd name="connsiteX0" fmla="*/ 16526 w 52725"/>
                  <a:gd name="connsiteY0" fmla="*/ 0 h 63347"/>
                  <a:gd name="connsiteX1" fmla="*/ 30297 w 52725"/>
                  <a:gd name="connsiteY1" fmla="*/ 11017 h 63347"/>
                  <a:gd name="connsiteX2" fmla="*/ 44068 w 52725"/>
                  <a:gd name="connsiteY2" fmla="*/ 19279 h 63347"/>
                  <a:gd name="connsiteX3" fmla="*/ 46822 w 52725"/>
                  <a:gd name="connsiteY3" fmla="*/ 27542 h 63347"/>
                  <a:gd name="connsiteX4" fmla="*/ 52330 w 52725"/>
                  <a:gd name="connsiteY4" fmla="*/ 33051 h 63347"/>
                  <a:gd name="connsiteX5" fmla="*/ 33051 w 52725"/>
                  <a:gd name="connsiteY5" fmla="*/ 57838 h 63347"/>
                  <a:gd name="connsiteX6" fmla="*/ 27542 w 52725"/>
                  <a:gd name="connsiteY6" fmla="*/ 63347 h 63347"/>
                  <a:gd name="connsiteX7" fmla="*/ 11017 w 52725"/>
                  <a:gd name="connsiteY7" fmla="*/ 60593 h 63347"/>
                  <a:gd name="connsiteX8" fmla="*/ 5509 w 52725"/>
                  <a:gd name="connsiteY8" fmla="*/ 44067 h 63347"/>
                  <a:gd name="connsiteX9" fmla="*/ 0 w 52725"/>
                  <a:gd name="connsiteY9" fmla="*/ 24788 h 63347"/>
                  <a:gd name="connsiteX10" fmla="*/ 11017 w 52725"/>
                  <a:gd name="connsiteY10" fmla="*/ 11017 h 63347"/>
                  <a:gd name="connsiteX11" fmla="*/ 16526 w 52725"/>
                  <a:gd name="connsiteY11" fmla="*/ 0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25" h="63347">
                    <a:moveTo>
                      <a:pt x="16526" y="0"/>
                    </a:moveTo>
                    <a:cubicBezTo>
                      <a:pt x="19739" y="0"/>
                      <a:pt x="25312" y="7901"/>
                      <a:pt x="30297" y="11017"/>
                    </a:cubicBezTo>
                    <a:cubicBezTo>
                      <a:pt x="49369" y="22938"/>
                      <a:pt x="29040" y="4253"/>
                      <a:pt x="44068" y="19279"/>
                    </a:cubicBezTo>
                    <a:cubicBezTo>
                      <a:pt x="44986" y="22033"/>
                      <a:pt x="45328" y="25052"/>
                      <a:pt x="46822" y="27542"/>
                    </a:cubicBezTo>
                    <a:cubicBezTo>
                      <a:pt x="48158" y="29769"/>
                      <a:pt x="51963" y="30480"/>
                      <a:pt x="52330" y="33051"/>
                    </a:cubicBezTo>
                    <a:cubicBezTo>
                      <a:pt x="54958" y="51447"/>
                      <a:pt x="44024" y="46865"/>
                      <a:pt x="33051" y="57838"/>
                    </a:cubicBezTo>
                    <a:lnTo>
                      <a:pt x="27542" y="63347"/>
                    </a:lnTo>
                    <a:cubicBezTo>
                      <a:pt x="22034" y="62429"/>
                      <a:pt x="15220" y="64270"/>
                      <a:pt x="11017" y="60593"/>
                    </a:cubicBezTo>
                    <a:cubicBezTo>
                      <a:pt x="6647" y="56769"/>
                      <a:pt x="7345" y="49576"/>
                      <a:pt x="5509" y="44067"/>
                    </a:cubicBezTo>
                    <a:cubicBezTo>
                      <a:pt x="1553" y="32199"/>
                      <a:pt x="3463" y="38641"/>
                      <a:pt x="0" y="24788"/>
                    </a:cubicBezTo>
                    <a:cubicBezTo>
                      <a:pt x="3115" y="12328"/>
                      <a:pt x="-574" y="13914"/>
                      <a:pt x="11017" y="11017"/>
                    </a:cubicBezTo>
                    <a:cubicBezTo>
                      <a:pt x="11908" y="10794"/>
                      <a:pt x="13313" y="0"/>
                      <a:pt x="16526" y="0"/>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2" name="Freeform 246">
                <a:extLst>
                  <a:ext uri="{FF2B5EF4-FFF2-40B4-BE49-F238E27FC236}">
                    <a16:creationId xmlns:a16="http://schemas.microsoft.com/office/drawing/2014/main" id="{2CDDEBF1-3FAF-4B9E-86C4-8D6C93086420}"/>
                  </a:ext>
                </a:extLst>
              </p:cNvPr>
              <p:cNvSpPr/>
              <p:nvPr/>
            </p:nvSpPr>
            <p:spPr>
              <a:xfrm>
                <a:off x="7218802" y="2423156"/>
                <a:ext cx="66711" cy="61148"/>
              </a:xfrm>
              <a:custGeom>
                <a:avLst/>
                <a:gdLst>
                  <a:gd name="connsiteX0" fmla="*/ 11017 w 66711"/>
                  <a:gd name="connsiteY0" fmla="*/ 555 h 61148"/>
                  <a:gd name="connsiteX1" fmla="*/ 38559 w 66711"/>
                  <a:gd name="connsiteY1" fmla="*/ 3309 h 61148"/>
                  <a:gd name="connsiteX2" fmla="*/ 46822 w 66711"/>
                  <a:gd name="connsiteY2" fmla="*/ 6063 h 61148"/>
                  <a:gd name="connsiteX3" fmla="*/ 57839 w 66711"/>
                  <a:gd name="connsiteY3" fmla="*/ 17080 h 61148"/>
                  <a:gd name="connsiteX4" fmla="*/ 63347 w 66711"/>
                  <a:gd name="connsiteY4" fmla="*/ 22589 h 61148"/>
                  <a:gd name="connsiteX5" fmla="*/ 63347 w 66711"/>
                  <a:gd name="connsiteY5" fmla="*/ 55639 h 61148"/>
                  <a:gd name="connsiteX6" fmla="*/ 46822 w 66711"/>
                  <a:gd name="connsiteY6" fmla="*/ 61148 h 61148"/>
                  <a:gd name="connsiteX7" fmla="*/ 22034 w 66711"/>
                  <a:gd name="connsiteY7" fmla="*/ 58393 h 61148"/>
                  <a:gd name="connsiteX8" fmla="*/ 8263 w 66711"/>
                  <a:gd name="connsiteY8" fmla="*/ 44622 h 61148"/>
                  <a:gd name="connsiteX9" fmla="*/ 0 w 66711"/>
                  <a:gd name="connsiteY9" fmla="*/ 39114 h 61148"/>
                  <a:gd name="connsiteX10" fmla="*/ 11017 w 66711"/>
                  <a:gd name="connsiteY10" fmla="*/ 14326 h 61148"/>
                  <a:gd name="connsiteX11" fmla="*/ 11017 w 66711"/>
                  <a:gd name="connsiteY11" fmla="*/ 555 h 6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11" h="61148">
                    <a:moveTo>
                      <a:pt x="11017" y="555"/>
                    </a:moveTo>
                    <a:cubicBezTo>
                      <a:pt x="15607" y="-1281"/>
                      <a:pt x="29440" y="1906"/>
                      <a:pt x="38559" y="3309"/>
                    </a:cubicBezTo>
                    <a:cubicBezTo>
                      <a:pt x="41429" y="3750"/>
                      <a:pt x="44769" y="4010"/>
                      <a:pt x="46822" y="6063"/>
                    </a:cubicBezTo>
                    <a:cubicBezTo>
                      <a:pt x="61511" y="20752"/>
                      <a:pt x="35804" y="9736"/>
                      <a:pt x="57839" y="17080"/>
                    </a:cubicBezTo>
                    <a:cubicBezTo>
                      <a:pt x="59675" y="18916"/>
                      <a:pt x="62011" y="20362"/>
                      <a:pt x="63347" y="22589"/>
                    </a:cubicBezTo>
                    <a:cubicBezTo>
                      <a:pt x="68484" y="31151"/>
                      <a:pt x="67131" y="49692"/>
                      <a:pt x="63347" y="55639"/>
                    </a:cubicBezTo>
                    <a:cubicBezTo>
                      <a:pt x="60230" y="60538"/>
                      <a:pt x="46822" y="61148"/>
                      <a:pt x="46822" y="61148"/>
                    </a:cubicBezTo>
                    <a:cubicBezTo>
                      <a:pt x="38559" y="60230"/>
                      <a:pt x="30099" y="60409"/>
                      <a:pt x="22034" y="58393"/>
                    </a:cubicBezTo>
                    <a:cubicBezTo>
                      <a:pt x="12238" y="55944"/>
                      <a:pt x="14385" y="50744"/>
                      <a:pt x="8263" y="44622"/>
                    </a:cubicBezTo>
                    <a:cubicBezTo>
                      <a:pt x="5922" y="42281"/>
                      <a:pt x="2754" y="40950"/>
                      <a:pt x="0" y="39114"/>
                    </a:cubicBezTo>
                    <a:cubicBezTo>
                      <a:pt x="2140" y="24138"/>
                      <a:pt x="-2094" y="19570"/>
                      <a:pt x="11017" y="14326"/>
                    </a:cubicBezTo>
                    <a:cubicBezTo>
                      <a:pt x="12722" y="13644"/>
                      <a:pt x="6427" y="2391"/>
                      <a:pt x="11017" y="555"/>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3" name="Freeform 247">
                <a:extLst>
                  <a:ext uri="{FF2B5EF4-FFF2-40B4-BE49-F238E27FC236}">
                    <a16:creationId xmlns:a16="http://schemas.microsoft.com/office/drawing/2014/main" id="{6B068550-156C-4ADF-9559-D44C5FE9575C}"/>
                  </a:ext>
                </a:extLst>
              </p:cNvPr>
              <p:cNvSpPr/>
              <p:nvPr/>
            </p:nvSpPr>
            <p:spPr>
              <a:xfrm>
                <a:off x="7119485" y="2398923"/>
                <a:ext cx="71775" cy="46822"/>
              </a:xfrm>
              <a:custGeom>
                <a:avLst/>
                <a:gdLst>
                  <a:gd name="connsiteX0" fmla="*/ 166 w 71775"/>
                  <a:gd name="connsiteY0" fmla="*/ 35805 h 46822"/>
                  <a:gd name="connsiteX1" fmla="*/ 13937 w 71775"/>
                  <a:gd name="connsiteY1" fmla="*/ 30296 h 46822"/>
                  <a:gd name="connsiteX2" fmla="*/ 16691 w 71775"/>
                  <a:gd name="connsiteY2" fmla="*/ 22034 h 46822"/>
                  <a:gd name="connsiteX3" fmla="*/ 22199 w 71775"/>
                  <a:gd name="connsiteY3" fmla="*/ 16525 h 46822"/>
                  <a:gd name="connsiteX4" fmla="*/ 30462 w 71775"/>
                  <a:gd name="connsiteY4" fmla="*/ 2754 h 46822"/>
                  <a:gd name="connsiteX5" fmla="*/ 38725 w 71775"/>
                  <a:gd name="connsiteY5" fmla="*/ 0 h 46822"/>
                  <a:gd name="connsiteX6" fmla="*/ 46987 w 71775"/>
                  <a:gd name="connsiteY6" fmla="*/ 2754 h 46822"/>
                  <a:gd name="connsiteX7" fmla="*/ 58004 w 71775"/>
                  <a:gd name="connsiteY7" fmla="*/ 16525 h 46822"/>
                  <a:gd name="connsiteX8" fmla="*/ 66267 w 71775"/>
                  <a:gd name="connsiteY8" fmla="*/ 22034 h 46822"/>
                  <a:gd name="connsiteX9" fmla="*/ 71775 w 71775"/>
                  <a:gd name="connsiteY9" fmla="*/ 30296 h 46822"/>
                  <a:gd name="connsiteX10" fmla="*/ 58004 w 71775"/>
                  <a:gd name="connsiteY10" fmla="*/ 38559 h 46822"/>
                  <a:gd name="connsiteX11" fmla="*/ 46987 w 71775"/>
                  <a:gd name="connsiteY11" fmla="*/ 41313 h 46822"/>
                  <a:gd name="connsiteX12" fmla="*/ 27708 w 71775"/>
                  <a:gd name="connsiteY12" fmla="*/ 46822 h 46822"/>
                  <a:gd name="connsiteX13" fmla="*/ 5674 w 71775"/>
                  <a:gd name="connsiteY13" fmla="*/ 35805 h 46822"/>
                  <a:gd name="connsiteX14" fmla="*/ 166 w 71775"/>
                  <a:gd name="connsiteY14" fmla="*/ 35805 h 4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775" h="46822">
                    <a:moveTo>
                      <a:pt x="166" y="35805"/>
                    </a:moveTo>
                    <a:cubicBezTo>
                      <a:pt x="1543" y="34887"/>
                      <a:pt x="10139" y="33461"/>
                      <a:pt x="13937" y="30296"/>
                    </a:cubicBezTo>
                    <a:cubicBezTo>
                      <a:pt x="16167" y="28438"/>
                      <a:pt x="15198" y="24523"/>
                      <a:pt x="16691" y="22034"/>
                    </a:cubicBezTo>
                    <a:cubicBezTo>
                      <a:pt x="18027" y="19807"/>
                      <a:pt x="20363" y="18361"/>
                      <a:pt x="22199" y="16525"/>
                    </a:cubicBezTo>
                    <a:cubicBezTo>
                      <a:pt x="24365" y="10028"/>
                      <a:pt x="24163" y="6534"/>
                      <a:pt x="30462" y="2754"/>
                    </a:cubicBezTo>
                    <a:cubicBezTo>
                      <a:pt x="32952" y="1260"/>
                      <a:pt x="35971" y="918"/>
                      <a:pt x="38725" y="0"/>
                    </a:cubicBezTo>
                    <a:cubicBezTo>
                      <a:pt x="41479" y="918"/>
                      <a:pt x="44498" y="1260"/>
                      <a:pt x="46987" y="2754"/>
                    </a:cubicBezTo>
                    <a:cubicBezTo>
                      <a:pt x="53802" y="6843"/>
                      <a:pt x="52373" y="10894"/>
                      <a:pt x="58004" y="16525"/>
                    </a:cubicBezTo>
                    <a:cubicBezTo>
                      <a:pt x="60345" y="18866"/>
                      <a:pt x="63513" y="20198"/>
                      <a:pt x="66267" y="22034"/>
                    </a:cubicBezTo>
                    <a:cubicBezTo>
                      <a:pt x="68103" y="24788"/>
                      <a:pt x="71775" y="26986"/>
                      <a:pt x="71775" y="30296"/>
                    </a:cubicBezTo>
                    <a:cubicBezTo>
                      <a:pt x="71775" y="35241"/>
                      <a:pt x="60277" y="37910"/>
                      <a:pt x="58004" y="38559"/>
                    </a:cubicBezTo>
                    <a:cubicBezTo>
                      <a:pt x="54364" y="39599"/>
                      <a:pt x="50627" y="40273"/>
                      <a:pt x="46987" y="41313"/>
                    </a:cubicBezTo>
                    <a:cubicBezTo>
                      <a:pt x="19288" y="49227"/>
                      <a:pt x="62204" y="38196"/>
                      <a:pt x="27708" y="46822"/>
                    </a:cubicBezTo>
                    <a:cubicBezTo>
                      <a:pt x="314" y="44082"/>
                      <a:pt x="-6186" y="51620"/>
                      <a:pt x="5674" y="35805"/>
                    </a:cubicBezTo>
                    <a:cubicBezTo>
                      <a:pt x="6453" y="34766"/>
                      <a:pt x="-1211" y="36723"/>
                      <a:pt x="166" y="35805"/>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4" name="Freeform 248">
                <a:extLst>
                  <a:ext uri="{FF2B5EF4-FFF2-40B4-BE49-F238E27FC236}">
                    <a16:creationId xmlns:a16="http://schemas.microsoft.com/office/drawing/2014/main" id="{568D9EC2-D303-4D41-AE20-E36DFD3A862D}"/>
                  </a:ext>
                </a:extLst>
              </p:cNvPr>
              <p:cNvSpPr/>
              <p:nvPr/>
            </p:nvSpPr>
            <p:spPr>
              <a:xfrm>
                <a:off x="7144175" y="2467778"/>
                <a:ext cx="63611" cy="41314"/>
              </a:xfrm>
              <a:custGeom>
                <a:avLst/>
                <a:gdLst>
                  <a:gd name="connsiteX0" fmla="*/ 8526 w 63611"/>
                  <a:gd name="connsiteY0" fmla="*/ 16526 h 41314"/>
                  <a:gd name="connsiteX1" fmla="*/ 22297 w 63611"/>
                  <a:gd name="connsiteY1" fmla="*/ 11017 h 41314"/>
                  <a:gd name="connsiteX2" fmla="*/ 33314 w 63611"/>
                  <a:gd name="connsiteY2" fmla="*/ 0 h 41314"/>
                  <a:gd name="connsiteX3" fmla="*/ 60856 w 63611"/>
                  <a:gd name="connsiteY3" fmla="*/ 8263 h 41314"/>
                  <a:gd name="connsiteX4" fmla="*/ 63611 w 63611"/>
                  <a:gd name="connsiteY4" fmla="*/ 16526 h 41314"/>
                  <a:gd name="connsiteX5" fmla="*/ 49839 w 63611"/>
                  <a:gd name="connsiteY5" fmla="*/ 35805 h 41314"/>
                  <a:gd name="connsiteX6" fmla="*/ 44331 w 63611"/>
                  <a:gd name="connsiteY6" fmla="*/ 41314 h 41314"/>
                  <a:gd name="connsiteX7" fmla="*/ 8526 w 63611"/>
                  <a:gd name="connsiteY7" fmla="*/ 38559 h 41314"/>
                  <a:gd name="connsiteX8" fmla="*/ 264 w 63611"/>
                  <a:gd name="connsiteY8" fmla="*/ 33051 h 41314"/>
                  <a:gd name="connsiteX9" fmla="*/ 5772 w 63611"/>
                  <a:gd name="connsiteY9" fmla="*/ 16526 h 41314"/>
                  <a:gd name="connsiteX10" fmla="*/ 8526 w 63611"/>
                  <a:gd name="connsiteY10" fmla="*/ 16526 h 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11" h="41314">
                    <a:moveTo>
                      <a:pt x="8526" y="16526"/>
                    </a:moveTo>
                    <a:cubicBezTo>
                      <a:pt x="13116" y="14690"/>
                      <a:pt x="18499" y="14182"/>
                      <a:pt x="22297" y="11017"/>
                    </a:cubicBezTo>
                    <a:cubicBezTo>
                      <a:pt x="41886" y="-5306"/>
                      <a:pt x="6383" y="8980"/>
                      <a:pt x="33314" y="0"/>
                    </a:cubicBezTo>
                    <a:cubicBezTo>
                      <a:pt x="41750" y="1205"/>
                      <a:pt x="54392" y="183"/>
                      <a:pt x="60856" y="8263"/>
                    </a:cubicBezTo>
                    <a:cubicBezTo>
                      <a:pt x="62670" y="10530"/>
                      <a:pt x="62693" y="13772"/>
                      <a:pt x="63611" y="16526"/>
                    </a:cubicBezTo>
                    <a:cubicBezTo>
                      <a:pt x="59213" y="29715"/>
                      <a:pt x="62909" y="22734"/>
                      <a:pt x="49839" y="35805"/>
                    </a:cubicBezTo>
                    <a:lnTo>
                      <a:pt x="44331" y="41314"/>
                    </a:lnTo>
                    <a:cubicBezTo>
                      <a:pt x="32396" y="40396"/>
                      <a:pt x="20291" y="40765"/>
                      <a:pt x="8526" y="38559"/>
                    </a:cubicBezTo>
                    <a:cubicBezTo>
                      <a:pt x="5273" y="37949"/>
                      <a:pt x="675" y="36335"/>
                      <a:pt x="264" y="33051"/>
                    </a:cubicBezTo>
                    <a:cubicBezTo>
                      <a:pt x="-456" y="27290"/>
                      <a:pt x="-34" y="16526"/>
                      <a:pt x="5772" y="16526"/>
                    </a:cubicBezTo>
                    <a:lnTo>
                      <a:pt x="8526" y="16526"/>
                    </a:ln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5" name="Freeform 249">
                <a:extLst>
                  <a:ext uri="{FF2B5EF4-FFF2-40B4-BE49-F238E27FC236}">
                    <a16:creationId xmlns:a16="http://schemas.microsoft.com/office/drawing/2014/main" id="{3644C454-78F2-4514-965B-0029309D3A16}"/>
                  </a:ext>
                </a:extLst>
              </p:cNvPr>
              <p:cNvSpPr/>
              <p:nvPr/>
            </p:nvSpPr>
            <p:spPr>
              <a:xfrm>
                <a:off x="7400082" y="2572439"/>
                <a:ext cx="80371" cy="66102"/>
              </a:xfrm>
              <a:custGeom>
                <a:avLst/>
                <a:gdLst>
                  <a:gd name="connsiteX0" fmla="*/ 3253 w 80371"/>
                  <a:gd name="connsiteY0" fmla="*/ 46821 h 66102"/>
                  <a:gd name="connsiteX1" fmla="*/ 8761 w 80371"/>
                  <a:gd name="connsiteY1" fmla="*/ 8262 h 66102"/>
                  <a:gd name="connsiteX2" fmla="*/ 14270 w 80371"/>
                  <a:gd name="connsiteY2" fmla="*/ 2754 h 66102"/>
                  <a:gd name="connsiteX3" fmla="*/ 22532 w 80371"/>
                  <a:gd name="connsiteY3" fmla="*/ 0 h 66102"/>
                  <a:gd name="connsiteX4" fmla="*/ 41812 w 80371"/>
                  <a:gd name="connsiteY4" fmla="*/ 2754 h 66102"/>
                  <a:gd name="connsiteX5" fmla="*/ 50075 w 80371"/>
                  <a:gd name="connsiteY5" fmla="*/ 5508 h 66102"/>
                  <a:gd name="connsiteX6" fmla="*/ 63846 w 80371"/>
                  <a:gd name="connsiteY6" fmla="*/ 16525 h 66102"/>
                  <a:gd name="connsiteX7" fmla="*/ 69354 w 80371"/>
                  <a:gd name="connsiteY7" fmla="*/ 24788 h 66102"/>
                  <a:gd name="connsiteX8" fmla="*/ 74863 w 80371"/>
                  <a:gd name="connsiteY8" fmla="*/ 30296 h 66102"/>
                  <a:gd name="connsiteX9" fmla="*/ 80371 w 80371"/>
                  <a:gd name="connsiteY9" fmla="*/ 46821 h 66102"/>
                  <a:gd name="connsiteX10" fmla="*/ 77617 w 80371"/>
                  <a:gd name="connsiteY10" fmla="*/ 63347 h 66102"/>
                  <a:gd name="connsiteX11" fmla="*/ 52829 w 80371"/>
                  <a:gd name="connsiteY11" fmla="*/ 63347 h 66102"/>
                  <a:gd name="connsiteX12" fmla="*/ 44566 w 80371"/>
                  <a:gd name="connsiteY12" fmla="*/ 49575 h 66102"/>
                  <a:gd name="connsiteX13" fmla="*/ 36304 w 80371"/>
                  <a:gd name="connsiteY13" fmla="*/ 52330 h 66102"/>
                  <a:gd name="connsiteX14" fmla="*/ 30795 w 80371"/>
                  <a:gd name="connsiteY14" fmla="*/ 57838 h 66102"/>
                  <a:gd name="connsiteX15" fmla="*/ 6007 w 80371"/>
                  <a:gd name="connsiteY15" fmla="*/ 57838 h 66102"/>
                  <a:gd name="connsiteX16" fmla="*/ 499 w 80371"/>
                  <a:gd name="connsiteY16" fmla="*/ 49575 h 66102"/>
                  <a:gd name="connsiteX17" fmla="*/ 3253 w 80371"/>
                  <a:gd name="connsiteY17" fmla="*/ 46821 h 6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371" h="66102">
                    <a:moveTo>
                      <a:pt x="3253" y="46821"/>
                    </a:moveTo>
                    <a:cubicBezTo>
                      <a:pt x="4630" y="39935"/>
                      <a:pt x="3652" y="16776"/>
                      <a:pt x="8761" y="8262"/>
                    </a:cubicBezTo>
                    <a:cubicBezTo>
                      <a:pt x="10097" y="6035"/>
                      <a:pt x="12043" y="4090"/>
                      <a:pt x="14270" y="2754"/>
                    </a:cubicBezTo>
                    <a:cubicBezTo>
                      <a:pt x="16759" y="1261"/>
                      <a:pt x="19778" y="918"/>
                      <a:pt x="22532" y="0"/>
                    </a:cubicBezTo>
                    <a:cubicBezTo>
                      <a:pt x="28959" y="918"/>
                      <a:pt x="35446" y="1481"/>
                      <a:pt x="41812" y="2754"/>
                    </a:cubicBezTo>
                    <a:cubicBezTo>
                      <a:pt x="44659" y="3323"/>
                      <a:pt x="47808" y="3694"/>
                      <a:pt x="50075" y="5508"/>
                    </a:cubicBezTo>
                    <a:cubicBezTo>
                      <a:pt x="67872" y="19746"/>
                      <a:pt x="43077" y="9603"/>
                      <a:pt x="63846" y="16525"/>
                    </a:cubicBezTo>
                    <a:cubicBezTo>
                      <a:pt x="65682" y="19279"/>
                      <a:pt x="67286" y="22203"/>
                      <a:pt x="69354" y="24788"/>
                    </a:cubicBezTo>
                    <a:cubicBezTo>
                      <a:pt x="70976" y="26816"/>
                      <a:pt x="73702" y="27973"/>
                      <a:pt x="74863" y="30296"/>
                    </a:cubicBezTo>
                    <a:cubicBezTo>
                      <a:pt x="77460" y="35489"/>
                      <a:pt x="80371" y="46821"/>
                      <a:pt x="80371" y="46821"/>
                    </a:cubicBezTo>
                    <a:cubicBezTo>
                      <a:pt x="79453" y="52330"/>
                      <a:pt x="80388" y="58498"/>
                      <a:pt x="77617" y="63347"/>
                    </a:cubicBezTo>
                    <a:cubicBezTo>
                      <a:pt x="74080" y="69537"/>
                      <a:pt x="52938" y="63365"/>
                      <a:pt x="52829" y="63347"/>
                    </a:cubicBezTo>
                    <a:cubicBezTo>
                      <a:pt x="51669" y="59866"/>
                      <a:pt x="49968" y="50655"/>
                      <a:pt x="44566" y="49575"/>
                    </a:cubicBezTo>
                    <a:cubicBezTo>
                      <a:pt x="41719" y="49006"/>
                      <a:pt x="39058" y="51412"/>
                      <a:pt x="36304" y="52330"/>
                    </a:cubicBezTo>
                    <a:cubicBezTo>
                      <a:pt x="34468" y="54166"/>
                      <a:pt x="33022" y="56502"/>
                      <a:pt x="30795" y="57838"/>
                    </a:cubicBezTo>
                    <a:cubicBezTo>
                      <a:pt x="21951" y="63144"/>
                      <a:pt x="16324" y="59557"/>
                      <a:pt x="6007" y="57838"/>
                    </a:cubicBezTo>
                    <a:cubicBezTo>
                      <a:pt x="4171" y="55084"/>
                      <a:pt x="828" y="52869"/>
                      <a:pt x="499" y="49575"/>
                    </a:cubicBezTo>
                    <a:cubicBezTo>
                      <a:pt x="-1203" y="32549"/>
                      <a:pt x="1876" y="53707"/>
                      <a:pt x="3253" y="46821"/>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6" name="Freeform 250">
                <a:extLst>
                  <a:ext uri="{FF2B5EF4-FFF2-40B4-BE49-F238E27FC236}">
                    <a16:creationId xmlns:a16="http://schemas.microsoft.com/office/drawing/2014/main" id="{3D7638A2-064E-4FBE-971C-B886AF8E9BFE}"/>
                  </a:ext>
                </a:extLst>
              </p:cNvPr>
              <p:cNvSpPr/>
              <p:nvPr/>
            </p:nvSpPr>
            <p:spPr>
              <a:xfrm>
                <a:off x="7389363" y="2663328"/>
                <a:ext cx="47675" cy="79929"/>
              </a:xfrm>
              <a:custGeom>
                <a:avLst/>
                <a:gdLst>
                  <a:gd name="connsiteX0" fmla="*/ 201 w 47675"/>
                  <a:gd name="connsiteY0" fmla="*/ 19279 h 79929"/>
                  <a:gd name="connsiteX1" fmla="*/ 2955 w 47675"/>
                  <a:gd name="connsiteY1" fmla="*/ 33050 h 79929"/>
                  <a:gd name="connsiteX2" fmla="*/ 8464 w 47675"/>
                  <a:gd name="connsiteY2" fmla="*/ 49576 h 79929"/>
                  <a:gd name="connsiteX3" fmla="*/ 11218 w 47675"/>
                  <a:gd name="connsiteY3" fmla="*/ 74364 h 79929"/>
                  <a:gd name="connsiteX4" fmla="*/ 19480 w 47675"/>
                  <a:gd name="connsiteY4" fmla="*/ 79872 h 79929"/>
                  <a:gd name="connsiteX5" fmla="*/ 41514 w 47675"/>
                  <a:gd name="connsiteY5" fmla="*/ 74364 h 79929"/>
                  <a:gd name="connsiteX6" fmla="*/ 41514 w 47675"/>
                  <a:gd name="connsiteY6" fmla="*/ 5508 h 79929"/>
                  <a:gd name="connsiteX7" fmla="*/ 33251 w 47675"/>
                  <a:gd name="connsiteY7" fmla="*/ 0 h 79929"/>
                  <a:gd name="connsiteX8" fmla="*/ 13972 w 47675"/>
                  <a:gd name="connsiteY8" fmla="*/ 2754 h 79929"/>
                  <a:gd name="connsiteX9" fmla="*/ 8464 w 47675"/>
                  <a:gd name="connsiteY9" fmla="*/ 11017 h 79929"/>
                  <a:gd name="connsiteX10" fmla="*/ 201 w 47675"/>
                  <a:gd name="connsiteY10" fmla="*/ 19279 h 7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675" h="79929">
                    <a:moveTo>
                      <a:pt x="201" y="19279"/>
                    </a:moveTo>
                    <a:cubicBezTo>
                      <a:pt x="-717" y="22951"/>
                      <a:pt x="1723" y="28534"/>
                      <a:pt x="2955" y="33050"/>
                    </a:cubicBezTo>
                    <a:cubicBezTo>
                      <a:pt x="4483" y="38652"/>
                      <a:pt x="8464" y="49576"/>
                      <a:pt x="8464" y="49576"/>
                    </a:cubicBezTo>
                    <a:cubicBezTo>
                      <a:pt x="9382" y="57839"/>
                      <a:pt x="8377" y="66551"/>
                      <a:pt x="11218" y="74364"/>
                    </a:cubicBezTo>
                    <a:cubicBezTo>
                      <a:pt x="12349" y="77475"/>
                      <a:pt x="16196" y="79461"/>
                      <a:pt x="19480" y="79872"/>
                    </a:cubicBezTo>
                    <a:cubicBezTo>
                      <a:pt x="24314" y="80476"/>
                      <a:pt x="36118" y="76162"/>
                      <a:pt x="41514" y="74364"/>
                    </a:cubicBezTo>
                    <a:cubicBezTo>
                      <a:pt x="49924" y="49130"/>
                      <a:pt x="49531" y="53607"/>
                      <a:pt x="41514" y="5508"/>
                    </a:cubicBezTo>
                    <a:cubicBezTo>
                      <a:pt x="40970" y="2243"/>
                      <a:pt x="36005" y="1836"/>
                      <a:pt x="33251" y="0"/>
                    </a:cubicBezTo>
                    <a:cubicBezTo>
                      <a:pt x="26825" y="918"/>
                      <a:pt x="19904" y="117"/>
                      <a:pt x="13972" y="2754"/>
                    </a:cubicBezTo>
                    <a:cubicBezTo>
                      <a:pt x="10947" y="4098"/>
                      <a:pt x="10532" y="8432"/>
                      <a:pt x="8464" y="11017"/>
                    </a:cubicBezTo>
                    <a:cubicBezTo>
                      <a:pt x="358" y="21149"/>
                      <a:pt x="1119" y="15607"/>
                      <a:pt x="201" y="19279"/>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7" name="Freeform 251">
                <a:extLst>
                  <a:ext uri="{FF2B5EF4-FFF2-40B4-BE49-F238E27FC236}">
                    <a16:creationId xmlns:a16="http://schemas.microsoft.com/office/drawing/2014/main" id="{D816A057-ECAB-4EE0-9E1D-FD602FBB69F1}"/>
                  </a:ext>
                </a:extLst>
              </p:cNvPr>
              <p:cNvSpPr/>
              <p:nvPr/>
            </p:nvSpPr>
            <p:spPr>
              <a:xfrm>
                <a:off x="7234430" y="2767988"/>
                <a:ext cx="72690" cy="60597"/>
              </a:xfrm>
              <a:custGeom>
                <a:avLst/>
                <a:gdLst>
                  <a:gd name="connsiteX0" fmla="*/ 3652 w 72690"/>
                  <a:gd name="connsiteY0" fmla="*/ 22034 h 60597"/>
                  <a:gd name="connsiteX1" fmla="*/ 17423 w 72690"/>
                  <a:gd name="connsiteY1" fmla="*/ 19279 h 60597"/>
                  <a:gd name="connsiteX2" fmla="*/ 25686 w 72690"/>
                  <a:gd name="connsiteY2" fmla="*/ 13771 h 60597"/>
                  <a:gd name="connsiteX3" fmla="*/ 33948 w 72690"/>
                  <a:gd name="connsiteY3" fmla="*/ 11017 h 60597"/>
                  <a:gd name="connsiteX4" fmla="*/ 39457 w 72690"/>
                  <a:gd name="connsiteY4" fmla="*/ 5508 h 60597"/>
                  <a:gd name="connsiteX5" fmla="*/ 55982 w 72690"/>
                  <a:gd name="connsiteY5" fmla="*/ 0 h 60597"/>
                  <a:gd name="connsiteX6" fmla="*/ 72507 w 72690"/>
                  <a:gd name="connsiteY6" fmla="*/ 8263 h 60597"/>
                  <a:gd name="connsiteX7" fmla="*/ 64245 w 72690"/>
                  <a:gd name="connsiteY7" fmla="*/ 38559 h 60597"/>
                  <a:gd name="connsiteX8" fmla="*/ 55982 w 72690"/>
                  <a:gd name="connsiteY8" fmla="*/ 41313 h 60597"/>
                  <a:gd name="connsiteX9" fmla="*/ 50474 w 72690"/>
                  <a:gd name="connsiteY9" fmla="*/ 46822 h 60597"/>
                  <a:gd name="connsiteX10" fmla="*/ 33948 w 72690"/>
                  <a:gd name="connsiteY10" fmla="*/ 52330 h 60597"/>
                  <a:gd name="connsiteX11" fmla="*/ 28440 w 72690"/>
                  <a:gd name="connsiteY11" fmla="*/ 57839 h 60597"/>
                  <a:gd name="connsiteX12" fmla="*/ 6406 w 72690"/>
                  <a:gd name="connsiteY12" fmla="*/ 57839 h 60597"/>
                  <a:gd name="connsiteX13" fmla="*/ 898 w 72690"/>
                  <a:gd name="connsiteY13" fmla="*/ 52330 h 60597"/>
                  <a:gd name="connsiteX14" fmla="*/ 11915 w 72690"/>
                  <a:gd name="connsiteY14" fmla="*/ 22034 h 60597"/>
                  <a:gd name="connsiteX15" fmla="*/ 3652 w 72690"/>
                  <a:gd name="connsiteY15" fmla="*/ 22034 h 6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0" h="60597">
                    <a:moveTo>
                      <a:pt x="3652" y="22034"/>
                    </a:moveTo>
                    <a:cubicBezTo>
                      <a:pt x="4570" y="21575"/>
                      <a:pt x="13040" y="20923"/>
                      <a:pt x="17423" y="19279"/>
                    </a:cubicBezTo>
                    <a:cubicBezTo>
                      <a:pt x="20522" y="18117"/>
                      <a:pt x="22725" y="15251"/>
                      <a:pt x="25686" y="13771"/>
                    </a:cubicBezTo>
                    <a:cubicBezTo>
                      <a:pt x="28283" y="12473"/>
                      <a:pt x="31194" y="11935"/>
                      <a:pt x="33948" y="11017"/>
                    </a:cubicBezTo>
                    <a:cubicBezTo>
                      <a:pt x="35784" y="9181"/>
                      <a:pt x="37134" y="6669"/>
                      <a:pt x="39457" y="5508"/>
                    </a:cubicBezTo>
                    <a:cubicBezTo>
                      <a:pt x="44650" y="2911"/>
                      <a:pt x="55982" y="0"/>
                      <a:pt x="55982" y="0"/>
                    </a:cubicBezTo>
                    <a:cubicBezTo>
                      <a:pt x="58505" y="631"/>
                      <a:pt x="71877" y="1966"/>
                      <a:pt x="72507" y="8263"/>
                    </a:cubicBezTo>
                    <a:cubicBezTo>
                      <a:pt x="73223" y="15426"/>
                      <a:pt x="72123" y="32257"/>
                      <a:pt x="64245" y="38559"/>
                    </a:cubicBezTo>
                    <a:cubicBezTo>
                      <a:pt x="61978" y="40373"/>
                      <a:pt x="58736" y="40395"/>
                      <a:pt x="55982" y="41313"/>
                    </a:cubicBezTo>
                    <a:cubicBezTo>
                      <a:pt x="54146" y="43149"/>
                      <a:pt x="52797" y="45661"/>
                      <a:pt x="50474" y="46822"/>
                    </a:cubicBezTo>
                    <a:cubicBezTo>
                      <a:pt x="45280" y="49419"/>
                      <a:pt x="33948" y="52330"/>
                      <a:pt x="33948" y="52330"/>
                    </a:cubicBezTo>
                    <a:cubicBezTo>
                      <a:pt x="32112" y="54166"/>
                      <a:pt x="30667" y="56503"/>
                      <a:pt x="28440" y="57839"/>
                    </a:cubicBezTo>
                    <a:cubicBezTo>
                      <a:pt x="19972" y="62920"/>
                      <a:pt x="16194" y="59797"/>
                      <a:pt x="6406" y="57839"/>
                    </a:cubicBezTo>
                    <a:cubicBezTo>
                      <a:pt x="4570" y="56003"/>
                      <a:pt x="1133" y="54916"/>
                      <a:pt x="898" y="52330"/>
                    </a:cubicBezTo>
                    <a:cubicBezTo>
                      <a:pt x="-855" y="33041"/>
                      <a:pt x="-1325" y="28654"/>
                      <a:pt x="11915" y="22034"/>
                    </a:cubicBezTo>
                    <a:cubicBezTo>
                      <a:pt x="12736" y="21623"/>
                      <a:pt x="2734" y="22493"/>
                      <a:pt x="3652" y="22034"/>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sp>
            <p:nvSpPr>
              <p:cNvPr id="238" name="Freeform 252">
                <a:extLst>
                  <a:ext uri="{FF2B5EF4-FFF2-40B4-BE49-F238E27FC236}">
                    <a16:creationId xmlns:a16="http://schemas.microsoft.com/office/drawing/2014/main" id="{ADD48CF2-683C-464B-8D65-CF68C24FCE75}"/>
                  </a:ext>
                </a:extLst>
              </p:cNvPr>
              <p:cNvSpPr/>
              <p:nvPr/>
            </p:nvSpPr>
            <p:spPr>
              <a:xfrm>
                <a:off x="7287238" y="2834089"/>
                <a:ext cx="47242" cy="57839"/>
              </a:xfrm>
              <a:custGeom>
                <a:avLst/>
                <a:gdLst>
                  <a:gd name="connsiteX0" fmla="*/ 420 w 47242"/>
                  <a:gd name="connsiteY0" fmla="*/ 11017 h 57839"/>
                  <a:gd name="connsiteX1" fmla="*/ 36225 w 47242"/>
                  <a:gd name="connsiteY1" fmla="*/ 2754 h 57839"/>
                  <a:gd name="connsiteX2" fmla="*/ 44487 w 47242"/>
                  <a:gd name="connsiteY2" fmla="*/ 0 h 57839"/>
                  <a:gd name="connsiteX3" fmla="*/ 47242 w 47242"/>
                  <a:gd name="connsiteY3" fmla="*/ 8263 h 57839"/>
                  <a:gd name="connsiteX4" fmla="*/ 44487 w 47242"/>
                  <a:gd name="connsiteY4" fmla="*/ 30297 h 57839"/>
                  <a:gd name="connsiteX5" fmla="*/ 41733 w 47242"/>
                  <a:gd name="connsiteY5" fmla="*/ 41313 h 57839"/>
                  <a:gd name="connsiteX6" fmla="*/ 33470 w 47242"/>
                  <a:gd name="connsiteY6" fmla="*/ 55084 h 57839"/>
                  <a:gd name="connsiteX7" fmla="*/ 25208 w 47242"/>
                  <a:gd name="connsiteY7" fmla="*/ 57839 h 57839"/>
                  <a:gd name="connsiteX8" fmla="*/ 14191 w 47242"/>
                  <a:gd name="connsiteY8" fmla="*/ 55084 h 57839"/>
                  <a:gd name="connsiteX9" fmla="*/ 5928 w 47242"/>
                  <a:gd name="connsiteY9" fmla="*/ 52330 h 57839"/>
                  <a:gd name="connsiteX10" fmla="*/ 420 w 47242"/>
                  <a:gd name="connsiteY10" fmla="*/ 35805 h 57839"/>
                  <a:gd name="connsiteX11" fmla="*/ 420 w 47242"/>
                  <a:gd name="connsiteY11" fmla="*/ 11017 h 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42" h="57839">
                    <a:moveTo>
                      <a:pt x="420" y="11017"/>
                    </a:moveTo>
                    <a:cubicBezTo>
                      <a:pt x="25448" y="7442"/>
                      <a:pt x="13540" y="10316"/>
                      <a:pt x="36225" y="2754"/>
                    </a:cubicBezTo>
                    <a:lnTo>
                      <a:pt x="44487" y="0"/>
                    </a:lnTo>
                    <a:cubicBezTo>
                      <a:pt x="45405" y="2754"/>
                      <a:pt x="47242" y="5360"/>
                      <a:pt x="47242" y="8263"/>
                    </a:cubicBezTo>
                    <a:cubicBezTo>
                      <a:pt x="47242" y="15665"/>
                      <a:pt x="45704" y="22996"/>
                      <a:pt x="44487" y="30297"/>
                    </a:cubicBezTo>
                    <a:cubicBezTo>
                      <a:pt x="43865" y="34030"/>
                      <a:pt x="42773" y="37674"/>
                      <a:pt x="41733" y="41313"/>
                    </a:cubicBezTo>
                    <a:cubicBezTo>
                      <a:pt x="39940" y="47590"/>
                      <a:pt x="39439" y="51503"/>
                      <a:pt x="33470" y="55084"/>
                    </a:cubicBezTo>
                    <a:cubicBezTo>
                      <a:pt x="30981" y="56578"/>
                      <a:pt x="27962" y="56921"/>
                      <a:pt x="25208" y="57839"/>
                    </a:cubicBezTo>
                    <a:cubicBezTo>
                      <a:pt x="21536" y="56921"/>
                      <a:pt x="17831" y="56124"/>
                      <a:pt x="14191" y="55084"/>
                    </a:cubicBezTo>
                    <a:cubicBezTo>
                      <a:pt x="11399" y="54286"/>
                      <a:pt x="7616" y="54692"/>
                      <a:pt x="5928" y="52330"/>
                    </a:cubicBezTo>
                    <a:cubicBezTo>
                      <a:pt x="2553" y="47605"/>
                      <a:pt x="420" y="35805"/>
                      <a:pt x="420" y="35805"/>
                    </a:cubicBezTo>
                    <a:cubicBezTo>
                      <a:pt x="3541" y="13955"/>
                      <a:pt x="-1416" y="21115"/>
                      <a:pt x="420" y="11017"/>
                    </a:cubicBezTo>
                    <a:close/>
                  </a:path>
                </a:pathLst>
              </a:cu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25" name="TextBox 284">
              <a:extLst>
                <a:ext uri="{FF2B5EF4-FFF2-40B4-BE49-F238E27FC236}">
                  <a16:creationId xmlns:a16="http://schemas.microsoft.com/office/drawing/2014/main" id="{C13E7FD1-1759-4312-B810-0673F84C01E6}"/>
                </a:ext>
              </a:extLst>
            </p:cNvPr>
            <p:cNvSpPr txBox="1">
              <a:spLocks noChangeArrowheads="1"/>
            </p:cNvSpPr>
            <p:nvPr/>
          </p:nvSpPr>
          <p:spPr bwMode="auto">
            <a:xfrm>
              <a:off x="7323860" y="1717161"/>
              <a:ext cx="1144320" cy="3067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Singapore</a:t>
              </a:r>
            </a:p>
          </p:txBody>
        </p:sp>
      </p:grpSp>
      <p:grpSp>
        <p:nvGrpSpPr>
          <p:cNvPr id="239" name="Group 238">
            <a:extLst>
              <a:ext uri="{FF2B5EF4-FFF2-40B4-BE49-F238E27FC236}">
                <a16:creationId xmlns:a16="http://schemas.microsoft.com/office/drawing/2014/main" id="{F51181BE-2AC7-4663-8BDC-7245414EC749}"/>
              </a:ext>
            </a:extLst>
          </p:cNvPr>
          <p:cNvGrpSpPr/>
          <p:nvPr/>
        </p:nvGrpSpPr>
        <p:grpSpPr>
          <a:xfrm>
            <a:off x="6201194" y="4617704"/>
            <a:ext cx="1666278" cy="622801"/>
            <a:chOff x="9497532" y="3431262"/>
            <a:chExt cx="1300149" cy="485953"/>
          </a:xfrm>
        </p:grpSpPr>
        <p:grpSp>
          <p:nvGrpSpPr>
            <p:cNvPr id="240" name="Group 153">
              <a:extLst>
                <a:ext uri="{FF2B5EF4-FFF2-40B4-BE49-F238E27FC236}">
                  <a16:creationId xmlns:a16="http://schemas.microsoft.com/office/drawing/2014/main" id="{27923F0E-BD19-4AE6-83E4-5EAEB2CE80AC}"/>
                </a:ext>
              </a:extLst>
            </p:cNvPr>
            <p:cNvGrpSpPr>
              <a:grpSpLocks/>
            </p:cNvGrpSpPr>
            <p:nvPr/>
          </p:nvGrpSpPr>
          <p:grpSpPr bwMode="auto">
            <a:xfrm>
              <a:off x="9497532" y="3431262"/>
              <a:ext cx="457200" cy="304800"/>
              <a:chOff x="1559" y="1637"/>
              <a:chExt cx="5078" cy="5861"/>
            </a:xfrm>
            <a:solidFill>
              <a:schemeClr val="accent1"/>
            </a:solidFill>
          </p:grpSpPr>
          <p:sp>
            <p:nvSpPr>
              <p:cNvPr id="242" name="Freeform 154">
                <a:extLst>
                  <a:ext uri="{FF2B5EF4-FFF2-40B4-BE49-F238E27FC236}">
                    <a16:creationId xmlns:a16="http://schemas.microsoft.com/office/drawing/2014/main" id="{E0A333AE-F3B0-478C-BE1D-08E638E51989}"/>
                  </a:ext>
                </a:extLst>
              </p:cNvPr>
              <p:cNvSpPr>
                <a:spLocks/>
              </p:cNvSpPr>
              <p:nvPr/>
            </p:nvSpPr>
            <p:spPr bwMode="auto">
              <a:xfrm>
                <a:off x="1559" y="3039"/>
                <a:ext cx="4462" cy="4459"/>
              </a:xfrm>
              <a:custGeom>
                <a:avLst/>
                <a:gdLst>
                  <a:gd name="T0" fmla="*/ 1 w 6465"/>
                  <a:gd name="T1" fmla="*/ 55633 h 3987"/>
                  <a:gd name="T2" fmla="*/ 1 w 6465"/>
                  <a:gd name="T3" fmla="*/ 58704 h 3987"/>
                  <a:gd name="T4" fmla="*/ 1 w 6465"/>
                  <a:gd name="T5" fmla="*/ 51562 h 3987"/>
                  <a:gd name="T6" fmla="*/ 1 w 6465"/>
                  <a:gd name="T7" fmla="*/ 46450 h 3987"/>
                  <a:gd name="T8" fmla="*/ 1 w 6465"/>
                  <a:gd name="T9" fmla="*/ 41999 h 3987"/>
                  <a:gd name="T10" fmla="*/ 1 w 6465"/>
                  <a:gd name="T11" fmla="*/ 42821 h 3987"/>
                  <a:gd name="T12" fmla="*/ 1 w 6465"/>
                  <a:gd name="T13" fmla="*/ 34444 h 3987"/>
                  <a:gd name="T14" fmla="*/ 1 w 6465"/>
                  <a:gd name="T15" fmla="*/ 30089 h 3987"/>
                  <a:gd name="T16" fmla="*/ 1 w 6465"/>
                  <a:gd name="T17" fmla="*/ 19230 h 3987"/>
                  <a:gd name="T18" fmla="*/ 1 w 6465"/>
                  <a:gd name="T19" fmla="*/ 25179 h 3987"/>
                  <a:gd name="T20" fmla="*/ 1 w 6465"/>
                  <a:gd name="T21" fmla="*/ 30089 h 3987"/>
                  <a:gd name="T22" fmla="*/ 1 w 6465"/>
                  <a:gd name="T23" fmla="*/ 18153 h 3987"/>
                  <a:gd name="T24" fmla="*/ 1 w 6465"/>
                  <a:gd name="T25" fmla="*/ 12161 h 3987"/>
                  <a:gd name="T26" fmla="*/ 1 w 6465"/>
                  <a:gd name="T27" fmla="*/ 5070 h 3987"/>
                  <a:gd name="T28" fmla="*/ 1 w 6465"/>
                  <a:gd name="T29" fmla="*/ 5070 h 3987"/>
                  <a:gd name="T30" fmla="*/ 1 w 6465"/>
                  <a:gd name="T31" fmla="*/ 7786 h 3987"/>
                  <a:gd name="T32" fmla="*/ 1 w 6465"/>
                  <a:gd name="T33" fmla="*/ 18153 h 3987"/>
                  <a:gd name="T34" fmla="*/ 1 w 6465"/>
                  <a:gd name="T35" fmla="*/ 23561 h 3987"/>
                  <a:gd name="T36" fmla="*/ 1 w 6465"/>
                  <a:gd name="T37" fmla="*/ 29523 h 3987"/>
                  <a:gd name="T38" fmla="*/ 1 w 6465"/>
                  <a:gd name="T39" fmla="*/ 23561 h 3987"/>
                  <a:gd name="T40" fmla="*/ 1 w 6465"/>
                  <a:gd name="T41" fmla="*/ 31186 h 3987"/>
                  <a:gd name="T42" fmla="*/ 1 w 6465"/>
                  <a:gd name="T43" fmla="*/ 33854 h 3987"/>
                  <a:gd name="T44" fmla="*/ 1 w 6465"/>
                  <a:gd name="T45" fmla="*/ 43649 h 3987"/>
                  <a:gd name="T46" fmla="*/ 1 w 6465"/>
                  <a:gd name="T47" fmla="*/ 48045 h 3987"/>
                  <a:gd name="T48" fmla="*/ 1 w 6465"/>
                  <a:gd name="T49" fmla="*/ 56189 h 3987"/>
                  <a:gd name="T50" fmla="*/ 1 w 6465"/>
                  <a:gd name="T51" fmla="*/ 66480 h 3987"/>
                  <a:gd name="T52" fmla="*/ 1 w 6465"/>
                  <a:gd name="T53" fmla="*/ 74123 h 3987"/>
                  <a:gd name="T54" fmla="*/ 1 w 6465"/>
                  <a:gd name="T55" fmla="*/ 78995 h 3987"/>
                  <a:gd name="T56" fmla="*/ 1 w 6465"/>
                  <a:gd name="T57" fmla="*/ 85569 h 3987"/>
                  <a:gd name="T58" fmla="*/ 1 w 6465"/>
                  <a:gd name="T59" fmla="*/ 90430 h 3987"/>
                  <a:gd name="T60" fmla="*/ 1 w 6465"/>
                  <a:gd name="T61" fmla="*/ 99642 h 3987"/>
                  <a:gd name="T62" fmla="*/ 1 w 6465"/>
                  <a:gd name="T63" fmla="*/ 110975 h 3987"/>
                  <a:gd name="T64" fmla="*/ 1 w 6465"/>
                  <a:gd name="T65" fmla="*/ 117927 h 3987"/>
                  <a:gd name="T66" fmla="*/ 1 w 6465"/>
                  <a:gd name="T67" fmla="*/ 126318 h 3987"/>
                  <a:gd name="T68" fmla="*/ 1 w 6465"/>
                  <a:gd name="T69" fmla="*/ 126271 h 3987"/>
                  <a:gd name="T70" fmla="*/ 1 w 6465"/>
                  <a:gd name="T71" fmla="*/ 127919 h 3987"/>
                  <a:gd name="T72" fmla="*/ 1 w 6465"/>
                  <a:gd name="T73" fmla="*/ 123585 h 3987"/>
                  <a:gd name="T74" fmla="*/ 1 w 6465"/>
                  <a:gd name="T75" fmla="*/ 104606 h 3987"/>
                  <a:gd name="T76" fmla="*/ 0 w 6465"/>
                  <a:gd name="T77" fmla="*/ 89890 h 3987"/>
                  <a:gd name="T78" fmla="*/ 1 w 6465"/>
                  <a:gd name="T79" fmla="*/ 85022 h 3987"/>
                  <a:gd name="T80" fmla="*/ 1 w 6465"/>
                  <a:gd name="T81" fmla="*/ 93156 h 3987"/>
                  <a:gd name="T82" fmla="*/ 1 w 6465"/>
                  <a:gd name="T83" fmla="*/ 94775 h 3987"/>
                  <a:gd name="T84" fmla="*/ 1 w 6465"/>
                  <a:gd name="T85" fmla="*/ 101594 h 3987"/>
                  <a:gd name="T86" fmla="*/ 1 w 6465"/>
                  <a:gd name="T87" fmla="*/ 108993 h 3987"/>
                  <a:gd name="T88" fmla="*/ 1 w 6465"/>
                  <a:gd name="T89" fmla="*/ 117606 h 3987"/>
                  <a:gd name="T90" fmla="*/ 1 w 6465"/>
                  <a:gd name="T91" fmla="*/ 112186 h 3987"/>
                  <a:gd name="T92" fmla="*/ 1 w 6465"/>
                  <a:gd name="T93" fmla="*/ 104055 h 3987"/>
                  <a:gd name="T94" fmla="*/ 1 w 6465"/>
                  <a:gd name="T95" fmla="*/ 98587 h 3987"/>
                  <a:gd name="T96" fmla="*/ 1 w 6465"/>
                  <a:gd name="T97" fmla="*/ 95904 h 3987"/>
                  <a:gd name="T98" fmla="*/ 1 w 6465"/>
                  <a:gd name="T99" fmla="*/ 96445 h 3987"/>
                  <a:gd name="T100" fmla="*/ 1 w 6465"/>
                  <a:gd name="T101" fmla="*/ 90626 h 3987"/>
                  <a:gd name="T102" fmla="*/ 1 w 6465"/>
                  <a:gd name="T103" fmla="*/ 82839 h 3987"/>
                  <a:gd name="T104" fmla="*/ 1 w 6465"/>
                  <a:gd name="T105" fmla="*/ 82839 h 3987"/>
                  <a:gd name="T106" fmla="*/ 1 w 6465"/>
                  <a:gd name="T107" fmla="*/ 75378 h 3987"/>
                  <a:gd name="T108" fmla="*/ 1 w 6465"/>
                  <a:gd name="T109" fmla="*/ 75952 h 3987"/>
                  <a:gd name="T110" fmla="*/ 1 w 6465"/>
                  <a:gd name="T111" fmla="*/ 69767 h 3987"/>
                  <a:gd name="T112" fmla="*/ 1 w 6465"/>
                  <a:gd name="T113" fmla="*/ 67591 h 3987"/>
                  <a:gd name="T114" fmla="*/ 1 w 6465"/>
                  <a:gd name="T115" fmla="*/ 63558 h 3987"/>
                  <a:gd name="T116" fmla="*/ 1 w 6465"/>
                  <a:gd name="T117" fmla="*/ 61321 h 3987"/>
                  <a:gd name="T118" fmla="*/ 1 w 6465"/>
                  <a:gd name="T119" fmla="*/ 52354 h 39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65"/>
                  <a:gd name="T181" fmla="*/ 0 h 3987"/>
                  <a:gd name="T182" fmla="*/ 6465 w 6465"/>
                  <a:gd name="T183" fmla="*/ 3987 h 39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65" h="3987">
                    <a:moveTo>
                      <a:pt x="2151" y="1666"/>
                    </a:moveTo>
                    <a:cubicBezTo>
                      <a:pt x="2229" y="1640"/>
                      <a:pt x="2306" y="1671"/>
                      <a:pt x="2388" y="1683"/>
                    </a:cubicBezTo>
                    <a:cubicBezTo>
                      <a:pt x="2531" y="1778"/>
                      <a:pt x="2364" y="1679"/>
                      <a:pt x="2727" y="1734"/>
                    </a:cubicBezTo>
                    <a:cubicBezTo>
                      <a:pt x="3065" y="1785"/>
                      <a:pt x="2520" y="1756"/>
                      <a:pt x="2829" y="1785"/>
                    </a:cubicBezTo>
                    <a:cubicBezTo>
                      <a:pt x="2930" y="1795"/>
                      <a:pt x="3021" y="1848"/>
                      <a:pt x="3123" y="1854"/>
                    </a:cubicBezTo>
                    <a:cubicBezTo>
                      <a:pt x="3235" y="1868"/>
                      <a:pt x="3342" y="1808"/>
                      <a:pt x="3452" y="1829"/>
                    </a:cubicBezTo>
                    <a:cubicBezTo>
                      <a:pt x="3562" y="1756"/>
                      <a:pt x="3877" y="1724"/>
                      <a:pt x="4004" y="1708"/>
                    </a:cubicBezTo>
                    <a:cubicBezTo>
                      <a:pt x="3459" y="1822"/>
                      <a:pt x="3905" y="1705"/>
                      <a:pt x="4011" y="1670"/>
                    </a:cubicBezTo>
                    <a:cubicBezTo>
                      <a:pt x="4060" y="1654"/>
                      <a:pt x="4108" y="1623"/>
                      <a:pt x="4157" y="1607"/>
                    </a:cubicBezTo>
                    <a:cubicBezTo>
                      <a:pt x="4174" y="1590"/>
                      <a:pt x="4195" y="1590"/>
                      <a:pt x="4214" y="1575"/>
                    </a:cubicBezTo>
                    <a:cubicBezTo>
                      <a:pt x="4246" y="1550"/>
                      <a:pt x="4296" y="1524"/>
                      <a:pt x="4296" y="1524"/>
                    </a:cubicBezTo>
                    <a:cubicBezTo>
                      <a:pt x="4301" y="1507"/>
                      <a:pt x="4323" y="1462"/>
                      <a:pt x="4334" y="1448"/>
                    </a:cubicBezTo>
                    <a:cubicBezTo>
                      <a:pt x="4347" y="1432"/>
                      <a:pt x="4369" y="1455"/>
                      <a:pt x="4385" y="1442"/>
                    </a:cubicBezTo>
                    <a:cubicBezTo>
                      <a:pt x="4601" y="1328"/>
                      <a:pt x="4531" y="1383"/>
                      <a:pt x="4608" y="1344"/>
                    </a:cubicBezTo>
                    <a:cubicBezTo>
                      <a:pt x="4630" y="1333"/>
                      <a:pt x="4652" y="1319"/>
                      <a:pt x="4675" y="1310"/>
                    </a:cubicBezTo>
                    <a:cubicBezTo>
                      <a:pt x="4708" y="1297"/>
                      <a:pt x="4777" y="1277"/>
                      <a:pt x="4777" y="1277"/>
                    </a:cubicBezTo>
                    <a:cubicBezTo>
                      <a:pt x="4873" y="1282"/>
                      <a:pt x="4969" y="1293"/>
                      <a:pt x="5065" y="1293"/>
                    </a:cubicBezTo>
                    <a:cubicBezTo>
                      <a:pt x="5094" y="1293"/>
                      <a:pt x="5125" y="1341"/>
                      <a:pt x="5153" y="1334"/>
                    </a:cubicBezTo>
                    <a:cubicBezTo>
                      <a:pt x="5187" y="1325"/>
                      <a:pt x="5251" y="1243"/>
                      <a:pt x="5251" y="1243"/>
                    </a:cubicBezTo>
                    <a:cubicBezTo>
                      <a:pt x="5282" y="1212"/>
                      <a:pt x="5322" y="1189"/>
                      <a:pt x="5353" y="1158"/>
                    </a:cubicBezTo>
                    <a:cubicBezTo>
                      <a:pt x="5466" y="1045"/>
                      <a:pt x="5302" y="1164"/>
                      <a:pt x="5438" y="1073"/>
                    </a:cubicBezTo>
                    <a:cubicBezTo>
                      <a:pt x="5449" y="1050"/>
                      <a:pt x="5462" y="1028"/>
                      <a:pt x="5472" y="1005"/>
                    </a:cubicBezTo>
                    <a:cubicBezTo>
                      <a:pt x="5479" y="989"/>
                      <a:pt x="5477" y="967"/>
                      <a:pt x="5489" y="955"/>
                    </a:cubicBezTo>
                    <a:cubicBezTo>
                      <a:pt x="5501" y="943"/>
                      <a:pt x="5522" y="944"/>
                      <a:pt x="5539" y="938"/>
                    </a:cubicBezTo>
                    <a:cubicBezTo>
                      <a:pt x="5575" y="829"/>
                      <a:pt x="5557" y="941"/>
                      <a:pt x="5455" y="853"/>
                    </a:cubicBezTo>
                    <a:cubicBezTo>
                      <a:pt x="5424" y="826"/>
                      <a:pt x="5420" y="634"/>
                      <a:pt x="5387" y="616"/>
                    </a:cubicBezTo>
                    <a:cubicBezTo>
                      <a:pt x="5322" y="581"/>
                      <a:pt x="5240" y="605"/>
                      <a:pt x="5167" y="599"/>
                    </a:cubicBezTo>
                    <a:cubicBezTo>
                      <a:pt x="5077" y="614"/>
                      <a:pt x="4982" y="604"/>
                      <a:pt x="4896" y="633"/>
                    </a:cubicBezTo>
                    <a:cubicBezTo>
                      <a:pt x="4857" y="646"/>
                      <a:pt x="4864" y="710"/>
                      <a:pt x="4845" y="734"/>
                    </a:cubicBezTo>
                    <a:cubicBezTo>
                      <a:pt x="4805" y="784"/>
                      <a:pt x="4728" y="777"/>
                      <a:pt x="4675" y="785"/>
                    </a:cubicBezTo>
                    <a:cubicBezTo>
                      <a:pt x="4645" y="906"/>
                      <a:pt x="4678" y="1039"/>
                      <a:pt x="4641" y="1158"/>
                    </a:cubicBezTo>
                    <a:cubicBezTo>
                      <a:pt x="4632" y="1185"/>
                      <a:pt x="4585" y="1169"/>
                      <a:pt x="4557" y="1175"/>
                    </a:cubicBezTo>
                    <a:cubicBezTo>
                      <a:pt x="4425" y="1131"/>
                      <a:pt x="4551" y="1190"/>
                      <a:pt x="4472" y="938"/>
                    </a:cubicBezTo>
                    <a:cubicBezTo>
                      <a:pt x="4463" y="910"/>
                      <a:pt x="4393" y="868"/>
                      <a:pt x="4370" y="853"/>
                    </a:cubicBezTo>
                    <a:cubicBezTo>
                      <a:pt x="4423" y="800"/>
                      <a:pt x="4478" y="758"/>
                      <a:pt x="4540" y="717"/>
                    </a:cubicBezTo>
                    <a:cubicBezTo>
                      <a:pt x="4557" y="666"/>
                      <a:pt x="4574" y="616"/>
                      <a:pt x="4591" y="565"/>
                    </a:cubicBezTo>
                    <a:cubicBezTo>
                      <a:pt x="4597" y="546"/>
                      <a:pt x="4624" y="541"/>
                      <a:pt x="4641" y="531"/>
                    </a:cubicBezTo>
                    <a:cubicBezTo>
                      <a:pt x="4701" y="496"/>
                      <a:pt x="4763" y="485"/>
                      <a:pt x="4828" y="463"/>
                    </a:cubicBezTo>
                    <a:cubicBezTo>
                      <a:pt x="4867" y="435"/>
                      <a:pt x="4906" y="407"/>
                      <a:pt x="4946" y="379"/>
                    </a:cubicBezTo>
                    <a:cubicBezTo>
                      <a:pt x="4963" y="367"/>
                      <a:pt x="4997" y="345"/>
                      <a:pt x="4997" y="345"/>
                    </a:cubicBezTo>
                    <a:cubicBezTo>
                      <a:pt x="5019" y="278"/>
                      <a:pt x="5040" y="249"/>
                      <a:pt x="5099" y="209"/>
                    </a:cubicBezTo>
                    <a:cubicBezTo>
                      <a:pt x="5110" y="192"/>
                      <a:pt x="5133" y="178"/>
                      <a:pt x="5133" y="158"/>
                    </a:cubicBezTo>
                    <a:cubicBezTo>
                      <a:pt x="5133" y="122"/>
                      <a:pt x="5099" y="57"/>
                      <a:pt x="5099" y="57"/>
                    </a:cubicBezTo>
                    <a:cubicBezTo>
                      <a:pt x="5175" y="6"/>
                      <a:pt x="5177" y="0"/>
                      <a:pt x="5268" y="23"/>
                    </a:cubicBezTo>
                    <a:cubicBezTo>
                      <a:pt x="5274" y="68"/>
                      <a:pt x="5257" y="122"/>
                      <a:pt x="5285" y="158"/>
                    </a:cubicBezTo>
                    <a:cubicBezTo>
                      <a:pt x="5306" y="185"/>
                      <a:pt x="5353" y="168"/>
                      <a:pt x="5387" y="175"/>
                    </a:cubicBezTo>
                    <a:cubicBezTo>
                      <a:pt x="5404" y="179"/>
                      <a:pt x="5421" y="186"/>
                      <a:pt x="5438" y="192"/>
                    </a:cubicBezTo>
                    <a:cubicBezTo>
                      <a:pt x="5455" y="209"/>
                      <a:pt x="5478" y="221"/>
                      <a:pt x="5489" y="243"/>
                    </a:cubicBezTo>
                    <a:cubicBezTo>
                      <a:pt x="5512" y="289"/>
                      <a:pt x="5512" y="421"/>
                      <a:pt x="5539" y="463"/>
                    </a:cubicBezTo>
                    <a:cubicBezTo>
                      <a:pt x="5554" y="487"/>
                      <a:pt x="5585" y="496"/>
                      <a:pt x="5607" y="514"/>
                    </a:cubicBezTo>
                    <a:cubicBezTo>
                      <a:pt x="5625" y="530"/>
                      <a:pt x="5640" y="550"/>
                      <a:pt x="5658" y="565"/>
                    </a:cubicBezTo>
                    <a:cubicBezTo>
                      <a:pt x="5674" y="578"/>
                      <a:pt x="5694" y="585"/>
                      <a:pt x="5709" y="599"/>
                    </a:cubicBezTo>
                    <a:cubicBezTo>
                      <a:pt x="5745" y="631"/>
                      <a:pt x="5764" y="686"/>
                      <a:pt x="5810" y="701"/>
                    </a:cubicBezTo>
                    <a:cubicBezTo>
                      <a:pt x="5844" y="712"/>
                      <a:pt x="5878" y="723"/>
                      <a:pt x="5912" y="734"/>
                    </a:cubicBezTo>
                    <a:cubicBezTo>
                      <a:pt x="5929" y="740"/>
                      <a:pt x="5963" y="751"/>
                      <a:pt x="5963" y="751"/>
                    </a:cubicBezTo>
                    <a:cubicBezTo>
                      <a:pt x="5974" y="774"/>
                      <a:pt x="5990" y="795"/>
                      <a:pt x="5997" y="819"/>
                    </a:cubicBezTo>
                    <a:cubicBezTo>
                      <a:pt x="6007" y="852"/>
                      <a:pt x="5992" y="894"/>
                      <a:pt x="6014" y="921"/>
                    </a:cubicBezTo>
                    <a:cubicBezTo>
                      <a:pt x="6025" y="935"/>
                      <a:pt x="6049" y="911"/>
                      <a:pt x="6065" y="904"/>
                    </a:cubicBezTo>
                    <a:cubicBezTo>
                      <a:pt x="6088" y="894"/>
                      <a:pt x="6111" y="883"/>
                      <a:pt x="6132" y="870"/>
                    </a:cubicBezTo>
                    <a:cubicBezTo>
                      <a:pt x="6196" y="829"/>
                      <a:pt x="6257" y="778"/>
                      <a:pt x="6319" y="734"/>
                    </a:cubicBezTo>
                    <a:cubicBezTo>
                      <a:pt x="6352" y="711"/>
                      <a:pt x="6420" y="667"/>
                      <a:pt x="6420" y="667"/>
                    </a:cubicBezTo>
                    <a:cubicBezTo>
                      <a:pt x="6465" y="801"/>
                      <a:pt x="6385" y="865"/>
                      <a:pt x="6268" y="904"/>
                    </a:cubicBezTo>
                    <a:cubicBezTo>
                      <a:pt x="6111" y="1061"/>
                      <a:pt x="6309" y="878"/>
                      <a:pt x="6166" y="972"/>
                    </a:cubicBezTo>
                    <a:cubicBezTo>
                      <a:pt x="6146" y="985"/>
                      <a:pt x="6135" y="1009"/>
                      <a:pt x="6115" y="1022"/>
                    </a:cubicBezTo>
                    <a:cubicBezTo>
                      <a:pt x="6100" y="1032"/>
                      <a:pt x="6080" y="1030"/>
                      <a:pt x="6065" y="1039"/>
                    </a:cubicBezTo>
                    <a:cubicBezTo>
                      <a:pt x="6029" y="1059"/>
                      <a:pt x="5979" y="1045"/>
                      <a:pt x="5939" y="1055"/>
                    </a:cubicBezTo>
                    <a:cubicBezTo>
                      <a:pt x="5816" y="1086"/>
                      <a:pt x="5918" y="1122"/>
                      <a:pt x="5726" y="1141"/>
                    </a:cubicBezTo>
                    <a:cubicBezTo>
                      <a:pt x="5666" y="1231"/>
                      <a:pt x="5628" y="1268"/>
                      <a:pt x="5522" y="1293"/>
                    </a:cubicBezTo>
                    <a:cubicBezTo>
                      <a:pt x="5488" y="1316"/>
                      <a:pt x="5434" y="1322"/>
                      <a:pt x="5421" y="1361"/>
                    </a:cubicBezTo>
                    <a:cubicBezTo>
                      <a:pt x="5415" y="1378"/>
                      <a:pt x="5360" y="1339"/>
                      <a:pt x="5349" y="1353"/>
                    </a:cubicBezTo>
                    <a:cubicBezTo>
                      <a:pt x="5336" y="1369"/>
                      <a:pt x="5317" y="1416"/>
                      <a:pt x="5353" y="1446"/>
                    </a:cubicBezTo>
                    <a:cubicBezTo>
                      <a:pt x="5335" y="1461"/>
                      <a:pt x="5319" y="1480"/>
                      <a:pt x="5302" y="1497"/>
                    </a:cubicBezTo>
                    <a:cubicBezTo>
                      <a:pt x="5291" y="1531"/>
                      <a:pt x="5279" y="1564"/>
                      <a:pt x="5268" y="1598"/>
                    </a:cubicBezTo>
                    <a:cubicBezTo>
                      <a:pt x="5255" y="1636"/>
                      <a:pt x="5201" y="1643"/>
                      <a:pt x="5167" y="1666"/>
                    </a:cubicBezTo>
                    <a:cubicBezTo>
                      <a:pt x="5048" y="1746"/>
                      <a:pt x="5089" y="1731"/>
                      <a:pt x="4929" y="1751"/>
                    </a:cubicBezTo>
                    <a:cubicBezTo>
                      <a:pt x="4876" y="1831"/>
                      <a:pt x="4853" y="1887"/>
                      <a:pt x="4777" y="1937"/>
                    </a:cubicBezTo>
                    <a:cubicBezTo>
                      <a:pt x="4714" y="2032"/>
                      <a:pt x="4779" y="1956"/>
                      <a:pt x="4692" y="2005"/>
                    </a:cubicBezTo>
                    <a:cubicBezTo>
                      <a:pt x="4657" y="2025"/>
                      <a:pt x="4631" y="2068"/>
                      <a:pt x="4591" y="2073"/>
                    </a:cubicBezTo>
                    <a:cubicBezTo>
                      <a:pt x="4432" y="2093"/>
                      <a:pt x="4499" y="2079"/>
                      <a:pt x="4387" y="2107"/>
                    </a:cubicBezTo>
                    <a:cubicBezTo>
                      <a:pt x="4370" y="2124"/>
                      <a:pt x="4347" y="2135"/>
                      <a:pt x="4337" y="2157"/>
                    </a:cubicBezTo>
                    <a:cubicBezTo>
                      <a:pt x="4318" y="2200"/>
                      <a:pt x="4338" y="2277"/>
                      <a:pt x="4286" y="2310"/>
                    </a:cubicBezTo>
                    <a:cubicBezTo>
                      <a:pt x="4286" y="2310"/>
                      <a:pt x="4159" y="2352"/>
                      <a:pt x="4133" y="2361"/>
                    </a:cubicBezTo>
                    <a:cubicBezTo>
                      <a:pt x="4116" y="2367"/>
                      <a:pt x="4082" y="2378"/>
                      <a:pt x="4082" y="2378"/>
                    </a:cubicBezTo>
                    <a:cubicBezTo>
                      <a:pt x="4043" y="2406"/>
                      <a:pt x="4004" y="2434"/>
                      <a:pt x="3964" y="2462"/>
                    </a:cubicBezTo>
                    <a:cubicBezTo>
                      <a:pt x="3947" y="2474"/>
                      <a:pt x="3913" y="2496"/>
                      <a:pt x="3913" y="2496"/>
                    </a:cubicBezTo>
                    <a:cubicBezTo>
                      <a:pt x="3822" y="2632"/>
                      <a:pt x="3941" y="2468"/>
                      <a:pt x="3828" y="2581"/>
                    </a:cubicBezTo>
                    <a:cubicBezTo>
                      <a:pt x="3712" y="2697"/>
                      <a:pt x="3881" y="2573"/>
                      <a:pt x="3744" y="2666"/>
                    </a:cubicBezTo>
                    <a:cubicBezTo>
                      <a:pt x="3733" y="2688"/>
                      <a:pt x="3726" y="2714"/>
                      <a:pt x="3710" y="2733"/>
                    </a:cubicBezTo>
                    <a:cubicBezTo>
                      <a:pt x="3697" y="2749"/>
                      <a:pt x="3672" y="2751"/>
                      <a:pt x="3659" y="2767"/>
                    </a:cubicBezTo>
                    <a:cubicBezTo>
                      <a:pt x="3648" y="2781"/>
                      <a:pt x="3653" y="2804"/>
                      <a:pt x="3642" y="2818"/>
                    </a:cubicBezTo>
                    <a:cubicBezTo>
                      <a:pt x="3607" y="2863"/>
                      <a:pt x="3490" y="2983"/>
                      <a:pt x="3439" y="3021"/>
                    </a:cubicBezTo>
                    <a:cubicBezTo>
                      <a:pt x="3428" y="3038"/>
                      <a:pt x="3419" y="3058"/>
                      <a:pt x="3405" y="3072"/>
                    </a:cubicBezTo>
                    <a:cubicBezTo>
                      <a:pt x="3391" y="3086"/>
                      <a:pt x="3364" y="3088"/>
                      <a:pt x="3354" y="3106"/>
                    </a:cubicBezTo>
                    <a:cubicBezTo>
                      <a:pt x="3340" y="3131"/>
                      <a:pt x="3261" y="3096"/>
                      <a:pt x="3252" y="3123"/>
                    </a:cubicBezTo>
                    <a:cubicBezTo>
                      <a:pt x="3206" y="3261"/>
                      <a:pt x="3035" y="3263"/>
                      <a:pt x="2913" y="3275"/>
                    </a:cubicBezTo>
                    <a:cubicBezTo>
                      <a:pt x="2811" y="3309"/>
                      <a:pt x="2768" y="3400"/>
                      <a:pt x="2679" y="3459"/>
                    </a:cubicBezTo>
                    <a:cubicBezTo>
                      <a:pt x="2614" y="3520"/>
                      <a:pt x="2562" y="3536"/>
                      <a:pt x="2514" y="3567"/>
                    </a:cubicBezTo>
                    <a:cubicBezTo>
                      <a:pt x="2466" y="3598"/>
                      <a:pt x="2433" y="3630"/>
                      <a:pt x="2388" y="3648"/>
                    </a:cubicBezTo>
                    <a:cubicBezTo>
                      <a:pt x="2318" y="3703"/>
                      <a:pt x="2300" y="3638"/>
                      <a:pt x="2241" y="3675"/>
                    </a:cubicBezTo>
                    <a:cubicBezTo>
                      <a:pt x="2182" y="3712"/>
                      <a:pt x="2079" y="3828"/>
                      <a:pt x="2033" y="3869"/>
                    </a:cubicBezTo>
                    <a:cubicBezTo>
                      <a:pt x="2009" y="3884"/>
                      <a:pt x="1993" y="3915"/>
                      <a:pt x="1965" y="3919"/>
                    </a:cubicBezTo>
                    <a:cubicBezTo>
                      <a:pt x="1842" y="3938"/>
                      <a:pt x="1716" y="3930"/>
                      <a:pt x="1592" y="3936"/>
                    </a:cubicBezTo>
                    <a:cubicBezTo>
                      <a:pt x="1575" y="3947"/>
                      <a:pt x="1557" y="3957"/>
                      <a:pt x="1541" y="3970"/>
                    </a:cubicBezTo>
                    <a:cubicBezTo>
                      <a:pt x="1523" y="3985"/>
                      <a:pt x="1510" y="3954"/>
                      <a:pt x="1486" y="3954"/>
                    </a:cubicBezTo>
                    <a:cubicBezTo>
                      <a:pt x="1462" y="3954"/>
                      <a:pt x="1475" y="3946"/>
                      <a:pt x="1454" y="3935"/>
                    </a:cubicBezTo>
                    <a:cubicBezTo>
                      <a:pt x="1407" y="3911"/>
                      <a:pt x="1334" y="3897"/>
                      <a:pt x="1283" y="3884"/>
                    </a:cubicBezTo>
                    <a:cubicBezTo>
                      <a:pt x="1164" y="3890"/>
                      <a:pt x="1049" y="3940"/>
                      <a:pt x="931" y="3953"/>
                    </a:cubicBezTo>
                    <a:cubicBezTo>
                      <a:pt x="896" y="3957"/>
                      <a:pt x="830" y="3987"/>
                      <a:pt x="830" y="3987"/>
                    </a:cubicBezTo>
                    <a:cubicBezTo>
                      <a:pt x="779" y="3981"/>
                      <a:pt x="727" y="3982"/>
                      <a:pt x="677" y="3970"/>
                    </a:cubicBezTo>
                    <a:cubicBezTo>
                      <a:pt x="663" y="3967"/>
                      <a:pt x="559" y="3885"/>
                      <a:pt x="559" y="3885"/>
                    </a:cubicBezTo>
                    <a:cubicBezTo>
                      <a:pt x="527" y="3869"/>
                      <a:pt x="457" y="3852"/>
                      <a:pt x="457" y="3852"/>
                    </a:cubicBezTo>
                    <a:cubicBezTo>
                      <a:pt x="391" y="3753"/>
                      <a:pt x="306" y="3684"/>
                      <a:pt x="271" y="3564"/>
                    </a:cubicBezTo>
                    <a:cubicBezTo>
                      <a:pt x="265" y="3542"/>
                      <a:pt x="258" y="3519"/>
                      <a:pt x="254" y="3496"/>
                    </a:cubicBezTo>
                    <a:cubicBezTo>
                      <a:pt x="241" y="3417"/>
                      <a:pt x="239" y="3336"/>
                      <a:pt x="220" y="3259"/>
                    </a:cubicBezTo>
                    <a:cubicBezTo>
                      <a:pt x="209" y="3214"/>
                      <a:pt x="219" y="3156"/>
                      <a:pt x="186" y="3123"/>
                    </a:cubicBezTo>
                    <a:cubicBezTo>
                      <a:pt x="169" y="3106"/>
                      <a:pt x="152" y="3089"/>
                      <a:pt x="135" y="3072"/>
                    </a:cubicBezTo>
                    <a:cubicBezTo>
                      <a:pt x="103" y="2975"/>
                      <a:pt x="33" y="2900"/>
                      <a:pt x="0" y="2801"/>
                    </a:cubicBezTo>
                    <a:cubicBezTo>
                      <a:pt x="6" y="2784"/>
                      <a:pt x="4" y="2763"/>
                      <a:pt x="17" y="2750"/>
                    </a:cubicBezTo>
                    <a:cubicBezTo>
                      <a:pt x="29" y="2737"/>
                      <a:pt x="43" y="2693"/>
                      <a:pt x="59" y="2685"/>
                    </a:cubicBezTo>
                    <a:cubicBezTo>
                      <a:pt x="111" y="2659"/>
                      <a:pt x="172" y="2681"/>
                      <a:pt x="220" y="2649"/>
                    </a:cubicBezTo>
                    <a:cubicBezTo>
                      <a:pt x="179" y="2771"/>
                      <a:pt x="173" y="2742"/>
                      <a:pt x="160" y="2926"/>
                    </a:cubicBezTo>
                    <a:cubicBezTo>
                      <a:pt x="170" y="2944"/>
                      <a:pt x="271" y="2926"/>
                      <a:pt x="288" y="2937"/>
                    </a:cubicBezTo>
                    <a:cubicBezTo>
                      <a:pt x="328" y="2927"/>
                      <a:pt x="366" y="2896"/>
                      <a:pt x="406" y="2903"/>
                    </a:cubicBezTo>
                    <a:cubicBezTo>
                      <a:pt x="426" y="2906"/>
                      <a:pt x="437" y="2935"/>
                      <a:pt x="457" y="2937"/>
                    </a:cubicBezTo>
                    <a:cubicBezTo>
                      <a:pt x="525" y="2945"/>
                      <a:pt x="712" y="2987"/>
                      <a:pt x="814" y="2990"/>
                    </a:cubicBezTo>
                    <a:cubicBezTo>
                      <a:pt x="916" y="2993"/>
                      <a:pt x="1019" y="2952"/>
                      <a:pt x="1067" y="2954"/>
                    </a:cubicBezTo>
                    <a:cubicBezTo>
                      <a:pt x="1078" y="2971"/>
                      <a:pt x="1084" y="2994"/>
                      <a:pt x="1101" y="3005"/>
                    </a:cubicBezTo>
                    <a:cubicBezTo>
                      <a:pt x="1131" y="3024"/>
                      <a:pt x="1202" y="3038"/>
                      <a:pt x="1202" y="3038"/>
                    </a:cubicBezTo>
                    <a:cubicBezTo>
                      <a:pt x="1206" y="3052"/>
                      <a:pt x="1215" y="3145"/>
                      <a:pt x="1175" y="3167"/>
                    </a:cubicBezTo>
                    <a:cubicBezTo>
                      <a:pt x="1135" y="3189"/>
                      <a:pt x="1042" y="3164"/>
                      <a:pt x="959" y="3167"/>
                    </a:cubicBezTo>
                    <a:cubicBezTo>
                      <a:pt x="876" y="3170"/>
                      <a:pt x="713" y="3148"/>
                      <a:pt x="674" y="3186"/>
                    </a:cubicBezTo>
                    <a:cubicBezTo>
                      <a:pt x="626" y="3227"/>
                      <a:pt x="693" y="3325"/>
                      <a:pt x="725" y="3396"/>
                    </a:cubicBezTo>
                    <a:cubicBezTo>
                      <a:pt x="757" y="3467"/>
                      <a:pt x="824" y="3564"/>
                      <a:pt x="864" y="3614"/>
                    </a:cubicBezTo>
                    <a:cubicBezTo>
                      <a:pt x="889" y="3652"/>
                      <a:pt x="907" y="3699"/>
                      <a:pt x="965" y="3699"/>
                    </a:cubicBezTo>
                    <a:cubicBezTo>
                      <a:pt x="1067" y="3699"/>
                      <a:pt x="1270" y="3665"/>
                      <a:pt x="1270" y="3665"/>
                    </a:cubicBezTo>
                    <a:cubicBezTo>
                      <a:pt x="1358" y="3636"/>
                      <a:pt x="1482" y="3553"/>
                      <a:pt x="1558" y="3547"/>
                    </a:cubicBezTo>
                    <a:cubicBezTo>
                      <a:pt x="1682" y="3537"/>
                      <a:pt x="1807" y="3536"/>
                      <a:pt x="1931" y="3530"/>
                    </a:cubicBezTo>
                    <a:cubicBezTo>
                      <a:pt x="1948" y="3519"/>
                      <a:pt x="1971" y="3513"/>
                      <a:pt x="1982" y="3496"/>
                    </a:cubicBezTo>
                    <a:cubicBezTo>
                      <a:pt x="2044" y="3403"/>
                      <a:pt x="1966" y="3386"/>
                      <a:pt x="1905" y="3345"/>
                    </a:cubicBezTo>
                    <a:cubicBezTo>
                      <a:pt x="1828" y="3415"/>
                      <a:pt x="1780" y="3405"/>
                      <a:pt x="1765" y="3396"/>
                    </a:cubicBezTo>
                    <a:cubicBezTo>
                      <a:pt x="1733" y="3294"/>
                      <a:pt x="1797" y="3265"/>
                      <a:pt x="1848" y="3243"/>
                    </a:cubicBezTo>
                    <a:cubicBezTo>
                      <a:pt x="1916" y="3214"/>
                      <a:pt x="1995" y="3147"/>
                      <a:pt x="2066" y="3123"/>
                    </a:cubicBezTo>
                    <a:cubicBezTo>
                      <a:pt x="2085" y="3116"/>
                      <a:pt x="2099" y="3098"/>
                      <a:pt x="2117" y="3089"/>
                    </a:cubicBezTo>
                    <a:cubicBezTo>
                      <a:pt x="2133" y="3081"/>
                      <a:pt x="2152" y="3080"/>
                      <a:pt x="2168" y="3072"/>
                    </a:cubicBezTo>
                    <a:cubicBezTo>
                      <a:pt x="2186" y="3063"/>
                      <a:pt x="2201" y="3047"/>
                      <a:pt x="2219" y="3038"/>
                    </a:cubicBezTo>
                    <a:cubicBezTo>
                      <a:pt x="2235" y="3030"/>
                      <a:pt x="2254" y="3029"/>
                      <a:pt x="2270" y="3021"/>
                    </a:cubicBezTo>
                    <a:cubicBezTo>
                      <a:pt x="2288" y="3012"/>
                      <a:pt x="2302" y="2996"/>
                      <a:pt x="2321" y="2988"/>
                    </a:cubicBezTo>
                    <a:cubicBezTo>
                      <a:pt x="2354" y="2974"/>
                      <a:pt x="2422" y="2954"/>
                      <a:pt x="2422" y="2954"/>
                    </a:cubicBezTo>
                    <a:cubicBezTo>
                      <a:pt x="2445" y="2960"/>
                      <a:pt x="2469" y="2962"/>
                      <a:pt x="2490" y="2971"/>
                    </a:cubicBezTo>
                    <a:cubicBezTo>
                      <a:pt x="2509" y="2979"/>
                      <a:pt x="2521" y="3008"/>
                      <a:pt x="2541" y="3005"/>
                    </a:cubicBezTo>
                    <a:cubicBezTo>
                      <a:pt x="2565" y="3001"/>
                      <a:pt x="2533" y="2947"/>
                      <a:pt x="2552" y="2932"/>
                    </a:cubicBezTo>
                    <a:cubicBezTo>
                      <a:pt x="2584" y="2907"/>
                      <a:pt x="2638" y="2867"/>
                      <a:pt x="2672" y="2844"/>
                    </a:cubicBezTo>
                    <a:cubicBezTo>
                      <a:pt x="2691" y="2831"/>
                      <a:pt x="2733" y="2831"/>
                      <a:pt x="2755" y="2825"/>
                    </a:cubicBezTo>
                    <a:cubicBezTo>
                      <a:pt x="2813" y="2808"/>
                      <a:pt x="2860" y="2791"/>
                      <a:pt x="2920" y="2761"/>
                    </a:cubicBezTo>
                    <a:cubicBezTo>
                      <a:pt x="2926" y="2705"/>
                      <a:pt x="2927" y="2689"/>
                      <a:pt x="2958" y="2641"/>
                    </a:cubicBezTo>
                    <a:cubicBezTo>
                      <a:pt x="2985" y="2599"/>
                      <a:pt x="3032" y="2581"/>
                      <a:pt x="3032" y="2581"/>
                    </a:cubicBezTo>
                    <a:cubicBezTo>
                      <a:pt x="3043" y="2564"/>
                      <a:pt x="3047" y="2538"/>
                      <a:pt x="3066" y="2530"/>
                    </a:cubicBezTo>
                    <a:cubicBezTo>
                      <a:pt x="3083" y="2523"/>
                      <a:pt x="3101" y="2540"/>
                      <a:pt x="3117" y="2547"/>
                    </a:cubicBezTo>
                    <a:cubicBezTo>
                      <a:pt x="3140" y="2557"/>
                      <a:pt x="3162" y="2570"/>
                      <a:pt x="3185" y="2581"/>
                    </a:cubicBezTo>
                    <a:cubicBezTo>
                      <a:pt x="3293" y="2537"/>
                      <a:pt x="3378" y="2465"/>
                      <a:pt x="3489" y="2429"/>
                    </a:cubicBezTo>
                    <a:cubicBezTo>
                      <a:pt x="3533" y="2298"/>
                      <a:pt x="3484" y="2326"/>
                      <a:pt x="3354" y="2310"/>
                    </a:cubicBezTo>
                    <a:cubicBezTo>
                      <a:pt x="3291" y="2289"/>
                      <a:pt x="3333" y="2320"/>
                      <a:pt x="3256" y="2349"/>
                    </a:cubicBezTo>
                    <a:cubicBezTo>
                      <a:pt x="3237" y="2356"/>
                      <a:pt x="3192" y="2382"/>
                      <a:pt x="3173" y="2387"/>
                    </a:cubicBezTo>
                    <a:cubicBezTo>
                      <a:pt x="3129" y="2399"/>
                      <a:pt x="2958" y="2425"/>
                      <a:pt x="2926" y="2355"/>
                    </a:cubicBezTo>
                    <a:cubicBezTo>
                      <a:pt x="2851" y="2367"/>
                      <a:pt x="2811" y="2364"/>
                      <a:pt x="2736" y="2368"/>
                    </a:cubicBezTo>
                    <a:cubicBezTo>
                      <a:pt x="2661" y="2372"/>
                      <a:pt x="2509" y="2396"/>
                      <a:pt x="2473" y="2378"/>
                    </a:cubicBezTo>
                    <a:cubicBezTo>
                      <a:pt x="2438" y="2370"/>
                      <a:pt x="2520" y="2260"/>
                      <a:pt x="2520" y="2260"/>
                    </a:cubicBezTo>
                    <a:cubicBezTo>
                      <a:pt x="2526" y="2226"/>
                      <a:pt x="2436" y="2202"/>
                      <a:pt x="2456" y="2174"/>
                    </a:cubicBezTo>
                    <a:cubicBezTo>
                      <a:pt x="2470" y="2155"/>
                      <a:pt x="2472" y="2095"/>
                      <a:pt x="2495" y="2089"/>
                    </a:cubicBezTo>
                    <a:cubicBezTo>
                      <a:pt x="2512" y="2084"/>
                      <a:pt x="2507" y="2076"/>
                      <a:pt x="2564" y="2089"/>
                    </a:cubicBezTo>
                    <a:cubicBezTo>
                      <a:pt x="2653" y="2089"/>
                      <a:pt x="2607" y="2116"/>
                      <a:pt x="2625" y="2107"/>
                    </a:cubicBezTo>
                    <a:cubicBezTo>
                      <a:pt x="2641" y="2099"/>
                      <a:pt x="2676" y="2108"/>
                      <a:pt x="2676" y="2090"/>
                    </a:cubicBezTo>
                    <a:cubicBezTo>
                      <a:pt x="2676" y="2072"/>
                      <a:pt x="2683" y="2018"/>
                      <a:pt x="2666" y="2013"/>
                    </a:cubicBezTo>
                    <a:cubicBezTo>
                      <a:pt x="2644" y="2007"/>
                      <a:pt x="2574" y="1987"/>
                      <a:pt x="2552" y="1981"/>
                    </a:cubicBezTo>
                    <a:cubicBezTo>
                      <a:pt x="2511" y="1966"/>
                      <a:pt x="2347" y="2052"/>
                      <a:pt x="2298" y="2051"/>
                    </a:cubicBezTo>
                    <a:cubicBezTo>
                      <a:pt x="2249" y="2050"/>
                      <a:pt x="2287" y="1998"/>
                      <a:pt x="2260" y="1975"/>
                    </a:cubicBezTo>
                    <a:cubicBezTo>
                      <a:pt x="2199" y="1937"/>
                      <a:pt x="2139" y="1942"/>
                      <a:pt x="2133" y="1911"/>
                    </a:cubicBezTo>
                    <a:cubicBezTo>
                      <a:pt x="2127" y="1880"/>
                      <a:pt x="2219" y="1834"/>
                      <a:pt x="2222" y="1791"/>
                    </a:cubicBezTo>
                    <a:cubicBezTo>
                      <a:pt x="2225" y="1748"/>
                      <a:pt x="2161" y="1677"/>
                      <a:pt x="2152" y="1651"/>
                    </a:cubicBezTo>
                    <a:cubicBezTo>
                      <a:pt x="2234" y="1664"/>
                      <a:pt x="2162" y="1615"/>
                      <a:pt x="2168" y="1632"/>
                    </a:cubicBezTo>
                    <a:cubicBezTo>
                      <a:pt x="2184" y="1679"/>
                      <a:pt x="2259" y="1666"/>
                      <a:pt x="2287" y="1666"/>
                    </a:cubicBez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43" name="Freeform 155">
                <a:extLst>
                  <a:ext uri="{FF2B5EF4-FFF2-40B4-BE49-F238E27FC236}">
                    <a16:creationId xmlns:a16="http://schemas.microsoft.com/office/drawing/2014/main" id="{40277BDF-88D3-416E-98DB-6F03F50FA5F8}"/>
                  </a:ext>
                </a:extLst>
              </p:cNvPr>
              <p:cNvSpPr>
                <a:spLocks/>
              </p:cNvSpPr>
              <p:nvPr/>
            </p:nvSpPr>
            <p:spPr bwMode="auto">
              <a:xfrm>
                <a:off x="2594" y="4077"/>
                <a:ext cx="193" cy="405"/>
              </a:xfrm>
              <a:custGeom>
                <a:avLst/>
                <a:gdLst>
                  <a:gd name="T0" fmla="*/ 1 w 280"/>
                  <a:gd name="T1" fmla="*/ 0 h 362"/>
                  <a:gd name="T2" fmla="*/ 1 w 280"/>
                  <a:gd name="T3" fmla="*/ 2659 h 362"/>
                  <a:gd name="T4" fmla="*/ 1 w 280"/>
                  <a:gd name="T5" fmla="*/ 3899 h 362"/>
                  <a:gd name="T6" fmla="*/ 1 w 280"/>
                  <a:gd name="T7" fmla="*/ 5140 h 362"/>
                  <a:gd name="T8" fmla="*/ 1 w 280"/>
                  <a:gd name="T9" fmla="*/ 6374 h 362"/>
                  <a:gd name="T10" fmla="*/ 0 w 280"/>
                  <a:gd name="T11" fmla="*/ 9032 h 362"/>
                  <a:gd name="T12" fmla="*/ 1 w 280"/>
                  <a:gd name="T13" fmla="*/ 11305 h 362"/>
                  <a:gd name="T14" fmla="*/ 1 w 280"/>
                  <a:gd name="T15" fmla="*/ 9667 h 362"/>
                  <a:gd name="T16" fmla="*/ 1 w 280"/>
                  <a:gd name="T17" fmla="*/ 9032 h 362"/>
                  <a:gd name="T18" fmla="*/ 1 w 280"/>
                  <a:gd name="T19" fmla="*/ 6801 h 362"/>
                  <a:gd name="T20" fmla="*/ 1 w 280"/>
                  <a:gd name="T21" fmla="*/ 5544 h 362"/>
                  <a:gd name="T22" fmla="*/ 1 w 280"/>
                  <a:gd name="T23" fmla="*/ 4930 h 362"/>
                  <a:gd name="T24" fmla="*/ 1 w 280"/>
                  <a:gd name="T25" fmla="*/ 2008 h 362"/>
                  <a:gd name="T26" fmla="*/ 1 w 280"/>
                  <a:gd name="T27" fmla="*/ 584 h 362"/>
                  <a:gd name="T28" fmla="*/ 1 w 280"/>
                  <a:gd name="T29" fmla="*/ 0 h 3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0"/>
                  <a:gd name="T46" fmla="*/ 0 h 362"/>
                  <a:gd name="T47" fmla="*/ 280 w 280"/>
                  <a:gd name="T48" fmla="*/ 362 h 3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0" h="362">
                    <a:moveTo>
                      <a:pt x="184" y="0"/>
                    </a:moveTo>
                    <a:cubicBezTo>
                      <a:pt x="165" y="28"/>
                      <a:pt x="148" y="56"/>
                      <a:pt x="126" y="82"/>
                    </a:cubicBezTo>
                    <a:cubicBezTo>
                      <a:pt x="91" y="124"/>
                      <a:pt x="124" y="78"/>
                      <a:pt x="82" y="120"/>
                    </a:cubicBezTo>
                    <a:cubicBezTo>
                      <a:pt x="70" y="132"/>
                      <a:pt x="60" y="145"/>
                      <a:pt x="50" y="158"/>
                    </a:cubicBezTo>
                    <a:cubicBezTo>
                      <a:pt x="41" y="170"/>
                      <a:pt x="25" y="197"/>
                      <a:pt x="25" y="197"/>
                    </a:cubicBezTo>
                    <a:cubicBezTo>
                      <a:pt x="16" y="224"/>
                      <a:pt x="7" y="251"/>
                      <a:pt x="0" y="279"/>
                    </a:cubicBezTo>
                    <a:cubicBezTo>
                      <a:pt x="9" y="362"/>
                      <a:pt x="0" y="357"/>
                      <a:pt x="88" y="349"/>
                    </a:cubicBezTo>
                    <a:cubicBezTo>
                      <a:pt x="109" y="335"/>
                      <a:pt x="115" y="320"/>
                      <a:pt x="126" y="298"/>
                    </a:cubicBezTo>
                    <a:cubicBezTo>
                      <a:pt x="129" y="292"/>
                      <a:pt x="128" y="284"/>
                      <a:pt x="133" y="279"/>
                    </a:cubicBezTo>
                    <a:cubicBezTo>
                      <a:pt x="148" y="264"/>
                      <a:pt x="207" y="223"/>
                      <a:pt x="228" y="209"/>
                    </a:cubicBezTo>
                    <a:cubicBezTo>
                      <a:pt x="236" y="196"/>
                      <a:pt x="245" y="184"/>
                      <a:pt x="253" y="171"/>
                    </a:cubicBezTo>
                    <a:cubicBezTo>
                      <a:pt x="257" y="165"/>
                      <a:pt x="266" y="152"/>
                      <a:pt x="266" y="152"/>
                    </a:cubicBezTo>
                    <a:cubicBezTo>
                      <a:pt x="280" y="108"/>
                      <a:pt x="272" y="95"/>
                      <a:pt x="247" y="63"/>
                    </a:cubicBezTo>
                    <a:cubicBezTo>
                      <a:pt x="211" y="16"/>
                      <a:pt x="240" y="29"/>
                      <a:pt x="196" y="19"/>
                    </a:cubicBezTo>
                    <a:cubicBezTo>
                      <a:pt x="192" y="13"/>
                      <a:pt x="184" y="0"/>
                      <a:pt x="184" y="0"/>
                    </a:cubicBezTo>
                    <a:close/>
                  </a:path>
                </a:pathLst>
              </a:custGeom>
              <a:grp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44" name="Freeform 156">
                <a:extLst>
                  <a:ext uri="{FF2B5EF4-FFF2-40B4-BE49-F238E27FC236}">
                    <a16:creationId xmlns:a16="http://schemas.microsoft.com/office/drawing/2014/main" id="{C1096B49-02FE-441A-8C65-B9ECD43ABB97}"/>
                  </a:ext>
                </a:extLst>
              </p:cNvPr>
              <p:cNvSpPr>
                <a:spLocks/>
              </p:cNvSpPr>
              <p:nvPr/>
            </p:nvSpPr>
            <p:spPr bwMode="auto">
              <a:xfrm>
                <a:off x="2334" y="4378"/>
                <a:ext cx="229" cy="577"/>
              </a:xfrm>
              <a:custGeom>
                <a:avLst/>
                <a:gdLst>
                  <a:gd name="T0" fmla="*/ 1 w 333"/>
                  <a:gd name="T1" fmla="*/ 515 h 516"/>
                  <a:gd name="T2" fmla="*/ 1 w 333"/>
                  <a:gd name="T3" fmla="*/ 6016 h 516"/>
                  <a:gd name="T4" fmla="*/ 1 w 333"/>
                  <a:gd name="T5" fmla="*/ 6956 h 516"/>
                  <a:gd name="T6" fmla="*/ 1 w 333"/>
                  <a:gd name="T7" fmla="*/ 10009 h 516"/>
                  <a:gd name="T8" fmla="*/ 1 w 333"/>
                  <a:gd name="T9" fmla="*/ 12487 h 516"/>
                  <a:gd name="T10" fmla="*/ 1 w 333"/>
                  <a:gd name="T11" fmla="*/ 13275 h 516"/>
                  <a:gd name="T12" fmla="*/ 1 w 333"/>
                  <a:gd name="T13" fmla="*/ 16343 h 516"/>
                  <a:gd name="T14" fmla="*/ 1 w 333"/>
                  <a:gd name="T15" fmla="*/ 14917 h 516"/>
                  <a:gd name="T16" fmla="*/ 1 w 333"/>
                  <a:gd name="T17" fmla="*/ 9664 h 516"/>
                  <a:gd name="T18" fmla="*/ 1 w 333"/>
                  <a:gd name="T19" fmla="*/ 8191 h 516"/>
                  <a:gd name="T20" fmla="*/ 1 w 333"/>
                  <a:gd name="T21" fmla="*/ 5563 h 516"/>
                  <a:gd name="T22" fmla="*/ 1 w 333"/>
                  <a:gd name="T23" fmla="*/ 2353 h 516"/>
                  <a:gd name="T24" fmla="*/ 1 w 333"/>
                  <a:gd name="T25" fmla="*/ 515 h 5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3"/>
                  <a:gd name="T40" fmla="*/ 0 h 516"/>
                  <a:gd name="T41" fmla="*/ 333 w 333"/>
                  <a:gd name="T42" fmla="*/ 516 h 5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3" h="516">
                    <a:moveTo>
                      <a:pt x="161" y="16"/>
                    </a:moveTo>
                    <a:cubicBezTo>
                      <a:pt x="150" y="64"/>
                      <a:pt x="170" y="156"/>
                      <a:pt x="129" y="188"/>
                    </a:cubicBezTo>
                    <a:cubicBezTo>
                      <a:pt x="113" y="200"/>
                      <a:pt x="84" y="207"/>
                      <a:pt x="66" y="219"/>
                    </a:cubicBezTo>
                    <a:cubicBezTo>
                      <a:pt x="44" y="251"/>
                      <a:pt x="16" y="276"/>
                      <a:pt x="2" y="314"/>
                    </a:cubicBezTo>
                    <a:cubicBezTo>
                      <a:pt x="4" y="340"/>
                      <a:pt x="0" y="367"/>
                      <a:pt x="9" y="391"/>
                    </a:cubicBezTo>
                    <a:cubicBezTo>
                      <a:pt x="16" y="410"/>
                      <a:pt x="100" y="415"/>
                      <a:pt x="104" y="416"/>
                    </a:cubicBezTo>
                    <a:cubicBezTo>
                      <a:pt x="112" y="516"/>
                      <a:pt x="96" y="475"/>
                      <a:pt x="148" y="511"/>
                    </a:cubicBezTo>
                    <a:cubicBezTo>
                      <a:pt x="226" y="503"/>
                      <a:pt x="193" y="511"/>
                      <a:pt x="237" y="467"/>
                    </a:cubicBezTo>
                    <a:cubicBezTo>
                      <a:pt x="239" y="412"/>
                      <a:pt x="237" y="357"/>
                      <a:pt x="243" y="302"/>
                    </a:cubicBezTo>
                    <a:cubicBezTo>
                      <a:pt x="245" y="279"/>
                      <a:pt x="294" y="257"/>
                      <a:pt x="294" y="257"/>
                    </a:cubicBezTo>
                    <a:cubicBezTo>
                      <a:pt x="303" y="229"/>
                      <a:pt x="309" y="200"/>
                      <a:pt x="326" y="175"/>
                    </a:cubicBezTo>
                    <a:cubicBezTo>
                      <a:pt x="324" y="141"/>
                      <a:pt x="333" y="104"/>
                      <a:pt x="320" y="73"/>
                    </a:cubicBezTo>
                    <a:cubicBezTo>
                      <a:pt x="289" y="0"/>
                      <a:pt x="161" y="91"/>
                      <a:pt x="161" y="16"/>
                    </a:cubicBez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45" name="Freeform 157">
                <a:extLst>
                  <a:ext uri="{FF2B5EF4-FFF2-40B4-BE49-F238E27FC236}">
                    <a16:creationId xmlns:a16="http://schemas.microsoft.com/office/drawing/2014/main" id="{62D2BAF2-B374-424D-8075-BA9122422CE3}"/>
                  </a:ext>
                </a:extLst>
              </p:cNvPr>
              <p:cNvSpPr>
                <a:spLocks/>
              </p:cNvSpPr>
              <p:nvPr/>
            </p:nvSpPr>
            <p:spPr bwMode="auto">
              <a:xfrm>
                <a:off x="1711" y="4921"/>
                <a:ext cx="538" cy="1199"/>
              </a:xfrm>
              <a:custGeom>
                <a:avLst/>
                <a:gdLst>
                  <a:gd name="T0" fmla="*/ 1 w 780"/>
                  <a:gd name="T1" fmla="*/ 806 h 1072"/>
                  <a:gd name="T2" fmla="*/ 1 w 780"/>
                  <a:gd name="T3" fmla="*/ 7531 h 1072"/>
                  <a:gd name="T4" fmla="*/ 1 w 780"/>
                  <a:gd name="T5" fmla="*/ 6106 h 1072"/>
                  <a:gd name="T6" fmla="*/ 1 w 780"/>
                  <a:gd name="T7" fmla="*/ 5914 h 1072"/>
                  <a:gd name="T8" fmla="*/ 1 w 780"/>
                  <a:gd name="T9" fmla="*/ 12663 h 1072"/>
                  <a:gd name="T10" fmla="*/ 1 w 780"/>
                  <a:gd name="T11" fmla="*/ 15085 h 1072"/>
                  <a:gd name="T12" fmla="*/ 1 w 780"/>
                  <a:gd name="T13" fmla="*/ 15704 h 1072"/>
                  <a:gd name="T14" fmla="*/ 1 w 780"/>
                  <a:gd name="T15" fmla="*/ 22218 h 1072"/>
                  <a:gd name="T16" fmla="*/ 1 w 780"/>
                  <a:gd name="T17" fmla="*/ 24272 h 1072"/>
                  <a:gd name="T18" fmla="*/ 1 w 780"/>
                  <a:gd name="T19" fmla="*/ 25082 h 1072"/>
                  <a:gd name="T20" fmla="*/ 1 w 780"/>
                  <a:gd name="T21" fmla="*/ 28982 h 1072"/>
                  <a:gd name="T22" fmla="*/ 1 w 780"/>
                  <a:gd name="T23" fmla="*/ 31807 h 1072"/>
                  <a:gd name="T24" fmla="*/ 1 w 780"/>
                  <a:gd name="T25" fmla="*/ 32416 h 1072"/>
                  <a:gd name="T26" fmla="*/ 1 w 780"/>
                  <a:gd name="T27" fmla="*/ 32606 h 1072"/>
                  <a:gd name="T28" fmla="*/ 1 w 780"/>
                  <a:gd name="T29" fmla="*/ 33659 h 1072"/>
                  <a:gd name="T30" fmla="*/ 1 w 780"/>
                  <a:gd name="T31" fmla="*/ 34482 h 1072"/>
                  <a:gd name="T32" fmla="*/ 1 w 780"/>
                  <a:gd name="T33" fmla="*/ 34010 h 1072"/>
                  <a:gd name="T34" fmla="*/ 1 w 780"/>
                  <a:gd name="T35" fmla="*/ 31606 h 1072"/>
                  <a:gd name="T36" fmla="*/ 1 w 780"/>
                  <a:gd name="T37" fmla="*/ 22609 h 1072"/>
                  <a:gd name="T38" fmla="*/ 1 w 780"/>
                  <a:gd name="T39" fmla="*/ 20606 h 1072"/>
                  <a:gd name="T40" fmla="*/ 1 w 780"/>
                  <a:gd name="T41" fmla="*/ 17335 h 1072"/>
                  <a:gd name="T42" fmla="*/ 1 w 780"/>
                  <a:gd name="T43" fmla="*/ 16100 h 1072"/>
                  <a:gd name="T44" fmla="*/ 1 w 780"/>
                  <a:gd name="T45" fmla="*/ 14680 h 1072"/>
                  <a:gd name="T46" fmla="*/ 1 w 780"/>
                  <a:gd name="T47" fmla="*/ 13235 h 1072"/>
                  <a:gd name="T48" fmla="*/ 1 w 780"/>
                  <a:gd name="T49" fmla="*/ 11833 h 1072"/>
                  <a:gd name="T50" fmla="*/ 1 w 780"/>
                  <a:gd name="T51" fmla="*/ 11224 h 1072"/>
                  <a:gd name="T52" fmla="*/ 1 w 780"/>
                  <a:gd name="T53" fmla="*/ 10395 h 1072"/>
                  <a:gd name="T54" fmla="*/ 1 w 780"/>
                  <a:gd name="T55" fmla="*/ 7776 h 1072"/>
                  <a:gd name="T56" fmla="*/ 1 w 780"/>
                  <a:gd name="T57" fmla="*/ 7118 h 1072"/>
                  <a:gd name="T58" fmla="*/ 1 w 780"/>
                  <a:gd name="T59" fmla="*/ 4452 h 1072"/>
                  <a:gd name="T60" fmla="*/ 1 w 780"/>
                  <a:gd name="T61" fmla="*/ 4452 h 1072"/>
                  <a:gd name="T62" fmla="*/ 1 w 780"/>
                  <a:gd name="T63" fmla="*/ 2458 h 1072"/>
                  <a:gd name="T64" fmla="*/ 1 w 780"/>
                  <a:gd name="T65" fmla="*/ 0 h 1072"/>
                  <a:gd name="T66" fmla="*/ 1 w 780"/>
                  <a:gd name="T67" fmla="*/ 806 h 10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0"/>
                  <a:gd name="T103" fmla="*/ 0 h 1072"/>
                  <a:gd name="T104" fmla="*/ 780 w 780"/>
                  <a:gd name="T105" fmla="*/ 1072 h 10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0" h="1072">
                    <a:moveTo>
                      <a:pt x="270" y="25"/>
                    </a:moveTo>
                    <a:cubicBezTo>
                      <a:pt x="242" y="115"/>
                      <a:pt x="289" y="182"/>
                      <a:pt x="207" y="234"/>
                    </a:cubicBezTo>
                    <a:cubicBezTo>
                      <a:pt x="184" y="211"/>
                      <a:pt x="168" y="198"/>
                      <a:pt x="137" y="190"/>
                    </a:cubicBezTo>
                    <a:cubicBezTo>
                      <a:pt x="112" y="153"/>
                      <a:pt x="63" y="178"/>
                      <a:pt x="23" y="184"/>
                    </a:cubicBezTo>
                    <a:cubicBezTo>
                      <a:pt x="3" y="239"/>
                      <a:pt x="0" y="342"/>
                      <a:pt x="35" y="393"/>
                    </a:cubicBezTo>
                    <a:cubicBezTo>
                      <a:pt x="53" y="420"/>
                      <a:pt x="74" y="442"/>
                      <a:pt x="92" y="469"/>
                    </a:cubicBezTo>
                    <a:cubicBezTo>
                      <a:pt x="96" y="475"/>
                      <a:pt x="105" y="488"/>
                      <a:pt x="105" y="488"/>
                    </a:cubicBezTo>
                    <a:cubicBezTo>
                      <a:pt x="99" y="576"/>
                      <a:pt x="90" y="599"/>
                      <a:pt x="99" y="691"/>
                    </a:cubicBezTo>
                    <a:cubicBezTo>
                      <a:pt x="101" y="710"/>
                      <a:pt x="108" y="742"/>
                      <a:pt x="124" y="755"/>
                    </a:cubicBezTo>
                    <a:cubicBezTo>
                      <a:pt x="135" y="765"/>
                      <a:pt x="162" y="780"/>
                      <a:pt x="162" y="780"/>
                    </a:cubicBezTo>
                    <a:cubicBezTo>
                      <a:pt x="191" y="823"/>
                      <a:pt x="162" y="875"/>
                      <a:pt x="124" y="901"/>
                    </a:cubicBezTo>
                    <a:cubicBezTo>
                      <a:pt x="113" y="936"/>
                      <a:pt x="110" y="968"/>
                      <a:pt x="143" y="989"/>
                    </a:cubicBezTo>
                    <a:cubicBezTo>
                      <a:pt x="147" y="995"/>
                      <a:pt x="149" y="1004"/>
                      <a:pt x="156" y="1008"/>
                    </a:cubicBezTo>
                    <a:cubicBezTo>
                      <a:pt x="165" y="1013"/>
                      <a:pt x="180" y="1007"/>
                      <a:pt x="188" y="1015"/>
                    </a:cubicBezTo>
                    <a:cubicBezTo>
                      <a:pt x="195" y="1022"/>
                      <a:pt x="188" y="1038"/>
                      <a:pt x="194" y="1046"/>
                    </a:cubicBezTo>
                    <a:cubicBezTo>
                      <a:pt x="203" y="1058"/>
                      <a:pt x="232" y="1072"/>
                      <a:pt x="232" y="1072"/>
                    </a:cubicBezTo>
                    <a:cubicBezTo>
                      <a:pt x="251" y="1067"/>
                      <a:pt x="272" y="1068"/>
                      <a:pt x="289" y="1059"/>
                    </a:cubicBezTo>
                    <a:cubicBezTo>
                      <a:pt x="316" y="1046"/>
                      <a:pt x="330" y="1005"/>
                      <a:pt x="352" y="983"/>
                    </a:cubicBezTo>
                    <a:cubicBezTo>
                      <a:pt x="356" y="850"/>
                      <a:pt x="330" y="793"/>
                      <a:pt x="391" y="704"/>
                    </a:cubicBezTo>
                    <a:cubicBezTo>
                      <a:pt x="400" y="675"/>
                      <a:pt x="418" y="663"/>
                      <a:pt x="435" y="640"/>
                    </a:cubicBezTo>
                    <a:cubicBezTo>
                      <a:pt x="460" y="606"/>
                      <a:pt x="477" y="567"/>
                      <a:pt x="511" y="539"/>
                    </a:cubicBezTo>
                    <a:cubicBezTo>
                      <a:pt x="537" y="517"/>
                      <a:pt x="580" y="509"/>
                      <a:pt x="613" y="501"/>
                    </a:cubicBezTo>
                    <a:cubicBezTo>
                      <a:pt x="639" y="483"/>
                      <a:pt x="668" y="472"/>
                      <a:pt x="695" y="456"/>
                    </a:cubicBezTo>
                    <a:cubicBezTo>
                      <a:pt x="722" y="439"/>
                      <a:pt x="741" y="421"/>
                      <a:pt x="771" y="412"/>
                    </a:cubicBezTo>
                    <a:cubicBezTo>
                      <a:pt x="780" y="385"/>
                      <a:pt x="773" y="376"/>
                      <a:pt x="746" y="368"/>
                    </a:cubicBezTo>
                    <a:cubicBezTo>
                      <a:pt x="742" y="362"/>
                      <a:pt x="738" y="355"/>
                      <a:pt x="733" y="349"/>
                    </a:cubicBezTo>
                    <a:cubicBezTo>
                      <a:pt x="725" y="340"/>
                      <a:pt x="715" y="333"/>
                      <a:pt x="708" y="323"/>
                    </a:cubicBezTo>
                    <a:cubicBezTo>
                      <a:pt x="692" y="300"/>
                      <a:pt x="697" y="268"/>
                      <a:pt x="689" y="241"/>
                    </a:cubicBezTo>
                    <a:cubicBezTo>
                      <a:pt x="687" y="234"/>
                      <a:pt x="679" y="229"/>
                      <a:pt x="676" y="222"/>
                    </a:cubicBezTo>
                    <a:cubicBezTo>
                      <a:pt x="659" y="189"/>
                      <a:pt x="663" y="160"/>
                      <a:pt x="632" y="139"/>
                    </a:cubicBezTo>
                    <a:cubicBezTo>
                      <a:pt x="599" y="143"/>
                      <a:pt x="558" y="153"/>
                      <a:pt x="524" y="139"/>
                    </a:cubicBezTo>
                    <a:cubicBezTo>
                      <a:pt x="498" y="128"/>
                      <a:pt x="498" y="96"/>
                      <a:pt x="486" y="76"/>
                    </a:cubicBezTo>
                    <a:cubicBezTo>
                      <a:pt x="455" y="24"/>
                      <a:pt x="449" y="13"/>
                      <a:pt x="397" y="0"/>
                    </a:cubicBezTo>
                    <a:cubicBezTo>
                      <a:pt x="347" y="5"/>
                      <a:pt x="316" y="14"/>
                      <a:pt x="270" y="25"/>
                    </a:cubicBez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46" name="Freeform 158">
                <a:extLst>
                  <a:ext uri="{FF2B5EF4-FFF2-40B4-BE49-F238E27FC236}">
                    <a16:creationId xmlns:a16="http://schemas.microsoft.com/office/drawing/2014/main" id="{B0B8758D-0575-4E63-B60B-F8593084A797}"/>
                  </a:ext>
                </a:extLst>
              </p:cNvPr>
              <p:cNvSpPr>
                <a:spLocks/>
              </p:cNvSpPr>
              <p:nvPr/>
            </p:nvSpPr>
            <p:spPr bwMode="auto">
              <a:xfrm>
                <a:off x="5400" y="2461"/>
                <a:ext cx="1237" cy="935"/>
              </a:xfrm>
              <a:custGeom>
                <a:avLst/>
                <a:gdLst>
                  <a:gd name="T0" fmla="*/ 1 w 1792"/>
                  <a:gd name="T1" fmla="*/ 3439 h 836"/>
                  <a:gd name="T2" fmla="*/ 1 w 1792"/>
                  <a:gd name="T3" fmla="*/ 5059 h 836"/>
                  <a:gd name="T4" fmla="*/ 1 w 1792"/>
                  <a:gd name="T5" fmla="*/ 7301 h 836"/>
                  <a:gd name="T6" fmla="*/ 1 w 1792"/>
                  <a:gd name="T7" fmla="*/ 8092 h 836"/>
                  <a:gd name="T8" fmla="*/ 1 w 1792"/>
                  <a:gd name="T9" fmla="*/ 8501 h 836"/>
                  <a:gd name="T10" fmla="*/ 1 w 1792"/>
                  <a:gd name="T11" fmla="*/ 10126 h 836"/>
                  <a:gd name="T12" fmla="*/ 1 w 1792"/>
                  <a:gd name="T13" fmla="*/ 10530 h 836"/>
                  <a:gd name="T14" fmla="*/ 1 w 1792"/>
                  <a:gd name="T15" fmla="*/ 10919 h 836"/>
                  <a:gd name="T16" fmla="*/ 1 w 1792"/>
                  <a:gd name="T17" fmla="*/ 11601 h 836"/>
                  <a:gd name="T18" fmla="*/ 0 w 1792"/>
                  <a:gd name="T19" fmla="*/ 14583 h 836"/>
                  <a:gd name="T20" fmla="*/ 1 w 1792"/>
                  <a:gd name="T21" fmla="*/ 16686 h 836"/>
                  <a:gd name="T22" fmla="*/ 1 w 1792"/>
                  <a:gd name="T23" fmla="*/ 18481 h 836"/>
                  <a:gd name="T24" fmla="*/ 1 w 1792"/>
                  <a:gd name="T25" fmla="*/ 17472 h 836"/>
                  <a:gd name="T26" fmla="*/ 1 w 1792"/>
                  <a:gd name="T27" fmla="*/ 17049 h 836"/>
                  <a:gd name="T28" fmla="*/ 1 w 1792"/>
                  <a:gd name="T29" fmla="*/ 15233 h 836"/>
                  <a:gd name="T30" fmla="*/ 1 w 1792"/>
                  <a:gd name="T31" fmla="*/ 13003 h 836"/>
                  <a:gd name="T32" fmla="*/ 1 w 1792"/>
                  <a:gd name="T33" fmla="*/ 13830 h 836"/>
                  <a:gd name="T34" fmla="*/ 1 w 1792"/>
                  <a:gd name="T35" fmla="*/ 15653 h 836"/>
                  <a:gd name="T36" fmla="*/ 1 w 1792"/>
                  <a:gd name="T37" fmla="*/ 20336 h 836"/>
                  <a:gd name="T38" fmla="*/ 1 w 1792"/>
                  <a:gd name="T39" fmla="*/ 20559 h 836"/>
                  <a:gd name="T40" fmla="*/ 1 w 1792"/>
                  <a:gd name="T41" fmla="*/ 21108 h 836"/>
                  <a:gd name="T42" fmla="*/ 1 w 1792"/>
                  <a:gd name="T43" fmla="*/ 20336 h 836"/>
                  <a:gd name="T44" fmla="*/ 1 w 1792"/>
                  <a:gd name="T45" fmla="*/ 18692 h 836"/>
                  <a:gd name="T46" fmla="*/ 1 w 1792"/>
                  <a:gd name="T47" fmla="*/ 17472 h 836"/>
                  <a:gd name="T48" fmla="*/ 1 w 1792"/>
                  <a:gd name="T49" fmla="*/ 13003 h 836"/>
                  <a:gd name="T50" fmla="*/ 1 w 1792"/>
                  <a:gd name="T51" fmla="*/ 13186 h 836"/>
                  <a:gd name="T52" fmla="*/ 1 w 1792"/>
                  <a:gd name="T53" fmla="*/ 14242 h 836"/>
                  <a:gd name="T54" fmla="*/ 1 w 1792"/>
                  <a:gd name="T55" fmla="*/ 18692 h 836"/>
                  <a:gd name="T56" fmla="*/ 1 w 1792"/>
                  <a:gd name="T57" fmla="*/ 23382 h 836"/>
                  <a:gd name="T58" fmla="*/ 1 w 1792"/>
                  <a:gd name="T59" fmla="*/ 24432 h 836"/>
                  <a:gd name="T60" fmla="*/ 1 w 1792"/>
                  <a:gd name="T61" fmla="*/ 24790 h 836"/>
                  <a:gd name="T62" fmla="*/ 1 w 1792"/>
                  <a:gd name="T63" fmla="*/ 26871 h 836"/>
                  <a:gd name="T64" fmla="*/ 1 w 1792"/>
                  <a:gd name="T65" fmla="*/ 26404 h 836"/>
                  <a:gd name="T66" fmla="*/ 1 w 1792"/>
                  <a:gd name="T67" fmla="*/ 25808 h 836"/>
                  <a:gd name="T68" fmla="*/ 1 w 1792"/>
                  <a:gd name="T69" fmla="*/ 22580 h 836"/>
                  <a:gd name="T70" fmla="*/ 1 w 1792"/>
                  <a:gd name="T71" fmla="*/ 17876 h 836"/>
                  <a:gd name="T72" fmla="*/ 1 w 1792"/>
                  <a:gd name="T73" fmla="*/ 13620 h 836"/>
                  <a:gd name="T74" fmla="*/ 1 w 1792"/>
                  <a:gd name="T75" fmla="*/ 14583 h 836"/>
                  <a:gd name="T76" fmla="*/ 1 w 1792"/>
                  <a:gd name="T77" fmla="*/ 14385 h 836"/>
                  <a:gd name="T78" fmla="*/ 1 w 1792"/>
                  <a:gd name="T79" fmla="*/ 11124 h 836"/>
                  <a:gd name="T80" fmla="*/ 1 w 1792"/>
                  <a:gd name="T81" fmla="*/ 7301 h 836"/>
                  <a:gd name="T82" fmla="*/ 1 w 1792"/>
                  <a:gd name="T83" fmla="*/ 5458 h 836"/>
                  <a:gd name="T84" fmla="*/ 1 w 1792"/>
                  <a:gd name="T85" fmla="*/ 2998 h 836"/>
                  <a:gd name="T86" fmla="*/ 1 w 1792"/>
                  <a:gd name="T87" fmla="*/ 6518 h 836"/>
                  <a:gd name="T88" fmla="*/ 1 w 1792"/>
                  <a:gd name="T89" fmla="*/ 6849 h 836"/>
                  <a:gd name="T90" fmla="*/ 1 w 1792"/>
                  <a:gd name="T91" fmla="*/ 8705 h 836"/>
                  <a:gd name="T92" fmla="*/ 1 w 1792"/>
                  <a:gd name="T93" fmla="*/ 10919 h 836"/>
                  <a:gd name="T94" fmla="*/ 1 w 1792"/>
                  <a:gd name="T95" fmla="*/ 10530 h 836"/>
                  <a:gd name="T96" fmla="*/ 1 w 1792"/>
                  <a:gd name="T97" fmla="*/ 8945 h 836"/>
                  <a:gd name="T98" fmla="*/ 1 w 1792"/>
                  <a:gd name="T99" fmla="*/ 8501 h 836"/>
                  <a:gd name="T100" fmla="*/ 1 w 1792"/>
                  <a:gd name="T101" fmla="*/ 7731 h 836"/>
                  <a:gd name="T102" fmla="*/ 1 w 1792"/>
                  <a:gd name="T103" fmla="*/ 6240 h 836"/>
                  <a:gd name="T104" fmla="*/ 1 w 1792"/>
                  <a:gd name="T105" fmla="*/ 4855 h 836"/>
                  <a:gd name="T106" fmla="*/ 1 w 1792"/>
                  <a:gd name="T107" fmla="*/ 4297 h 836"/>
                  <a:gd name="T108" fmla="*/ 1 w 1792"/>
                  <a:gd name="T109" fmla="*/ 2998 h 836"/>
                  <a:gd name="T110" fmla="*/ 1 w 1792"/>
                  <a:gd name="T111" fmla="*/ 5232 h 8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2"/>
                  <a:gd name="T169" fmla="*/ 0 h 836"/>
                  <a:gd name="T170" fmla="*/ 1792 w 1792"/>
                  <a:gd name="T171" fmla="*/ 836 h 8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2" h="836">
                    <a:moveTo>
                      <a:pt x="609" y="106"/>
                    </a:moveTo>
                    <a:cubicBezTo>
                      <a:pt x="591" y="124"/>
                      <a:pt x="579" y="142"/>
                      <a:pt x="558" y="157"/>
                    </a:cubicBezTo>
                    <a:cubicBezTo>
                      <a:pt x="543" y="205"/>
                      <a:pt x="570" y="216"/>
                      <a:pt x="514" y="227"/>
                    </a:cubicBezTo>
                    <a:cubicBezTo>
                      <a:pt x="473" y="255"/>
                      <a:pt x="423" y="249"/>
                      <a:pt x="374" y="252"/>
                    </a:cubicBezTo>
                    <a:cubicBezTo>
                      <a:pt x="349" y="257"/>
                      <a:pt x="321" y="254"/>
                      <a:pt x="298" y="265"/>
                    </a:cubicBezTo>
                    <a:cubicBezTo>
                      <a:pt x="279" y="274"/>
                      <a:pt x="272" y="308"/>
                      <a:pt x="247" y="316"/>
                    </a:cubicBezTo>
                    <a:cubicBezTo>
                      <a:pt x="231" y="321"/>
                      <a:pt x="136" y="328"/>
                      <a:pt x="133" y="328"/>
                    </a:cubicBezTo>
                    <a:cubicBezTo>
                      <a:pt x="116" y="332"/>
                      <a:pt x="96" y="330"/>
                      <a:pt x="82" y="341"/>
                    </a:cubicBezTo>
                    <a:cubicBezTo>
                      <a:pt x="76" y="346"/>
                      <a:pt x="75" y="355"/>
                      <a:pt x="70" y="360"/>
                    </a:cubicBezTo>
                    <a:cubicBezTo>
                      <a:pt x="39" y="392"/>
                      <a:pt x="14" y="409"/>
                      <a:pt x="0" y="455"/>
                    </a:cubicBezTo>
                    <a:cubicBezTo>
                      <a:pt x="2" y="476"/>
                      <a:pt x="1" y="498"/>
                      <a:pt x="6" y="519"/>
                    </a:cubicBezTo>
                    <a:cubicBezTo>
                      <a:pt x="11" y="541"/>
                      <a:pt x="97" y="564"/>
                      <a:pt x="120" y="576"/>
                    </a:cubicBezTo>
                    <a:cubicBezTo>
                      <a:pt x="160" y="565"/>
                      <a:pt x="140" y="574"/>
                      <a:pt x="184" y="544"/>
                    </a:cubicBezTo>
                    <a:cubicBezTo>
                      <a:pt x="190" y="540"/>
                      <a:pt x="203" y="531"/>
                      <a:pt x="203" y="531"/>
                    </a:cubicBezTo>
                    <a:cubicBezTo>
                      <a:pt x="221" y="505"/>
                      <a:pt x="246" y="489"/>
                      <a:pt x="273" y="474"/>
                    </a:cubicBezTo>
                    <a:cubicBezTo>
                      <a:pt x="341" y="436"/>
                      <a:pt x="346" y="420"/>
                      <a:pt x="425" y="405"/>
                    </a:cubicBezTo>
                    <a:cubicBezTo>
                      <a:pt x="498" y="409"/>
                      <a:pt x="527" y="396"/>
                      <a:pt x="577" y="430"/>
                    </a:cubicBezTo>
                    <a:cubicBezTo>
                      <a:pt x="590" y="449"/>
                      <a:pt x="595" y="466"/>
                      <a:pt x="603" y="487"/>
                    </a:cubicBezTo>
                    <a:cubicBezTo>
                      <a:pt x="605" y="536"/>
                      <a:pt x="601" y="585"/>
                      <a:pt x="609" y="633"/>
                    </a:cubicBezTo>
                    <a:cubicBezTo>
                      <a:pt x="610" y="640"/>
                      <a:pt x="623" y="635"/>
                      <a:pt x="628" y="639"/>
                    </a:cubicBezTo>
                    <a:cubicBezTo>
                      <a:pt x="634" y="644"/>
                      <a:pt x="637" y="652"/>
                      <a:pt x="641" y="658"/>
                    </a:cubicBezTo>
                    <a:cubicBezTo>
                      <a:pt x="682" y="652"/>
                      <a:pt x="726" y="657"/>
                      <a:pt x="761" y="633"/>
                    </a:cubicBezTo>
                    <a:cubicBezTo>
                      <a:pt x="770" y="583"/>
                      <a:pt x="762" y="618"/>
                      <a:pt x="774" y="582"/>
                    </a:cubicBezTo>
                    <a:cubicBezTo>
                      <a:pt x="778" y="569"/>
                      <a:pt x="786" y="544"/>
                      <a:pt x="786" y="544"/>
                    </a:cubicBezTo>
                    <a:cubicBezTo>
                      <a:pt x="792" y="449"/>
                      <a:pt x="762" y="427"/>
                      <a:pt x="831" y="405"/>
                    </a:cubicBezTo>
                    <a:cubicBezTo>
                      <a:pt x="899" y="407"/>
                      <a:pt x="967" y="405"/>
                      <a:pt x="1034" y="411"/>
                    </a:cubicBezTo>
                    <a:cubicBezTo>
                      <a:pt x="1054" y="413"/>
                      <a:pt x="1083" y="437"/>
                      <a:pt x="1104" y="443"/>
                    </a:cubicBezTo>
                    <a:cubicBezTo>
                      <a:pt x="1156" y="495"/>
                      <a:pt x="1215" y="541"/>
                      <a:pt x="1275" y="582"/>
                    </a:cubicBezTo>
                    <a:cubicBezTo>
                      <a:pt x="1293" y="608"/>
                      <a:pt x="1304" y="688"/>
                      <a:pt x="1313" y="728"/>
                    </a:cubicBezTo>
                    <a:cubicBezTo>
                      <a:pt x="1315" y="739"/>
                      <a:pt x="1313" y="751"/>
                      <a:pt x="1319" y="760"/>
                    </a:cubicBezTo>
                    <a:cubicBezTo>
                      <a:pt x="1325" y="768"/>
                      <a:pt x="1336" y="768"/>
                      <a:pt x="1345" y="772"/>
                    </a:cubicBezTo>
                    <a:cubicBezTo>
                      <a:pt x="1372" y="799"/>
                      <a:pt x="1409" y="824"/>
                      <a:pt x="1446" y="836"/>
                    </a:cubicBezTo>
                    <a:cubicBezTo>
                      <a:pt x="1459" y="832"/>
                      <a:pt x="1473" y="831"/>
                      <a:pt x="1484" y="823"/>
                    </a:cubicBezTo>
                    <a:cubicBezTo>
                      <a:pt x="1490" y="819"/>
                      <a:pt x="1491" y="811"/>
                      <a:pt x="1491" y="804"/>
                    </a:cubicBezTo>
                    <a:cubicBezTo>
                      <a:pt x="1491" y="770"/>
                      <a:pt x="1488" y="737"/>
                      <a:pt x="1484" y="703"/>
                    </a:cubicBezTo>
                    <a:cubicBezTo>
                      <a:pt x="1479" y="655"/>
                      <a:pt x="1468" y="603"/>
                      <a:pt x="1453" y="557"/>
                    </a:cubicBezTo>
                    <a:cubicBezTo>
                      <a:pt x="1463" y="471"/>
                      <a:pt x="1450" y="447"/>
                      <a:pt x="1522" y="424"/>
                    </a:cubicBezTo>
                    <a:cubicBezTo>
                      <a:pt x="1551" y="431"/>
                      <a:pt x="1559" y="447"/>
                      <a:pt x="1586" y="455"/>
                    </a:cubicBezTo>
                    <a:cubicBezTo>
                      <a:pt x="1603" y="453"/>
                      <a:pt x="1629" y="464"/>
                      <a:pt x="1637" y="449"/>
                    </a:cubicBezTo>
                    <a:cubicBezTo>
                      <a:pt x="1650" y="423"/>
                      <a:pt x="1634" y="377"/>
                      <a:pt x="1624" y="347"/>
                    </a:cubicBezTo>
                    <a:cubicBezTo>
                      <a:pt x="1630" y="307"/>
                      <a:pt x="1650" y="241"/>
                      <a:pt x="1694" y="227"/>
                    </a:cubicBezTo>
                    <a:cubicBezTo>
                      <a:pt x="1721" y="206"/>
                      <a:pt x="1720" y="196"/>
                      <a:pt x="1738" y="170"/>
                    </a:cubicBezTo>
                    <a:cubicBezTo>
                      <a:pt x="1792" y="0"/>
                      <a:pt x="1588" y="91"/>
                      <a:pt x="1459" y="94"/>
                    </a:cubicBezTo>
                    <a:cubicBezTo>
                      <a:pt x="1461" y="112"/>
                      <a:pt x="1480" y="180"/>
                      <a:pt x="1465" y="202"/>
                    </a:cubicBezTo>
                    <a:cubicBezTo>
                      <a:pt x="1455" y="216"/>
                      <a:pt x="1432" y="211"/>
                      <a:pt x="1415" y="214"/>
                    </a:cubicBezTo>
                    <a:cubicBezTo>
                      <a:pt x="1402" y="233"/>
                      <a:pt x="1396" y="249"/>
                      <a:pt x="1389" y="271"/>
                    </a:cubicBezTo>
                    <a:cubicBezTo>
                      <a:pt x="1383" y="322"/>
                      <a:pt x="1389" y="327"/>
                      <a:pt x="1345" y="341"/>
                    </a:cubicBezTo>
                    <a:cubicBezTo>
                      <a:pt x="1329" y="340"/>
                      <a:pt x="1257" y="337"/>
                      <a:pt x="1231" y="328"/>
                    </a:cubicBezTo>
                    <a:cubicBezTo>
                      <a:pt x="1207" y="320"/>
                      <a:pt x="1198" y="285"/>
                      <a:pt x="1173" y="278"/>
                    </a:cubicBezTo>
                    <a:cubicBezTo>
                      <a:pt x="1142" y="269"/>
                      <a:pt x="1156" y="274"/>
                      <a:pt x="1129" y="265"/>
                    </a:cubicBezTo>
                    <a:cubicBezTo>
                      <a:pt x="1123" y="257"/>
                      <a:pt x="1117" y="248"/>
                      <a:pt x="1110" y="240"/>
                    </a:cubicBezTo>
                    <a:cubicBezTo>
                      <a:pt x="1096" y="224"/>
                      <a:pt x="1066" y="195"/>
                      <a:pt x="1066" y="195"/>
                    </a:cubicBezTo>
                    <a:cubicBezTo>
                      <a:pt x="1048" y="145"/>
                      <a:pt x="937" y="153"/>
                      <a:pt x="901" y="151"/>
                    </a:cubicBezTo>
                    <a:cubicBezTo>
                      <a:pt x="874" y="141"/>
                      <a:pt x="846" y="140"/>
                      <a:pt x="818" y="132"/>
                    </a:cubicBezTo>
                    <a:cubicBezTo>
                      <a:pt x="781" y="121"/>
                      <a:pt x="747" y="106"/>
                      <a:pt x="710" y="94"/>
                    </a:cubicBezTo>
                    <a:cubicBezTo>
                      <a:pt x="614" y="99"/>
                      <a:pt x="583" y="75"/>
                      <a:pt x="583" y="163"/>
                    </a:cubicBez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47" name="Freeform 159">
                <a:extLst>
                  <a:ext uri="{FF2B5EF4-FFF2-40B4-BE49-F238E27FC236}">
                    <a16:creationId xmlns:a16="http://schemas.microsoft.com/office/drawing/2014/main" id="{ECEDD767-8833-4FA9-9D01-9F252DFC37D7}"/>
                  </a:ext>
                </a:extLst>
              </p:cNvPr>
              <p:cNvSpPr>
                <a:spLocks/>
              </p:cNvSpPr>
              <p:nvPr/>
            </p:nvSpPr>
            <p:spPr bwMode="auto">
              <a:xfrm>
                <a:off x="5138" y="1637"/>
                <a:ext cx="1155" cy="1278"/>
              </a:xfrm>
              <a:custGeom>
                <a:avLst/>
                <a:gdLst>
                  <a:gd name="T0" fmla="*/ 1 w 1674"/>
                  <a:gd name="T1" fmla="*/ 15709 h 1143"/>
                  <a:gd name="T2" fmla="*/ 1 w 1674"/>
                  <a:gd name="T3" fmla="*/ 16963 h 1143"/>
                  <a:gd name="T4" fmla="*/ 1 w 1674"/>
                  <a:gd name="T5" fmla="*/ 18780 h 1143"/>
                  <a:gd name="T6" fmla="*/ 1 w 1674"/>
                  <a:gd name="T7" fmla="*/ 20776 h 1143"/>
                  <a:gd name="T8" fmla="*/ 1 w 1674"/>
                  <a:gd name="T9" fmla="*/ 22814 h 1143"/>
                  <a:gd name="T10" fmla="*/ 1 w 1674"/>
                  <a:gd name="T11" fmla="*/ 25266 h 1143"/>
                  <a:gd name="T12" fmla="*/ 1 w 1674"/>
                  <a:gd name="T13" fmla="*/ 25412 h 1143"/>
                  <a:gd name="T14" fmla="*/ 1 w 1674"/>
                  <a:gd name="T15" fmla="*/ 26456 h 1143"/>
                  <a:gd name="T16" fmla="*/ 1 w 1674"/>
                  <a:gd name="T17" fmla="*/ 28043 h 1143"/>
                  <a:gd name="T18" fmla="*/ 1 w 1674"/>
                  <a:gd name="T19" fmla="*/ 32329 h 1143"/>
                  <a:gd name="T20" fmla="*/ 1 w 1674"/>
                  <a:gd name="T21" fmla="*/ 36389 h 1143"/>
                  <a:gd name="T22" fmla="*/ 1 w 1674"/>
                  <a:gd name="T23" fmla="*/ 35332 h 1143"/>
                  <a:gd name="T24" fmla="*/ 1 w 1674"/>
                  <a:gd name="T25" fmla="*/ 33709 h 1143"/>
                  <a:gd name="T26" fmla="*/ 1 w 1674"/>
                  <a:gd name="T27" fmla="*/ 33133 h 1143"/>
                  <a:gd name="T28" fmla="*/ 1 w 1674"/>
                  <a:gd name="T29" fmla="*/ 31081 h 1143"/>
                  <a:gd name="T30" fmla="*/ 1 w 1674"/>
                  <a:gd name="T31" fmla="*/ 29921 h 1143"/>
                  <a:gd name="T32" fmla="*/ 1 w 1674"/>
                  <a:gd name="T33" fmla="*/ 29107 h 1143"/>
                  <a:gd name="T34" fmla="*/ 1 w 1674"/>
                  <a:gd name="T35" fmla="*/ 28262 h 1143"/>
                  <a:gd name="T36" fmla="*/ 1 w 1674"/>
                  <a:gd name="T37" fmla="*/ 27244 h 1143"/>
                  <a:gd name="T38" fmla="*/ 1 w 1674"/>
                  <a:gd name="T39" fmla="*/ 24842 h 1143"/>
                  <a:gd name="T40" fmla="*/ 1 w 1674"/>
                  <a:gd name="T41" fmla="*/ 24263 h 1143"/>
                  <a:gd name="T42" fmla="*/ 1 w 1674"/>
                  <a:gd name="T43" fmla="*/ 21405 h 1143"/>
                  <a:gd name="T44" fmla="*/ 1 w 1674"/>
                  <a:gd name="T45" fmla="*/ 20562 h 1143"/>
                  <a:gd name="T46" fmla="*/ 1 w 1674"/>
                  <a:gd name="T47" fmla="*/ 20997 h 1143"/>
                  <a:gd name="T48" fmla="*/ 1 w 1674"/>
                  <a:gd name="T49" fmla="*/ 21605 h 1143"/>
                  <a:gd name="T50" fmla="*/ 1 w 1674"/>
                  <a:gd name="T51" fmla="*/ 21792 h 1143"/>
                  <a:gd name="T52" fmla="*/ 1 w 1674"/>
                  <a:gd name="T53" fmla="*/ 21605 h 1143"/>
                  <a:gd name="T54" fmla="*/ 1 w 1674"/>
                  <a:gd name="T55" fmla="*/ 18967 h 1143"/>
                  <a:gd name="T56" fmla="*/ 1 w 1674"/>
                  <a:gd name="T57" fmla="*/ 14313 h 1143"/>
                  <a:gd name="T58" fmla="*/ 1 w 1674"/>
                  <a:gd name="T59" fmla="*/ 12324 h 1143"/>
                  <a:gd name="T60" fmla="*/ 1 w 1674"/>
                  <a:gd name="T61" fmla="*/ 13125 h 1143"/>
                  <a:gd name="T62" fmla="*/ 1 w 1674"/>
                  <a:gd name="T63" fmla="*/ 16366 h 1143"/>
                  <a:gd name="T64" fmla="*/ 1 w 1674"/>
                  <a:gd name="T65" fmla="*/ 17358 h 1143"/>
                  <a:gd name="T66" fmla="*/ 1 w 1674"/>
                  <a:gd name="T67" fmla="*/ 17173 h 1143"/>
                  <a:gd name="T68" fmla="*/ 1 w 1674"/>
                  <a:gd name="T69" fmla="*/ 15137 h 1143"/>
                  <a:gd name="T70" fmla="*/ 1 w 1674"/>
                  <a:gd name="T71" fmla="*/ 14912 h 1143"/>
                  <a:gd name="T72" fmla="*/ 1 w 1674"/>
                  <a:gd name="T73" fmla="*/ 9255 h 1143"/>
                  <a:gd name="T74" fmla="*/ 1 w 1674"/>
                  <a:gd name="T75" fmla="*/ 8040 h 1143"/>
                  <a:gd name="T76" fmla="*/ 1 w 1674"/>
                  <a:gd name="T77" fmla="*/ 6819 h 1143"/>
                  <a:gd name="T78" fmla="*/ 1 w 1674"/>
                  <a:gd name="T79" fmla="*/ 4051 h 1143"/>
                  <a:gd name="T80" fmla="*/ 1 w 1674"/>
                  <a:gd name="T81" fmla="*/ 2446 h 1143"/>
                  <a:gd name="T82" fmla="*/ 1 w 1674"/>
                  <a:gd name="T83" fmla="*/ 0 h 1143"/>
                  <a:gd name="T84" fmla="*/ 1 w 1674"/>
                  <a:gd name="T85" fmla="*/ 801 h 1143"/>
                  <a:gd name="T86" fmla="*/ 1 w 1674"/>
                  <a:gd name="T87" fmla="*/ 3222 h 1143"/>
                  <a:gd name="T88" fmla="*/ 1 w 1674"/>
                  <a:gd name="T89" fmla="*/ 4275 h 1143"/>
                  <a:gd name="T90" fmla="*/ 1 w 1674"/>
                  <a:gd name="T91" fmla="*/ 4422 h 1143"/>
                  <a:gd name="T92" fmla="*/ 1 w 1674"/>
                  <a:gd name="T93" fmla="*/ 5037 h 1143"/>
                  <a:gd name="T94" fmla="*/ 1 w 1674"/>
                  <a:gd name="T95" fmla="*/ 5833 h 1143"/>
                  <a:gd name="T96" fmla="*/ 1 w 1674"/>
                  <a:gd name="T97" fmla="*/ 7873 h 1143"/>
                  <a:gd name="T98" fmla="*/ 1 w 1674"/>
                  <a:gd name="T99" fmla="*/ 9096 h 1143"/>
                  <a:gd name="T100" fmla="*/ 1 w 1674"/>
                  <a:gd name="T101" fmla="*/ 10853 h 1143"/>
                  <a:gd name="T102" fmla="*/ 1 w 1674"/>
                  <a:gd name="T103" fmla="*/ 11523 h 1143"/>
                  <a:gd name="T104" fmla="*/ 1 w 1674"/>
                  <a:gd name="T105" fmla="*/ 11889 h 1143"/>
                  <a:gd name="T106" fmla="*/ 1 w 1674"/>
                  <a:gd name="T107" fmla="*/ 15709 h 1143"/>
                  <a:gd name="T108" fmla="*/ 1 w 1674"/>
                  <a:gd name="T109" fmla="*/ 16762 h 11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74"/>
                  <a:gd name="T166" fmla="*/ 0 h 1143"/>
                  <a:gd name="T167" fmla="*/ 1674 w 1674"/>
                  <a:gd name="T168" fmla="*/ 1143 h 11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74" h="1143">
                    <a:moveTo>
                      <a:pt x="653" y="494"/>
                    </a:moveTo>
                    <a:cubicBezTo>
                      <a:pt x="632" y="508"/>
                      <a:pt x="610" y="519"/>
                      <a:pt x="589" y="533"/>
                    </a:cubicBezTo>
                    <a:cubicBezTo>
                      <a:pt x="574" y="557"/>
                      <a:pt x="556" y="574"/>
                      <a:pt x="532" y="590"/>
                    </a:cubicBezTo>
                    <a:cubicBezTo>
                      <a:pt x="518" y="611"/>
                      <a:pt x="508" y="632"/>
                      <a:pt x="494" y="653"/>
                    </a:cubicBezTo>
                    <a:cubicBezTo>
                      <a:pt x="481" y="708"/>
                      <a:pt x="501" y="645"/>
                      <a:pt x="450" y="716"/>
                    </a:cubicBezTo>
                    <a:cubicBezTo>
                      <a:pt x="441" y="729"/>
                      <a:pt x="412" y="786"/>
                      <a:pt x="386" y="793"/>
                    </a:cubicBezTo>
                    <a:cubicBezTo>
                      <a:pt x="367" y="798"/>
                      <a:pt x="348" y="797"/>
                      <a:pt x="329" y="799"/>
                    </a:cubicBezTo>
                    <a:cubicBezTo>
                      <a:pt x="233" y="895"/>
                      <a:pt x="379" y="752"/>
                      <a:pt x="291" y="831"/>
                    </a:cubicBezTo>
                    <a:cubicBezTo>
                      <a:pt x="202" y="911"/>
                      <a:pt x="289" y="873"/>
                      <a:pt x="94" y="881"/>
                    </a:cubicBezTo>
                    <a:cubicBezTo>
                      <a:pt x="63" y="912"/>
                      <a:pt x="29" y="973"/>
                      <a:pt x="18" y="1015"/>
                    </a:cubicBezTo>
                    <a:cubicBezTo>
                      <a:pt x="33" y="1143"/>
                      <a:pt x="0" y="1117"/>
                      <a:pt x="69" y="1142"/>
                    </a:cubicBezTo>
                    <a:cubicBezTo>
                      <a:pt x="103" y="1135"/>
                      <a:pt x="132" y="1125"/>
                      <a:pt x="164" y="1110"/>
                    </a:cubicBezTo>
                    <a:cubicBezTo>
                      <a:pt x="200" y="1074"/>
                      <a:pt x="242" y="1066"/>
                      <a:pt x="291" y="1059"/>
                    </a:cubicBezTo>
                    <a:cubicBezTo>
                      <a:pt x="310" y="1053"/>
                      <a:pt x="329" y="1046"/>
                      <a:pt x="348" y="1040"/>
                    </a:cubicBezTo>
                    <a:cubicBezTo>
                      <a:pt x="375" y="1021"/>
                      <a:pt x="399" y="998"/>
                      <a:pt x="424" y="977"/>
                    </a:cubicBezTo>
                    <a:cubicBezTo>
                      <a:pt x="437" y="967"/>
                      <a:pt x="442" y="948"/>
                      <a:pt x="456" y="939"/>
                    </a:cubicBezTo>
                    <a:cubicBezTo>
                      <a:pt x="493" y="913"/>
                      <a:pt x="594" y="915"/>
                      <a:pt x="621" y="913"/>
                    </a:cubicBezTo>
                    <a:cubicBezTo>
                      <a:pt x="647" y="907"/>
                      <a:pt x="664" y="894"/>
                      <a:pt x="691" y="888"/>
                    </a:cubicBezTo>
                    <a:cubicBezTo>
                      <a:pt x="711" y="868"/>
                      <a:pt x="722" y="864"/>
                      <a:pt x="748" y="856"/>
                    </a:cubicBezTo>
                    <a:cubicBezTo>
                      <a:pt x="799" y="821"/>
                      <a:pt x="731" y="799"/>
                      <a:pt x="703" y="780"/>
                    </a:cubicBezTo>
                    <a:cubicBezTo>
                      <a:pt x="701" y="774"/>
                      <a:pt x="696" y="768"/>
                      <a:pt x="697" y="761"/>
                    </a:cubicBezTo>
                    <a:cubicBezTo>
                      <a:pt x="698" y="755"/>
                      <a:pt x="724" y="680"/>
                      <a:pt x="729" y="672"/>
                    </a:cubicBezTo>
                    <a:cubicBezTo>
                      <a:pt x="741" y="655"/>
                      <a:pt x="786" y="647"/>
                      <a:pt x="786" y="647"/>
                    </a:cubicBezTo>
                    <a:cubicBezTo>
                      <a:pt x="805" y="651"/>
                      <a:pt x="825" y="652"/>
                      <a:pt x="843" y="659"/>
                    </a:cubicBezTo>
                    <a:cubicBezTo>
                      <a:pt x="853" y="663"/>
                      <a:pt x="859" y="673"/>
                      <a:pt x="868" y="678"/>
                    </a:cubicBezTo>
                    <a:cubicBezTo>
                      <a:pt x="876" y="682"/>
                      <a:pt x="885" y="683"/>
                      <a:pt x="894" y="685"/>
                    </a:cubicBezTo>
                    <a:cubicBezTo>
                      <a:pt x="925" y="704"/>
                      <a:pt x="946" y="687"/>
                      <a:pt x="983" y="678"/>
                    </a:cubicBezTo>
                    <a:cubicBezTo>
                      <a:pt x="991" y="636"/>
                      <a:pt x="1014" y="628"/>
                      <a:pt x="1040" y="596"/>
                    </a:cubicBezTo>
                    <a:cubicBezTo>
                      <a:pt x="1078" y="550"/>
                      <a:pt x="1099" y="492"/>
                      <a:pt x="1141" y="450"/>
                    </a:cubicBezTo>
                    <a:cubicBezTo>
                      <a:pt x="1181" y="410"/>
                      <a:pt x="1223" y="403"/>
                      <a:pt x="1274" y="387"/>
                    </a:cubicBezTo>
                    <a:cubicBezTo>
                      <a:pt x="1319" y="392"/>
                      <a:pt x="1348" y="400"/>
                      <a:pt x="1389" y="412"/>
                    </a:cubicBezTo>
                    <a:cubicBezTo>
                      <a:pt x="1449" y="472"/>
                      <a:pt x="1466" y="487"/>
                      <a:pt x="1547" y="513"/>
                    </a:cubicBezTo>
                    <a:cubicBezTo>
                      <a:pt x="1590" y="543"/>
                      <a:pt x="1570" y="534"/>
                      <a:pt x="1604" y="545"/>
                    </a:cubicBezTo>
                    <a:cubicBezTo>
                      <a:pt x="1623" y="543"/>
                      <a:pt x="1650" y="554"/>
                      <a:pt x="1661" y="539"/>
                    </a:cubicBezTo>
                    <a:cubicBezTo>
                      <a:pt x="1674" y="522"/>
                      <a:pt x="1673" y="487"/>
                      <a:pt x="1655" y="475"/>
                    </a:cubicBezTo>
                    <a:cubicBezTo>
                      <a:pt x="1629" y="457"/>
                      <a:pt x="1592" y="471"/>
                      <a:pt x="1560" y="469"/>
                    </a:cubicBezTo>
                    <a:cubicBezTo>
                      <a:pt x="1473" y="405"/>
                      <a:pt x="1568" y="334"/>
                      <a:pt x="1452" y="291"/>
                    </a:cubicBezTo>
                    <a:cubicBezTo>
                      <a:pt x="1438" y="277"/>
                      <a:pt x="1420" y="268"/>
                      <a:pt x="1408" y="253"/>
                    </a:cubicBezTo>
                    <a:cubicBezTo>
                      <a:pt x="1399" y="242"/>
                      <a:pt x="1397" y="227"/>
                      <a:pt x="1389" y="215"/>
                    </a:cubicBezTo>
                    <a:cubicBezTo>
                      <a:pt x="1384" y="186"/>
                      <a:pt x="1385" y="155"/>
                      <a:pt x="1376" y="127"/>
                    </a:cubicBezTo>
                    <a:cubicBezTo>
                      <a:pt x="1370" y="109"/>
                      <a:pt x="1356" y="94"/>
                      <a:pt x="1350" y="76"/>
                    </a:cubicBezTo>
                    <a:cubicBezTo>
                      <a:pt x="1342" y="51"/>
                      <a:pt x="1333" y="25"/>
                      <a:pt x="1325" y="0"/>
                    </a:cubicBezTo>
                    <a:cubicBezTo>
                      <a:pt x="1290" y="5"/>
                      <a:pt x="1265" y="5"/>
                      <a:pt x="1236" y="25"/>
                    </a:cubicBezTo>
                    <a:cubicBezTo>
                      <a:pt x="1218" y="53"/>
                      <a:pt x="1194" y="76"/>
                      <a:pt x="1173" y="101"/>
                    </a:cubicBezTo>
                    <a:cubicBezTo>
                      <a:pt x="1163" y="113"/>
                      <a:pt x="1159" y="129"/>
                      <a:pt x="1141" y="133"/>
                    </a:cubicBezTo>
                    <a:cubicBezTo>
                      <a:pt x="1120" y="138"/>
                      <a:pt x="1099" y="137"/>
                      <a:pt x="1078" y="139"/>
                    </a:cubicBezTo>
                    <a:cubicBezTo>
                      <a:pt x="1035" y="169"/>
                      <a:pt x="1083" y="138"/>
                      <a:pt x="1040" y="158"/>
                    </a:cubicBezTo>
                    <a:cubicBezTo>
                      <a:pt x="1023" y="166"/>
                      <a:pt x="989" y="184"/>
                      <a:pt x="989" y="184"/>
                    </a:cubicBezTo>
                    <a:cubicBezTo>
                      <a:pt x="970" y="212"/>
                      <a:pt x="941" y="226"/>
                      <a:pt x="913" y="247"/>
                    </a:cubicBezTo>
                    <a:cubicBezTo>
                      <a:pt x="899" y="258"/>
                      <a:pt x="890" y="275"/>
                      <a:pt x="875" y="285"/>
                    </a:cubicBezTo>
                    <a:cubicBezTo>
                      <a:pt x="851" y="301"/>
                      <a:pt x="825" y="322"/>
                      <a:pt x="805" y="342"/>
                    </a:cubicBezTo>
                    <a:cubicBezTo>
                      <a:pt x="800" y="347"/>
                      <a:pt x="798" y="356"/>
                      <a:pt x="792" y="361"/>
                    </a:cubicBezTo>
                    <a:cubicBezTo>
                      <a:pt x="784" y="368"/>
                      <a:pt x="746" y="373"/>
                      <a:pt x="741" y="374"/>
                    </a:cubicBezTo>
                    <a:cubicBezTo>
                      <a:pt x="687" y="411"/>
                      <a:pt x="689" y="463"/>
                      <a:pt x="640" y="494"/>
                    </a:cubicBezTo>
                    <a:cubicBezTo>
                      <a:pt x="633" y="518"/>
                      <a:pt x="637" y="507"/>
                      <a:pt x="627" y="526"/>
                    </a:cubicBez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grpSp>
        <p:sp>
          <p:nvSpPr>
            <p:cNvPr id="241" name="TextBox 335">
              <a:extLst>
                <a:ext uri="{FF2B5EF4-FFF2-40B4-BE49-F238E27FC236}">
                  <a16:creationId xmlns:a16="http://schemas.microsoft.com/office/drawing/2014/main" id="{FAB86428-BA7A-43A9-9ACB-3F72F18B2D47}"/>
                </a:ext>
              </a:extLst>
            </p:cNvPr>
            <p:cNvSpPr txBox="1">
              <a:spLocks noChangeArrowheads="1"/>
            </p:cNvSpPr>
            <p:nvPr/>
          </p:nvSpPr>
          <p:spPr bwMode="auto">
            <a:xfrm>
              <a:off x="9698401" y="3677066"/>
              <a:ext cx="1099280" cy="2401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4C4C4E"/>
                  </a:solidFill>
                  <a:effectLst/>
                  <a:uLnTx/>
                  <a:uFillTx/>
                  <a:latin typeface="Segoe UI"/>
                  <a:ea typeface="Verdana" panose="020B0604030504040204" pitchFamily="34" charset="0"/>
                  <a:cs typeface="Verdana" panose="020B0604030504040204" pitchFamily="34" charset="0"/>
                </a:rPr>
                <a:t>Bermuda</a:t>
              </a:r>
            </a:p>
          </p:txBody>
        </p:sp>
      </p:grpSp>
      <p:cxnSp>
        <p:nvCxnSpPr>
          <p:cNvPr id="248" name="AutoShape 143">
            <a:extLst>
              <a:ext uri="{FF2B5EF4-FFF2-40B4-BE49-F238E27FC236}">
                <a16:creationId xmlns:a16="http://schemas.microsoft.com/office/drawing/2014/main" id="{B778EAB5-41B5-4718-82AB-18BAFC411353}"/>
              </a:ext>
            </a:extLst>
          </p:cNvPr>
          <p:cNvCxnSpPr>
            <a:cxnSpLocks noChangeShapeType="1"/>
          </p:cNvCxnSpPr>
          <p:nvPr/>
        </p:nvCxnSpPr>
        <p:spPr bwMode="auto">
          <a:xfrm flipV="1">
            <a:off x="10200944" y="5066121"/>
            <a:ext cx="177688" cy="318898"/>
          </a:xfrm>
          <a:prstGeom prst="straightConnector1">
            <a:avLst/>
          </a:prstGeom>
          <a:noFill/>
          <a:ln w="1587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 name="Group 1">
            <a:extLst>
              <a:ext uri="{FF2B5EF4-FFF2-40B4-BE49-F238E27FC236}">
                <a16:creationId xmlns:a16="http://schemas.microsoft.com/office/drawing/2014/main" id="{386E9BB2-2426-480C-9965-338264449638}"/>
              </a:ext>
            </a:extLst>
          </p:cNvPr>
          <p:cNvGrpSpPr/>
          <p:nvPr/>
        </p:nvGrpSpPr>
        <p:grpSpPr>
          <a:xfrm>
            <a:off x="654122" y="373473"/>
            <a:ext cx="7700347" cy="3505955"/>
            <a:chOff x="-678916" y="2094219"/>
            <a:chExt cx="6958933" cy="3168390"/>
          </a:xfrm>
        </p:grpSpPr>
        <p:grpSp>
          <p:nvGrpSpPr>
            <p:cNvPr id="249" name="Group 248">
              <a:extLst>
                <a:ext uri="{FF2B5EF4-FFF2-40B4-BE49-F238E27FC236}">
                  <a16:creationId xmlns:a16="http://schemas.microsoft.com/office/drawing/2014/main" id="{5422F37D-53D2-4DE3-947A-268BFF9E0DB8}"/>
                </a:ext>
              </a:extLst>
            </p:cNvPr>
            <p:cNvGrpSpPr/>
            <p:nvPr/>
          </p:nvGrpSpPr>
          <p:grpSpPr>
            <a:xfrm>
              <a:off x="1051330" y="2094219"/>
              <a:ext cx="5228687" cy="3033227"/>
              <a:chOff x="2793357" y="1307188"/>
              <a:chExt cx="6450013" cy="3741738"/>
            </a:xfrm>
          </p:grpSpPr>
          <p:sp>
            <p:nvSpPr>
              <p:cNvPr id="250" name="Freeform 29">
                <a:extLst>
                  <a:ext uri="{FF2B5EF4-FFF2-40B4-BE49-F238E27FC236}">
                    <a16:creationId xmlns:a16="http://schemas.microsoft.com/office/drawing/2014/main" id="{C78A4FA8-02C4-4A57-B9A7-A5D0D3ABB488}"/>
                  </a:ext>
                </a:extLst>
              </p:cNvPr>
              <p:cNvSpPr>
                <a:spLocks/>
              </p:cNvSpPr>
              <p:nvPr/>
            </p:nvSpPr>
            <p:spPr bwMode="auto">
              <a:xfrm>
                <a:off x="8781407" y="1307188"/>
                <a:ext cx="461963" cy="708025"/>
              </a:xfrm>
              <a:custGeom>
                <a:avLst/>
                <a:gdLst>
                  <a:gd name="T0" fmla="*/ 0 w 1133"/>
                  <a:gd name="T1" fmla="*/ 0 h 1872"/>
                  <a:gd name="T2" fmla="*/ 0 w 1133"/>
                  <a:gd name="T3" fmla="*/ 0 h 1872"/>
                  <a:gd name="T4" fmla="*/ 0 w 1133"/>
                  <a:gd name="T5" fmla="*/ 0 h 1872"/>
                  <a:gd name="T6" fmla="*/ 0 w 1133"/>
                  <a:gd name="T7" fmla="*/ 0 h 1872"/>
                  <a:gd name="T8" fmla="*/ 0 w 1133"/>
                  <a:gd name="T9" fmla="*/ 0 h 1872"/>
                  <a:gd name="T10" fmla="*/ 0 w 1133"/>
                  <a:gd name="T11" fmla="*/ 0 h 1872"/>
                  <a:gd name="T12" fmla="*/ 0 w 1133"/>
                  <a:gd name="T13" fmla="*/ 0 h 1872"/>
                  <a:gd name="T14" fmla="*/ 0 w 1133"/>
                  <a:gd name="T15" fmla="*/ 0 h 1872"/>
                  <a:gd name="T16" fmla="*/ 0 w 1133"/>
                  <a:gd name="T17" fmla="*/ 0 h 1872"/>
                  <a:gd name="T18" fmla="*/ 0 w 1133"/>
                  <a:gd name="T19" fmla="*/ 0 h 1872"/>
                  <a:gd name="T20" fmla="*/ 0 w 1133"/>
                  <a:gd name="T21" fmla="*/ 0 h 1872"/>
                  <a:gd name="T22" fmla="*/ 0 w 1133"/>
                  <a:gd name="T23" fmla="*/ 0 h 1872"/>
                  <a:gd name="T24" fmla="*/ 0 w 1133"/>
                  <a:gd name="T25" fmla="*/ 0 h 1872"/>
                  <a:gd name="T26" fmla="*/ 0 w 1133"/>
                  <a:gd name="T27" fmla="*/ 0 h 1872"/>
                  <a:gd name="T28" fmla="*/ 0 w 1133"/>
                  <a:gd name="T29" fmla="*/ 0 h 1872"/>
                  <a:gd name="T30" fmla="*/ 0 w 1133"/>
                  <a:gd name="T31" fmla="*/ 0 h 1872"/>
                  <a:gd name="T32" fmla="*/ 0 w 1133"/>
                  <a:gd name="T33" fmla="*/ 0 h 1872"/>
                  <a:gd name="T34" fmla="*/ 0 w 1133"/>
                  <a:gd name="T35" fmla="*/ 0 h 1872"/>
                  <a:gd name="T36" fmla="*/ 0 w 1133"/>
                  <a:gd name="T37" fmla="*/ 0 h 1872"/>
                  <a:gd name="T38" fmla="*/ 0 w 1133"/>
                  <a:gd name="T39" fmla="*/ 0 h 18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3"/>
                  <a:gd name="T61" fmla="*/ 0 h 1872"/>
                  <a:gd name="T62" fmla="*/ 1133 w 1133"/>
                  <a:gd name="T63" fmla="*/ 1872 h 18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3" h="1872">
                    <a:moveTo>
                      <a:pt x="0" y="1052"/>
                    </a:moveTo>
                    <a:lnTo>
                      <a:pt x="304" y="1811"/>
                    </a:lnTo>
                    <a:lnTo>
                      <a:pt x="397" y="1872"/>
                    </a:lnTo>
                    <a:lnTo>
                      <a:pt x="482" y="1549"/>
                    </a:lnTo>
                    <a:lnTo>
                      <a:pt x="1133" y="841"/>
                    </a:lnTo>
                    <a:lnTo>
                      <a:pt x="1069" y="678"/>
                    </a:lnTo>
                    <a:lnTo>
                      <a:pt x="978" y="713"/>
                    </a:lnTo>
                    <a:lnTo>
                      <a:pt x="851" y="566"/>
                    </a:lnTo>
                    <a:lnTo>
                      <a:pt x="688" y="122"/>
                    </a:lnTo>
                    <a:lnTo>
                      <a:pt x="671" y="82"/>
                    </a:lnTo>
                    <a:lnTo>
                      <a:pt x="417" y="0"/>
                    </a:lnTo>
                    <a:lnTo>
                      <a:pt x="386" y="41"/>
                    </a:lnTo>
                    <a:lnTo>
                      <a:pt x="333" y="82"/>
                    </a:lnTo>
                    <a:lnTo>
                      <a:pt x="217" y="65"/>
                    </a:lnTo>
                    <a:lnTo>
                      <a:pt x="95" y="357"/>
                    </a:lnTo>
                    <a:lnTo>
                      <a:pt x="95" y="380"/>
                    </a:lnTo>
                    <a:lnTo>
                      <a:pt x="133" y="441"/>
                    </a:lnTo>
                    <a:lnTo>
                      <a:pt x="95" y="632"/>
                    </a:lnTo>
                    <a:lnTo>
                      <a:pt x="144" y="693"/>
                    </a:lnTo>
                    <a:lnTo>
                      <a:pt x="0" y="1052"/>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1" name="Freeform 30">
                <a:extLst>
                  <a:ext uri="{FF2B5EF4-FFF2-40B4-BE49-F238E27FC236}">
                    <a16:creationId xmlns:a16="http://schemas.microsoft.com/office/drawing/2014/main" id="{C19A9360-0D11-44C7-9C68-A008672AF406}"/>
                  </a:ext>
                </a:extLst>
              </p:cNvPr>
              <p:cNvSpPr>
                <a:spLocks/>
              </p:cNvSpPr>
              <p:nvPr/>
            </p:nvSpPr>
            <p:spPr bwMode="auto">
              <a:xfrm>
                <a:off x="8781407" y="1307188"/>
                <a:ext cx="461963" cy="708025"/>
              </a:xfrm>
              <a:custGeom>
                <a:avLst/>
                <a:gdLst>
                  <a:gd name="T0" fmla="*/ 0 w 1133"/>
                  <a:gd name="T1" fmla="*/ 0 h 1872"/>
                  <a:gd name="T2" fmla="*/ 0 w 1133"/>
                  <a:gd name="T3" fmla="*/ 0 h 1872"/>
                  <a:gd name="T4" fmla="*/ 0 w 1133"/>
                  <a:gd name="T5" fmla="*/ 0 h 1872"/>
                  <a:gd name="T6" fmla="*/ 0 w 1133"/>
                  <a:gd name="T7" fmla="*/ 0 h 1872"/>
                  <a:gd name="T8" fmla="*/ 0 w 1133"/>
                  <a:gd name="T9" fmla="*/ 0 h 1872"/>
                  <a:gd name="T10" fmla="*/ 0 w 1133"/>
                  <a:gd name="T11" fmla="*/ 0 h 1872"/>
                  <a:gd name="T12" fmla="*/ 0 w 1133"/>
                  <a:gd name="T13" fmla="*/ 0 h 1872"/>
                  <a:gd name="T14" fmla="*/ 0 w 1133"/>
                  <a:gd name="T15" fmla="*/ 0 h 1872"/>
                  <a:gd name="T16" fmla="*/ 0 w 1133"/>
                  <a:gd name="T17" fmla="*/ 0 h 1872"/>
                  <a:gd name="T18" fmla="*/ 0 w 1133"/>
                  <a:gd name="T19" fmla="*/ 0 h 1872"/>
                  <a:gd name="T20" fmla="*/ 0 w 1133"/>
                  <a:gd name="T21" fmla="*/ 0 h 1872"/>
                  <a:gd name="T22" fmla="*/ 0 w 1133"/>
                  <a:gd name="T23" fmla="*/ 0 h 1872"/>
                  <a:gd name="T24" fmla="*/ 0 w 1133"/>
                  <a:gd name="T25" fmla="*/ 0 h 1872"/>
                  <a:gd name="T26" fmla="*/ 0 w 1133"/>
                  <a:gd name="T27" fmla="*/ 0 h 1872"/>
                  <a:gd name="T28" fmla="*/ 0 w 1133"/>
                  <a:gd name="T29" fmla="*/ 0 h 1872"/>
                  <a:gd name="T30" fmla="*/ 0 w 1133"/>
                  <a:gd name="T31" fmla="*/ 0 h 1872"/>
                  <a:gd name="T32" fmla="*/ 0 w 1133"/>
                  <a:gd name="T33" fmla="*/ 0 h 1872"/>
                  <a:gd name="T34" fmla="*/ 0 w 1133"/>
                  <a:gd name="T35" fmla="*/ 0 h 1872"/>
                  <a:gd name="T36" fmla="*/ 0 w 1133"/>
                  <a:gd name="T37" fmla="*/ 0 h 1872"/>
                  <a:gd name="T38" fmla="*/ 0 w 1133"/>
                  <a:gd name="T39" fmla="*/ 0 h 18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3"/>
                  <a:gd name="T61" fmla="*/ 0 h 1872"/>
                  <a:gd name="T62" fmla="*/ 1133 w 1133"/>
                  <a:gd name="T63" fmla="*/ 1872 h 18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3" h="1872">
                    <a:moveTo>
                      <a:pt x="0" y="1052"/>
                    </a:moveTo>
                    <a:lnTo>
                      <a:pt x="304" y="1811"/>
                    </a:lnTo>
                    <a:lnTo>
                      <a:pt x="397" y="1872"/>
                    </a:lnTo>
                    <a:lnTo>
                      <a:pt x="482" y="1549"/>
                    </a:lnTo>
                    <a:lnTo>
                      <a:pt x="1133" y="841"/>
                    </a:lnTo>
                    <a:lnTo>
                      <a:pt x="1069" y="678"/>
                    </a:lnTo>
                    <a:lnTo>
                      <a:pt x="978" y="713"/>
                    </a:lnTo>
                    <a:lnTo>
                      <a:pt x="851" y="566"/>
                    </a:lnTo>
                    <a:lnTo>
                      <a:pt x="688" y="122"/>
                    </a:lnTo>
                    <a:lnTo>
                      <a:pt x="671" y="82"/>
                    </a:lnTo>
                    <a:lnTo>
                      <a:pt x="417" y="0"/>
                    </a:lnTo>
                    <a:lnTo>
                      <a:pt x="386" y="41"/>
                    </a:lnTo>
                    <a:lnTo>
                      <a:pt x="333" y="82"/>
                    </a:lnTo>
                    <a:lnTo>
                      <a:pt x="217" y="65"/>
                    </a:lnTo>
                    <a:lnTo>
                      <a:pt x="95" y="357"/>
                    </a:lnTo>
                    <a:lnTo>
                      <a:pt x="95" y="380"/>
                    </a:lnTo>
                    <a:lnTo>
                      <a:pt x="133" y="441"/>
                    </a:lnTo>
                    <a:lnTo>
                      <a:pt x="95" y="632"/>
                    </a:lnTo>
                    <a:lnTo>
                      <a:pt x="144" y="693"/>
                    </a:lnTo>
                    <a:lnTo>
                      <a:pt x="0" y="1052"/>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2" name="Freeform 31">
                <a:extLst>
                  <a:ext uri="{FF2B5EF4-FFF2-40B4-BE49-F238E27FC236}">
                    <a16:creationId xmlns:a16="http://schemas.microsoft.com/office/drawing/2014/main" id="{4D821089-3BF7-4B98-8E6E-888F72FA6CD7}"/>
                  </a:ext>
                </a:extLst>
              </p:cNvPr>
              <p:cNvSpPr>
                <a:spLocks/>
              </p:cNvSpPr>
              <p:nvPr/>
            </p:nvSpPr>
            <p:spPr bwMode="auto">
              <a:xfrm>
                <a:off x="8738545" y="1704063"/>
                <a:ext cx="206375" cy="419100"/>
              </a:xfrm>
              <a:custGeom>
                <a:avLst/>
                <a:gdLst>
                  <a:gd name="T0" fmla="*/ 0 w 505"/>
                  <a:gd name="T1" fmla="*/ 0 h 1108"/>
                  <a:gd name="T2" fmla="*/ 0 w 505"/>
                  <a:gd name="T3" fmla="*/ 0 h 1108"/>
                  <a:gd name="T4" fmla="*/ 0 w 505"/>
                  <a:gd name="T5" fmla="*/ 0 h 1108"/>
                  <a:gd name="T6" fmla="*/ 0 w 505"/>
                  <a:gd name="T7" fmla="*/ 0 h 1108"/>
                  <a:gd name="T8" fmla="*/ 0 w 505"/>
                  <a:gd name="T9" fmla="*/ 0 h 1108"/>
                  <a:gd name="T10" fmla="*/ 0 w 505"/>
                  <a:gd name="T11" fmla="*/ 0 h 1108"/>
                  <a:gd name="T12" fmla="*/ 0 w 505"/>
                  <a:gd name="T13" fmla="*/ 0 h 1108"/>
                  <a:gd name="T14" fmla="*/ 0 w 505"/>
                  <a:gd name="T15" fmla="*/ 0 h 1108"/>
                  <a:gd name="T16" fmla="*/ 0 w 505"/>
                  <a:gd name="T17" fmla="*/ 0 h 1108"/>
                  <a:gd name="T18" fmla="*/ 0 w 505"/>
                  <a:gd name="T19" fmla="*/ 0 h 1108"/>
                  <a:gd name="T20" fmla="*/ 0 w 505"/>
                  <a:gd name="T21" fmla="*/ 0 h 1108"/>
                  <a:gd name="T22" fmla="*/ 0 w 505"/>
                  <a:gd name="T23" fmla="*/ 0 h 1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5"/>
                  <a:gd name="T37" fmla="*/ 0 h 1108"/>
                  <a:gd name="T38" fmla="*/ 505 w 505"/>
                  <a:gd name="T39" fmla="*/ 1108 h 1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5" h="1108">
                    <a:moveTo>
                      <a:pt x="483" y="897"/>
                    </a:moveTo>
                    <a:lnTo>
                      <a:pt x="383" y="1007"/>
                    </a:lnTo>
                    <a:lnTo>
                      <a:pt x="61" y="1108"/>
                    </a:lnTo>
                    <a:lnTo>
                      <a:pt x="0" y="648"/>
                    </a:lnTo>
                    <a:lnTo>
                      <a:pt x="18" y="627"/>
                    </a:lnTo>
                    <a:lnTo>
                      <a:pt x="79" y="315"/>
                    </a:lnTo>
                    <a:lnTo>
                      <a:pt x="61" y="242"/>
                    </a:lnTo>
                    <a:lnTo>
                      <a:pt x="61" y="34"/>
                    </a:lnTo>
                    <a:lnTo>
                      <a:pt x="110" y="0"/>
                    </a:lnTo>
                    <a:lnTo>
                      <a:pt x="412" y="757"/>
                    </a:lnTo>
                    <a:lnTo>
                      <a:pt x="505" y="818"/>
                    </a:lnTo>
                    <a:lnTo>
                      <a:pt x="483" y="897"/>
                    </a:lnTo>
                    <a:close/>
                  </a:path>
                </a:pathLst>
              </a:custGeom>
              <a:solidFill>
                <a:srgbClr val="006D00"/>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3" name="Freeform 32">
                <a:extLst>
                  <a:ext uri="{FF2B5EF4-FFF2-40B4-BE49-F238E27FC236}">
                    <a16:creationId xmlns:a16="http://schemas.microsoft.com/office/drawing/2014/main" id="{D291FD0B-AD00-4FA1-BA28-9868C1698F76}"/>
                  </a:ext>
                </a:extLst>
              </p:cNvPr>
              <p:cNvSpPr>
                <a:spLocks/>
              </p:cNvSpPr>
              <p:nvPr/>
            </p:nvSpPr>
            <p:spPr bwMode="auto">
              <a:xfrm>
                <a:off x="8738545" y="1704063"/>
                <a:ext cx="206375" cy="419100"/>
              </a:xfrm>
              <a:custGeom>
                <a:avLst/>
                <a:gdLst>
                  <a:gd name="T0" fmla="*/ 0 w 505"/>
                  <a:gd name="T1" fmla="*/ 0 h 1108"/>
                  <a:gd name="T2" fmla="*/ 0 w 505"/>
                  <a:gd name="T3" fmla="*/ 0 h 1108"/>
                  <a:gd name="T4" fmla="*/ 0 w 505"/>
                  <a:gd name="T5" fmla="*/ 0 h 1108"/>
                  <a:gd name="T6" fmla="*/ 0 w 505"/>
                  <a:gd name="T7" fmla="*/ 0 h 1108"/>
                  <a:gd name="T8" fmla="*/ 0 w 505"/>
                  <a:gd name="T9" fmla="*/ 0 h 1108"/>
                  <a:gd name="T10" fmla="*/ 0 w 505"/>
                  <a:gd name="T11" fmla="*/ 0 h 1108"/>
                  <a:gd name="T12" fmla="*/ 0 w 505"/>
                  <a:gd name="T13" fmla="*/ 0 h 1108"/>
                  <a:gd name="T14" fmla="*/ 0 w 505"/>
                  <a:gd name="T15" fmla="*/ 0 h 1108"/>
                  <a:gd name="T16" fmla="*/ 0 w 505"/>
                  <a:gd name="T17" fmla="*/ 0 h 1108"/>
                  <a:gd name="T18" fmla="*/ 0 w 505"/>
                  <a:gd name="T19" fmla="*/ 0 h 1108"/>
                  <a:gd name="T20" fmla="*/ 0 w 505"/>
                  <a:gd name="T21" fmla="*/ 0 h 1108"/>
                  <a:gd name="T22" fmla="*/ 0 w 505"/>
                  <a:gd name="T23" fmla="*/ 0 h 1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5"/>
                  <a:gd name="T37" fmla="*/ 0 h 1108"/>
                  <a:gd name="T38" fmla="*/ 505 w 505"/>
                  <a:gd name="T39" fmla="*/ 1108 h 1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5" h="1108">
                    <a:moveTo>
                      <a:pt x="483" y="897"/>
                    </a:moveTo>
                    <a:lnTo>
                      <a:pt x="383" y="1007"/>
                    </a:lnTo>
                    <a:lnTo>
                      <a:pt x="61" y="1108"/>
                    </a:lnTo>
                    <a:lnTo>
                      <a:pt x="0" y="648"/>
                    </a:lnTo>
                    <a:lnTo>
                      <a:pt x="18" y="627"/>
                    </a:lnTo>
                    <a:lnTo>
                      <a:pt x="79" y="315"/>
                    </a:lnTo>
                    <a:lnTo>
                      <a:pt x="61" y="242"/>
                    </a:lnTo>
                    <a:lnTo>
                      <a:pt x="61" y="34"/>
                    </a:lnTo>
                    <a:lnTo>
                      <a:pt x="110" y="0"/>
                    </a:lnTo>
                    <a:lnTo>
                      <a:pt x="412" y="757"/>
                    </a:lnTo>
                    <a:lnTo>
                      <a:pt x="505" y="818"/>
                    </a:lnTo>
                    <a:lnTo>
                      <a:pt x="483" y="897"/>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4" name="Freeform 33">
                <a:extLst>
                  <a:ext uri="{FF2B5EF4-FFF2-40B4-BE49-F238E27FC236}">
                    <a16:creationId xmlns:a16="http://schemas.microsoft.com/office/drawing/2014/main" id="{3167069B-4743-4C2B-A226-F4D0B77221D0}"/>
                  </a:ext>
                </a:extLst>
              </p:cNvPr>
              <p:cNvSpPr>
                <a:spLocks/>
              </p:cNvSpPr>
              <p:nvPr/>
            </p:nvSpPr>
            <p:spPr bwMode="auto">
              <a:xfrm>
                <a:off x="8559157" y="1715176"/>
                <a:ext cx="212725" cy="430213"/>
              </a:xfrm>
              <a:custGeom>
                <a:avLst/>
                <a:gdLst>
                  <a:gd name="T0" fmla="*/ 0 w 522"/>
                  <a:gd name="T1" fmla="*/ 0 h 1137"/>
                  <a:gd name="T2" fmla="*/ 0 w 522"/>
                  <a:gd name="T3" fmla="*/ 0 h 1137"/>
                  <a:gd name="T4" fmla="*/ 0 w 522"/>
                  <a:gd name="T5" fmla="*/ 0 h 1137"/>
                  <a:gd name="T6" fmla="*/ 0 w 522"/>
                  <a:gd name="T7" fmla="*/ 0 h 1137"/>
                  <a:gd name="T8" fmla="*/ 0 w 522"/>
                  <a:gd name="T9" fmla="*/ 0 h 1137"/>
                  <a:gd name="T10" fmla="*/ 0 w 522"/>
                  <a:gd name="T11" fmla="*/ 0 h 1137"/>
                  <a:gd name="T12" fmla="*/ 0 w 522"/>
                  <a:gd name="T13" fmla="*/ 0 h 1137"/>
                  <a:gd name="T14" fmla="*/ 0 w 522"/>
                  <a:gd name="T15" fmla="*/ 0 h 1137"/>
                  <a:gd name="T16" fmla="*/ 0 w 522"/>
                  <a:gd name="T17" fmla="*/ 0 h 1137"/>
                  <a:gd name="T18" fmla="*/ 0 w 522"/>
                  <a:gd name="T19" fmla="*/ 0 h 1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2"/>
                  <a:gd name="T31" fmla="*/ 0 h 1137"/>
                  <a:gd name="T32" fmla="*/ 522 w 522"/>
                  <a:gd name="T33" fmla="*/ 1137 h 1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2" h="1137">
                    <a:moveTo>
                      <a:pt x="444" y="136"/>
                    </a:moveTo>
                    <a:lnTo>
                      <a:pt x="0" y="286"/>
                    </a:lnTo>
                    <a:lnTo>
                      <a:pt x="336" y="1137"/>
                    </a:lnTo>
                    <a:lnTo>
                      <a:pt x="506" y="1079"/>
                    </a:lnTo>
                    <a:lnTo>
                      <a:pt x="444" y="619"/>
                    </a:lnTo>
                    <a:lnTo>
                      <a:pt x="459" y="599"/>
                    </a:lnTo>
                    <a:lnTo>
                      <a:pt x="522" y="286"/>
                    </a:lnTo>
                    <a:lnTo>
                      <a:pt x="506" y="214"/>
                    </a:lnTo>
                    <a:lnTo>
                      <a:pt x="499" y="0"/>
                    </a:lnTo>
                    <a:lnTo>
                      <a:pt x="444" y="136"/>
                    </a:lnTo>
                    <a:close/>
                  </a:path>
                </a:pathLst>
              </a:custGeom>
              <a:solidFill>
                <a:schemeClr val="accent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5" name="Freeform 34">
                <a:extLst>
                  <a:ext uri="{FF2B5EF4-FFF2-40B4-BE49-F238E27FC236}">
                    <a16:creationId xmlns:a16="http://schemas.microsoft.com/office/drawing/2014/main" id="{09AF1B01-3157-4072-83B7-57B2E46FB6FF}"/>
                  </a:ext>
                </a:extLst>
              </p:cNvPr>
              <p:cNvSpPr>
                <a:spLocks/>
              </p:cNvSpPr>
              <p:nvPr/>
            </p:nvSpPr>
            <p:spPr bwMode="auto">
              <a:xfrm>
                <a:off x="8559157" y="1715176"/>
                <a:ext cx="212725" cy="430213"/>
              </a:xfrm>
              <a:custGeom>
                <a:avLst/>
                <a:gdLst>
                  <a:gd name="T0" fmla="*/ 0 w 522"/>
                  <a:gd name="T1" fmla="*/ 0 h 1137"/>
                  <a:gd name="T2" fmla="*/ 0 w 522"/>
                  <a:gd name="T3" fmla="*/ 0 h 1137"/>
                  <a:gd name="T4" fmla="*/ 0 w 522"/>
                  <a:gd name="T5" fmla="*/ 0 h 1137"/>
                  <a:gd name="T6" fmla="*/ 0 w 522"/>
                  <a:gd name="T7" fmla="*/ 0 h 1137"/>
                  <a:gd name="T8" fmla="*/ 0 w 522"/>
                  <a:gd name="T9" fmla="*/ 0 h 1137"/>
                  <a:gd name="T10" fmla="*/ 0 w 522"/>
                  <a:gd name="T11" fmla="*/ 0 h 1137"/>
                  <a:gd name="T12" fmla="*/ 0 w 522"/>
                  <a:gd name="T13" fmla="*/ 0 h 1137"/>
                  <a:gd name="T14" fmla="*/ 0 w 522"/>
                  <a:gd name="T15" fmla="*/ 0 h 1137"/>
                  <a:gd name="T16" fmla="*/ 0 w 522"/>
                  <a:gd name="T17" fmla="*/ 0 h 1137"/>
                  <a:gd name="T18" fmla="*/ 0 w 522"/>
                  <a:gd name="T19" fmla="*/ 0 h 11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2"/>
                  <a:gd name="T31" fmla="*/ 0 h 1137"/>
                  <a:gd name="T32" fmla="*/ 522 w 522"/>
                  <a:gd name="T33" fmla="*/ 1137 h 11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2" h="1137">
                    <a:moveTo>
                      <a:pt x="444" y="136"/>
                    </a:moveTo>
                    <a:lnTo>
                      <a:pt x="0" y="286"/>
                    </a:lnTo>
                    <a:lnTo>
                      <a:pt x="336" y="1137"/>
                    </a:lnTo>
                    <a:lnTo>
                      <a:pt x="506" y="1079"/>
                    </a:lnTo>
                    <a:lnTo>
                      <a:pt x="444" y="619"/>
                    </a:lnTo>
                    <a:lnTo>
                      <a:pt x="459" y="599"/>
                    </a:lnTo>
                    <a:lnTo>
                      <a:pt x="522" y="286"/>
                    </a:lnTo>
                    <a:lnTo>
                      <a:pt x="506" y="214"/>
                    </a:lnTo>
                    <a:lnTo>
                      <a:pt x="499" y="0"/>
                    </a:lnTo>
                    <a:lnTo>
                      <a:pt x="444" y="136"/>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6" name="Freeform 35">
                <a:extLst>
                  <a:ext uri="{FF2B5EF4-FFF2-40B4-BE49-F238E27FC236}">
                    <a16:creationId xmlns:a16="http://schemas.microsoft.com/office/drawing/2014/main" id="{8FFB0562-521D-4A29-9CD0-0F1642ED6D6D}"/>
                  </a:ext>
                </a:extLst>
              </p:cNvPr>
              <p:cNvSpPr>
                <a:spLocks/>
              </p:cNvSpPr>
              <p:nvPr/>
            </p:nvSpPr>
            <p:spPr bwMode="auto">
              <a:xfrm>
                <a:off x="8694095" y="2046963"/>
                <a:ext cx="412750" cy="212725"/>
              </a:xfrm>
              <a:custGeom>
                <a:avLst/>
                <a:gdLst>
                  <a:gd name="T0" fmla="*/ 0 w 1015"/>
                  <a:gd name="T1" fmla="*/ 0 h 567"/>
                  <a:gd name="T2" fmla="*/ 0 w 1015"/>
                  <a:gd name="T3" fmla="*/ 0 h 567"/>
                  <a:gd name="T4" fmla="*/ 0 w 1015"/>
                  <a:gd name="T5" fmla="*/ 0 h 567"/>
                  <a:gd name="T6" fmla="*/ 0 w 1015"/>
                  <a:gd name="T7" fmla="*/ 0 h 567"/>
                  <a:gd name="T8" fmla="*/ 0 w 1015"/>
                  <a:gd name="T9" fmla="*/ 0 h 567"/>
                  <a:gd name="T10" fmla="*/ 0 w 1015"/>
                  <a:gd name="T11" fmla="*/ 0 h 567"/>
                  <a:gd name="T12" fmla="*/ 0 w 1015"/>
                  <a:gd name="T13" fmla="*/ 0 h 567"/>
                  <a:gd name="T14" fmla="*/ 0 w 1015"/>
                  <a:gd name="T15" fmla="*/ 0 h 567"/>
                  <a:gd name="T16" fmla="*/ 0 w 1015"/>
                  <a:gd name="T17" fmla="*/ 0 h 567"/>
                  <a:gd name="T18" fmla="*/ 0 w 1015"/>
                  <a:gd name="T19" fmla="*/ 0 h 567"/>
                  <a:gd name="T20" fmla="*/ 0 w 1015"/>
                  <a:gd name="T21" fmla="*/ 0 h 567"/>
                  <a:gd name="T22" fmla="*/ 0 w 1015"/>
                  <a:gd name="T23" fmla="*/ 0 h 567"/>
                  <a:gd name="T24" fmla="*/ 0 w 1015"/>
                  <a:gd name="T25" fmla="*/ 0 h 567"/>
                  <a:gd name="T26" fmla="*/ 0 w 1015"/>
                  <a:gd name="T27" fmla="*/ 0 h 567"/>
                  <a:gd name="T28" fmla="*/ 0 w 1015"/>
                  <a:gd name="T29" fmla="*/ 0 h 567"/>
                  <a:gd name="T30" fmla="*/ 0 w 1015"/>
                  <a:gd name="T31" fmla="*/ 0 h 567"/>
                  <a:gd name="T32" fmla="*/ 0 w 1015"/>
                  <a:gd name="T33" fmla="*/ 0 h 567"/>
                  <a:gd name="T34" fmla="*/ 0 w 1015"/>
                  <a:gd name="T35" fmla="*/ 0 h 567"/>
                  <a:gd name="T36" fmla="*/ 0 w 1015"/>
                  <a:gd name="T37" fmla="*/ 0 h 567"/>
                  <a:gd name="T38" fmla="*/ 0 w 1015"/>
                  <a:gd name="T39" fmla="*/ 0 h 567"/>
                  <a:gd name="T40" fmla="*/ 0 w 1015"/>
                  <a:gd name="T41" fmla="*/ 0 h 567"/>
                  <a:gd name="T42" fmla="*/ 0 w 1015"/>
                  <a:gd name="T43" fmla="*/ 0 h 567"/>
                  <a:gd name="T44" fmla="*/ 0 w 1015"/>
                  <a:gd name="T45" fmla="*/ 0 h 567"/>
                  <a:gd name="T46" fmla="*/ 0 w 1015"/>
                  <a:gd name="T47" fmla="*/ 0 h 5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567"/>
                  <a:gd name="T74" fmla="*/ 1015 w 1015"/>
                  <a:gd name="T75" fmla="*/ 567 h 5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567">
                    <a:moveTo>
                      <a:pt x="0" y="466"/>
                    </a:moveTo>
                    <a:lnTo>
                      <a:pt x="14" y="567"/>
                    </a:lnTo>
                    <a:lnTo>
                      <a:pt x="457" y="415"/>
                    </a:lnTo>
                    <a:lnTo>
                      <a:pt x="567" y="380"/>
                    </a:lnTo>
                    <a:lnTo>
                      <a:pt x="683" y="527"/>
                    </a:lnTo>
                    <a:lnTo>
                      <a:pt x="759" y="458"/>
                    </a:lnTo>
                    <a:lnTo>
                      <a:pt x="832" y="415"/>
                    </a:lnTo>
                    <a:lnTo>
                      <a:pt x="821" y="458"/>
                    </a:lnTo>
                    <a:lnTo>
                      <a:pt x="841" y="484"/>
                    </a:lnTo>
                    <a:lnTo>
                      <a:pt x="919" y="478"/>
                    </a:lnTo>
                    <a:lnTo>
                      <a:pt x="948" y="466"/>
                    </a:lnTo>
                    <a:lnTo>
                      <a:pt x="1015" y="315"/>
                    </a:lnTo>
                    <a:lnTo>
                      <a:pt x="939" y="211"/>
                    </a:lnTo>
                    <a:lnTo>
                      <a:pt x="914" y="211"/>
                    </a:lnTo>
                    <a:lnTo>
                      <a:pt x="925" y="300"/>
                    </a:lnTo>
                    <a:lnTo>
                      <a:pt x="939" y="354"/>
                    </a:lnTo>
                    <a:lnTo>
                      <a:pt x="857" y="346"/>
                    </a:lnTo>
                    <a:lnTo>
                      <a:pt x="663" y="194"/>
                    </a:lnTo>
                    <a:lnTo>
                      <a:pt x="663" y="43"/>
                    </a:lnTo>
                    <a:lnTo>
                      <a:pt x="592" y="0"/>
                    </a:lnTo>
                    <a:lnTo>
                      <a:pt x="494" y="108"/>
                    </a:lnTo>
                    <a:lnTo>
                      <a:pt x="169" y="211"/>
                    </a:lnTo>
                    <a:lnTo>
                      <a:pt x="0" y="274"/>
                    </a:lnTo>
                    <a:lnTo>
                      <a:pt x="0" y="466"/>
                    </a:lnTo>
                    <a:close/>
                  </a:path>
                </a:pathLst>
              </a:custGeom>
              <a:solidFill>
                <a:srgbClr val="006D00"/>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7" name="Freeform 36">
                <a:extLst>
                  <a:ext uri="{FF2B5EF4-FFF2-40B4-BE49-F238E27FC236}">
                    <a16:creationId xmlns:a16="http://schemas.microsoft.com/office/drawing/2014/main" id="{78D45269-5680-4F14-8A4A-EEC7C3F57BE5}"/>
                  </a:ext>
                </a:extLst>
              </p:cNvPr>
              <p:cNvSpPr>
                <a:spLocks/>
              </p:cNvSpPr>
              <p:nvPr/>
            </p:nvSpPr>
            <p:spPr bwMode="auto">
              <a:xfrm>
                <a:off x="8694095" y="2046963"/>
                <a:ext cx="412750" cy="212725"/>
              </a:xfrm>
              <a:custGeom>
                <a:avLst/>
                <a:gdLst>
                  <a:gd name="T0" fmla="*/ 0 w 1015"/>
                  <a:gd name="T1" fmla="*/ 0 h 567"/>
                  <a:gd name="T2" fmla="*/ 0 w 1015"/>
                  <a:gd name="T3" fmla="*/ 0 h 567"/>
                  <a:gd name="T4" fmla="*/ 0 w 1015"/>
                  <a:gd name="T5" fmla="*/ 0 h 567"/>
                  <a:gd name="T6" fmla="*/ 0 w 1015"/>
                  <a:gd name="T7" fmla="*/ 0 h 567"/>
                  <a:gd name="T8" fmla="*/ 0 w 1015"/>
                  <a:gd name="T9" fmla="*/ 0 h 567"/>
                  <a:gd name="T10" fmla="*/ 0 w 1015"/>
                  <a:gd name="T11" fmla="*/ 0 h 567"/>
                  <a:gd name="T12" fmla="*/ 0 w 1015"/>
                  <a:gd name="T13" fmla="*/ 0 h 567"/>
                  <a:gd name="T14" fmla="*/ 0 w 1015"/>
                  <a:gd name="T15" fmla="*/ 0 h 567"/>
                  <a:gd name="T16" fmla="*/ 0 w 1015"/>
                  <a:gd name="T17" fmla="*/ 0 h 567"/>
                  <a:gd name="T18" fmla="*/ 0 w 1015"/>
                  <a:gd name="T19" fmla="*/ 0 h 567"/>
                  <a:gd name="T20" fmla="*/ 0 w 1015"/>
                  <a:gd name="T21" fmla="*/ 0 h 567"/>
                  <a:gd name="T22" fmla="*/ 0 w 1015"/>
                  <a:gd name="T23" fmla="*/ 0 h 567"/>
                  <a:gd name="T24" fmla="*/ 0 w 1015"/>
                  <a:gd name="T25" fmla="*/ 0 h 567"/>
                  <a:gd name="T26" fmla="*/ 0 w 1015"/>
                  <a:gd name="T27" fmla="*/ 0 h 567"/>
                  <a:gd name="T28" fmla="*/ 0 w 1015"/>
                  <a:gd name="T29" fmla="*/ 0 h 567"/>
                  <a:gd name="T30" fmla="*/ 0 w 1015"/>
                  <a:gd name="T31" fmla="*/ 0 h 567"/>
                  <a:gd name="T32" fmla="*/ 0 w 1015"/>
                  <a:gd name="T33" fmla="*/ 0 h 567"/>
                  <a:gd name="T34" fmla="*/ 0 w 1015"/>
                  <a:gd name="T35" fmla="*/ 0 h 567"/>
                  <a:gd name="T36" fmla="*/ 0 w 1015"/>
                  <a:gd name="T37" fmla="*/ 0 h 567"/>
                  <a:gd name="T38" fmla="*/ 0 w 1015"/>
                  <a:gd name="T39" fmla="*/ 0 h 567"/>
                  <a:gd name="T40" fmla="*/ 0 w 1015"/>
                  <a:gd name="T41" fmla="*/ 0 h 567"/>
                  <a:gd name="T42" fmla="*/ 0 w 1015"/>
                  <a:gd name="T43" fmla="*/ 0 h 567"/>
                  <a:gd name="T44" fmla="*/ 0 w 1015"/>
                  <a:gd name="T45" fmla="*/ 0 h 567"/>
                  <a:gd name="T46" fmla="*/ 0 w 1015"/>
                  <a:gd name="T47" fmla="*/ 0 h 5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15"/>
                  <a:gd name="T73" fmla="*/ 0 h 567"/>
                  <a:gd name="T74" fmla="*/ 1015 w 1015"/>
                  <a:gd name="T75" fmla="*/ 567 h 5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15" h="567">
                    <a:moveTo>
                      <a:pt x="0" y="466"/>
                    </a:moveTo>
                    <a:lnTo>
                      <a:pt x="14" y="567"/>
                    </a:lnTo>
                    <a:lnTo>
                      <a:pt x="457" y="415"/>
                    </a:lnTo>
                    <a:lnTo>
                      <a:pt x="567" y="380"/>
                    </a:lnTo>
                    <a:lnTo>
                      <a:pt x="683" y="527"/>
                    </a:lnTo>
                    <a:lnTo>
                      <a:pt x="759" y="458"/>
                    </a:lnTo>
                    <a:lnTo>
                      <a:pt x="832" y="415"/>
                    </a:lnTo>
                    <a:lnTo>
                      <a:pt x="821" y="458"/>
                    </a:lnTo>
                    <a:lnTo>
                      <a:pt x="841" y="484"/>
                    </a:lnTo>
                    <a:lnTo>
                      <a:pt x="919" y="478"/>
                    </a:lnTo>
                    <a:lnTo>
                      <a:pt x="948" y="466"/>
                    </a:lnTo>
                    <a:lnTo>
                      <a:pt x="1015" y="315"/>
                    </a:lnTo>
                    <a:lnTo>
                      <a:pt x="939" y="211"/>
                    </a:lnTo>
                    <a:lnTo>
                      <a:pt x="914" y="211"/>
                    </a:lnTo>
                    <a:lnTo>
                      <a:pt x="925" y="300"/>
                    </a:lnTo>
                    <a:lnTo>
                      <a:pt x="939" y="354"/>
                    </a:lnTo>
                    <a:lnTo>
                      <a:pt x="857" y="346"/>
                    </a:lnTo>
                    <a:lnTo>
                      <a:pt x="663" y="194"/>
                    </a:lnTo>
                    <a:lnTo>
                      <a:pt x="663" y="43"/>
                    </a:lnTo>
                    <a:lnTo>
                      <a:pt x="592" y="0"/>
                    </a:lnTo>
                    <a:lnTo>
                      <a:pt x="494" y="108"/>
                    </a:lnTo>
                    <a:lnTo>
                      <a:pt x="169" y="211"/>
                    </a:lnTo>
                    <a:lnTo>
                      <a:pt x="0" y="274"/>
                    </a:lnTo>
                    <a:lnTo>
                      <a:pt x="0" y="466"/>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8" name="Freeform 37">
                <a:extLst>
                  <a:ext uri="{FF2B5EF4-FFF2-40B4-BE49-F238E27FC236}">
                    <a16:creationId xmlns:a16="http://schemas.microsoft.com/office/drawing/2014/main" id="{A7366E56-D7DE-4D16-9086-DA7450021109}"/>
                  </a:ext>
                </a:extLst>
              </p:cNvPr>
              <p:cNvSpPr>
                <a:spLocks/>
              </p:cNvSpPr>
              <p:nvPr/>
            </p:nvSpPr>
            <p:spPr bwMode="auto">
              <a:xfrm>
                <a:off x="8881420" y="2189838"/>
                <a:ext cx="92075" cy="109538"/>
              </a:xfrm>
              <a:custGeom>
                <a:avLst/>
                <a:gdLst>
                  <a:gd name="T0" fmla="*/ 0 w 225"/>
                  <a:gd name="T1" fmla="*/ 0 h 285"/>
                  <a:gd name="T2" fmla="*/ 0 w 225"/>
                  <a:gd name="T3" fmla="*/ 0 h 285"/>
                  <a:gd name="T4" fmla="*/ 0 w 225"/>
                  <a:gd name="T5" fmla="*/ 0 h 285"/>
                  <a:gd name="T6" fmla="*/ 0 w 225"/>
                  <a:gd name="T7" fmla="*/ 0 h 285"/>
                  <a:gd name="T8" fmla="*/ 0 w 225"/>
                  <a:gd name="T9" fmla="*/ 0 h 285"/>
                  <a:gd name="T10" fmla="*/ 0 w 225"/>
                  <a:gd name="T11" fmla="*/ 0 h 285"/>
                  <a:gd name="T12" fmla="*/ 0 w 225"/>
                  <a:gd name="T13" fmla="*/ 0 h 285"/>
                  <a:gd name="T14" fmla="*/ 0 60000 65536"/>
                  <a:gd name="T15" fmla="*/ 0 60000 65536"/>
                  <a:gd name="T16" fmla="*/ 0 60000 65536"/>
                  <a:gd name="T17" fmla="*/ 0 60000 65536"/>
                  <a:gd name="T18" fmla="*/ 0 60000 65536"/>
                  <a:gd name="T19" fmla="*/ 0 60000 65536"/>
                  <a:gd name="T20" fmla="*/ 0 60000 65536"/>
                  <a:gd name="T21" fmla="*/ 0 w 225"/>
                  <a:gd name="T22" fmla="*/ 0 h 285"/>
                  <a:gd name="T23" fmla="*/ 225 w 225"/>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285">
                    <a:moveTo>
                      <a:pt x="0" y="44"/>
                    </a:moveTo>
                    <a:lnTo>
                      <a:pt x="51" y="242"/>
                    </a:lnTo>
                    <a:lnTo>
                      <a:pt x="70" y="285"/>
                    </a:lnTo>
                    <a:lnTo>
                      <a:pt x="225" y="141"/>
                    </a:lnTo>
                    <a:lnTo>
                      <a:pt x="110" y="0"/>
                    </a:lnTo>
                    <a:lnTo>
                      <a:pt x="3" y="34"/>
                    </a:lnTo>
                    <a:lnTo>
                      <a:pt x="0" y="44"/>
                    </a:lnTo>
                    <a:close/>
                  </a:path>
                </a:pathLst>
              </a:custGeom>
              <a:solidFill>
                <a:srgbClr val="0085BA">
                  <a:alpha val="90000"/>
                </a:srgb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59" name="Freeform 38">
                <a:extLst>
                  <a:ext uri="{FF2B5EF4-FFF2-40B4-BE49-F238E27FC236}">
                    <a16:creationId xmlns:a16="http://schemas.microsoft.com/office/drawing/2014/main" id="{769C8273-C4F6-4B68-B729-6EEDFEDD58D6}"/>
                  </a:ext>
                </a:extLst>
              </p:cNvPr>
              <p:cNvSpPr>
                <a:spLocks/>
              </p:cNvSpPr>
              <p:nvPr/>
            </p:nvSpPr>
            <p:spPr bwMode="auto">
              <a:xfrm>
                <a:off x="8881420" y="2189838"/>
                <a:ext cx="92075" cy="109538"/>
              </a:xfrm>
              <a:custGeom>
                <a:avLst/>
                <a:gdLst>
                  <a:gd name="T0" fmla="*/ 0 w 225"/>
                  <a:gd name="T1" fmla="*/ 0 h 285"/>
                  <a:gd name="T2" fmla="*/ 0 w 225"/>
                  <a:gd name="T3" fmla="*/ 0 h 285"/>
                  <a:gd name="T4" fmla="*/ 0 w 225"/>
                  <a:gd name="T5" fmla="*/ 0 h 285"/>
                  <a:gd name="T6" fmla="*/ 0 w 225"/>
                  <a:gd name="T7" fmla="*/ 0 h 285"/>
                  <a:gd name="T8" fmla="*/ 0 w 225"/>
                  <a:gd name="T9" fmla="*/ 0 h 285"/>
                  <a:gd name="T10" fmla="*/ 0 w 225"/>
                  <a:gd name="T11" fmla="*/ 0 h 285"/>
                  <a:gd name="T12" fmla="*/ 0 w 225"/>
                  <a:gd name="T13" fmla="*/ 0 h 285"/>
                  <a:gd name="T14" fmla="*/ 0 60000 65536"/>
                  <a:gd name="T15" fmla="*/ 0 60000 65536"/>
                  <a:gd name="T16" fmla="*/ 0 60000 65536"/>
                  <a:gd name="T17" fmla="*/ 0 60000 65536"/>
                  <a:gd name="T18" fmla="*/ 0 60000 65536"/>
                  <a:gd name="T19" fmla="*/ 0 60000 65536"/>
                  <a:gd name="T20" fmla="*/ 0 60000 65536"/>
                  <a:gd name="T21" fmla="*/ 0 w 225"/>
                  <a:gd name="T22" fmla="*/ 0 h 285"/>
                  <a:gd name="T23" fmla="*/ 225 w 225"/>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285">
                    <a:moveTo>
                      <a:pt x="0" y="44"/>
                    </a:moveTo>
                    <a:lnTo>
                      <a:pt x="51" y="242"/>
                    </a:lnTo>
                    <a:lnTo>
                      <a:pt x="70" y="285"/>
                    </a:lnTo>
                    <a:lnTo>
                      <a:pt x="225" y="141"/>
                    </a:lnTo>
                    <a:lnTo>
                      <a:pt x="110" y="0"/>
                    </a:lnTo>
                    <a:lnTo>
                      <a:pt x="3" y="34"/>
                    </a:lnTo>
                    <a:lnTo>
                      <a:pt x="0" y="44"/>
                    </a:lnTo>
                  </a:path>
                </a:pathLst>
              </a:custGeom>
              <a:solidFill>
                <a:srgbClr val="FFFFFF"/>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0" name="Freeform 39">
                <a:extLst>
                  <a:ext uri="{FF2B5EF4-FFF2-40B4-BE49-F238E27FC236}">
                    <a16:creationId xmlns:a16="http://schemas.microsoft.com/office/drawing/2014/main" id="{D963A42D-7212-4A88-8D4A-4DD5D940A6A3}"/>
                  </a:ext>
                </a:extLst>
              </p:cNvPr>
              <p:cNvSpPr>
                <a:spLocks/>
              </p:cNvSpPr>
              <p:nvPr/>
            </p:nvSpPr>
            <p:spPr bwMode="auto">
              <a:xfrm>
                <a:off x="8702032" y="2204126"/>
                <a:ext cx="204788" cy="196850"/>
              </a:xfrm>
              <a:custGeom>
                <a:avLst/>
                <a:gdLst>
                  <a:gd name="T0" fmla="*/ 0 w 507"/>
                  <a:gd name="T1" fmla="*/ 0 h 522"/>
                  <a:gd name="T2" fmla="*/ 0 w 507"/>
                  <a:gd name="T3" fmla="*/ 0 h 522"/>
                  <a:gd name="T4" fmla="*/ 0 w 507"/>
                  <a:gd name="T5" fmla="*/ 0 h 522"/>
                  <a:gd name="T6" fmla="*/ 0 w 507"/>
                  <a:gd name="T7" fmla="*/ 0 h 522"/>
                  <a:gd name="T8" fmla="*/ 0 w 507"/>
                  <a:gd name="T9" fmla="*/ 0 h 522"/>
                  <a:gd name="T10" fmla="*/ 0 w 507"/>
                  <a:gd name="T11" fmla="*/ 0 h 522"/>
                  <a:gd name="T12" fmla="*/ 0 w 507"/>
                  <a:gd name="T13" fmla="*/ 0 h 522"/>
                  <a:gd name="T14" fmla="*/ 0 w 507"/>
                  <a:gd name="T15" fmla="*/ 0 h 522"/>
                  <a:gd name="T16" fmla="*/ 0 w 507"/>
                  <a:gd name="T17" fmla="*/ 0 h 522"/>
                  <a:gd name="T18" fmla="*/ 0 w 507"/>
                  <a:gd name="T19" fmla="*/ 0 h 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7"/>
                  <a:gd name="T31" fmla="*/ 0 h 522"/>
                  <a:gd name="T32" fmla="*/ 507 w 507"/>
                  <a:gd name="T33" fmla="*/ 522 h 5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7" h="522">
                    <a:moveTo>
                      <a:pt x="441" y="0"/>
                    </a:moveTo>
                    <a:lnTo>
                      <a:pt x="490" y="210"/>
                    </a:lnTo>
                    <a:lnTo>
                      <a:pt x="507" y="234"/>
                    </a:lnTo>
                    <a:lnTo>
                      <a:pt x="490" y="271"/>
                    </a:lnTo>
                    <a:lnTo>
                      <a:pt x="222" y="358"/>
                    </a:lnTo>
                    <a:lnTo>
                      <a:pt x="77" y="522"/>
                    </a:lnTo>
                    <a:lnTo>
                      <a:pt x="46" y="466"/>
                    </a:lnTo>
                    <a:lnTo>
                      <a:pt x="46" y="380"/>
                    </a:lnTo>
                    <a:lnTo>
                      <a:pt x="0" y="150"/>
                    </a:lnTo>
                    <a:lnTo>
                      <a:pt x="441" y="0"/>
                    </a:lnTo>
                    <a:close/>
                  </a:path>
                </a:pathLst>
              </a:custGeom>
              <a:solidFill>
                <a:srgbClr val="0085BA"/>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1" name="Freeform 40">
                <a:extLst>
                  <a:ext uri="{FF2B5EF4-FFF2-40B4-BE49-F238E27FC236}">
                    <a16:creationId xmlns:a16="http://schemas.microsoft.com/office/drawing/2014/main" id="{668053C9-4120-440A-9010-C9D82F09219A}"/>
                  </a:ext>
                </a:extLst>
              </p:cNvPr>
              <p:cNvSpPr>
                <a:spLocks/>
              </p:cNvSpPr>
              <p:nvPr/>
            </p:nvSpPr>
            <p:spPr bwMode="auto">
              <a:xfrm>
                <a:off x="8702032" y="2204126"/>
                <a:ext cx="204788" cy="196850"/>
              </a:xfrm>
              <a:custGeom>
                <a:avLst/>
                <a:gdLst>
                  <a:gd name="T0" fmla="*/ 0 w 507"/>
                  <a:gd name="T1" fmla="*/ 0 h 522"/>
                  <a:gd name="T2" fmla="*/ 0 w 507"/>
                  <a:gd name="T3" fmla="*/ 0 h 522"/>
                  <a:gd name="T4" fmla="*/ 0 w 507"/>
                  <a:gd name="T5" fmla="*/ 0 h 522"/>
                  <a:gd name="T6" fmla="*/ 0 w 507"/>
                  <a:gd name="T7" fmla="*/ 0 h 522"/>
                  <a:gd name="T8" fmla="*/ 0 w 507"/>
                  <a:gd name="T9" fmla="*/ 0 h 522"/>
                  <a:gd name="T10" fmla="*/ 0 w 507"/>
                  <a:gd name="T11" fmla="*/ 0 h 522"/>
                  <a:gd name="T12" fmla="*/ 0 w 507"/>
                  <a:gd name="T13" fmla="*/ 0 h 522"/>
                  <a:gd name="T14" fmla="*/ 0 w 507"/>
                  <a:gd name="T15" fmla="*/ 0 h 522"/>
                  <a:gd name="T16" fmla="*/ 0 w 507"/>
                  <a:gd name="T17" fmla="*/ 0 h 522"/>
                  <a:gd name="T18" fmla="*/ 0 w 507"/>
                  <a:gd name="T19" fmla="*/ 0 h 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7"/>
                  <a:gd name="T31" fmla="*/ 0 h 522"/>
                  <a:gd name="T32" fmla="*/ 507 w 507"/>
                  <a:gd name="T33" fmla="*/ 522 h 5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7" h="522">
                    <a:moveTo>
                      <a:pt x="441" y="0"/>
                    </a:moveTo>
                    <a:lnTo>
                      <a:pt x="490" y="210"/>
                    </a:lnTo>
                    <a:lnTo>
                      <a:pt x="507" y="234"/>
                    </a:lnTo>
                    <a:lnTo>
                      <a:pt x="490" y="271"/>
                    </a:lnTo>
                    <a:lnTo>
                      <a:pt x="222" y="358"/>
                    </a:lnTo>
                    <a:lnTo>
                      <a:pt x="77" y="522"/>
                    </a:lnTo>
                    <a:lnTo>
                      <a:pt x="46" y="466"/>
                    </a:lnTo>
                    <a:lnTo>
                      <a:pt x="46" y="380"/>
                    </a:lnTo>
                    <a:lnTo>
                      <a:pt x="0" y="150"/>
                    </a:lnTo>
                    <a:lnTo>
                      <a:pt x="441" y="0"/>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2" name="Freeform 41">
                <a:extLst>
                  <a:ext uri="{FF2B5EF4-FFF2-40B4-BE49-F238E27FC236}">
                    <a16:creationId xmlns:a16="http://schemas.microsoft.com/office/drawing/2014/main" id="{C538E9CA-831E-40FE-A0CA-9B7A5A0EA0E5}"/>
                  </a:ext>
                </a:extLst>
              </p:cNvPr>
              <p:cNvSpPr>
                <a:spLocks/>
              </p:cNvSpPr>
              <p:nvPr/>
            </p:nvSpPr>
            <p:spPr bwMode="auto">
              <a:xfrm>
                <a:off x="7971782" y="1824713"/>
                <a:ext cx="760413" cy="611188"/>
              </a:xfrm>
              <a:custGeom>
                <a:avLst/>
                <a:gdLst>
                  <a:gd name="T0" fmla="*/ 0 w 1867"/>
                  <a:gd name="T1" fmla="*/ 0 h 1616"/>
                  <a:gd name="T2" fmla="*/ 0 w 1867"/>
                  <a:gd name="T3" fmla="*/ 0 h 1616"/>
                  <a:gd name="T4" fmla="*/ 0 w 1867"/>
                  <a:gd name="T5" fmla="*/ 0 h 1616"/>
                  <a:gd name="T6" fmla="*/ 0 w 1867"/>
                  <a:gd name="T7" fmla="*/ 0 h 1616"/>
                  <a:gd name="T8" fmla="*/ 0 w 1867"/>
                  <a:gd name="T9" fmla="*/ 0 h 1616"/>
                  <a:gd name="T10" fmla="*/ 0 w 1867"/>
                  <a:gd name="T11" fmla="*/ 0 h 1616"/>
                  <a:gd name="T12" fmla="*/ 0 w 1867"/>
                  <a:gd name="T13" fmla="*/ 0 h 1616"/>
                  <a:gd name="T14" fmla="*/ 0 w 1867"/>
                  <a:gd name="T15" fmla="*/ 0 h 1616"/>
                  <a:gd name="T16" fmla="*/ 0 w 1867"/>
                  <a:gd name="T17" fmla="*/ 0 h 1616"/>
                  <a:gd name="T18" fmla="*/ 0 w 1867"/>
                  <a:gd name="T19" fmla="*/ 0 h 1616"/>
                  <a:gd name="T20" fmla="*/ 0 w 1867"/>
                  <a:gd name="T21" fmla="*/ 0 h 1616"/>
                  <a:gd name="T22" fmla="*/ 0 w 1867"/>
                  <a:gd name="T23" fmla="*/ 0 h 1616"/>
                  <a:gd name="T24" fmla="*/ 0 w 1867"/>
                  <a:gd name="T25" fmla="*/ 0 h 1616"/>
                  <a:gd name="T26" fmla="*/ 0 w 1867"/>
                  <a:gd name="T27" fmla="*/ 0 h 1616"/>
                  <a:gd name="T28" fmla="*/ 0 w 1867"/>
                  <a:gd name="T29" fmla="*/ 0 h 1616"/>
                  <a:gd name="T30" fmla="*/ 0 w 1867"/>
                  <a:gd name="T31" fmla="*/ 0 h 1616"/>
                  <a:gd name="T32" fmla="*/ 0 w 1867"/>
                  <a:gd name="T33" fmla="*/ 0 h 1616"/>
                  <a:gd name="T34" fmla="*/ 0 w 1867"/>
                  <a:gd name="T35" fmla="*/ 0 h 1616"/>
                  <a:gd name="T36" fmla="*/ 0 w 1867"/>
                  <a:gd name="T37" fmla="*/ 0 h 1616"/>
                  <a:gd name="T38" fmla="*/ 0 w 1867"/>
                  <a:gd name="T39" fmla="*/ 0 h 1616"/>
                  <a:gd name="T40" fmla="*/ 0 w 1867"/>
                  <a:gd name="T41" fmla="*/ 0 h 1616"/>
                  <a:gd name="T42" fmla="*/ 0 w 1867"/>
                  <a:gd name="T43" fmla="*/ 0 h 1616"/>
                  <a:gd name="T44" fmla="*/ 0 w 1867"/>
                  <a:gd name="T45" fmla="*/ 0 h 1616"/>
                  <a:gd name="T46" fmla="*/ 0 w 1867"/>
                  <a:gd name="T47" fmla="*/ 0 h 1616"/>
                  <a:gd name="T48" fmla="*/ 0 w 1867"/>
                  <a:gd name="T49" fmla="*/ 0 h 1616"/>
                  <a:gd name="T50" fmla="*/ 0 w 1867"/>
                  <a:gd name="T51" fmla="*/ 0 h 16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7"/>
                  <a:gd name="T79" fmla="*/ 0 h 1616"/>
                  <a:gd name="T80" fmla="*/ 1867 w 1867"/>
                  <a:gd name="T81" fmla="*/ 1616 h 16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7" h="1616">
                    <a:moveTo>
                      <a:pt x="1867" y="1526"/>
                    </a:moveTo>
                    <a:lnTo>
                      <a:pt x="1836" y="1471"/>
                    </a:lnTo>
                    <a:lnTo>
                      <a:pt x="1836" y="1384"/>
                    </a:lnTo>
                    <a:lnTo>
                      <a:pt x="1790" y="1153"/>
                    </a:lnTo>
                    <a:lnTo>
                      <a:pt x="1776" y="1062"/>
                    </a:lnTo>
                    <a:lnTo>
                      <a:pt x="1776" y="851"/>
                    </a:lnTo>
                    <a:lnTo>
                      <a:pt x="1438" y="0"/>
                    </a:lnTo>
                    <a:lnTo>
                      <a:pt x="956" y="168"/>
                    </a:lnTo>
                    <a:lnTo>
                      <a:pt x="846" y="457"/>
                    </a:lnTo>
                    <a:lnTo>
                      <a:pt x="767" y="481"/>
                    </a:lnTo>
                    <a:lnTo>
                      <a:pt x="800" y="796"/>
                    </a:lnTo>
                    <a:lnTo>
                      <a:pt x="480" y="987"/>
                    </a:lnTo>
                    <a:lnTo>
                      <a:pt x="291" y="987"/>
                    </a:lnTo>
                    <a:lnTo>
                      <a:pt x="97" y="1126"/>
                    </a:lnTo>
                    <a:lnTo>
                      <a:pt x="229" y="1218"/>
                    </a:lnTo>
                    <a:lnTo>
                      <a:pt x="158" y="1300"/>
                    </a:lnTo>
                    <a:lnTo>
                      <a:pt x="133" y="1364"/>
                    </a:lnTo>
                    <a:lnTo>
                      <a:pt x="20" y="1486"/>
                    </a:lnTo>
                    <a:lnTo>
                      <a:pt x="0" y="1508"/>
                    </a:lnTo>
                    <a:lnTo>
                      <a:pt x="20" y="1616"/>
                    </a:lnTo>
                    <a:lnTo>
                      <a:pt x="1243" y="1277"/>
                    </a:lnTo>
                    <a:lnTo>
                      <a:pt x="1278" y="1297"/>
                    </a:lnTo>
                    <a:lnTo>
                      <a:pt x="1340" y="1300"/>
                    </a:lnTo>
                    <a:lnTo>
                      <a:pt x="1489" y="1486"/>
                    </a:lnTo>
                    <a:lnTo>
                      <a:pt x="1825" y="1592"/>
                    </a:lnTo>
                    <a:lnTo>
                      <a:pt x="1867" y="1526"/>
                    </a:lnTo>
                    <a:close/>
                  </a:path>
                </a:pathLst>
              </a:custGeom>
              <a:solidFill>
                <a:schemeClr val="accent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3" name="Freeform 42">
                <a:extLst>
                  <a:ext uri="{FF2B5EF4-FFF2-40B4-BE49-F238E27FC236}">
                    <a16:creationId xmlns:a16="http://schemas.microsoft.com/office/drawing/2014/main" id="{DD43413E-A269-4D7E-849C-3A4F7E9CAD9A}"/>
                  </a:ext>
                </a:extLst>
              </p:cNvPr>
              <p:cNvSpPr>
                <a:spLocks/>
              </p:cNvSpPr>
              <p:nvPr/>
            </p:nvSpPr>
            <p:spPr bwMode="auto">
              <a:xfrm>
                <a:off x="7971782" y="1824713"/>
                <a:ext cx="760413" cy="611188"/>
              </a:xfrm>
              <a:custGeom>
                <a:avLst/>
                <a:gdLst>
                  <a:gd name="T0" fmla="*/ 0 w 1867"/>
                  <a:gd name="T1" fmla="*/ 0 h 1616"/>
                  <a:gd name="T2" fmla="*/ 0 w 1867"/>
                  <a:gd name="T3" fmla="*/ 0 h 1616"/>
                  <a:gd name="T4" fmla="*/ 0 w 1867"/>
                  <a:gd name="T5" fmla="*/ 0 h 1616"/>
                  <a:gd name="T6" fmla="*/ 0 w 1867"/>
                  <a:gd name="T7" fmla="*/ 0 h 1616"/>
                  <a:gd name="T8" fmla="*/ 0 w 1867"/>
                  <a:gd name="T9" fmla="*/ 0 h 1616"/>
                  <a:gd name="T10" fmla="*/ 0 w 1867"/>
                  <a:gd name="T11" fmla="*/ 0 h 1616"/>
                  <a:gd name="T12" fmla="*/ 0 w 1867"/>
                  <a:gd name="T13" fmla="*/ 0 h 1616"/>
                  <a:gd name="T14" fmla="*/ 0 w 1867"/>
                  <a:gd name="T15" fmla="*/ 0 h 1616"/>
                  <a:gd name="T16" fmla="*/ 0 w 1867"/>
                  <a:gd name="T17" fmla="*/ 0 h 1616"/>
                  <a:gd name="T18" fmla="*/ 0 w 1867"/>
                  <a:gd name="T19" fmla="*/ 0 h 1616"/>
                  <a:gd name="T20" fmla="*/ 0 w 1867"/>
                  <a:gd name="T21" fmla="*/ 0 h 1616"/>
                  <a:gd name="T22" fmla="*/ 0 w 1867"/>
                  <a:gd name="T23" fmla="*/ 0 h 1616"/>
                  <a:gd name="T24" fmla="*/ 0 w 1867"/>
                  <a:gd name="T25" fmla="*/ 0 h 1616"/>
                  <a:gd name="T26" fmla="*/ 0 w 1867"/>
                  <a:gd name="T27" fmla="*/ 0 h 1616"/>
                  <a:gd name="T28" fmla="*/ 0 w 1867"/>
                  <a:gd name="T29" fmla="*/ 0 h 1616"/>
                  <a:gd name="T30" fmla="*/ 0 w 1867"/>
                  <a:gd name="T31" fmla="*/ 0 h 1616"/>
                  <a:gd name="T32" fmla="*/ 0 w 1867"/>
                  <a:gd name="T33" fmla="*/ 0 h 1616"/>
                  <a:gd name="T34" fmla="*/ 0 w 1867"/>
                  <a:gd name="T35" fmla="*/ 0 h 1616"/>
                  <a:gd name="T36" fmla="*/ 0 w 1867"/>
                  <a:gd name="T37" fmla="*/ 0 h 1616"/>
                  <a:gd name="T38" fmla="*/ 0 w 1867"/>
                  <a:gd name="T39" fmla="*/ 0 h 1616"/>
                  <a:gd name="T40" fmla="*/ 0 w 1867"/>
                  <a:gd name="T41" fmla="*/ 0 h 1616"/>
                  <a:gd name="T42" fmla="*/ 0 w 1867"/>
                  <a:gd name="T43" fmla="*/ 0 h 1616"/>
                  <a:gd name="T44" fmla="*/ 0 w 1867"/>
                  <a:gd name="T45" fmla="*/ 0 h 1616"/>
                  <a:gd name="T46" fmla="*/ 0 w 1867"/>
                  <a:gd name="T47" fmla="*/ 0 h 1616"/>
                  <a:gd name="T48" fmla="*/ 0 w 1867"/>
                  <a:gd name="T49" fmla="*/ 0 h 1616"/>
                  <a:gd name="T50" fmla="*/ 0 w 1867"/>
                  <a:gd name="T51" fmla="*/ 0 h 16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67"/>
                  <a:gd name="T79" fmla="*/ 0 h 1616"/>
                  <a:gd name="T80" fmla="*/ 1867 w 1867"/>
                  <a:gd name="T81" fmla="*/ 1616 h 16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67" h="1616">
                    <a:moveTo>
                      <a:pt x="1867" y="1526"/>
                    </a:moveTo>
                    <a:lnTo>
                      <a:pt x="1836" y="1471"/>
                    </a:lnTo>
                    <a:lnTo>
                      <a:pt x="1836" y="1384"/>
                    </a:lnTo>
                    <a:lnTo>
                      <a:pt x="1790" y="1153"/>
                    </a:lnTo>
                    <a:lnTo>
                      <a:pt x="1776" y="1062"/>
                    </a:lnTo>
                    <a:lnTo>
                      <a:pt x="1776" y="851"/>
                    </a:lnTo>
                    <a:lnTo>
                      <a:pt x="1438" y="0"/>
                    </a:lnTo>
                    <a:lnTo>
                      <a:pt x="956" y="168"/>
                    </a:lnTo>
                    <a:lnTo>
                      <a:pt x="846" y="457"/>
                    </a:lnTo>
                    <a:lnTo>
                      <a:pt x="767" y="481"/>
                    </a:lnTo>
                    <a:lnTo>
                      <a:pt x="800" y="796"/>
                    </a:lnTo>
                    <a:lnTo>
                      <a:pt x="480" y="987"/>
                    </a:lnTo>
                    <a:lnTo>
                      <a:pt x="291" y="987"/>
                    </a:lnTo>
                    <a:lnTo>
                      <a:pt x="97" y="1126"/>
                    </a:lnTo>
                    <a:lnTo>
                      <a:pt x="229" y="1218"/>
                    </a:lnTo>
                    <a:lnTo>
                      <a:pt x="158" y="1300"/>
                    </a:lnTo>
                    <a:lnTo>
                      <a:pt x="133" y="1364"/>
                    </a:lnTo>
                    <a:lnTo>
                      <a:pt x="20" y="1486"/>
                    </a:lnTo>
                    <a:lnTo>
                      <a:pt x="0" y="1508"/>
                    </a:lnTo>
                    <a:lnTo>
                      <a:pt x="20" y="1616"/>
                    </a:lnTo>
                    <a:lnTo>
                      <a:pt x="1243" y="1277"/>
                    </a:lnTo>
                    <a:lnTo>
                      <a:pt x="1278" y="1297"/>
                    </a:lnTo>
                    <a:lnTo>
                      <a:pt x="1340" y="1300"/>
                    </a:lnTo>
                    <a:lnTo>
                      <a:pt x="1489" y="1486"/>
                    </a:lnTo>
                    <a:lnTo>
                      <a:pt x="1825" y="1592"/>
                    </a:lnTo>
                    <a:lnTo>
                      <a:pt x="1867" y="1526"/>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4" name="Freeform 43">
                <a:extLst>
                  <a:ext uri="{FF2B5EF4-FFF2-40B4-BE49-F238E27FC236}">
                    <a16:creationId xmlns:a16="http://schemas.microsoft.com/office/drawing/2014/main" id="{499ED0C1-74DE-4BC8-89F5-7AAFCD69FE05}"/>
                  </a:ext>
                </a:extLst>
              </p:cNvPr>
              <p:cNvSpPr>
                <a:spLocks/>
              </p:cNvSpPr>
              <p:nvPr/>
            </p:nvSpPr>
            <p:spPr bwMode="auto">
              <a:xfrm>
                <a:off x="8724257" y="2329538"/>
                <a:ext cx="187325" cy="125413"/>
              </a:xfrm>
              <a:custGeom>
                <a:avLst/>
                <a:gdLst>
                  <a:gd name="T0" fmla="*/ 0 w 460"/>
                  <a:gd name="T1" fmla="*/ 0 h 331"/>
                  <a:gd name="T2" fmla="*/ 0 w 460"/>
                  <a:gd name="T3" fmla="*/ 0 h 331"/>
                  <a:gd name="T4" fmla="*/ 0 w 460"/>
                  <a:gd name="T5" fmla="*/ 0 h 331"/>
                  <a:gd name="T6" fmla="*/ 0 w 460"/>
                  <a:gd name="T7" fmla="*/ 0 h 331"/>
                  <a:gd name="T8" fmla="*/ 0 w 460"/>
                  <a:gd name="T9" fmla="*/ 0 h 331"/>
                  <a:gd name="T10" fmla="*/ 0 w 460"/>
                  <a:gd name="T11" fmla="*/ 0 h 331"/>
                  <a:gd name="T12" fmla="*/ 0 w 460"/>
                  <a:gd name="T13" fmla="*/ 0 h 331"/>
                  <a:gd name="T14" fmla="*/ 0 w 460"/>
                  <a:gd name="T15" fmla="*/ 0 h 331"/>
                  <a:gd name="T16" fmla="*/ 0 w 460"/>
                  <a:gd name="T17" fmla="*/ 0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0"/>
                  <a:gd name="T28" fmla="*/ 0 h 331"/>
                  <a:gd name="T29" fmla="*/ 460 w 460"/>
                  <a:gd name="T30" fmla="*/ 331 h 3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0" h="331">
                    <a:moveTo>
                      <a:pt x="0" y="331"/>
                    </a:moveTo>
                    <a:lnTo>
                      <a:pt x="29" y="290"/>
                    </a:lnTo>
                    <a:lnTo>
                      <a:pt x="207" y="104"/>
                    </a:lnTo>
                    <a:lnTo>
                      <a:pt x="268" y="85"/>
                    </a:lnTo>
                    <a:lnTo>
                      <a:pt x="335" y="40"/>
                    </a:lnTo>
                    <a:lnTo>
                      <a:pt x="460" y="0"/>
                    </a:lnTo>
                    <a:lnTo>
                      <a:pt x="268" y="226"/>
                    </a:lnTo>
                    <a:lnTo>
                      <a:pt x="180" y="270"/>
                    </a:lnTo>
                    <a:lnTo>
                      <a:pt x="0" y="331"/>
                    </a:lnTo>
                    <a:close/>
                  </a:path>
                </a:pathLst>
              </a:custGeom>
              <a:solidFill>
                <a:srgbClr val="6CFF40"/>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5" name="Freeform 44">
                <a:extLst>
                  <a:ext uri="{FF2B5EF4-FFF2-40B4-BE49-F238E27FC236}">
                    <a16:creationId xmlns:a16="http://schemas.microsoft.com/office/drawing/2014/main" id="{A4235572-33B1-43AD-BF73-EBF5D58B20E0}"/>
                  </a:ext>
                </a:extLst>
              </p:cNvPr>
              <p:cNvSpPr>
                <a:spLocks/>
              </p:cNvSpPr>
              <p:nvPr/>
            </p:nvSpPr>
            <p:spPr bwMode="auto">
              <a:xfrm>
                <a:off x="8724257" y="2329538"/>
                <a:ext cx="187325" cy="125413"/>
              </a:xfrm>
              <a:custGeom>
                <a:avLst/>
                <a:gdLst>
                  <a:gd name="T0" fmla="*/ 0 w 460"/>
                  <a:gd name="T1" fmla="*/ 0 h 331"/>
                  <a:gd name="T2" fmla="*/ 0 w 460"/>
                  <a:gd name="T3" fmla="*/ 0 h 331"/>
                  <a:gd name="T4" fmla="*/ 0 w 460"/>
                  <a:gd name="T5" fmla="*/ 0 h 331"/>
                  <a:gd name="T6" fmla="*/ 0 w 460"/>
                  <a:gd name="T7" fmla="*/ 0 h 331"/>
                  <a:gd name="T8" fmla="*/ 0 w 460"/>
                  <a:gd name="T9" fmla="*/ 0 h 331"/>
                  <a:gd name="T10" fmla="*/ 0 w 460"/>
                  <a:gd name="T11" fmla="*/ 0 h 331"/>
                  <a:gd name="T12" fmla="*/ 0 w 460"/>
                  <a:gd name="T13" fmla="*/ 0 h 331"/>
                  <a:gd name="T14" fmla="*/ 0 w 460"/>
                  <a:gd name="T15" fmla="*/ 0 h 331"/>
                  <a:gd name="T16" fmla="*/ 0 w 460"/>
                  <a:gd name="T17" fmla="*/ 0 h 331"/>
                  <a:gd name="T18" fmla="*/ 0 w 460"/>
                  <a:gd name="T19" fmla="*/ 0 h 3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0"/>
                  <a:gd name="T31" fmla="*/ 0 h 331"/>
                  <a:gd name="T32" fmla="*/ 460 w 460"/>
                  <a:gd name="T33" fmla="*/ 331 h 3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0" h="331">
                    <a:moveTo>
                      <a:pt x="0" y="331"/>
                    </a:moveTo>
                    <a:lnTo>
                      <a:pt x="29" y="290"/>
                    </a:lnTo>
                    <a:lnTo>
                      <a:pt x="207" y="104"/>
                    </a:lnTo>
                    <a:lnTo>
                      <a:pt x="268" y="85"/>
                    </a:lnTo>
                    <a:lnTo>
                      <a:pt x="335" y="40"/>
                    </a:lnTo>
                    <a:lnTo>
                      <a:pt x="460" y="0"/>
                    </a:lnTo>
                    <a:lnTo>
                      <a:pt x="268" y="226"/>
                    </a:lnTo>
                    <a:lnTo>
                      <a:pt x="180" y="270"/>
                    </a:lnTo>
                    <a:lnTo>
                      <a:pt x="0" y="331"/>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6" name="Freeform 45">
                <a:extLst>
                  <a:ext uri="{FF2B5EF4-FFF2-40B4-BE49-F238E27FC236}">
                    <a16:creationId xmlns:a16="http://schemas.microsoft.com/office/drawing/2014/main" id="{552A38CB-A2D1-474F-B09B-6BD3C9D01EAB}"/>
                  </a:ext>
                </a:extLst>
              </p:cNvPr>
              <p:cNvSpPr>
                <a:spLocks/>
              </p:cNvSpPr>
              <p:nvPr/>
            </p:nvSpPr>
            <p:spPr bwMode="auto">
              <a:xfrm>
                <a:off x="8557570" y="2386688"/>
                <a:ext cx="174625" cy="352425"/>
              </a:xfrm>
              <a:custGeom>
                <a:avLst/>
                <a:gdLst>
                  <a:gd name="T0" fmla="*/ 0 w 427"/>
                  <a:gd name="T1" fmla="*/ 0 h 933"/>
                  <a:gd name="T2" fmla="*/ 0 w 427"/>
                  <a:gd name="T3" fmla="*/ 0 h 933"/>
                  <a:gd name="T4" fmla="*/ 0 w 427"/>
                  <a:gd name="T5" fmla="*/ 0 h 933"/>
                  <a:gd name="T6" fmla="*/ 0 w 427"/>
                  <a:gd name="T7" fmla="*/ 0 h 933"/>
                  <a:gd name="T8" fmla="*/ 0 w 427"/>
                  <a:gd name="T9" fmla="*/ 0 h 933"/>
                  <a:gd name="T10" fmla="*/ 0 w 427"/>
                  <a:gd name="T11" fmla="*/ 0 h 933"/>
                  <a:gd name="T12" fmla="*/ 0 w 427"/>
                  <a:gd name="T13" fmla="*/ 0 h 933"/>
                  <a:gd name="T14" fmla="*/ 0 w 427"/>
                  <a:gd name="T15" fmla="*/ 0 h 933"/>
                  <a:gd name="T16" fmla="*/ 0 w 427"/>
                  <a:gd name="T17" fmla="*/ 0 h 933"/>
                  <a:gd name="T18" fmla="*/ 0 w 427"/>
                  <a:gd name="T19" fmla="*/ 0 h 933"/>
                  <a:gd name="T20" fmla="*/ 0 w 427"/>
                  <a:gd name="T21" fmla="*/ 0 h 933"/>
                  <a:gd name="T22" fmla="*/ 0 w 427"/>
                  <a:gd name="T23" fmla="*/ 0 h 933"/>
                  <a:gd name="T24" fmla="*/ 0 w 427"/>
                  <a:gd name="T25" fmla="*/ 0 h 933"/>
                  <a:gd name="T26" fmla="*/ 0 w 427"/>
                  <a:gd name="T27" fmla="*/ 0 h 933"/>
                  <a:gd name="T28" fmla="*/ 0 w 427"/>
                  <a:gd name="T29" fmla="*/ 0 h 933"/>
                  <a:gd name="T30" fmla="*/ 0 w 427"/>
                  <a:gd name="T31" fmla="*/ 0 h 933"/>
                  <a:gd name="T32" fmla="*/ 0 w 427"/>
                  <a:gd name="T33" fmla="*/ 0 h 933"/>
                  <a:gd name="T34" fmla="*/ 0 w 427"/>
                  <a:gd name="T35" fmla="*/ 0 h 933"/>
                  <a:gd name="T36" fmla="*/ 0 w 427"/>
                  <a:gd name="T37" fmla="*/ 0 h 933"/>
                  <a:gd name="T38" fmla="*/ 0 w 427"/>
                  <a:gd name="T39" fmla="*/ 0 h 9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7"/>
                  <a:gd name="T61" fmla="*/ 0 h 933"/>
                  <a:gd name="T62" fmla="*/ 427 w 427"/>
                  <a:gd name="T63" fmla="*/ 933 h 9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7" h="933">
                    <a:moveTo>
                      <a:pt x="365" y="131"/>
                    </a:moveTo>
                    <a:lnTo>
                      <a:pt x="350" y="215"/>
                    </a:lnTo>
                    <a:lnTo>
                      <a:pt x="337" y="276"/>
                    </a:lnTo>
                    <a:lnTo>
                      <a:pt x="385" y="339"/>
                    </a:lnTo>
                    <a:lnTo>
                      <a:pt x="427" y="385"/>
                    </a:lnTo>
                    <a:lnTo>
                      <a:pt x="314" y="933"/>
                    </a:lnTo>
                    <a:lnTo>
                      <a:pt x="213" y="860"/>
                    </a:lnTo>
                    <a:lnTo>
                      <a:pt x="110" y="826"/>
                    </a:lnTo>
                    <a:lnTo>
                      <a:pt x="106" y="852"/>
                    </a:lnTo>
                    <a:lnTo>
                      <a:pt x="74" y="808"/>
                    </a:lnTo>
                    <a:lnTo>
                      <a:pt x="53" y="747"/>
                    </a:lnTo>
                    <a:lnTo>
                      <a:pt x="39" y="698"/>
                    </a:lnTo>
                    <a:lnTo>
                      <a:pt x="38" y="675"/>
                    </a:lnTo>
                    <a:lnTo>
                      <a:pt x="178" y="487"/>
                    </a:lnTo>
                    <a:lnTo>
                      <a:pt x="0" y="298"/>
                    </a:lnTo>
                    <a:lnTo>
                      <a:pt x="53" y="233"/>
                    </a:lnTo>
                    <a:lnTo>
                      <a:pt x="3" y="111"/>
                    </a:lnTo>
                    <a:lnTo>
                      <a:pt x="53" y="0"/>
                    </a:lnTo>
                    <a:lnTo>
                      <a:pt x="385" y="107"/>
                    </a:lnTo>
                    <a:lnTo>
                      <a:pt x="365" y="131"/>
                    </a:lnTo>
                    <a:close/>
                  </a:path>
                </a:pathLst>
              </a:custGeom>
              <a:solidFill>
                <a:srgbClr val="0085BA"/>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7" name="Freeform 46">
                <a:extLst>
                  <a:ext uri="{FF2B5EF4-FFF2-40B4-BE49-F238E27FC236}">
                    <a16:creationId xmlns:a16="http://schemas.microsoft.com/office/drawing/2014/main" id="{74D718F5-FD04-463B-BBE3-A971AE7578B8}"/>
                  </a:ext>
                </a:extLst>
              </p:cNvPr>
              <p:cNvSpPr>
                <a:spLocks/>
              </p:cNvSpPr>
              <p:nvPr/>
            </p:nvSpPr>
            <p:spPr bwMode="auto">
              <a:xfrm>
                <a:off x="8557570" y="2386688"/>
                <a:ext cx="174625" cy="352425"/>
              </a:xfrm>
              <a:custGeom>
                <a:avLst/>
                <a:gdLst>
                  <a:gd name="T0" fmla="*/ 0 w 427"/>
                  <a:gd name="T1" fmla="*/ 0 h 933"/>
                  <a:gd name="T2" fmla="*/ 0 w 427"/>
                  <a:gd name="T3" fmla="*/ 0 h 933"/>
                  <a:gd name="T4" fmla="*/ 0 w 427"/>
                  <a:gd name="T5" fmla="*/ 0 h 933"/>
                  <a:gd name="T6" fmla="*/ 0 w 427"/>
                  <a:gd name="T7" fmla="*/ 0 h 933"/>
                  <a:gd name="T8" fmla="*/ 0 w 427"/>
                  <a:gd name="T9" fmla="*/ 0 h 933"/>
                  <a:gd name="T10" fmla="*/ 0 w 427"/>
                  <a:gd name="T11" fmla="*/ 0 h 933"/>
                  <a:gd name="T12" fmla="*/ 0 w 427"/>
                  <a:gd name="T13" fmla="*/ 0 h 933"/>
                  <a:gd name="T14" fmla="*/ 0 w 427"/>
                  <a:gd name="T15" fmla="*/ 0 h 933"/>
                  <a:gd name="T16" fmla="*/ 0 w 427"/>
                  <a:gd name="T17" fmla="*/ 0 h 933"/>
                  <a:gd name="T18" fmla="*/ 0 w 427"/>
                  <a:gd name="T19" fmla="*/ 0 h 933"/>
                  <a:gd name="T20" fmla="*/ 0 w 427"/>
                  <a:gd name="T21" fmla="*/ 0 h 933"/>
                  <a:gd name="T22" fmla="*/ 0 w 427"/>
                  <a:gd name="T23" fmla="*/ 0 h 933"/>
                  <a:gd name="T24" fmla="*/ 0 w 427"/>
                  <a:gd name="T25" fmla="*/ 0 h 933"/>
                  <a:gd name="T26" fmla="*/ 0 w 427"/>
                  <a:gd name="T27" fmla="*/ 0 h 933"/>
                  <a:gd name="T28" fmla="*/ 0 w 427"/>
                  <a:gd name="T29" fmla="*/ 0 h 933"/>
                  <a:gd name="T30" fmla="*/ 0 w 427"/>
                  <a:gd name="T31" fmla="*/ 0 h 933"/>
                  <a:gd name="T32" fmla="*/ 0 w 427"/>
                  <a:gd name="T33" fmla="*/ 0 h 933"/>
                  <a:gd name="T34" fmla="*/ 0 w 427"/>
                  <a:gd name="T35" fmla="*/ 0 h 933"/>
                  <a:gd name="T36" fmla="*/ 0 w 427"/>
                  <a:gd name="T37" fmla="*/ 0 h 933"/>
                  <a:gd name="T38" fmla="*/ 0 w 427"/>
                  <a:gd name="T39" fmla="*/ 0 h 9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7"/>
                  <a:gd name="T61" fmla="*/ 0 h 933"/>
                  <a:gd name="T62" fmla="*/ 427 w 427"/>
                  <a:gd name="T63" fmla="*/ 933 h 9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7" h="933">
                    <a:moveTo>
                      <a:pt x="365" y="131"/>
                    </a:moveTo>
                    <a:lnTo>
                      <a:pt x="350" y="215"/>
                    </a:lnTo>
                    <a:lnTo>
                      <a:pt x="337" y="276"/>
                    </a:lnTo>
                    <a:lnTo>
                      <a:pt x="385" y="339"/>
                    </a:lnTo>
                    <a:lnTo>
                      <a:pt x="427" y="385"/>
                    </a:lnTo>
                    <a:lnTo>
                      <a:pt x="314" y="933"/>
                    </a:lnTo>
                    <a:lnTo>
                      <a:pt x="213" y="860"/>
                    </a:lnTo>
                    <a:lnTo>
                      <a:pt x="110" y="826"/>
                    </a:lnTo>
                    <a:lnTo>
                      <a:pt x="106" y="852"/>
                    </a:lnTo>
                    <a:lnTo>
                      <a:pt x="74" y="808"/>
                    </a:lnTo>
                    <a:lnTo>
                      <a:pt x="53" y="747"/>
                    </a:lnTo>
                    <a:lnTo>
                      <a:pt x="39" y="698"/>
                    </a:lnTo>
                    <a:lnTo>
                      <a:pt x="38" y="675"/>
                    </a:lnTo>
                    <a:lnTo>
                      <a:pt x="178" y="487"/>
                    </a:lnTo>
                    <a:lnTo>
                      <a:pt x="0" y="298"/>
                    </a:lnTo>
                    <a:lnTo>
                      <a:pt x="53" y="233"/>
                    </a:lnTo>
                    <a:lnTo>
                      <a:pt x="3" y="111"/>
                    </a:lnTo>
                    <a:lnTo>
                      <a:pt x="53" y="0"/>
                    </a:lnTo>
                    <a:lnTo>
                      <a:pt x="385" y="107"/>
                    </a:lnTo>
                    <a:lnTo>
                      <a:pt x="365" y="131"/>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8" name="Freeform 47">
                <a:extLst>
                  <a:ext uri="{FF2B5EF4-FFF2-40B4-BE49-F238E27FC236}">
                    <a16:creationId xmlns:a16="http://schemas.microsoft.com/office/drawing/2014/main" id="{46B4FAC5-2F76-464F-97F7-5756008464B4}"/>
                  </a:ext>
                </a:extLst>
              </p:cNvPr>
              <p:cNvSpPr>
                <a:spLocks/>
              </p:cNvSpPr>
              <p:nvPr/>
            </p:nvSpPr>
            <p:spPr bwMode="auto">
              <a:xfrm>
                <a:off x="7901932" y="2305726"/>
                <a:ext cx="727075" cy="485775"/>
              </a:xfrm>
              <a:custGeom>
                <a:avLst/>
                <a:gdLst>
                  <a:gd name="T0" fmla="*/ 0 w 1788"/>
                  <a:gd name="T1" fmla="*/ 0 h 1283"/>
                  <a:gd name="T2" fmla="*/ 0 w 1788"/>
                  <a:gd name="T3" fmla="*/ 0 h 1283"/>
                  <a:gd name="T4" fmla="*/ 0 w 1788"/>
                  <a:gd name="T5" fmla="*/ 0 h 1283"/>
                  <a:gd name="T6" fmla="*/ 0 w 1788"/>
                  <a:gd name="T7" fmla="*/ 0 h 1283"/>
                  <a:gd name="T8" fmla="*/ 0 w 1788"/>
                  <a:gd name="T9" fmla="*/ 0 h 1283"/>
                  <a:gd name="T10" fmla="*/ 0 w 1788"/>
                  <a:gd name="T11" fmla="*/ 0 h 1283"/>
                  <a:gd name="T12" fmla="*/ 0 w 1788"/>
                  <a:gd name="T13" fmla="*/ 0 h 1283"/>
                  <a:gd name="T14" fmla="*/ 0 w 1788"/>
                  <a:gd name="T15" fmla="*/ 0 h 1283"/>
                  <a:gd name="T16" fmla="*/ 0 w 1788"/>
                  <a:gd name="T17" fmla="*/ 0 h 1283"/>
                  <a:gd name="T18" fmla="*/ 0 w 1788"/>
                  <a:gd name="T19" fmla="*/ 0 h 1283"/>
                  <a:gd name="T20" fmla="*/ 0 w 1788"/>
                  <a:gd name="T21" fmla="*/ 0 h 1283"/>
                  <a:gd name="T22" fmla="*/ 0 w 1788"/>
                  <a:gd name="T23" fmla="*/ 0 h 1283"/>
                  <a:gd name="T24" fmla="*/ 0 w 1788"/>
                  <a:gd name="T25" fmla="*/ 0 h 1283"/>
                  <a:gd name="T26" fmla="*/ 0 w 1788"/>
                  <a:gd name="T27" fmla="*/ 0 h 1283"/>
                  <a:gd name="T28" fmla="*/ 0 w 1788"/>
                  <a:gd name="T29" fmla="*/ 0 h 1283"/>
                  <a:gd name="T30" fmla="*/ 0 w 1788"/>
                  <a:gd name="T31" fmla="*/ 0 h 1283"/>
                  <a:gd name="T32" fmla="*/ 0 w 1788"/>
                  <a:gd name="T33" fmla="*/ 0 h 1283"/>
                  <a:gd name="T34" fmla="*/ 0 w 1788"/>
                  <a:gd name="T35" fmla="*/ 0 h 1283"/>
                  <a:gd name="T36" fmla="*/ 0 w 1788"/>
                  <a:gd name="T37" fmla="*/ 0 h 1283"/>
                  <a:gd name="T38" fmla="*/ 0 w 1788"/>
                  <a:gd name="T39" fmla="*/ 0 h 1283"/>
                  <a:gd name="T40" fmla="*/ 0 w 1788"/>
                  <a:gd name="T41" fmla="*/ 0 h 1283"/>
                  <a:gd name="T42" fmla="*/ 0 w 1788"/>
                  <a:gd name="T43" fmla="*/ 0 h 1283"/>
                  <a:gd name="T44" fmla="*/ 0 w 1788"/>
                  <a:gd name="T45" fmla="*/ 0 h 12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8"/>
                  <a:gd name="T70" fmla="*/ 0 h 1283"/>
                  <a:gd name="T71" fmla="*/ 1788 w 1788"/>
                  <a:gd name="T72" fmla="*/ 1283 h 128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8" h="1283">
                    <a:moveTo>
                      <a:pt x="1574" y="923"/>
                    </a:moveTo>
                    <a:lnTo>
                      <a:pt x="1568" y="869"/>
                    </a:lnTo>
                    <a:lnTo>
                      <a:pt x="1646" y="869"/>
                    </a:lnTo>
                    <a:lnTo>
                      <a:pt x="1646" y="879"/>
                    </a:lnTo>
                    <a:lnTo>
                      <a:pt x="1788" y="694"/>
                    </a:lnTo>
                    <a:lnTo>
                      <a:pt x="1612" y="506"/>
                    </a:lnTo>
                    <a:lnTo>
                      <a:pt x="1661" y="440"/>
                    </a:lnTo>
                    <a:lnTo>
                      <a:pt x="1612" y="318"/>
                    </a:lnTo>
                    <a:lnTo>
                      <a:pt x="1663" y="209"/>
                    </a:lnTo>
                    <a:lnTo>
                      <a:pt x="1514" y="23"/>
                    </a:lnTo>
                    <a:lnTo>
                      <a:pt x="1452" y="20"/>
                    </a:lnTo>
                    <a:lnTo>
                      <a:pt x="1418" y="0"/>
                    </a:lnTo>
                    <a:lnTo>
                      <a:pt x="195" y="339"/>
                    </a:lnTo>
                    <a:lnTo>
                      <a:pt x="175" y="231"/>
                    </a:lnTo>
                    <a:lnTo>
                      <a:pt x="0" y="422"/>
                    </a:lnTo>
                    <a:lnTo>
                      <a:pt x="102" y="845"/>
                    </a:lnTo>
                    <a:lnTo>
                      <a:pt x="102" y="885"/>
                    </a:lnTo>
                    <a:lnTo>
                      <a:pt x="127" y="923"/>
                    </a:lnTo>
                    <a:lnTo>
                      <a:pt x="192" y="1161"/>
                    </a:lnTo>
                    <a:lnTo>
                      <a:pt x="192" y="1202"/>
                    </a:lnTo>
                    <a:lnTo>
                      <a:pt x="226" y="1283"/>
                    </a:lnTo>
                    <a:lnTo>
                      <a:pt x="547" y="1196"/>
                    </a:lnTo>
                    <a:lnTo>
                      <a:pt x="1574" y="923"/>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69" name="Freeform 48">
                <a:extLst>
                  <a:ext uri="{FF2B5EF4-FFF2-40B4-BE49-F238E27FC236}">
                    <a16:creationId xmlns:a16="http://schemas.microsoft.com/office/drawing/2014/main" id="{98B9BC2E-2F7E-42D2-9722-F347BAC5A2E1}"/>
                  </a:ext>
                </a:extLst>
              </p:cNvPr>
              <p:cNvSpPr>
                <a:spLocks/>
              </p:cNvSpPr>
              <p:nvPr/>
            </p:nvSpPr>
            <p:spPr bwMode="auto">
              <a:xfrm>
                <a:off x="7901932" y="2305726"/>
                <a:ext cx="727075" cy="485775"/>
              </a:xfrm>
              <a:custGeom>
                <a:avLst/>
                <a:gdLst>
                  <a:gd name="T0" fmla="*/ 0 w 1788"/>
                  <a:gd name="T1" fmla="*/ 0 h 1283"/>
                  <a:gd name="T2" fmla="*/ 0 w 1788"/>
                  <a:gd name="T3" fmla="*/ 0 h 1283"/>
                  <a:gd name="T4" fmla="*/ 0 w 1788"/>
                  <a:gd name="T5" fmla="*/ 0 h 1283"/>
                  <a:gd name="T6" fmla="*/ 0 w 1788"/>
                  <a:gd name="T7" fmla="*/ 0 h 1283"/>
                  <a:gd name="T8" fmla="*/ 0 w 1788"/>
                  <a:gd name="T9" fmla="*/ 0 h 1283"/>
                  <a:gd name="T10" fmla="*/ 0 w 1788"/>
                  <a:gd name="T11" fmla="*/ 0 h 1283"/>
                  <a:gd name="T12" fmla="*/ 0 w 1788"/>
                  <a:gd name="T13" fmla="*/ 0 h 1283"/>
                  <a:gd name="T14" fmla="*/ 0 w 1788"/>
                  <a:gd name="T15" fmla="*/ 0 h 1283"/>
                  <a:gd name="T16" fmla="*/ 0 w 1788"/>
                  <a:gd name="T17" fmla="*/ 0 h 1283"/>
                  <a:gd name="T18" fmla="*/ 0 w 1788"/>
                  <a:gd name="T19" fmla="*/ 0 h 1283"/>
                  <a:gd name="T20" fmla="*/ 0 w 1788"/>
                  <a:gd name="T21" fmla="*/ 0 h 1283"/>
                  <a:gd name="T22" fmla="*/ 0 w 1788"/>
                  <a:gd name="T23" fmla="*/ 0 h 1283"/>
                  <a:gd name="T24" fmla="*/ 0 w 1788"/>
                  <a:gd name="T25" fmla="*/ 0 h 1283"/>
                  <a:gd name="T26" fmla="*/ 0 w 1788"/>
                  <a:gd name="T27" fmla="*/ 0 h 1283"/>
                  <a:gd name="T28" fmla="*/ 0 w 1788"/>
                  <a:gd name="T29" fmla="*/ 0 h 1283"/>
                  <a:gd name="T30" fmla="*/ 0 w 1788"/>
                  <a:gd name="T31" fmla="*/ 0 h 1283"/>
                  <a:gd name="T32" fmla="*/ 0 w 1788"/>
                  <a:gd name="T33" fmla="*/ 0 h 1283"/>
                  <a:gd name="T34" fmla="*/ 0 w 1788"/>
                  <a:gd name="T35" fmla="*/ 0 h 1283"/>
                  <a:gd name="T36" fmla="*/ 0 w 1788"/>
                  <a:gd name="T37" fmla="*/ 0 h 1283"/>
                  <a:gd name="T38" fmla="*/ 0 w 1788"/>
                  <a:gd name="T39" fmla="*/ 0 h 1283"/>
                  <a:gd name="T40" fmla="*/ 0 w 1788"/>
                  <a:gd name="T41" fmla="*/ 0 h 1283"/>
                  <a:gd name="T42" fmla="*/ 0 w 1788"/>
                  <a:gd name="T43" fmla="*/ 0 h 1283"/>
                  <a:gd name="T44" fmla="*/ 0 w 1788"/>
                  <a:gd name="T45" fmla="*/ 0 h 12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8"/>
                  <a:gd name="T70" fmla="*/ 0 h 1283"/>
                  <a:gd name="T71" fmla="*/ 1788 w 1788"/>
                  <a:gd name="T72" fmla="*/ 1283 h 128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8" h="1283">
                    <a:moveTo>
                      <a:pt x="1574" y="923"/>
                    </a:moveTo>
                    <a:lnTo>
                      <a:pt x="1568" y="869"/>
                    </a:lnTo>
                    <a:lnTo>
                      <a:pt x="1646" y="869"/>
                    </a:lnTo>
                    <a:lnTo>
                      <a:pt x="1646" y="879"/>
                    </a:lnTo>
                    <a:lnTo>
                      <a:pt x="1788" y="694"/>
                    </a:lnTo>
                    <a:lnTo>
                      <a:pt x="1612" y="506"/>
                    </a:lnTo>
                    <a:lnTo>
                      <a:pt x="1661" y="440"/>
                    </a:lnTo>
                    <a:lnTo>
                      <a:pt x="1612" y="318"/>
                    </a:lnTo>
                    <a:lnTo>
                      <a:pt x="1663" y="209"/>
                    </a:lnTo>
                    <a:lnTo>
                      <a:pt x="1514" y="23"/>
                    </a:lnTo>
                    <a:lnTo>
                      <a:pt x="1452" y="20"/>
                    </a:lnTo>
                    <a:lnTo>
                      <a:pt x="1418" y="0"/>
                    </a:lnTo>
                    <a:lnTo>
                      <a:pt x="195" y="339"/>
                    </a:lnTo>
                    <a:lnTo>
                      <a:pt x="175" y="231"/>
                    </a:lnTo>
                    <a:lnTo>
                      <a:pt x="0" y="422"/>
                    </a:lnTo>
                    <a:lnTo>
                      <a:pt x="102" y="845"/>
                    </a:lnTo>
                    <a:lnTo>
                      <a:pt x="102" y="885"/>
                    </a:lnTo>
                    <a:lnTo>
                      <a:pt x="127" y="923"/>
                    </a:lnTo>
                    <a:lnTo>
                      <a:pt x="192" y="1161"/>
                    </a:lnTo>
                    <a:lnTo>
                      <a:pt x="192" y="1202"/>
                    </a:lnTo>
                    <a:lnTo>
                      <a:pt x="226" y="1283"/>
                    </a:lnTo>
                    <a:lnTo>
                      <a:pt x="547" y="1196"/>
                    </a:lnTo>
                    <a:lnTo>
                      <a:pt x="1574" y="923"/>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0" name="Freeform 49">
                <a:extLst>
                  <a:ext uri="{FF2B5EF4-FFF2-40B4-BE49-F238E27FC236}">
                    <a16:creationId xmlns:a16="http://schemas.microsoft.com/office/drawing/2014/main" id="{1F5D93B4-A854-4B22-87E9-A44883D03FCE}"/>
                  </a:ext>
                </a:extLst>
              </p:cNvPr>
              <p:cNvSpPr>
                <a:spLocks/>
              </p:cNvSpPr>
              <p:nvPr/>
            </p:nvSpPr>
            <p:spPr bwMode="auto">
              <a:xfrm>
                <a:off x="8124182" y="2658151"/>
                <a:ext cx="571500" cy="279400"/>
              </a:xfrm>
              <a:custGeom>
                <a:avLst/>
                <a:gdLst>
                  <a:gd name="T0" fmla="*/ 0 w 1405"/>
                  <a:gd name="T1" fmla="*/ 0 h 739"/>
                  <a:gd name="T2" fmla="*/ 0 w 1405"/>
                  <a:gd name="T3" fmla="*/ 0 h 739"/>
                  <a:gd name="T4" fmla="*/ 0 w 1405"/>
                  <a:gd name="T5" fmla="*/ 0 h 739"/>
                  <a:gd name="T6" fmla="*/ 0 w 1405"/>
                  <a:gd name="T7" fmla="*/ 0 h 739"/>
                  <a:gd name="T8" fmla="*/ 0 w 1405"/>
                  <a:gd name="T9" fmla="*/ 0 h 739"/>
                  <a:gd name="T10" fmla="*/ 0 w 1405"/>
                  <a:gd name="T11" fmla="*/ 0 h 739"/>
                  <a:gd name="T12" fmla="*/ 0 w 1405"/>
                  <a:gd name="T13" fmla="*/ 0 h 739"/>
                  <a:gd name="T14" fmla="*/ 0 w 1405"/>
                  <a:gd name="T15" fmla="*/ 0 h 739"/>
                  <a:gd name="T16" fmla="*/ 0 w 1405"/>
                  <a:gd name="T17" fmla="*/ 0 h 739"/>
                  <a:gd name="T18" fmla="*/ 0 w 1405"/>
                  <a:gd name="T19" fmla="*/ 0 h 739"/>
                  <a:gd name="T20" fmla="*/ 0 w 1405"/>
                  <a:gd name="T21" fmla="*/ 0 h 739"/>
                  <a:gd name="T22" fmla="*/ 0 w 1405"/>
                  <a:gd name="T23" fmla="*/ 0 h 739"/>
                  <a:gd name="T24" fmla="*/ 0 w 1405"/>
                  <a:gd name="T25" fmla="*/ 0 h 739"/>
                  <a:gd name="T26" fmla="*/ 0 w 1405"/>
                  <a:gd name="T27" fmla="*/ 0 h 739"/>
                  <a:gd name="T28" fmla="*/ 0 w 1405"/>
                  <a:gd name="T29" fmla="*/ 0 h 739"/>
                  <a:gd name="T30" fmla="*/ 0 w 1405"/>
                  <a:gd name="T31" fmla="*/ 0 h 739"/>
                  <a:gd name="T32" fmla="*/ 0 w 1405"/>
                  <a:gd name="T33" fmla="*/ 0 h 739"/>
                  <a:gd name="T34" fmla="*/ 0 w 1405"/>
                  <a:gd name="T35" fmla="*/ 0 h 739"/>
                  <a:gd name="T36" fmla="*/ 0 w 1405"/>
                  <a:gd name="T37" fmla="*/ 0 h 739"/>
                  <a:gd name="T38" fmla="*/ 0 w 1405"/>
                  <a:gd name="T39" fmla="*/ 0 h 739"/>
                  <a:gd name="T40" fmla="*/ 0 w 1405"/>
                  <a:gd name="T41" fmla="*/ 0 h 739"/>
                  <a:gd name="T42" fmla="*/ 0 w 1405"/>
                  <a:gd name="T43" fmla="*/ 0 h 739"/>
                  <a:gd name="T44" fmla="*/ 0 w 1405"/>
                  <a:gd name="T45" fmla="*/ 0 h 739"/>
                  <a:gd name="T46" fmla="*/ 0 w 1405"/>
                  <a:gd name="T47" fmla="*/ 0 h 739"/>
                  <a:gd name="T48" fmla="*/ 0 w 1405"/>
                  <a:gd name="T49" fmla="*/ 0 h 739"/>
                  <a:gd name="T50" fmla="*/ 0 w 1405"/>
                  <a:gd name="T51" fmla="*/ 0 h 739"/>
                  <a:gd name="T52" fmla="*/ 0 w 1405"/>
                  <a:gd name="T53" fmla="*/ 0 h 739"/>
                  <a:gd name="T54" fmla="*/ 0 w 1405"/>
                  <a:gd name="T55" fmla="*/ 0 h 739"/>
                  <a:gd name="T56" fmla="*/ 0 w 1405"/>
                  <a:gd name="T57" fmla="*/ 0 h 739"/>
                  <a:gd name="T58" fmla="*/ 0 w 1405"/>
                  <a:gd name="T59" fmla="*/ 0 h 7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05"/>
                  <a:gd name="T91" fmla="*/ 0 h 739"/>
                  <a:gd name="T92" fmla="*/ 1405 w 1405"/>
                  <a:gd name="T93" fmla="*/ 739 h 7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05" h="739">
                    <a:moveTo>
                      <a:pt x="1351" y="441"/>
                    </a:moveTo>
                    <a:lnTo>
                      <a:pt x="1367" y="466"/>
                    </a:lnTo>
                    <a:lnTo>
                      <a:pt x="1405" y="551"/>
                    </a:lnTo>
                    <a:lnTo>
                      <a:pt x="1303" y="678"/>
                    </a:lnTo>
                    <a:lnTo>
                      <a:pt x="1162" y="739"/>
                    </a:lnTo>
                    <a:lnTo>
                      <a:pt x="1114" y="652"/>
                    </a:lnTo>
                    <a:lnTo>
                      <a:pt x="1066" y="638"/>
                    </a:lnTo>
                    <a:lnTo>
                      <a:pt x="1015" y="567"/>
                    </a:lnTo>
                    <a:lnTo>
                      <a:pt x="1001" y="527"/>
                    </a:lnTo>
                    <a:lnTo>
                      <a:pt x="920" y="191"/>
                    </a:lnTo>
                    <a:lnTo>
                      <a:pt x="938" y="128"/>
                    </a:lnTo>
                    <a:lnTo>
                      <a:pt x="911" y="169"/>
                    </a:lnTo>
                    <a:lnTo>
                      <a:pt x="922" y="255"/>
                    </a:lnTo>
                    <a:lnTo>
                      <a:pt x="922" y="293"/>
                    </a:lnTo>
                    <a:lnTo>
                      <a:pt x="889" y="406"/>
                    </a:lnTo>
                    <a:lnTo>
                      <a:pt x="967" y="527"/>
                    </a:lnTo>
                    <a:lnTo>
                      <a:pt x="967" y="591"/>
                    </a:lnTo>
                    <a:lnTo>
                      <a:pt x="1001" y="632"/>
                    </a:lnTo>
                    <a:lnTo>
                      <a:pt x="1032" y="695"/>
                    </a:lnTo>
                    <a:lnTo>
                      <a:pt x="733" y="632"/>
                    </a:lnTo>
                    <a:lnTo>
                      <a:pt x="758" y="403"/>
                    </a:lnTo>
                    <a:lnTo>
                      <a:pt x="508" y="330"/>
                    </a:lnTo>
                    <a:lnTo>
                      <a:pt x="505" y="250"/>
                    </a:lnTo>
                    <a:lnTo>
                      <a:pt x="415" y="218"/>
                    </a:lnTo>
                    <a:lnTo>
                      <a:pt x="28" y="472"/>
                    </a:lnTo>
                    <a:lnTo>
                      <a:pt x="0" y="267"/>
                    </a:lnTo>
                    <a:lnTo>
                      <a:pt x="1032" y="0"/>
                    </a:lnTo>
                    <a:lnTo>
                      <a:pt x="1040" y="33"/>
                    </a:lnTo>
                    <a:lnTo>
                      <a:pt x="1198" y="504"/>
                    </a:lnTo>
                    <a:lnTo>
                      <a:pt x="1351" y="441"/>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1" name="Freeform 50">
                <a:extLst>
                  <a:ext uri="{FF2B5EF4-FFF2-40B4-BE49-F238E27FC236}">
                    <a16:creationId xmlns:a16="http://schemas.microsoft.com/office/drawing/2014/main" id="{B59E1445-44F7-4F44-9190-CE15500D4580}"/>
                  </a:ext>
                </a:extLst>
              </p:cNvPr>
              <p:cNvSpPr>
                <a:spLocks/>
              </p:cNvSpPr>
              <p:nvPr/>
            </p:nvSpPr>
            <p:spPr bwMode="auto">
              <a:xfrm>
                <a:off x="8124182" y="2658151"/>
                <a:ext cx="571500" cy="279400"/>
              </a:xfrm>
              <a:custGeom>
                <a:avLst/>
                <a:gdLst>
                  <a:gd name="T0" fmla="*/ 0 w 1405"/>
                  <a:gd name="T1" fmla="*/ 0 h 739"/>
                  <a:gd name="T2" fmla="*/ 0 w 1405"/>
                  <a:gd name="T3" fmla="*/ 0 h 739"/>
                  <a:gd name="T4" fmla="*/ 0 w 1405"/>
                  <a:gd name="T5" fmla="*/ 0 h 739"/>
                  <a:gd name="T6" fmla="*/ 0 w 1405"/>
                  <a:gd name="T7" fmla="*/ 0 h 739"/>
                  <a:gd name="T8" fmla="*/ 0 w 1405"/>
                  <a:gd name="T9" fmla="*/ 0 h 739"/>
                  <a:gd name="T10" fmla="*/ 0 w 1405"/>
                  <a:gd name="T11" fmla="*/ 0 h 739"/>
                  <a:gd name="T12" fmla="*/ 0 w 1405"/>
                  <a:gd name="T13" fmla="*/ 0 h 739"/>
                  <a:gd name="T14" fmla="*/ 0 w 1405"/>
                  <a:gd name="T15" fmla="*/ 0 h 739"/>
                  <a:gd name="T16" fmla="*/ 0 w 1405"/>
                  <a:gd name="T17" fmla="*/ 0 h 739"/>
                  <a:gd name="T18" fmla="*/ 0 w 1405"/>
                  <a:gd name="T19" fmla="*/ 0 h 739"/>
                  <a:gd name="T20" fmla="*/ 0 w 1405"/>
                  <a:gd name="T21" fmla="*/ 0 h 739"/>
                  <a:gd name="T22" fmla="*/ 0 w 1405"/>
                  <a:gd name="T23" fmla="*/ 0 h 739"/>
                  <a:gd name="T24" fmla="*/ 0 w 1405"/>
                  <a:gd name="T25" fmla="*/ 0 h 739"/>
                  <a:gd name="T26" fmla="*/ 0 w 1405"/>
                  <a:gd name="T27" fmla="*/ 0 h 739"/>
                  <a:gd name="T28" fmla="*/ 0 w 1405"/>
                  <a:gd name="T29" fmla="*/ 0 h 739"/>
                  <a:gd name="T30" fmla="*/ 0 w 1405"/>
                  <a:gd name="T31" fmla="*/ 0 h 739"/>
                  <a:gd name="T32" fmla="*/ 0 w 1405"/>
                  <a:gd name="T33" fmla="*/ 0 h 739"/>
                  <a:gd name="T34" fmla="*/ 0 w 1405"/>
                  <a:gd name="T35" fmla="*/ 0 h 739"/>
                  <a:gd name="T36" fmla="*/ 0 w 1405"/>
                  <a:gd name="T37" fmla="*/ 0 h 739"/>
                  <a:gd name="T38" fmla="*/ 0 w 1405"/>
                  <a:gd name="T39" fmla="*/ 0 h 739"/>
                  <a:gd name="T40" fmla="*/ 0 w 1405"/>
                  <a:gd name="T41" fmla="*/ 0 h 739"/>
                  <a:gd name="T42" fmla="*/ 0 w 1405"/>
                  <a:gd name="T43" fmla="*/ 0 h 739"/>
                  <a:gd name="T44" fmla="*/ 0 w 1405"/>
                  <a:gd name="T45" fmla="*/ 0 h 739"/>
                  <a:gd name="T46" fmla="*/ 0 w 1405"/>
                  <a:gd name="T47" fmla="*/ 0 h 739"/>
                  <a:gd name="T48" fmla="*/ 0 w 1405"/>
                  <a:gd name="T49" fmla="*/ 0 h 739"/>
                  <a:gd name="T50" fmla="*/ 0 w 1405"/>
                  <a:gd name="T51" fmla="*/ 0 h 739"/>
                  <a:gd name="T52" fmla="*/ 0 w 1405"/>
                  <a:gd name="T53" fmla="*/ 0 h 739"/>
                  <a:gd name="T54" fmla="*/ 0 w 1405"/>
                  <a:gd name="T55" fmla="*/ 0 h 739"/>
                  <a:gd name="T56" fmla="*/ 0 w 1405"/>
                  <a:gd name="T57" fmla="*/ 0 h 739"/>
                  <a:gd name="T58" fmla="*/ 0 w 1405"/>
                  <a:gd name="T59" fmla="*/ 0 h 7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05"/>
                  <a:gd name="T91" fmla="*/ 0 h 739"/>
                  <a:gd name="T92" fmla="*/ 1405 w 1405"/>
                  <a:gd name="T93" fmla="*/ 739 h 7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05" h="739">
                    <a:moveTo>
                      <a:pt x="1351" y="441"/>
                    </a:moveTo>
                    <a:lnTo>
                      <a:pt x="1367" y="466"/>
                    </a:lnTo>
                    <a:lnTo>
                      <a:pt x="1405" y="551"/>
                    </a:lnTo>
                    <a:lnTo>
                      <a:pt x="1303" y="678"/>
                    </a:lnTo>
                    <a:lnTo>
                      <a:pt x="1162" y="739"/>
                    </a:lnTo>
                    <a:lnTo>
                      <a:pt x="1114" y="652"/>
                    </a:lnTo>
                    <a:lnTo>
                      <a:pt x="1066" y="638"/>
                    </a:lnTo>
                    <a:lnTo>
                      <a:pt x="1015" y="567"/>
                    </a:lnTo>
                    <a:lnTo>
                      <a:pt x="1001" y="527"/>
                    </a:lnTo>
                    <a:lnTo>
                      <a:pt x="920" y="191"/>
                    </a:lnTo>
                    <a:lnTo>
                      <a:pt x="938" y="128"/>
                    </a:lnTo>
                    <a:lnTo>
                      <a:pt x="911" y="169"/>
                    </a:lnTo>
                    <a:lnTo>
                      <a:pt x="922" y="255"/>
                    </a:lnTo>
                    <a:lnTo>
                      <a:pt x="922" y="293"/>
                    </a:lnTo>
                    <a:lnTo>
                      <a:pt x="889" y="406"/>
                    </a:lnTo>
                    <a:lnTo>
                      <a:pt x="967" y="527"/>
                    </a:lnTo>
                    <a:lnTo>
                      <a:pt x="967" y="591"/>
                    </a:lnTo>
                    <a:lnTo>
                      <a:pt x="1001" y="632"/>
                    </a:lnTo>
                    <a:lnTo>
                      <a:pt x="1032" y="695"/>
                    </a:lnTo>
                    <a:lnTo>
                      <a:pt x="733" y="632"/>
                    </a:lnTo>
                    <a:lnTo>
                      <a:pt x="758" y="403"/>
                    </a:lnTo>
                    <a:lnTo>
                      <a:pt x="508" y="330"/>
                    </a:lnTo>
                    <a:lnTo>
                      <a:pt x="505" y="250"/>
                    </a:lnTo>
                    <a:lnTo>
                      <a:pt x="415" y="218"/>
                    </a:lnTo>
                    <a:lnTo>
                      <a:pt x="28" y="472"/>
                    </a:lnTo>
                    <a:lnTo>
                      <a:pt x="0" y="267"/>
                    </a:lnTo>
                    <a:lnTo>
                      <a:pt x="1032" y="0"/>
                    </a:lnTo>
                    <a:lnTo>
                      <a:pt x="1040" y="33"/>
                    </a:lnTo>
                    <a:lnTo>
                      <a:pt x="1198" y="504"/>
                    </a:lnTo>
                    <a:lnTo>
                      <a:pt x="1351" y="441"/>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2" name="Freeform 51">
                <a:extLst>
                  <a:ext uri="{FF2B5EF4-FFF2-40B4-BE49-F238E27FC236}">
                    <a16:creationId xmlns:a16="http://schemas.microsoft.com/office/drawing/2014/main" id="{8D4C12DC-DBF7-40DE-8ACF-3648D4FE929A}"/>
                  </a:ext>
                </a:extLst>
              </p:cNvPr>
              <p:cNvSpPr>
                <a:spLocks/>
              </p:cNvSpPr>
              <p:nvPr/>
            </p:nvSpPr>
            <p:spPr bwMode="auto">
              <a:xfrm>
                <a:off x="8541695" y="2637513"/>
                <a:ext cx="133350" cy="209550"/>
              </a:xfrm>
              <a:custGeom>
                <a:avLst/>
                <a:gdLst>
                  <a:gd name="T0" fmla="*/ 0 w 326"/>
                  <a:gd name="T1" fmla="*/ 0 h 556"/>
                  <a:gd name="T2" fmla="*/ 0 w 326"/>
                  <a:gd name="T3" fmla="*/ 0 h 556"/>
                  <a:gd name="T4" fmla="*/ 0 w 326"/>
                  <a:gd name="T5" fmla="*/ 0 h 556"/>
                  <a:gd name="T6" fmla="*/ 0 w 326"/>
                  <a:gd name="T7" fmla="*/ 0 h 556"/>
                  <a:gd name="T8" fmla="*/ 0 w 326"/>
                  <a:gd name="T9" fmla="*/ 0 h 556"/>
                  <a:gd name="T10" fmla="*/ 0 w 326"/>
                  <a:gd name="T11" fmla="*/ 0 h 556"/>
                  <a:gd name="T12" fmla="*/ 0 w 326"/>
                  <a:gd name="T13" fmla="*/ 0 h 556"/>
                  <a:gd name="T14" fmla="*/ 0 w 326"/>
                  <a:gd name="T15" fmla="*/ 0 h 556"/>
                  <a:gd name="T16" fmla="*/ 0 w 326"/>
                  <a:gd name="T17" fmla="*/ 0 h 556"/>
                  <a:gd name="T18" fmla="*/ 0 w 326"/>
                  <a:gd name="T19" fmla="*/ 0 h 5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
                  <a:gd name="T31" fmla="*/ 0 h 556"/>
                  <a:gd name="T32" fmla="*/ 326 w 326"/>
                  <a:gd name="T33" fmla="*/ 556 h 5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 h="556">
                    <a:moveTo>
                      <a:pt x="78" y="0"/>
                    </a:moveTo>
                    <a:lnTo>
                      <a:pt x="0" y="0"/>
                    </a:lnTo>
                    <a:lnTo>
                      <a:pt x="5" y="56"/>
                    </a:lnTo>
                    <a:lnTo>
                      <a:pt x="173" y="556"/>
                    </a:lnTo>
                    <a:lnTo>
                      <a:pt x="326" y="491"/>
                    </a:lnTo>
                    <a:lnTo>
                      <a:pt x="147" y="196"/>
                    </a:lnTo>
                    <a:lnTo>
                      <a:pt x="113" y="149"/>
                    </a:lnTo>
                    <a:lnTo>
                      <a:pt x="93" y="87"/>
                    </a:lnTo>
                    <a:lnTo>
                      <a:pt x="78" y="17"/>
                    </a:lnTo>
                    <a:lnTo>
                      <a:pt x="78" y="0"/>
                    </a:lnTo>
                    <a:close/>
                  </a:path>
                </a:pathLst>
              </a:custGeom>
              <a:solidFill>
                <a:srgbClr val="0085BA">
                  <a:alpha val="60000"/>
                </a:srgb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3" name="Freeform 52">
                <a:extLst>
                  <a:ext uri="{FF2B5EF4-FFF2-40B4-BE49-F238E27FC236}">
                    <a16:creationId xmlns:a16="http://schemas.microsoft.com/office/drawing/2014/main" id="{BBB07A27-30B4-4FAD-8072-C5D1870B0FA0}"/>
                  </a:ext>
                </a:extLst>
              </p:cNvPr>
              <p:cNvSpPr>
                <a:spLocks/>
              </p:cNvSpPr>
              <p:nvPr/>
            </p:nvSpPr>
            <p:spPr bwMode="auto">
              <a:xfrm>
                <a:off x="8541695" y="2637513"/>
                <a:ext cx="133350" cy="209550"/>
              </a:xfrm>
              <a:custGeom>
                <a:avLst/>
                <a:gdLst>
                  <a:gd name="T0" fmla="*/ 0 w 326"/>
                  <a:gd name="T1" fmla="*/ 0 h 556"/>
                  <a:gd name="T2" fmla="*/ 0 w 326"/>
                  <a:gd name="T3" fmla="*/ 0 h 556"/>
                  <a:gd name="T4" fmla="*/ 0 w 326"/>
                  <a:gd name="T5" fmla="*/ 0 h 556"/>
                  <a:gd name="T6" fmla="*/ 0 w 326"/>
                  <a:gd name="T7" fmla="*/ 0 h 556"/>
                  <a:gd name="T8" fmla="*/ 0 w 326"/>
                  <a:gd name="T9" fmla="*/ 0 h 556"/>
                  <a:gd name="T10" fmla="*/ 0 w 326"/>
                  <a:gd name="T11" fmla="*/ 0 h 556"/>
                  <a:gd name="T12" fmla="*/ 0 w 326"/>
                  <a:gd name="T13" fmla="*/ 0 h 556"/>
                  <a:gd name="T14" fmla="*/ 0 w 326"/>
                  <a:gd name="T15" fmla="*/ 0 h 556"/>
                  <a:gd name="T16" fmla="*/ 0 w 326"/>
                  <a:gd name="T17" fmla="*/ 0 h 556"/>
                  <a:gd name="T18" fmla="*/ 0 w 326"/>
                  <a:gd name="T19" fmla="*/ 0 h 5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
                  <a:gd name="T31" fmla="*/ 0 h 556"/>
                  <a:gd name="T32" fmla="*/ 326 w 326"/>
                  <a:gd name="T33" fmla="*/ 556 h 5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 h="556">
                    <a:moveTo>
                      <a:pt x="78" y="0"/>
                    </a:moveTo>
                    <a:lnTo>
                      <a:pt x="0" y="0"/>
                    </a:lnTo>
                    <a:lnTo>
                      <a:pt x="5" y="56"/>
                    </a:lnTo>
                    <a:lnTo>
                      <a:pt x="173" y="556"/>
                    </a:lnTo>
                    <a:lnTo>
                      <a:pt x="326" y="491"/>
                    </a:lnTo>
                    <a:lnTo>
                      <a:pt x="147" y="196"/>
                    </a:lnTo>
                    <a:lnTo>
                      <a:pt x="113" y="149"/>
                    </a:lnTo>
                    <a:lnTo>
                      <a:pt x="93" y="87"/>
                    </a:lnTo>
                    <a:lnTo>
                      <a:pt x="78" y="17"/>
                    </a:lnTo>
                    <a:lnTo>
                      <a:pt x="78" y="0"/>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4" name="Freeform 53">
                <a:extLst>
                  <a:ext uri="{FF2B5EF4-FFF2-40B4-BE49-F238E27FC236}">
                    <a16:creationId xmlns:a16="http://schemas.microsoft.com/office/drawing/2014/main" id="{A53FEC71-C416-48F3-A31E-7F04CD230FF7}"/>
                  </a:ext>
                </a:extLst>
              </p:cNvPr>
              <p:cNvSpPr>
                <a:spLocks/>
              </p:cNvSpPr>
              <p:nvPr/>
            </p:nvSpPr>
            <p:spPr bwMode="auto">
              <a:xfrm>
                <a:off x="8597257" y="2915326"/>
                <a:ext cx="57150" cy="122238"/>
              </a:xfrm>
              <a:custGeom>
                <a:avLst/>
                <a:gdLst>
                  <a:gd name="T0" fmla="*/ 0 w 143"/>
                  <a:gd name="T1" fmla="*/ 0 h 319"/>
                  <a:gd name="T2" fmla="*/ 0 w 143"/>
                  <a:gd name="T3" fmla="*/ 0 h 319"/>
                  <a:gd name="T4" fmla="*/ 0 w 143"/>
                  <a:gd name="T5" fmla="*/ 0 h 319"/>
                  <a:gd name="T6" fmla="*/ 0 w 143"/>
                  <a:gd name="T7" fmla="*/ 0 h 319"/>
                  <a:gd name="T8" fmla="*/ 0 w 143"/>
                  <a:gd name="T9" fmla="*/ 0 h 319"/>
                  <a:gd name="T10" fmla="*/ 0 60000 65536"/>
                  <a:gd name="T11" fmla="*/ 0 60000 65536"/>
                  <a:gd name="T12" fmla="*/ 0 60000 65536"/>
                  <a:gd name="T13" fmla="*/ 0 60000 65536"/>
                  <a:gd name="T14" fmla="*/ 0 60000 65536"/>
                  <a:gd name="T15" fmla="*/ 0 w 143"/>
                  <a:gd name="T16" fmla="*/ 0 h 319"/>
                  <a:gd name="T17" fmla="*/ 143 w 143"/>
                  <a:gd name="T18" fmla="*/ 319 h 319"/>
                </a:gdLst>
                <a:ahLst/>
                <a:cxnLst>
                  <a:cxn ang="T10">
                    <a:pos x="T0" y="T1"/>
                  </a:cxn>
                  <a:cxn ang="T11">
                    <a:pos x="T2" y="T3"/>
                  </a:cxn>
                  <a:cxn ang="T12">
                    <a:pos x="T4" y="T5"/>
                  </a:cxn>
                  <a:cxn ang="T13">
                    <a:pos x="T6" y="T7"/>
                  </a:cxn>
                  <a:cxn ang="T14">
                    <a:pos x="T8" y="T9"/>
                  </a:cxn>
                </a:cxnLst>
                <a:rect l="T15" t="T16" r="T17" b="T18"/>
                <a:pathLst>
                  <a:path w="143" h="319">
                    <a:moveTo>
                      <a:pt x="101" y="287"/>
                    </a:moveTo>
                    <a:lnTo>
                      <a:pt x="68" y="319"/>
                    </a:lnTo>
                    <a:lnTo>
                      <a:pt x="0" y="59"/>
                    </a:lnTo>
                    <a:lnTo>
                      <a:pt x="143" y="0"/>
                    </a:lnTo>
                    <a:lnTo>
                      <a:pt x="101" y="287"/>
                    </a:lnTo>
                    <a:close/>
                  </a:path>
                </a:pathLst>
              </a:custGeom>
              <a:solidFill>
                <a:srgbClr val="E1FFD9"/>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5" name="Freeform 54">
                <a:extLst>
                  <a:ext uri="{FF2B5EF4-FFF2-40B4-BE49-F238E27FC236}">
                    <a16:creationId xmlns:a16="http://schemas.microsoft.com/office/drawing/2014/main" id="{2212AB60-1B72-413A-9EBB-E1D5EB6335EA}"/>
                  </a:ext>
                </a:extLst>
              </p:cNvPr>
              <p:cNvSpPr>
                <a:spLocks/>
              </p:cNvSpPr>
              <p:nvPr/>
            </p:nvSpPr>
            <p:spPr bwMode="auto">
              <a:xfrm>
                <a:off x="8597257" y="2915326"/>
                <a:ext cx="57150" cy="122238"/>
              </a:xfrm>
              <a:custGeom>
                <a:avLst/>
                <a:gdLst>
                  <a:gd name="T0" fmla="*/ 0 w 143"/>
                  <a:gd name="T1" fmla="*/ 0 h 319"/>
                  <a:gd name="T2" fmla="*/ 0 w 143"/>
                  <a:gd name="T3" fmla="*/ 0 h 319"/>
                  <a:gd name="T4" fmla="*/ 0 w 143"/>
                  <a:gd name="T5" fmla="*/ 0 h 319"/>
                  <a:gd name="T6" fmla="*/ 0 w 143"/>
                  <a:gd name="T7" fmla="*/ 0 h 319"/>
                  <a:gd name="T8" fmla="*/ 0 w 143"/>
                  <a:gd name="T9" fmla="*/ 0 h 319"/>
                  <a:gd name="T10" fmla="*/ 0 60000 65536"/>
                  <a:gd name="T11" fmla="*/ 0 60000 65536"/>
                  <a:gd name="T12" fmla="*/ 0 60000 65536"/>
                  <a:gd name="T13" fmla="*/ 0 60000 65536"/>
                  <a:gd name="T14" fmla="*/ 0 60000 65536"/>
                  <a:gd name="T15" fmla="*/ 0 w 143"/>
                  <a:gd name="T16" fmla="*/ 0 h 319"/>
                  <a:gd name="T17" fmla="*/ 143 w 143"/>
                  <a:gd name="T18" fmla="*/ 319 h 319"/>
                </a:gdLst>
                <a:ahLst/>
                <a:cxnLst>
                  <a:cxn ang="T10">
                    <a:pos x="T0" y="T1"/>
                  </a:cxn>
                  <a:cxn ang="T11">
                    <a:pos x="T2" y="T3"/>
                  </a:cxn>
                  <a:cxn ang="T12">
                    <a:pos x="T4" y="T5"/>
                  </a:cxn>
                  <a:cxn ang="T13">
                    <a:pos x="T6" y="T7"/>
                  </a:cxn>
                  <a:cxn ang="T14">
                    <a:pos x="T8" y="T9"/>
                  </a:cxn>
                </a:cxnLst>
                <a:rect l="T15" t="T16" r="T17" b="T18"/>
                <a:pathLst>
                  <a:path w="143" h="319">
                    <a:moveTo>
                      <a:pt x="101" y="287"/>
                    </a:moveTo>
                    <a:lnTo>
                      <a:pt x="68" y="319"/>
                    </a:lnTo>
                    <a:lnTo>
                      <a:pt x="0" y="59"/>
                    </a:lnTo>
                    <a:lnTo>
                      <a:pt x="143" y="0"/>
                    </a:lnTo>
                    <a:lnTo>
                      <a:pt x="101" y="287"/>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6" name="Freeform 55">
                <a:extLst>
                  <a:ext uri="{FF2B5EF4-FFF2-40B4-BE49-F238E27FC236}">
                    <a16:creationId xmlns:a16="http://schemas.microsoft.com/office/drawing/2014/main" id="{277E0C71-6B3C-42D1-B7F6-395813ADA88C}"/>
                  </a:ext>
                </a:extLst>
              </p:cNvPr>
              <p:cNvSpPr>
                <a:spLocks/>
              </p:cNvSpPr>
              <p:nvPr/>
            </p:nvSpPr>
            <p:spPr bwMode="auto">
              <a:xfrm>
                <a:off x="7717782" y="2781976"/>
                <a:ext cx="889000" cy="528638"/>
              </a:xfrm>
              <a:custGeom>
                <a:avLst/>
                <a:gdLst>
                  <a:gd name="T0" fmla="*/ 0 w 2190"/>
                  <a:gd name="T1" fmla="*/ 0 h 1396"/>
                  <a:gd name="T2" fmla="*/ 0 w 2190"/>
                  <a:gd name="T3" fmla="*/ 0 h 1396"/>
                  <a:gd name="T4" fmla="*/ 0 w 2190"/>
                  <a:gd name="T5" fmla="*/ 0 h 1396"/>
                  <a:gd name="T6" fmla="*/ 0 w 2190"/>
                  <a:gd name="T7" fmla="*/ 0 h 1396"/>
                  <a:gd name="T8" fmla="*/ 0 w 2190"/>
                  <a:gd name="T9" fmla="*/ 0 h 1396"/>
                  <a:gd name="T10" fmla="*/ 0 w 2190"/>
                  <a:gd name="T11" fmla="*/ 0 h 1396"/>
                  <a:gd name="T12" fmla="*/ 0 w 2190"/>
                  <a:gd name="T13" fmla="*/ 0 h 1396"/>
                  <a:gd name="T14" fmla="*/ 0 w 2190"/>
                  <a:gd name="T15" fmla="*/ 0 h 1396"/>
                  <a:gd name="T16" fmla="*/ 0 w 2190"/>
                  <a:gd name="T17" fmla="*/ 0 h 1396"/>
                  <a:gd name="T18" fmla="*/ 0 w 2190"/>
                  <a:gd name="T19" fmla="*/ 0 h 1396"/>
                  <a:gd name="T20" fmla="*/ 0 w 2190"/>
                  <a:gd name="T21" fmla="*/ 0 h 1396"/>
                  <a:gd name="T22" fmla="*/ 0 w 2190"/>
                  <a:gd name="T23" fmla="*/ 0 h 1396"/>
                  <a:gd name="T24" fmla="*/ 0 w 2190"/>
                  <a:gd name="T25" fmla="*/ 0 h 1396"/>
                  <a:gd name="T26" fmla="*/ 0 w 2190"/>
                  <a:gd name="T27" fmla="*/ 0 h 1396"/>
                  <a:gd name="T28" fmla="*/ 0 w 2190"/>
                  <a:gd name="T29" fmla="*/ 0 h 1396"/>
                  <a:gd name="T30" fmla="*/ 0 w 2190"/>
                  <a:gd name="T31" fmla="*/ 0 h 1396"/>
                  <a:gd name="T32" fmla="*/ 0 w 2190"/>
                  <a:gd name="T33" fmla="*/ 0 h 1396"/>
                  <a:gd name="T34" fmla="*/ 0 w 2190"/>
                  <a:gd name="T35" fmla="*/ 0 h 1396"/>
                  <a:gd name="T36" fmla="*/ 0 w 2190"/>
                  <a:gd name="T37" fmla="*/ 0 h 1396"/>
                  <a:gd name="T38" fmla="*/ 0 w 2190"/>
                  <a:gd name="T39" fmla="*/ 0 h 1396"/>
                  <a:gd name="T40" fmla="*/ 0 w 2190"/>
                  <a:gd name="T41" fmla="*/ 0 h 1396"/>
                  <a:gd name="T42" fmla="*/ 0 w 2190"/>
                  <a:gd name="T43" fmla="*/ 0 h 1396"/>
                  <a:gd name="T44" fmla="*/ 0 w 2190"/>
                  <a:gd name="T45" fmla="*/ 0 h 1396"/>
                  <a:gd name="T46" fmla="*/ 0 w 2190"/>
                  <a:gd name="T47" fmla="*/ 0 h 1396"/>
                  <a:gd name="T48" fmla="*/ 0 w 2190"/>
                  <a:gd name="T49" fmla="*/ 0 h 13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0"/>
                  <a:gd name="T76" fmla="*/ 0 h 1396"/>
                  <a:gd name="T77" fmla="*/ 2190 w 2190"/>
                  <a:gd name="T78" fmla="*/ 1396 h 13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0" h="1396">
                    <a:moveTo>
                      <a:pt x="2101" y="608"/>
                    </a:moveTo>
                    <a:lnTo>
                      <a:pt x="2101" y="750"/>
                    </a:lnTo>
                    <a:lnTo>
                      <a:pt x="2170" y="767"/>
                    </a:lnTo>
                    <a:lnTo>
                      <a:pt x="2190" y="872"/>
                    </a:lnTo>
                    <a:lnTo>
                      <a:pt x="1392" y="1155"/>
                    </a:lnTo>
                    <a:lnTo>
                      <a:pt x="524" y="1311"/>
                    </a:lnTo>
                    <a:lnTo>
                      <a:pt x="0" y="1396"/>
                    </a:lnTo>
                    <a:lnTo>
                      <a:pt x="318" y="1002"/>
                    </a:lnTo>
                    <a:lnTo>
                      <a:pt x="353" y="915"/>
                    </a:lnTo>
                    <a:lnTo>
                      <a:pt x="558" y="1045"/>
                    </a:lnTo>
                    <a:lnTo>
                      <a:pt x="851" y="831"/>
                    </a:lnTo>
                    <a:lnTo>
                      <a:pt x="933" y="580"/>
                    </a:lnTo>
                    <a:lnTo>
                      <a:pt x="1000" y="385"/>
                    </a:lnTo>
                    <a:lnTo>
                      <a:pt x="1156" y="426"/>
                    </a:lnTo>
                    <a:lnTo>
                      <a:pt x="1209" y="237"/>
                    </a:lnTo>
                    <a:lnTo>
                      <a:pt x="1258" y="261"/>
                    </a:lnTo>
                    <a:lnTo>
                      <a:pt x="1333" y="9"/>
                    </a:lnTo>
                    <a:lnTo>
                      <a:pt x="1476" y="52"/>
                    </a:lnTo>
                    <a:lnTo>
                      <a:pt x="1508" y="26"/>
                    </a:lnTo>
                    <a:lnTo>
                      <a:pt x="1511" y="0"/>
                    </a:lnTo>
                    <a:lnTo>
                      <a:pt x="1761" y="72"/>
                    </a:lnTo>
                    <a:lnTo>
                      <a:pt x="1736" y="302"/>
                    </a:lnTo>
                    <a:lnTo>
                      <a:pt x="2035" y="365"/>
                    </a:lnTo>
                    <a:lnTo>
                      <a:pt x="2041" y="385"/>
                    </a:lnTo>
                    <a:lnTo>
                      <a:pt x="2101" y="608"/>
                    </a:lnTo>
                    <a:close/>
                  </a:path>
                </a:pathLst>
              </a:custGeom>
              <a:solidFill>
                <a:schemeClr val="accent4"/>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7" name="Freeform 56">
                <a:extLst>
                  <a:ext uri="{FF2B5EF4-FFF2-40B4-BE49-F238E27FC236}">
                    <a16:creationId xmlns:a16="http://schemas.microsoft.com/office/drawing/2014/main" id="{1583980B-031B-4192-B159-8576170F605C}"/>
                  </a:ext>
                </a:extLst>
              </p:cNvPr>
              <p:cNvSpPr>
                <a:spLocks/>
              </p:cNvSpPr>
              <p:nvPr/>
            </p:nvSpPr>
            <p:spPr bwMode="auto">
              <a:xfrm>
                <a:off x="7717782" y="2781976"/>
                <a:ext cx="889000" cy="528638"/>
              </a:xfrm>
              <a:custGeom>
                <a:avLst/>
                <a:gdLst>
                  <a:gd name="T0" fmla="*/ 0 w 2190"/>
                  <a:gd name="T1" fmla="*/ 0 h 1396"/>
                  <a:gd name="T2" fmla="*/ 0 w 2190"/>
                  <a:gd name="T3" fmla="*/ 0 h 1396"/>
                  <a:gd name="T4" fmla="*/ 0 w 2190"/>
                  <a:gd name="T5" fmla="*/ 0 h 1396"/>
                  <a:gd name="T6" fmla="*/ 0 w 2190"/>
                  <a:gd name="T7" fmla="*/ 0 h 1396"/>
                  <a:gd name="T8" fmla="*/ 0 w 2190"/>
                  <a:gd name="T9" fmla="*/ 0 h 1396"/>
                  <a:gd name="T10" fmla="*/ 0 w 2190"/>
                  <a:gd name="T11" fmla="*/ 0 h 1396"/>
                  <a:gd name="T12" fmla="*/ 0 w 2190"/>
                  <a:gd name="T13" fmla="*/ 0 h 1396"/>
                  <a:gd name="T14" fmla="*/ 0 w 2190"/>
                  <a:gd name="T15" fmla="*/ 0 h 1396"/>
                  <a:gd name="T16" fmla="*/ 0 w 2190"/>
                  <a:gd name="T17" fmla="*/ 0 h 1396"/>
                  <a:gd name="T18" fmla="*/ 0 w 2190"/>
                  <a:gd name="T19" fmla="*/ 0 h 1396"/>
                  <a:gd name="T20" fmla="*/ 0 w 2190"/>
                  <a:gd name="T21" fmla="*/ 0 h 1396"/>
                  <a:gd name="T22" fmla="*/ 0 w 2190"/>
                  <a:gd name="T23" fmla="*/ 0 h 1396"/>
                  <a:gd name="T24" fmla="*/ 0 w 2190"/>
                  <a:gd name="T25" fmla="*/ 0 h 1396"/>
                  <a:gd name="T26" fmla="*/ 0 w 2190"/>
                  <a:gd name="T27" fmla="*/ 0 h 1396"/>
                  <a:gd name="T28" fmla="*/ 0 w 2190"/>
                  <a:gd name="T29" fmla="*/ 0 h 1396"/>
                  <a:gd name="T30" fmla="*/ 0 w 2190"/>
                  <a:gd name="T31" fmla="*/ 0 h 1396"/>
                  <a:gd name="T32" fmla="*/ 0 w 2190"/>
                  <a:gd name="T33" fmla="*/ 0 h 1396"/>
                  <a:gd name="T34" fmla="*/ 0 w 2190"/>
                  <a:gd name="T35" fmla="*/ 0 h 1396"/>
                  <a:gd name="T36" fmla="*/ 0 w 2190"/>
                  <a:gd name="T37" fmla="*/ 0 h 1396"/>
                  <a:gd name="T38" fmla="*/ 0 w 2190"/>
                  <a:gd name="T39" fmla="*/ 0 h 1396"/>
                  <a:gd name="T40" fmla="*/ 0 w 2190"/>
                  <a:gd name="T41" fmla="*/ 0 h 1396"/>
                  <a:gd name="T42" fmla="*/ 0 w 2190"/>
                  <a:gd name="T43" fmla="*/ 0 h 1396"/>
                  <a:gd name="T44" fmla="*/ 0 w 2190"/>
                  <a:gd name="T45" fmla="*/ 0 h 1396"/>
                  <a:gd name="T46" fmla="*/ 0 w 2190"/>
                  <a:gd name="T47" fmla="*/ 0 h 1396"/>
                  <a:gd name="T48" fmla="*/ 0 w 2190"/>
                  <a:gd name="T49" fmla="*/ 0 h 13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90"/>
                  <a:gd name="T76" fmla="*/ 0 h 1396"/>
                  <a:gd name="T77" fmla="*/ 2190 w 2190"/>
                  <a:gd name="T78" fmla="*/ 1396 h 13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90" h="1396">
                    <a:moveTo>
                      <a:pt x="2101" y="608"/>
                    </a:moveTo>
                    <a:lnTo>
                      <a:pt x="2101" y="750"/>
                    </a:lnTo>
                    <a:lnTo>
                      <a:pt x="2170" y="767"/>
                    </a:lnTo>
                    <a:lnTo>
                      <a:pt x="2190" y="872"/>
                    </a:lnTo>
                    <a:lnTo>
                      <a:pt x="1392" y="1155"/>
                    </a:lnTo>
                    <a:lnTo>
                      <a:pt x="524" y="1311"/>
                    </a:lnTo>
                    <a:lnTo>
                      <a:pt x="0" y="1396"/>
                    </a:lnTo>
                    <a:lnTo>
                      <a:pt x="318" y="1002"/>
                    </a:lnTo>
                    <a:lnTo>
                      <a:pt x="353" y="915"/>
                    </a:lnTo>
                    <a:lnTo>
                      <a:pt x="558" y="1045"/>
                    </a:lnTo>
                    <a:lnTo>
                      <a:pt x="851" y="831"/>
                    </a:lnTo>
                    <a:lnTo>
                      <a:pt x="933" y="580"/>
                    </a:lnTo>
                    <a:lnTo>
                      <a:pt x="1000" y="385"/>
                    </a:lnTo>
                    <a:lnTo>
                      <a:pt x="1156" y="426"/>
                    </a:lnTo>
                    <a:lnTo>
                      <a:pt x="1209" y="237"/>
                    </a:lnTo>
                    <a:lnTo>
                      <a:pt x="1258" y="261"/>
                    </a:lnTo>
                    <a:lnTo>
                      <a:pt x="1333" y="9"/>
                    </a:lnTo>
                    <a:lnTo>
                      <a:pt x="1476" y="52"/>
                    </a:lnTo>
                    <a:lnTo>
                      <a:pt x="1508" y="26"/>
                    </a:lnTo>
                    <a:lnTo>
                      <a:pt x="1511" y="0"/>
                    </a:lnTo>
                    <a:lnTo>
                      <a:pt x="1761" y="72"/>
                    </a:lnTo>
                    <a:lnTo>
                      <a:pt x="1736" y="302"/>
                    </a:lnTo>
                    <a:lnTo>
                      <a:pt x="2035" y="365"/>
                    </a:lnTo>
                    <a:lnTo>
                      <a:pt x="2041" y="385"/>
                    </a:lnTo>
                    <a:lnTo>
                      <a:pt x="2101" y="608"/>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8" name="Freeform 57">
                <a:extLst>
                  <a:ext uri="{FF2B5EF4-FFF2-40B4-BE49-F238E27FC236}">
                    <a16:creationId xmlns:a16="http://schemas.microsoft.com/office/drawing/2014/main" id="{D48EA8B4-3214-485D-901C-022446F4ED8B}"/>
                  </a:ext>
                </a:extLst>
              </p:cNvPr>
              <p:cNvSpPr>
                <a:spLocks/>
              </p:cNvSpPr>
              <p:nvPr/>
            </p:nvSpPr>
            <p:spPr bwMode="auto">
              <a:xfrm>
                <a:off x="7679682" y="3107413"/>
                <a:ext cx="1020763" cy="488950"/>
              </a:xfrm>
              <a:custGeom>
                <a:avLst/>
                <a:gdLst>
                  <a:gd name="T0" fmla="*/ 0 w 2511"/>
                  <a:gd name="T1" fmla="*/ 0 h 1291"/>
                  <a:gd name="T2" fmla="*/ 0 w 2511"/>
                  <a:gd name="T3" fmla="*/ 0 h 1291"/>
                  <a:gd name="T4" fmla="*/ 0 w 2511"/>
                  <a:gd name="T5" fmla="*/ 0 h 1291"/>
                  <a:gd name="T6" fmla="*/ 0 w 2511"/>
                  <a:gd name="T7" fmla="*/ 0 h 1291"/>
                  <a:gd name="T8" fmla="*/ 0 w 2511"/>
                  <a:gd name="T9" fmla="*/ 0 h 1291"/>
                  <a:gd name="T10" fmla="*/ 0 w 2511"/>
                  <a:gd name="T11" fmla="*/ 0 h 1291"/>
                  <a:gd name="T12" fmla="*/ 0 w 2511"/>
                  <a:gd name="T13" fmla="*/ 0 h 1291"/>
                  <a:gd name="T14" fmla="*/ 0 w 2511"/>
                  <a:gd name="T15" fmla="*/ 0 h 1291"/>
                  <a:gd name="T16" fmla="*/ 0 w 2511"/>
                  <a:gd name="T17" fmla="*/ 0 h 1291"/>
                  <a:gd name="T18" fmla="*/ 0 w 2511"/>
                  <a:gd name="T19" fmla="*/ 0 h 1291"/>
                  <a:gd name="T20" fmla="*/ 0 w 2511"/>
                  <a:gd name="T21" fmla="*/ 0 h 1291"/>
                  <a:gd name="T22" fmla="*/ 0 w 2511"/>
                  <a:gd name="T23" fmla="*/ 0 h 1291"/>
                  <a:gd name="T24" fmla="*/ 0 w 2511"/>
                  <a:gd name="T25" fmla="*/ 0 h 1291"/>
                  <a:gd name="T26" fmla="*/ 0 w 2511"/>
                  <a:gd name="T27" fmla="*/ 0 h 1291"/>
                  <a:gd name="T28" fmla="*/ 0 w 2511"/>
                  <a:gd name="T29" fmla="*/ 0 h 1291"/>
                  <a:gd name="T30" fmla="*/ 0 w 2511"/>
                  <a:gd name="T31" fmla="*/ 0 h 1291"/>
                  <a:gd name="T32" fmla="*/ 0 w 2511"/>
                  <a:gd name="T33" fmla="*/ 0 h 1291"/>
                  <a:gd name="T34" fmla="*/ 0 w 2511"/>
                  <a:gd name="T35" fmla="*/ 0 h 1291"/>
                  <a:gd name="T36" fmla="*/ 0 w 2511"/>
                  <a:gd name="T37" fmla="*/ 0 h 1291"/>
                  <a:gd name="T38" fmla="*/ 0 w 2511"/>
                  <a:gd name="T39" fmla="*/ 0 h 1291"/>
                  <a:gd name="T40" fmla="*/ 0 w 2511"/>
                  <a:gd name="T41" fmla="*/ 0 h 1291"/>
                  <a:gd name="T42" fmla="*/ 0 w 2511"/>
                  <a:gd name="T43" fmla="*/ 0 h 1291"/>
                  <a:gd name="T44" fmla="*/ 0 w 2511"/>
                  <a:gd name="T45" fmla="*/ 0 h 12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11"/>
                  <a:gd name="T70" fmla="*/ 0 h 1291"/>
                  <a:gd name="T71" fmla="*/ 2511 w 2511"/>
                  <a:gd name="T72" fmla="*/ 1291 h 12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11" h="1291">
                    <a:moveTo>
                      <a:pt x="1330" y="1005"/>
                    </a:moveTo>
                    <a:lnTo>
                      <a:pt x="1023" y="1065"/>
                    </a:lnTo>
                    <a:lnTo>
                      <a:pt x="952" y="923"/>
                    </a:lnTo>
                    <a:lnTo>
                      <a:pt x="442" y="1005"/>
                    </a:lnTo>
                    <a:lnTo>
                      <a:pt x="340" y="1163"/>
                    </a:lnTo>
                    <a:lnTo>
                      <a:pt x="0" y="1207"/>
                    </a:lnTo>
                    <a:lnTo>
                      <a:pt x="31" y="1102"/>
                    </a:lnTo>
                    <a:lnTo>
                      <a:pt x="56" y="1036"/>
                    </a:lnTo>
                    <a:lnTo>
                      <a:pt x="569" y="556"/>
                    </a:lnTo>
                    <a:lnTo>
                      <a:pt x="614" y="440"/>
                    </a:lnTo>
                    <a:lnTo>
                      <a:pt x="1483" y="284"/>
                    </a:lnTo>
                    <a:lnTo>
                      <a:pt x="2280" y="0"/>
                    </a:lnTo>
                    <a:lnTo>
                      <a:pt x="2351" y="266"/>
                    </a:lnTo>
                    <a:lnTo>
                      <a:pt x="2511" y="330"/>
                    </a:lnTo>
                    <a:lnTo>
                      <a:pt x="2497" y="330"/>
                    </a:lnTo>
                    <a:lnTo>
                      <a:pt x="2368" y="536"/>
                    </a:lnTo>
                    <a:lnTo>
                      <a:pt x="2182" y="556"/>
                    </a:lnTo>
                    <a:lnTo>
                      <a:pt x="2306" y="617"/>
                    </a:lnTo>
                    <a:lnTo>
                      <a:pt x="2351" y="633"/>
                    </a:lnTo>
                    <a:lnTo>
                      <a:pt x="1970" y="1019"/>
                    </a:lnTo>
                    <a:lnTo>
                      <a:pt x="1872" y="1233"/>
                    </a:lnTo>
                    <a:lnTo>
                      <a:pt x="1737" y="1291"/>
                    </a:lnTo>
                    <a:lnTo>
                      <a:pt x="1330" y="1005"/>
                    </a:lnTo>
                    <a:close/>
                  </a:path>
                </a:pathLst>
              </a:custGeom>
              <a:solidFill>
                <a:schemeClr val="tx2">
                  <a:alpha val="75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79" name="Freeform 58">
                <a:extLst>
                  <a:ext uri="{FF2B5EF4-FFF2-40B4-BE49-F238E27FC236}">
                    <a16:creationId xmlns:a16="http://schemas.microsoft.com/office/drawing/2014/main" id="{B58A593F-71F8-4030-8F8E-80693ABEEC68}"/>
                  </a:ext>
                </a:extLst>
              </p:cNvPr>
              <p:cNvSpPr>
                <a:spLocks/>
              </p:cNvSpPr>
              <p:nvPr/>
            </p:nvSpPr>
            <p:spPr bwMode="auto">
              <a:xfrm>
                <a:off x="7679682" y="3107413"/>
                <a:ext cx="1020763" cy="488950"/>
              </a:xfrm>
              <a:custGeom>
                <a:avLst/>
                <a:gdLst>
                  <a:gd name="T0" fmla="*/ 0 w 2511"/>
                  <a:gd name="T1" fmla="*/ 0 h 1291"/>
                  <a:gd name="T2" fmla="*/ 0 w 2511"/>
                  <a:gd name="T3" fmla="*/ 0 h 1291"/>
                  <a:gd name="T4" fmla="*/ 0 w 2511"/>
                  <a:gd name="T5" fmla="*/ 0 h 1291"/>
                  <a:gd name="T6" fmla="*/ 0 w 2511"/>
                  <a:gd name="T7" fmla="*/ 0 h 1291"/>
                  <a:gd name="T8" fmla="*/ 0 w 2511"/>
                  <a:gd name="T9" fmla="*/ 0 h 1291"/>
                  <a:gd name="T10" fmla="*/ 0 w 2511"/>
                  <a:gd name="T11" fmla="*/ 0 h 1291"/>
                  <a:gd name="T12" fmla="*/ 0 w 2511"/>
                  <a:gd name="T13" fmla="*/ 0 h 1291"/>
                  <a:gd name="T14" fmla="*/ 0 w 2511"/>
                  <a:gd name="T15" fmla="*/ 0 h 1291"/>
                  <a:gd name="T16" fmla="*/ 0 w 2511"/>
                  <a:gd name="T17" fmla="*/ 0 h 1291"/>
                  <a:gd name="T18" fmla="*/ 0 w 2511"/>
                  <a:gd name="T19" fmla="*/ 0 h 1291"/>
                  <a:gd name="T20" fmla="*/ 0 w 2511"/>
                  <a:gd name="T21" fmla="*/ 0 h 1291"/>
                  <a:gd name="T22" fmla="*/ 0 w 2511"/>
                  <a:gd name="T23" fmla="*/ 0 h 1291"/>
                  <a:gd name="T24" fmla="*/ 0 w 2511"/>
                  <a:gd name="T25" fmla="*/ 0 h 1291"/>
                  <a:gd name="T26" fmla="*/ 0 w 2511"/>
                  <a:gd name="T27" fmla="*/ 0 h 1291"/>
                  <a:gd name="T28" fmla="*/ 0 w 2511"/>
                  <a:gd name="T29" fmla="*/ 0 h 1291"/>
                  <a:gd name="T30" fmla="*/ 0 w 2511"/>
                  <a:gd name="T31" fmla="*/ 0 h 1291"/>
                  <a:gd name="T32" fmla="*/ 0 w 2511"/>
                  <a:gd name="T33" fmla="*/ 0 h 1291"/>
                  <a:gd name="T34" fmla="*/ 0 w 2511"/>
                  <a:gd name="T35" fmla="*/ 0 h 1291"/>
                  <a:gd name="T36" fmla="*/ 0 w 2511"/>
                  <a:gd name="T37" fmla="*/ 0 h 1291"/>
                  <a:gd name="T38" fmla="*/ 0 w 2511"/>
                  <a:gd name="T39" fmla="*/ 0 h 1291"/>
                  <a:gd name="T40" fmla="*/ 0 w 2511"/>
                  <a:gd name="T41" fmla="*/ 0 h 1291"/>
                  <a:gd name="T42" fmla="*/ 0 w 2511"/>
                  <a:gd name="T43" fmla="*/ 0 h 1291"/>
                  <a:gd name="T44" fmla="*/ 0 w 2511"/>
                  <a:gd name="T45" fmla="*/ 0 h 12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11"/>
                  <a:gd name="T70" fmla="*/ 0 h 1291"/>
                  <a:gd name="T71" fmla="*/ 2511 w 2511"/>
                  <a:gd name="T72" fmla="*/ 1291 h 12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11" h="1291">
                    <a:moveTo>
                      <a:pt x="1330" y="1005"/>
                    </a:moveTo>
                    <a:lnTo>
                      <a:pt x="1023" y="1065"/>
                    </a:lnTo>
                    <a:lnTo>
                      <a:pt x="952" y="923"/>
                    </a:lnTo>
                    <a:lnTo>
                      <a:pt x="442" y="1005"/>
                    </a:lnTo>
                    <a:lnTo>
                      <a:pt x="340" y="1163"/>
                    </a:lnTo>
                    <a:lnTo>
                      <a:pt x="0" y="1207"/>
                    </a:lnTo>
                    <a:lnTo>
                      <a:pt x="31" y="1102"/>
                    </a:lnTo>
                    <a:lnTo>
                      <a:pt x="56" y="1036"/>
                    </a:lnTo>
                    <a:lnTo>
                      <a:pt x="569" y="556"/>
                    </a:lnTo>
                    <a:lnTo>
                      <a:pt x="614" y="440"/>
                    </a:lnTo>
                    <a:lnTo>
                      <a:pt x="1483" y="284"/>
                    </a:lnTo>
                    <a:lnTo>
                      <a:pt x="2280" y="0"/>
                    </a:lnTo>
                    <a:lnTo>
                      <a:pt x="2351" y="266"/>
                    </a:lnTo>
                    <a:lnTo>
                      <a:pt x="2511" y="330"/>
                    </a:lnTo>
                    <a:lnTo>
                      <a:pt x="2497" y="330"/>
                    </a:lnTo>
                    <a:lnTo>
                      <a:pt x="2368" y="536"/>
                    </a:lnTo>
                    <a:lnTo>
                      <a:pt x="2182" y="556"/>
                    </a:lnTo>
                    <a:lnTo>
                      <a:pt x="2306" y="617"/>
                    </a:lnTo>
                    <a:lnTo>
                      <a:pt x="2351" y="633"/>
                    </a:lnTo>
                    <a:lnTo>
                      <a:pt x="1970" y="1019"/>
                    </a:lnTo>
                    <a:lnTo>
                      <a:pt x="1872" y="1233"/>
                    </a:lnTo>
                    <a:lnTo>
                      <a:pt x="1737" y="1291"/>
                    </a:lnTo>
                    <a:lnTo>
                      <a:pt x="1330" y="1005"/>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0" name="Freeform 59">
                <a:extLst>
                  <a:ext uri="{FF2B5EF4-FFF2-40B4-BE49-F238E27FC236}">
                    <a16:creationId xmlns:a16="http://schemas.microsoft.com/office/drawing/2014/main" id="{B0A16C8C-18E4-4002-8B8C-F61F3854BC97}"/>
                  </a:ext>
                </a:extLst>
              </p:cNvPr>
              <p:cNvSpPr>
                <a:spLocks/>
              </p:cNvSpPr>
              <p:nvPr/>
            </p:nvSpPr>
            <p:spPr bwMode="auto">
              <a:xfrm>
                <a:off x="7793982" y="3458251"/>
                <a:ext cx="592138" cy="477838"/>
              </a:xfrm>
              <a:custGeom>
                <a:avLst/>
                <a:gdLst>
                  <a:gd name="T0" fmla="*/ 0 w 1459"/>
                  <a:gd name="T1" fmla="*/ 0 h 1262"/>
                  <a:gd name="T2" fmla="*/ 0 w 1459"/>
                  <a:gd name="T3" fmla="*/ 0 h 1262"/>
                  <a:gd name="T4" fmla="*/ 0 w 1459"/>
                  <a:gd name="T5" fmla="*/ 0 h 1262"/>
                  <a:gd name="T6" fmla="*/ 0 w 1459"/>
                  <a:gd name="T7" fmla="*/ 0 h 1262"/>
                  <a:gd name="T8" fmla="*/ 0 w 1459"/>
                  <a:gd name="T9" fmla="*/ 0 h 1262"/>
                  <a:gd name="T10" fmla="*/ 0 w 1459"/>
                  <a:gd name="T11" fmla="*/ 0 h 1262"/>
                  <a:gd name="T12" fmla="*/ 0 w 1459"/>
                  <a:gd name="T13" fmla="*/ 0 h 1262"/>
                  <a:gd name="T14" fmla="*/ 0 w 1459"/>
                  <a:gd name="T15" fmla="*/ 0 h 1262"/>
                  <a:gd name="T16" fmla="*/ 0 w 1459"/>
                  <a:gd name="T17" fmla="*/ 0 h 1262"/>
                  <a:gd name="T18" fmla="*/ 0 w 1459"/>
                  <a:gd name="T19" fmla="*/ 0 h 1262"/>
                  <a:gd name="T20" fmla="*/ 0 w 1459"/>
                  <a:gd name="T21" fmla="*/ 0 h 1262"/>
                  <a:gd name="T22" fmla="*/ 0 w 1459"/>
                  <a:gd name="T23" fmla="*/ 0 h 1262"/>
                  <a:gd name="T24" fmla="*/ 0 w 1459"/>
                  <a:gd name="T25" fmla="*/ 0 h 1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9"/>
                  <a:gd name="T40" fmla="*/ 0 h 1262"/>
                  <a:gd name="T41" fmla="*/ 1459 w 1459"/>
                  <a:gd name="T42" fmla="*/ 1262 h 12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9" h="1262">
                    <a:moveTo>
                      <a:pt x="1459" y="367"/>
                    </a:moveTo>
                    <a:lnTo>
                      <a:pt x="1054" y="81"/>
                    </a:lnTo>
                    <a:lnTo>
                      <a:pt x="747" y="142"/>
                    </a:lnTo>
                    <a:lnTo>
                      <a:pt x="676" y="0"/>
                    </a:lnTo>
                    <a:lnTo>
                      <a:pt x="165" y="81"/>
                    </a:lnTo>
                    <a:lnTo>
                      <a:pt x="64" y="241"/>
                    </a:lnTo>
                    <a:lnTo>
                      <a:pt x="0" y="341"/>
                    </a:lnTo>
                    <a:lnTo>
                      <a:pt x="578" y="854"/>
                    </a:lnTo>
                    <a:lnTo>
                      <a:pt x="881" y="1262"/>
                    </a:lnTo>
                    <a:lnTo>
                      <a:pt x="1239" y="790"/>
                    </a:lnTo>
                    <a:lnTo>
                      <a:pt x="1394" y="388"/>
                    </a:lnTo>
                    <a:lnTo>
                      <a:pt x="1437" y="388"/>
                    </a:lnTo>
                    <a:lnTo>
                      <a:pt x="1459" y="367"/>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1" name="Freeform 60">
                <a:extLst>
                  <a:ext uri="{FF2B5EF4-FFF2-40B4-BE49-F238E27FC236}">
                    <a16:creationId xmlns:a16="http://schemas.microsoft.com/office/drawing/2014/main" id="{5C3ACEEE-F165-4FF7-AC83-3CCB47B84AA6}"/>
                  </a:ext>
                </a:extLst>
              </p:cNvPr>
              <p:cNvSpPr>
                <a:spLocks/>
              </p:cNvSpPr>
              <p:nvPr/>
            </p:nvSpPr>
            <p:spPr bwMode="auto">
              <a:xfrm>
                <a:off x="7793982" y="3458251"/>
                <a:ext cx="592138" cy="477838"/>
              </a:xfrm>
              <a:custGeom>
                <a:avLst/>
                <a:gdLst>
                  <a:gd name="T0" fmla="*/ 0 w 1459"/>
                  <a:gd name="T1" fmla="*/ 0 h 1262"/>
                  <a:gd name="T2" fmla="*/ 0 w 1459"/>
                  <a:gd name="T3" fmla="*/ 0 h 1262"/>
                  <a:gd name="T4" fmla="*/ 0 w 1459"/>
                  <a:gd name="T5" fmla="*/ 0 h 1262"/>
                  <a:gd name="T6" fmla="*/ 0 w 1459"/>
                  <a:gd name="T7" fmla="*/ 0 h 1262"/>
                  <a:gd name="T8" fmla="*/ 0 w 1459"/>
                  <a:gd name="T9" fmla="*/ 0 h 1262"/>
                  <a:gd name="T10" fmla="*/ 0 w 1459"/>
                  <a:gd name="T11" fmla="*/ 0 h 1262"/>
                  <a:gd name="T12" fmla="*/ 0 w 1459"/>
                  <a:gd name="T13" fmla="*/ 0 h 1262"/>
                  <a:gd name="T14" fmla="*/ 0 w 1459"/>
                  <a:gd name="T15" fmla="*/ 0 h 1262"/>
                  <a:gd name="T16" fmla="*/ 0 w 1459"/>
                  <a:gd name="T17" fmla="*/ 0 h 1262"/>
                  <a:gd name="T18" fmla="*/ 0 w 1459"/>
                  <a:gd name="T19" fmla="*/ 0 h 1262"/>
                  <a:gd name="T20" fmla="*/ 0 w 1459"/>
                  <a:gd name="T21" fmla="*/ 0 h 1262"/>
                  <a:gd name="T22" fmla="*/ 0 w 1459"/>
                  <a:gd name="T23" fmla="*/ 0 h 1262"/>
                  <a:gd name="T24" fmla="*/ 0 w 1459"/>
                  <a:gd name="T25" fmla="*/ 0 h 12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9"/>
                  <a:gd name="T40" fmla="*/ 0 h 1262"/>
                  <a:gd name="T41" fmla="*/ 1459 w 1459"/>
                  <a:gd name="T42" fmla="*/ 1262 h 12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9" h="1262">
                    <a:moveTo>
                      <a:pt x="1459" y="367"/>
                    </a:moveTo>
                    <a:lnTo>
                      <a:pt x="1054" y="81"/>
                    </a:lnTo>
                    <a:lnTo>
                      <a:pt x="747" y="142"/>
                    </a:lnTo>
                    <a:lnTo>
                      <a:pt x="676" y="0"/>
                    </a:lnTo>
                    <a:lnTo>
                      <a:pt x="165" y="81"/>
                    </a:lnTo>
                    <a:lnTo>
                      <a:pt x="64" y="241"/>
                    </a:lnTo>
                    <a:lnTo>
                      <a:pt x="0" y="341"/>
                    </a:lnTo>
                    <a:lnTo>
                      <a:pt x="578" y="854"/>
                    </a:lnTo>
                    <a:lnTo>
                      <a:pt x="881" y="1262"/>
                    </a:lnTo>
                    <a:lnTo>
                      <a:pt x="1239" y="790"/>
                    </a:lnTo>
                    <a:lnTo>
                      <a:pt x="1394" y="388"/>
                    </a:lnTo>
                    <a:lnTo>
                      <a:pt x="1437" y="388"/>
                    </a:lnTo>
                    <a:lnTo>
                      <a:pt x="1459" y="367"/>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2" name="Freeform 61">
                <a:extLst>
                  <a:ext uri="{FF2B5EF4-FFF2-40B4-BE49-F238E27FC236}">
                    <a16:creationId xmlns:a16="http://schemas.microsoft.com/office/drawing/2014/main" id="{95F845DC-7B80-49BF-959C-D5888B527190}"/>
                  </a:ext>
                </a:extLst>
              </p:cNvPr>
              <p:cNvSpPr>
                <a:spLocks/>
              </p:cNvSpPr>
              <p:nvPr/>
            </p:nvSpPr>
            <p:spPr bwMode="auto">
              <a:xfrm>
                <a:off x="7486007" y="3550326"/>
                <a:ext cx="663575" cy="658813"/>
              </a:xfrm>
              <a:custGeom>
                <a:avLst/>
                <a:gdLst>
                  <a:gd name="T0" fmla="*/ 0 w 1632"/>
                  <a:gd name="T1" fmla="*/ 0 h 1742"/>
                  <a:gd name="T2" fmla="*/ 0 w 1632"/>
                  <a:gd name="T3" fmla="*/ 0 h 1742"/>
                  <a:gd name="T4" fmla="*/ 0 w 1632"/>
                  <a:gd name="T5" fmla="*/ 0 h 1742"/>
                  <a:gd name="T6" fmla="*/ 0 w 1632"/>
                  <a:gd name="T7" fmla="*/ 0 h 1742"/>
                  <a:gd name="T8" fmla="*/ 0 w 1632"/>
                  <a:gd name="T9" fmla="*/ 0 h 1742"/>
                  <a:gd name="T10" fmla="*/ 0 w 1632"/>
                  <a:gd name="T11" fmla="*/ 0 h 1742"/>
                  <a:gd name="T12" fmla="*/ 0 w 1632"/>
                  <a:gd name="T13" fmla="*/ 0 h 1742"/>
                  <a:gd name="T14" fmla="*/ 0 w 1632"/>
                  <a:gd name="T15" fmla="*/ 0 h 1742"/>
                  <a:gd name="T16" fmla="*/ 0 w 1632"/>
                  <a:gd name="T17" fmla="*/ 0 h 1742"/>
                  <a:gd name="T18" fmla="*/ 0 w 1632"/>
                  <a:gd name="T19" fmla="*/ 0 h 1742"/>
                  <a:gd name="T20" fmla="*/ 0 w 1632"/>
                  <a:gd name="T21" fmla="*/ 0 h 1742"/>
                  <a:gd name="T22" fmla="*/ 0 w 1632"/>
                  <a:gd name="T23" fmla="*/ 0 h 1742"/>
                  <a:gd name="T24" fmla="*/ 0 w 1632"/>
                  <a:gd name="T25" fmla="*/ 0 h 1742"/>
                  <a:gd name="T26" fmla="*/ 0 w 1632"/>
                  <a:gd name="T27" fmla="*/ 0 h 1742"/>
                  <a:gd name="T28" fmla="*/ 0 w 1632"/>
                  <a:gd name="T29" fmla="*/ 0 h 1742"/>
                  <a:gd name="T30" fmla="*/ 0 w 1632"/>
                  <a:gd name="T31" fmla="*/ 0 h 1742"/>
                  <a:gd name="T32" fmla="*/ 0 w 1632"/>
                  <a:gd name="T33" fmla="*/ 0 h 1742"/>
                  <a:gd name="T34" fmla="*/ 0 w 1632"/>
                  <a:gd name="T35" fmla="*/ 0 h 17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2"/>
                  <a:gd name="T55" fmla="*/ 0 h 1742"/>
                  <a:gd name="T56" fmla="*/ 1632 w 1632"/>
                  <a:gd name="T57" fmla="*/ 1742 h 17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2" h="1742">
                    <a:moveTo>
                      <a:pt x="1617" y="1554"/>
                    </a:moveTo>
                    <a:lnTo>
                      <a:pt x="1426" y="1554"/>
                    </a:lnTo>
                    <a:lnTo>
                      <a:pt x="1397" y="1742"/>
                    </a:lnTo>
                    <a:lnTo>
                      <a:pt x="1339" y="1641"/>
                    </a:lnTo>
                    <a:lnTo>
                      <a:pt x="479" y="1742"/>
                    </a:lnTo>
                    <a:lnTo>
                      <a:pt x="454" y="1661"/>
                    </a:lnTo>
                    <a:lnTo>
                      <a:pt x="360" y="1306"/>
                    </a:lnTo>
                    <a:lnTo>
                      <a:pt x="414" y="1125"/>
                    </a:lnTo>
                    <a:lnTo>
                      <a:pt x="0" y="107"/>
                    </a:lnTo>
                    <a:lnTo>
                      <a:pt x="474" y="43"/>
                    </a:lnTo>
                    <a:lnTo>
                      <a:pt x="814" y="0"/>
                    </a:lnTo>
                    <a:lnTo>
                      <a:pt x="750" y="101"/>
                    </a:lnTo>
                    <a:lnTo>
                      <a:pt x="1328" y="613"/>
                    </a:lnTo>
                    <a:lnTo>
                      <a:pt x="1632" y="1022"/>
                    </a:lnTo>
                    <a:lnTo>
                      <a:pt x="1584" y="1413"/>
                    </a:lnTo>
                    <a:lnTo>
                      <a:pt x="1604" y="1436"/>
                    </a:lnTo>
                    <a:lnTo>
                      <a:pt x="1615" y="1494"/>
                    </a:lnTo>
                    <a:lnTo>
                      <a:pt x="1617" y="1554"/>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3" name="Freeform 62">
                <a:extLst>
                  <a:ext uri="{FF2B5EF4-FFF2-40B4-BE49-F238E27FC236}">
                    <a16:creationId xmlns:a16="http://schemas.microsoft.com/office/drawing/2014/main" id="{7DC708FF-9795-44EB-92F5-2EE4D738A998}"/>
                  </a:ext>
                </a:extLst>
              </p:cNvPr>
              <p:cNvSpPr>
                <a:spLocks/>
              </p:cNvSpPr>
              <p:nvPr/>
            </p:nvSpPr>
            <p:spPr bwMode="auto">
              <a:xfrm>
                <a:off x="7486007" y="3550326"/>
                <a:ext cx="663575" cy="658813"/>
              </a:xfrm>
              <a:custGeom>
                <a:avLst/>
                <a:gdLst>
                  <a:gd name="T0" fmla="*/ 0 w 1632"/>
                  <a:gd name="T1" fmla="*/ 0 h 1742"/>
                  <a:gd name="T2" fmla="*/ 0 w 1632"/>
                  <a:gd name="T3" fmla="*/ 0 h 1742"/>
                  <a:gd name="T4" fmla="*/ 0 w 1632"/>
                  <a:gd name="T5" fmla="*/ 0 h 1742"/>
                  <a:gd name="T6" fmla="*/ 0 w 1632"/>
                  <a:gd name="T7" fmla="*/ 0 h 1742"/>
                  <a:gd name="T8" fmla="*/ 0 w 1632"/>
                  <a:gd name="T9" fmla="*/ 0 h 1742"/>
                  <a:gd name="T10" fmla="*/ 0 w 1632"/>
                  <a:gd name="T11" fmla="*/ 0 h 1742"/>
                  <a:gd name="T12" fmla="*/ 0 w 1632"/>
                  <a:gd name="T13" fmla="*/ 0 h 1742"/>
                  <a:gd name="T14" fmla="*/ 0 w 1632"/>
                  <a:gd name="T15" fmla="*/ 0 h 1742"/>
                  <a:gd name="T16" fmla="*/ 0 w 1632"/>
                  <a:gd name="T17" fmla="*/ 0 h 1742"/>
                  <a:gd name="T18" fmla="*/ 0 w 1632"/>
                  <a:gd name="T19" fmla="*/ 0 h 1742"/>
                  <a:gd name="T20" fmla="*/ 0 w 1632"/>
                  <a:gd name="T21" fmla="*/ 0 h 1742"/>
                  <a:gd name="T22" fmla="*/ 0 w 1632"/>
                  <a:gd name="T23" fmla="*/ 0 h 1742"/>
                  <a:gd name="T24" fmla="*/ 0 w 1632"/>
                  <a:gd name="T25" fmla="*/ 0 h 1742"/>
                  <a:gd name="T26" fmla="*/ 0 w 1632"/>
                  <a:gd name="T27" fmla="*/ 0 h 1742"/>
                  <a:gd name="T28" fmla="*/ 0 w 1632"/>
                  <a:gd name="T29" fmla="*/ 0 h 1742"/>
                  <a:gd name="T30" fmla="*/ 0 w 1632"/>
                  <a:gd name="T31" fmla="*/ 0 h 1742"/>
                  <a:gd name="T32" fmla="*/ 0 w 1632"/>
                  <a:gd name="T33" fmla="*/ 0 h 1742"/>
                  <a:gd name="T34" fmla="*/ 0 w 1632"/>
                  <a:gd name="T35" fmla="*/ 0 h 17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32"/>
                  <a:gd name="T55" fmla="*/ 0 h 1742"/>
                  <a:gd name="T56" fmla="*/ 1632 w 1632"/>
                  <a:gd name="T57" fmla="*/ 1742 h 17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32" h="1742">
                    <a:moveTo>
                      <a:pt x="1617" y="1554"/>
                    </a:moveTo>
                    <a:lnTo>
                      <a:pt x="1426" y="1554"/>
                    </a:lnTo>
                    <a:lnTo>
                      <a:pt x="1397" y="1742"/>
                    </a:lnTo>
                    <a:lnTo>
                      <a:pt x="1339" y="1641"/>
                    </a:lnTo>
                    <a:lnTo>
                      <a:pt x="479" y="1742"/>
                    </a:lnTo>
                    <a:lnTo>
                      <a:pt x="454" y="1661"/>
                    </a:lnTo>
                    <a:lnTo>
                      <a:pt x="360" y="1306"/>
                    </a:lnTo>
                    <a:lnTo>
                      <a:pt x="414" y="1125"/>
                    </a:lnTo>
                    <a:lnTo>
                      <a:pt x="0" y="107"/>
                    </a:lnTo>
                    <a:lnTo>
                      <a:pt x="474" y="43"/>
                    </a:lnTo>
                    <a:lnTo>
                      <a:pt x="814" y="0"/>
                    </a:lnTo>
                    <a:lnTo>
                      <a:pt x="750" y="101"/>
                    </a:lnTo>
                    <a:lnTo>
                      <a:pt x="1328" y="613"/>
                    </a:lnTo>
                    <a:lnTo>
                      <a:pt x="1632" y="1022"/>
                    </a:lnTo>
                    <a:lnTo>
                      <a:pt x="1584" y="1413"/>
                    </a:lnTo>
                    <a:lnTo>
                      <a:pt x="1604" y="1436"/>
                    </a:lnTo>
                    <a:lnTo>
                      <a:pt x="1615" y="1494"/>
                    </a:lnTo>
                    <a:lnTo>
                      <a:pt x="1617" y="1554"/>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4" name="Freeform 63">
                <a:extLst>
                  <a:ext uri="{FF2B5EF4-FFF2-40B4-BE49-F238E27FC236}">
                    <a16:creationId xmlns:a16="http://schemas.microsoft.com/office/drawing/2014/main" id="{2045404E-8825-45B7-911D-CD6A6AEE9E07}"/>
                  </a:ext>
                </a:extLst>
              </p:cNvPr>
              <p:cNvSpPr>
                <a:spLocks/>
              </p:cNvSpPr>
              <p:nvPr/>
            </p:nvSpPr>
            <p:spPr bwMode="auto">
              <a:xfrm>
                <a:off x="7322495" y="4136113"/>
                <a:ext cx="1109663" cy="882650"/>
              </a:xfrm>
              <a:custGeom>
                <a:avLst/>
                <a:gdLst>
                  <a:gd name="T0" fmla="*/ 0 w 2732"/>
                  <a:gd name="T1" fmla="*/ 0 h 2331"/>
                  <a:gd name="T2" fmla="*/ 0 w 2732"/>
                  <a:gd name="T3" fmla="*/ 0 h 2331"/>
                  <a:gd name="T4" fmla="*/ 0 w 2732"/>
                  <a:gd name="T5" fmla="*/ 0 h 2331"/>
                  <a:gd name="T6" fmla="*/ 0 w 2732"/>
                  <a:gd name="T7" fmla="*/ 0 h 2331"/>
                  <a:gd name="T8" fmla="*/ 0 w 2732"/>
                  <a:gd name="T9" fmla="*/ 0 h 2331"/>
                  <a:gd name="T10" fmla="*/ 0 w 2732"/>
                  <a:gd name="T11" fmla="*/ 0 h 2331"/>
                  <a:gd name="T12" fmla="*/ 0 w 2732"/>
                  <a:gd name="T13" fmla="*/ 0 h 2331"/>
                  <a:gd name="T14" fmla="*/ 0 w 2732"/>
                  <a:gd name="T15" fmla="*/ 0 h 2331"/>
                  <a:gd name="T16" fmla="*/ 0 w 2732"/>
                  <a:gd name="T17" fmla="*/ 0 h 2331"/>
                  <a:gd name="T18" fmla="*/ 0 w 2732"/>
                  <a:gd name="T19" fmla="*/ 0 h 2331"/>
                  <a:gd name="T20" fmla="*/ 0 w 2732"/>
                  <a:gd name="T21" fmla="*/ 0 h 2331"/>
                  <a:gd name="T22" fmla="*/ 0 w 2732"/>
                  <a:gd name="T23" fmla="*/ 0 h 2331"/>
                  <a:gd name="T24" fmla="*/ 0 w 2732"/>
                  <a:gd name="T25" fmla="*/ 0 h 2331"/>
                  <a:gd name="T26" fmla="*/ 0 w 2732"/>
                  <a:gd name="T27" fmla="*/ 0 h 2331"/>
                  <a:gd name="T28" fmla="*/ 0 w 2732"/>
                  <a:gd name="T29" fmla="*/ 0 h 2331"/>
                  <a:gd name="T30" fmla="*/ 0 w 2732"/>
                  <a:gd name="T31" fmla="*/ 0 h 2331"/>
                  <a:gd name="T32" fmla="*/ 0 w 2732"/>
                  <a:gd name="T33" fmla="*/ 0 h 2331"/>
                  <a:gd name="T34" fmla="*/ 0 w 2732"/>
                  <a:gd name="T35" fmla="*/ 0 h 2331"/>
                  <a:gd name="T36" fmla="*/ 0 w 2732"/>
                  <a:gd name="T37" fmla="*/ 0 h 2331"/>
                  <a:gd name="T38" fmla="*/ 0 w 2732"/>
                  <a:gd name="T39" fmla="*/ 0 h 2331"/>
                  <a:gd name="T40" fmla="*/ 0 w 2732"/>
                  <a:gd name="T41" fmla="*/ 0 h 2331"/>
                  <a:gd name="T42" fmla="*/ 0 w 2732"/>
                  <a:gd name="T43" fmla="*/ 0 h 2331"/>
                  <a:gd name="T44" fmla="*/ 0 w 2732"/>
                  <a:gd name="T45" fmla="*/ 0 h 2331"/>
                  <a:gd name="T46" fmla="*/ 0 w 2732"/>
                  <a:gd name="T47" fmla="*/ 0 h 2331"/>
                  <a:gd name="T48" fmla="*/ 0 w 2732"/>
                  <a:gd name="T49" fmla="*/ 0 h 2331"/>
                  <a:gd name="T50" fmla="*/ 0 w 2732"/>
                  <a:gd name="T51" fmla="*/ 0 h 2331"/>
                  <a:gd name="T52" fmla="*/ 0 w 2732"/>
                  <a:gd name="T53" fmla="*/ 0 h 2331"/>
                  <a:gd name="T54" fmla="*/ 0 w 2732"/>
                  <a:gd name="T55" fmla="*/ 0 h 2331"/>
                  <a:gd name="T56" fmla="*/ 0 w 2732"/>
                  <a:gd name="T57" fmla="*/ 0 h 2331"/>
                  <a:gd name="T58" fmla="*/ 0 w 2732"/>
                  <a:gd name="T59" fmla="*/ 0 h 2331"/>
                  <a:gd name="T60" fmla="*/ 0 w 2732"/>
                  <a:gd name="T61" fmla="*/ 0 h 2331"/>
                  <a:gd name="T62" fmla="*/ 0 w 2732"/>
                  <a:gd name="T63" fmla="*/ 0 h 2331"/>
                  <a:gd name="T64" fmla="*/ 0 w 2732"/>
                  <a:gd name="T65" fmla="*/ 0 h 23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2"/>
                  <a:gd name="T100" fmla="*/ 0 h 2331"/>
                  <a:gd name="T101" fmla="*/ 2732 w 2732"/>
                  <a:gd name="T102" fmla="*/ 2331 h 23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2" h="2331">
                    <a:moveTo>
                      <a:pt x="2025" y="0"/>
                    </a:moveTo>
                    <a:lnTo>
                      <a:pt x="1832" y="0"/>
                    </a:lnTo>
                    <a:lnTo>
                      <a:pt x="1805" y="189"/>
                    </a:lnTo>
                    <a:lnTo>
                      <a:pt x="1745" y="87"/>
                    </a:lnTo>
                    <a:lnTo>
                      <a:pt x="886" y="189"/>
                    </a:lnTo>
                    <a:lnTo>
                      <a:pt x="857" y="108"/>
                    </a:lnTo>
                    <a:lnTo>
                      <a:pt x="0" y="226"/>
                    </a:lnTo>
                    <a:lnTo>
                      <a:pt x="57" y="362"/>
                    </a:lnTo>
                    <a:lnTo>
                      <a:pt x="104" y="425"/>
                    </a:lnTo>
                    <a:lnTo>
                      <a:pt x="206" y="390"/>
                    </a:lnTo>
                    <a:lnTo>
                      <a:pt x="226" y="411"/>
                    </a:lnTo>
                    <a:lnTo>
                      <a:pt x="412" y="347"/>
                    </a:lnTo>
                    <a:lnTo>
                      <a:pt x="660" y="411"/>
                    </a:lnTo>
                    <a:lnTo>
                      <a:pt x="831" y="577"/>
                    </a:lnTo>
                    <a:lnTo>
                      <a:pt x="1156" y="495"/>
                    </a:lnTo>
                    <a:lnTo>
                      <a:pt x="1140" y="411"/>
                    </a:lnTo>
                    <a:lnTo>
                      <a:pt x="1263" y="390"/>
                    </a:lnTo>
                    <a:lnTo>
                      <a:pt x="1667" y="735"/>
                    </a:lnTo>
                    <a:lnTo>
                      <a:pt x="1821" y="1267"/>
                    </a:lnTo>
                    <a:lnTo>
                      <a:pt x="2038" y="1554"/>
                    </a:lnTo>
                    <a:lnTo>
                      <a:pt x="2566" y="2063"/>
                    </a:lnTo>
                    <a:lnTo>
                      <a:pt x="2706" y="1982"/>
                    </a:lnTo>
                    <a:lnTo>
                      <a:pt x="2732" y="1963"/>
                    </a:lnTo>
                    <a:lnTo>
                      <a:pt x="2730" y="2075"/>
                    </a:lnTo>
                    <a:lnTo>
                      <a:pt x="2490" y="2331"/>
                    </a:lnTo>
                    <a:lnTo>
                      <a:pt x="2721" y="2189"/>
                    </a:lnTo>
                    <a:lnTo>
                      <a:pt x="2732" y="1963"/>
                    </a:lnTo>
                    <a:lnTo>
                      <a:pt x="2732" y="1346"/>
                    </a:lnTo>
                    <a:lnTo>
                      <a:pt x="2479" y="900"/>
                    </a:lnTo>
                    <a:lnTo>
                      <a:pt x="2441" y="874"/>
                    </a:lnTo>
                    <a:lnTo>
                      <a:pt x="2441" y="776"/>
                    </a:lnTo>
                    <a:lnTo>
                      <a:pt x="2101" y="307"/>
                    </a:lnTo>
                    <a:lnTo>
                      <a:pt x="2025" y="0"/>
                    </a:lnTo>
                    <a:close/>
                  </a:path>
                </a:pathLst>
              </a:custGeom>
              <a:solidFill>
                <a:schemeClr val="accent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5" name="Freeform 64">
                <a:extLst>
                  <a:ext uri="{FF2B5EF4-FFF2-40B4-BE49-F238E27FC236}">
                    <a16:creationId xmlns:a16="http://schemas.microsoft.com/office/drawing/2014/main" id="{4C238638-C392-4844-A8A8-5294E2D748BC}"/>
                  </a:ext>
                </a:extLst>
              </p:cNvPr>
              <p:cNvSpPr>
                <a:spLocks/>
              </p:cNvSpPr>
              <p:nvPr/>
            </p:nvSpPr>
            <p:spPr bwMode="auto">
              <a:xfrm>
                <a:off x="7322495" y="4136113"/>
                <a:ext cx="1109663" cy="882650"/>
              </a:xfrm>
              <a:custGeom>
                <a:avLst/>
                <a:gdLst>
                  <a:gd name="T0" fmla="*/ 0 w 2732"/>
                  <a:gd name="T1" fmla="*/ 0 h 2331"/>
                  <a:gd name="T2" fmla="*/ 0 w 2732"/>
                  <a:gd name="T3" fmla="*/ 0 h 2331"/>
                  <a:gd name="T4" fmla="*/ 0 w 2732"/>
                  <a:gd name="T5" fmla="*/ 0 h 2331"/>
                  <a:gd name="T6" fmla="*/ 0 w 2732"/>
                  <a:gd name="T7" fmla="*/ 0 h 2331"/>
                  <a:gd name="T8" fmla="*/ 0 w 2732"/>
                  <a:gd name="T9" fmla="*/ 0 h 2331"/>
                  <a:gd name="T10" fmla="*/ 0 w 2732"/>
                  <a:gd name="T11" fmla="*/ 0 h 2331"/>
                  <a:gd name="T12" fmla="*/ 0 w 2732"/>
                  <a:gd name="T13" fmla="*/ 0 h 2331"/>
                  <a:gd name="T14" fmla="*/ 0 w 2732"/>
                  <a:gd name="T15" fmla="*/ 0 h 2331"/>
                  <a:gd name="T16" fmla="*/ 0 w 2732"/>
                  <a:gd name="T17" fmla="*/ 0 h 2331"/>
                  <a:gd name="T18" fmla="*/ 0 w 2732"/>
                  <a:gd name="T19" fmla="*/ 0 h 2331"/>
                  <a:gd name="T20" fmla="*/ 0 w 2732"/>
                  <a:gd name="T21" fmla="*/ 0 h 2331"/>
                  <a:gd name="T22" fmla="*/ 0 w 2732"/>
                  <a:gd name="T23" fmla="*/ 0 h 2331"/>
                  <a:gd name="T24" fmla="*/ 0 w 2732"/>
                  <a:gd name="T25" fmla="*/ 0 h 2331"/>
                  <a:gd name="T26" fmla="*/ 0 w 2732"/>
                  <a:gd name="T27" fmla="*/ 0 h 2331"/>
                  <a:gd name="T28" fmla="*/ 0 w 2732"/>
                  <a:gd name="T29" fmla="*/ 0 h 2331"/>
                  <a:gd name="T30" fmla="*/ 0 w 2732"/>
                  <a:gd name="T31" fmla="*/ 0 h 2331"/>
                  <a:gd name="T32" fmla="*/ 0 w 2732"/>
                  <a:gd name="T33" fmla="*/ 0 h 2331"/>
                  <a:gd name="T34" fmla="*/ 0 w 2732"/>
                  <a:gd name="T35" fmla="*/ 0 h 2331"/>
                  <a:gd name="T36" fmla="*/ 0 w 2732"/>
                  <a:gd name="T37" fmla="*/ 0 h 2331"/>
                  <a:gd name="T38" fmla="*/ 0 w 2732"/>
                  <a:gd name="T39" fmla="*/ 0 h 2331"/>
                  <a:gd name="T40" fmla="*/ 0 w 2732"/>
                  <a:gd name="T41" fmla="*/ 0 h 2331"/>
                  <a:gd name="T42" fmla="*/ 0 w 2732"/>
                  <a:gd name="T43" fmla="*/ 0 h 2331"/>
                  <a:gd name="T44" fmla="*/ 0 w 2732"/>
                  <a:gd name="T45" fmla="*/ 0 h 2331"/>
                  <a:gd name="T46" fmla="*/ 0 w 2732"/>
                  <a:gd name="T47" fmla="*/ 0 h 2331"/>
                  <a:gd name="T48" fmla="*/ 0 w 2732"/>
                  <a:gd name="T49" fmla="*/ 0 h 2331"/>
                  <a:gd name="T50" fmla="*/ 0 w 2732"/>
                  <a:gd name="T51" fmla="*/ 0 h 2331"/>
                  <a:gd name="T52" fmla="*/ 0 w 2732"/>
                  <a:gd name="T53" fmla="*/ 0 h 2331"/>
                  <a:gd name="T54" fmla="*/ 0 w 2732"/>
                  <a:gd name="T55" fmla="*/ 0 h 2331"/>
                  <a:gd name="T56" fmla="*/ 0 w 2732"/>
                  <a:gd name="T57" fmla="*/ 0 h 2331"/>
                  <a:gd name="T58" fmla="*/ 0 w 2732"/>
                  <a:gd name="T59" fmla="*/ 0 h 2331"/>
                  <a:gd name="T60" fmla="*/ 0 w 2732"/>
                  <a:gd name="T61" fmla="*/ 0 h 2331"/>
                  <a:gd name="T62" fmla="*/ 0 w 2732"/>
                  <a:gd name="T63" fmla="*/ 0 h 2331"/>
                  <a:gd name="T64" fmla="*/ 0 w 2732"/>
                  <a:gd name="T65" fmla="*/ 0 h 23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2"/>
                  <a:gd name="T100" fmla="*/ 0 h 2331"/>
                  <a:gd name="T101" fmla="*/ 2732 w 2732"/>
                  <a:gd name="T102" fmla="*/ 2331 h 23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2" h="2331">
                    <a:moveTo>
                      <a:pt x="2025" y="0"/>
                    </a:moveTo>
                    <a:lnTo>
                      <a:pt x="1832" y="0"/>
                    </a:lnTo>
                    <a:lnTo>
                      <a:pt x="1805" y="189"/>
                    </a:lnTo>
                    <a:lnTo>
                      <a:pt x="1745" y="87"/>
                    </a:lnTo>
                    <a:lnTo>
                      <a:pt x="886" y="189"/>
                    </a:lnTo>
                    <a:lnTo>
                      <a:pt x="857" y="108"/>
                    </a:lnTo>
                    <a:lnTo>
                      <a:pt x="0" y="226"/>
                    </a:lnTo>
                    <a:lnTo>
                      <a:pt x="57" y="362"/>
                    </a:lnTo>
                    <a:lnTo>
                      <a:pt x="104" y="425"/>
                    </a:lnTo>
                    <a:lnTo>
                      <a:pt x="206" y="390"/>
                    </a:lnTo>
                    <a:lnTo>
                      <a:pt x="226" y="411"/>
                    </a:lnTo>
                    <a:lnTo>
                      <a:pt x="412" y="347"/>
                    </a:lnTo>
                    <a:lnTo>
                      <a:pt x="660" y="411"/>
                    </a:lnTo>
                    <a:lnTo>
                      <a:pt x="831" y="577"/>
                    </a:lnTo>
                    <a:lnTo>
                      <a:pt x="1156" y="495"/>
                    </a:lnTo>
                    <a:lnTo>
                      <a:pt x="1140" y="411"/>
                    </a:lnTo>
                    <a:lnTo>
                      <a:pt x="1263" y="390"/>
                    </a:lnTo>
                    <a:lnTo>
                      <a:pt x="1667" y="735"/>
                    </a:lnTo>
                    <a:lnTo>
                      <a:pt x="1821" y="1267"/>
                    </a:lnTo>
                    <a:lnTo>
                      <a:pt x="2038" y="1554"/>
                    </a:lnTo>
                    <a:lnTo>
                      <a:pt x="2566" y="2063"/>
                    </a:lnTo>
                    <a:lnTo>
                      <a:pt x="2706" y="1982"/>
                    </a:lnTo>
                    <a:lnTo>
                      <a:pt x="2732" y="1963"/>
                    </a:lnTo>
                    <a:lnTo>
                      <a:pt x="2730" y="2075"/>
                    </a:lnTo>
                    <a:lnTo>
                      <a:pt x="2490" y="2331"/>
                    </a:lnTo>
                    <a:lnTo>
                      <a:pt x="2721" y="2189"/>
                    </a:lnTo>
                    <a:lnTo>
                      <a:pt x="2732" y="1963"/>
                    </a:lnTo>
                    <a:lnTo>
                      <a:pt x="2732" y="1346"/>
                    </a:lnTo>
                    <a:lnTo>
                      <a:pt x="2479" y="900"/>
                    </a:lnTo>
                    <a:lnTo>
                      <a:pt x="2441" y="874"/>
                    </a:lnTo>
                    <a:lnTo>
                      <a:pt x="2441" y="776"/>
                    </a:lnTo>
                    <a:lnTo>
                      <a:pt x="2101" y="307"/>
                    </a:lnTo>
                    <a:lnTo>
                      <a:pt x="2025" y="0"/>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6" name="Freeform 65">
                <a:extLst>
                  <a:ext uri="{FF2B5EF4-FFF2-40B4-BE49-F238E27FC236}">
                    <a16:creationId xmlns:a16="http://schemas.microsoft.com/office/drawing/2014/main" id="{B195AA8B-3900-481A-ADDE-1A37DF01AF7F}"/>
                  </a:ext>
                </a:extLst>
              </p:cNvPr>
              <p:cNvSpPr>
                <a:spLocks/>
              </p:cNvSpPr>
              <p:nvPr/>
            </p:nvSpPr>
            <p:spPr bwMode="auto">
              <a:xfrm>
                <a:off x="7424095" y="2467651"/>
                <a:ext cx="525463" cy="604838"/>
              </a:xfrm>
              <a:custGeom>
                <a:avLst/>
                <a:gdLst>
                  <a:gd name="T0" fmla="*/ 0 w 1290"/>
                  <a:gd name="T1" fmla="*/ 0 h 1595"/>
                  <a:gd name="T2" fmla="*/ 0 w 1290"/>
                  <a:gd name="T3" fmla="*/ 0 h 1595"/>
                  <a:gd name="T4" fmla="*/ 0 w 1290"/>
                  <a:gd name="T5" fmla="*/ 0 h 1595"/>
                  <a:gd name="T6" fmla="*/ 0 w 1290"/>
                  <a:gd name="T7" fmla="*/ 0 h 1595"/>
                  <a:gd name="T8" fmla="*/ 0 w 1290"/>
                  <a:gd name="T9" fmla="*/ 0 h 1595"/>
                  <a:gd name="T10" fmla="*/ 0 w 1290"/>
                  <a:gd name="T11" fmla="*/ 0 h 1595"/>
                  <a:gd name="T12" fmla="*/ 0 w 1290"/>
                  <a:gd name="T13" fmla="*/ 0 h 1595"/>
                  <a:gd name="T14" fmla="*/ 0 w 1290"/>
                  <a:gd name="T15" fmla="*/ 0 h 1595"/>
                  <a:gd name="T16" fmla="*/ 0 w 1290"/>
                  <a:gd name="T17" fmla="*/ 0 h 1595"/>
                  <a:gd name="T18" fmla="*/ 0 w 1290"/>
                  <a:gd name="T19" fmla="*/ 0 h 1595"/>
                  <a:gd name="T20" fmla="*/ 0 w 1290"/>
                  <a:gd name="T21" fmla="*/ 0 h 1595"/>
                  <a:gd name="T22" fmla="*/ 0 w 1290"/>
                  <a:gd name="T23" fmla="*/ 0 h 1595"/>
                  <a:gd name="T24" fmla="*/ 0 w 1290"/>
                  <a:gd name="T25" fmla="*/ 0 h 1595"/>
                  <a:gd name="T26" fmla="*/ 0 w 1290"/>
                  <a:gd name="T27" fmla="*/ 0 h 1595"/>
                  <a:gd name="T28" fmla="*/ 0 w 1290"/>
                  <a:gd name="T29" fmla="*/ 0 h 1595"/>
                  <a:gd name="T30" fmla="*/ 0 w 1290"/>
                  <a:gd name="T31" fmla="*/ 0 h 1595"/>
                  <a:gd name="T32" fmla="*/ 0 w 1290"/>
                  <a:gd name="T33" fmla="*/ 0 h 1595"/>
                  <a:gd name="T34" fmla="*/ 0 w 1290"/>
                  <a:gd name="T35" fmla="*/ 0 h 1595"/>
                  <a:gd name="T36" fmla="*/ 0 w 1290"/>
                  <a:gd name="T37" fmla="*/ 0 h 1595"/>
                  <a:gd name="T38" fmla="*/ 0 w 1290"/>
                  <a:gd name="T39" fmla="*/ 0 h 1595"/>
                  <a:gd name="T40" fmla="*/ 0 w 1290"/>
                  <a:gd name="T41" fmla="*/ 0 h 1595"/>
                  <a:gd name="T42" fmla="*/ 0 w 1290"/>
                  <a:gd name="T43" fmla="*/ 0 h 1595"/>
                  <a:gd name="T44" fmla="*/ 0 w 1290"/>
                  <a:gd name="T45" fmla="*/ 0 h 1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0"/>
                  <a:gd name="T70" fmla="*/ 0 h 1595"/>
                  <a:gd name="T71" fmla="*/ 1290 w 1290"/>
                  <a:gd name="T72" fmla="*/ 1595 h 15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0" h="1595">
                    <a:moveTo>
                      <a:pt x="1268" y="634"/>
                    </a:moveTo>
                    <a:lnTo>
                      <a:pt x="1290" y="859"/>
                    </a:lnTo>
                    <a:lnTo>
                      <a:pt x="1277" y="859"/>
                    </a:lnTo>
                    <a:lnTo>
                      <a:pt x="1028" y="1230"/>
                    </a:lnTo>
                    <a:lnTo>
                      <a:pt x="876" y="1595"/>
                    </a:lnTo>
                    <a:lnTo>
                      <a:pt x="801" y="1482"/>
                    </a:lnTo>
                    <a:lnTo>
                      <a:pt x="349" y="1366"/>
                    </a:lnTo>
                    <a:lnTo>
                      <a:pt x="285" y="1283"/>
                    </a:lnTo>
                    <a:lnTo>
                      <a:pt x="262" y="1303"/>
                    </a:lnTo>
                    <a:lnTo>
                      <a:pt x="172" y="1340"/>
                    </a:lnTo>
                    <a:lnTo>
                      <a:pt x="147" y="1409"/>
                    </a:lnTo>
                    <a:lnTo>
                      <a:pt x="147" y="1322"/>
                    </a:lnTo>
                    <a:lnTo>
                      <a:pt x="0" y="333"/>
                    </a:lnTo>
                    <a:lnTo>
                      <a:pt x="397" y="284"/>
                    </a:lnTo>
                    <a:lnTo>
                      <a:pt x="561" y="359"/>
                    </a:lnTo>
                    <a:lnTo>
                      <a:pt x="921" y="292"/>
                    </a:lnTo>
                    <a:lnTo>
                      <a:pt x="1012" y="81"/>
                    </a:lnTo>
                    <a:lnTo>
                      <a:pt x="1097" y="83"/>
                    </a:lnTo>
                    <a:lnTo>
                      <a:pt x="1147" y="17"/>
                    </a:lnTo>
                    <a:lnTo>
                      <a:pt x="1175" y="0"/>
                    </a:lnTo>
                    <a:lnTo>
                      <a:pt x="1277" y="422"/>
                    </a:lnTo>
                    <a:lnTo>
                      <a:pt x="1277" y="463"/>
                    </a:lnTo>
                    <a:lnTo>
                      <a:pt x="1268" y="634"/>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7" name="Freeform 66">
                <a:extLst>
                  <a:ext uri="{FF2B5EF4-FFF2-40B4-BE49-F238E27FC236}">
                    <a16:creationId xmlns:a16="http://schemas.microsoft.com/office/drawing/2014/main" id="{EA6E5B42-DA86-452B-A2EA-8EF78F9FB03C}"/>
                  </a:ext>
                </a:extLst>
              </p:cNvPr>
              <p:cNvSpPr>
                <a:spLocks/>
              </p:cNvSpPr>
              <p:nvPr/>
            </p:nvSpPr>
            <p:spPr bwMode="auto">
              <a:xfrm>
                <a:off x="7424095" y="2467651"/>
                <a:ext cx="525463" cy="604838"/>
              </a:xfrm>
              <a:custGeom>
                <a:avLst/>
                <a:gdLst>
                  <a:gd name="T0" fmla="*/ 0 w 1290"/>
                  <a:gd name="T1" fmla="*/ 0 h 1595"/>
                  <a:gd name="T2" fmla="*/ 0 w 1290"/>
                  <a:gd name="T3" fmla="*/ 0 h 1595"/>
                  <a:gd name="T4" fmla="*/ 0 w 1290"/>
                  <a:gd name="T5" fmla="*/ 0 h 1595"/>
                  <a:gd name="T6" fmla="*/ 0 w 1290"/>
                  <a:gd name="T7" fmla="*/ 0 h 1595"/>
                  <a:gd name="T8" fmla="*/ 0 w 1290"/>
                  <a:gd name="T9" fmla="*/ 0 h 1595"/>
                  <a:gd name="T10" fmla="*/ 0 w 1290"/>
                  <a:gd name="T11" fmla="*/ 0 h 1595"/>
                  <a:gd name="T12" fmla="*/ 0 w 1290"/>
                  <a:gd name="T13" fmla="*/ 0 h 1595"/>
                  <a:gd name="T14" fmla="*/ 0 w 1290"/>
                  <a:gd name="T15" fmla="*/ 0 h 1595"/>
                  <a:gd name="T16" fmla="*/ 0 w 1290"/>
                  <a:gd name="T17" fmla="*/ 0 h 1595"/>
                  <a:gd name="T18" fmla="*/ 0 w 1290"/>
                  <a:gd name="T19" fmla="*/ 0 h 1595"/>
                  <a:gd name="T20" fmla="*/ 0 w 1290"/>
                  <a:gd name="T21" fmla="*/ 0 h 1595"/>
                  <a:gd name="T22" fmla="*/ 0 w 1290"/>
                  <a:gd name="T23" fmla="*/ 0 h 1595"/>
                  <a:gd name="T24" fmla="*/ 0 w 1290"/>
                  <a:gd name="T25" fmla="*/ 0 h 1595"/>
                  <a:gd name="T26" fmla="*/ 0 w 1290"/>
                  <a:gd name="T27" fmla="*/ 0 h 1595"/>
                  <a:gd name="T28" fmla="*/ 0 w 1290"/>
                  <a:gd name="T29" fmla="*/ 0 h 1595"/>
                  <a:gd name="T30" fmla="*/ 0 w 1290"/>
                  <a:gd name="T31" fmla="*/ 0 h 1595"/>
                  <a:gd name="T32" fmla="*/ 0 w 1290"/>
                  <a:gd name="T33" fmla="*/ 0 h 1595"/>
                  <a:gd name="T34" fmla="*/ 0 w 1290"/>
                  <a:gd name="T35" fmla="*/ 0 h 1595"/>
                  <a:gd name="T36" fmla="*/ 0 w 1290"/>
                  <a:gd name="T37" fmla="*/ 0 h 1595"/>
                  <a:gd name="T38" fmla="*/ 0 w 1290"/>
                  <a:gd name="T39" fmla="*/ 0 h 1595"/>
                  <a:gd name="T40" fmla="*/ 0 w 1290"/>
                  <a:gd name="T41" fmla="*/ 0 h 1595"/>
                  <a:gd name="T42" fmla="*/ 0 w 1290"/>
                  <a:gd name="T43" fmla="*/ 0 h 1595"/>
                  <a:gd name="T44" fmla="*/ 0 w 1290"/>
                  <a:gd name="T45" fmla="*/ 0 h 1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0"/>
                  <a:gd name="T70" fmla="*/ 0 h 1595"/>
                  <a:gd name="T71" fmla="*/ 1290 w 1290"/>
                  <a:gd name="T72" fmla="*/ 1595 h 15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0" h="1595">
                    <a:moveTo>
                      <a:pt x="1268" y="634"/>
                    </a:moveTo>
                    <a:lnTo>
                      <a:pt x="1290" y="859"/>
                    </a:lnTo>
                    <a:lnTo>
                      <a:pt x="1277" y="859"/>
                    </a:lnTo>
                    <a:lnTo>
                      <a:pt x="1028" y="1230"/>
                    </a:lnTo>
                    <a:lnTo>
                      <a:pt x="876" y="1595"/>
                    </a:lnTo>
                    <a:lnTo>
                      <a:pt x="801" y="1482"/>
                    </a:lnTo>
                    <a:lnTo>
                      <a:pt x="349" y="1366"/>
                    </a:lnTo>
                    <a:lnTo>
                      <a:pt x="285" y="1283"/>
                    </a:lnTo>
                    <a:lnTo>
                      <a:pt x="262" y="1303"/>
                    </a:lnTo>
                    <a:lnTo>
                      <a:pt x="172" y="1340"/>
                    </a:lnTo>
                    <a:lnTo>
                      <a:pt x="147" y="1409"/>
                    </a:lnTo>
                    <a:lnTo>
                      <a:pt x="147" y="1322"/>
                    </a:lnTo>
                    <a:lnTo>
                      <a:pt x="0" y="333"/>
                    </a:lnTo>
                    <a:lnTo>
                      <a:pt x="397" y="284"/>
                    </a:lnTo>
                    <a:lnTo>
                      <a:pt x="561" y="359"/>
                    </a:lnTo>
                    <a:lnTo>
                      <a:pt x="921" y="292"/>
                    </a:lnTo>
                    <a:lnTo>
                      <a:pt x="1012" y="81"/>
                    </a:lnTo>
                    <a:lnTo>
                      <a:pt x="1097" y="83"/>
                    </a:lnTo>
                    <a:lnTo>
                      <a:pt x="1147" y="17"/>
                    </a:lnTo>
                    <a:lnTo>
                      <a:pt x="1175" y="0"/>
                    </a:lnTo>
                    <a:lnTo>
                      <a:pt x="1277" y="422"/>
                    </a:lnTo>
                    <a:lnTo>
                      <a:pt x="1277" y="463"/>
                    </a:lnTo>
                    <a:lnTo>
                      <a:pt x="1268" y="634"/>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8" name="Freeform 67">
                <a:extLst>
                  <a:ext uri="{FF2B5EF4-FFF2-40B4-BE49-F238E27FC236}">
                    <a16:creationId xmlns:a16="http://schemas.microsoft.com/office/drawing/2014/main" id="{77B661FA-F862-4AFB-8696-D372653DCA2A}"/>
                  </a:ext>
                </a:extLst>
              </p:cNvPr>
              <p:cNvSpPr>
                <a:spLocks/>
              </p:cNvSpPr>
              <p:nvPr/>
            </p:nvSpPr>
            <p:spPr bwMode="auto">
              <a:xfrm>
                <a:off x="7782870" y="2642276"/>
                <a:ext cx="549275" cy="533400"/>
              </a:xfrm>
              <a:custGeom>
                <a:avLst/>
                <a:gdLst>
                  <a:gd name="T0" fmla="*/ 0 w 1353"/>
                  <a:gd name="T1" fmla="*/ 0 h 1409"/>
                  <a:gd name="T2" fmla="*/ 0 w 1353"/>
                  <a:gd name="T3" fmla="*/ 0 h 1409"/>
                  <a:gd name="T4" fmla="*/ 0 w 1353"/>
                  <a:gd name="T5" fmla="*/ 0 h 1409"/>
                  <a:gd name="T6" fmla="*/ 0 w 1353"/>
                  <a:gd name="T7" fmla="*/ 0 h 1409"/>
                  <a:gd name="T8" fmla="*/ 0 w 1353"/>
                  <a:gd name="T9" fmla="*/ 0 h 1409"/>
                  <a:gd name="T10" fmla="*/ 0 w 1353"/>
                  <a:gd name="T11" fmla="*/ 0 h 1409"/>
                  <a:gd name="T12" fmla="*/ 0 w 1353"/>
                  <a:gd name="T13" fmla="*/ 0 h 1409"/>
                  <a:gd name="T14" fmla="*/ 0 w 1353"/>
                  <a:gd name="T15" fmla="*/ 0 h 1409"/>
                  <a:gd name="T16" fmla="*/ 0 w 1353"/>
                  <a:gd name="T17" fmla="*/ 0 h 1409"/>
                  <a:gd name="T18" fmla="*/ 0 w 1353"/>
                  <a:gd name="T19" fmla="*/ 0 h 1409"/>
                  <a:gd name="T20" fmla="*/ 0 w 1353"/>
                  <a:gd name="T21" fmla="*/ 0 h 1409"/>
                  <a:gd name="T22" fmla="*/ 0 w 1353"/>
                  <a:gd name="T23" fmla="*/ 0 h 1409"/>
                  <a:gd name="T24" fmla="*/ 0 w 1353"/>
                  <a:gd name="T25" fmla="*/ 0 h 1409"/>
                  <a:gd name="T26" fmla="*/ 0 w 1353"/>
                  <a:gd name="T27" fmla="*/ 0 h 1409"/>
                  <a:gd name="T28" fmla="*/ 0 w 1353"/>
                  <a:gd name="T29" fmla="*/ 0 h 1409"/>
                  <a:gd name="T30" fmla="*/ 0 w 1353"/>
                  <a:gd name="T31" fmla="*/ 0 h 1409"/>
                  <a:gd name="T32" fmla="*/ 0 w 1353"/>
                  <a:gd name="T33" fmla="*/ 0 h 1409"/>
                  <a:gd name="T34" fmla="*/ 0 w 1353"/>
                  <a:gd name="T35" fmla="*/ 0 h 1409"/>
                  <a:gd name="T36" fmla="*/ 0 w 1353"/>
                  <a:gd name="T37" fmla="*/ 0 h 1409"/>
                  <a:gd name="T38" fmla="*/ 0 w 1353"/>
                  <a:gd name="T39" fmla="*/ 0 h 1409"/>
                  <a:gd name="T40" fmla="*/ 0 w 1353"/>
                  <a:gd name="T41" fmla="*/ 0 h 1409"/>
                  <a:gd name="T42" fmla="*/ 0 w 1353"/>
                  <a:gd name="T43" fmla="*/ 0 h 1409"/>
                  <a:gd name="T44" fmla="*/ 0 w 1353"/>
                  <a:gd name="T45" fmla="*/ 0 h 1409"/>
                  <a:gd name="T46" fmla="*/ 0 w 1353"/>
                  <a:gd name="T47" fmla="*/ 0 h 1409"/>
                  <a:gd name="T48" fmla="*/ 0 w 1353"/>
                  <a:gd name="T49" fmla="*/ 0 h 1409"/>
                  <a:gd name="T50" fmla="*/ 0 w 1353"/>
                  <a:gd name="T51" fmla="*/ 0 h 1409"/>
                  <a:gd name="T52" fmla="*/ 0 w 1353"/>
                  <a:gd name="T53" fmla="*/ 0 h 1409"/>
                  <a:gd name="T54" fmla="*/ 0 w 1353"/>
                  <a:gd name="T55" fmla="*/ 0 h 14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53"/>
                  <a:gd name="T85" fmla="*/ 0 h 1409"/>
                  <a:gd name="T86" fmla="*/ 1353 w 1353"/>
                  <a:gd name="T87" fmla="*/ 1409 h 140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53" h="1409">
                    <a:moveTo>
                      <a:pt x="0" y="1131"/>
                    </a:moveTo>
                    <a:lnTo>
                      <a:pt x="152" y="766"/>
                    </a:lnTo>
                    <a:lnTo>
                      <a:pt x="400" y="396"/>
                    </a:lnTo>
                    <a:lnTo>
                      <a:pt x="414" y="396"/>
                    </a:lnTo>
                    <a:lnTo>
                      <a:pt x="400" y="171"/>
                    </a:lnTo>
                    <a:lnTo>
                      <a:pt x="400" y="0"/>
                    </a:lnTo>
                    <a:lnTo>
                      <a:pt x="425" y="37"/>
                    </a:lnTo>
                    <a:lnTo>
                      <a:pt x="490" y="274"/>
                    </a:lnTo>
                    <a:lnTo>
                      <a:pt x="490" y="315"/>
                    </a:lnTo>
                    <a:lnTo>
                      <a:pt x="525" y="396"/>
                    </a:lnTo>
                    <a:lnTo>
                      <a:pt x="845" y="303"/>
                    </a:lnTo>
                    <a:lnTo>
                      <a:pt x="874" y="506"/>
                    </a:lnTo>
                    <a:lnTo>
                      <a:pt x="1259" y="254"/>
                    </a:lnTo>
                    <a:lnTo>
                      <a:pt x="1350" y="286"/>
                    </a:lnTo>
                    <a:lnTo>
                      <a:pt x="1353" y="367"/>
                    </a:lnTo>
                    <a:lnTo>
                      <a:pt x="1350" y="392"/>
                    </a:lnTo>
                    <a:lnTo>
                      <a:pt x="1319" y="419"/>
                    </a:lnTo>
                    <a:lnTo>
                      <a:pt x="1175" y="376"/>
                    </a:lnTo>
                    <a:lnTo>
                      <a:pt x="1099" y="628"/>
                    </a:lnTo>
                    <a:lnTo>
                      <a:pt x="1052" y="605"/>
                    </a:lnTo>
                    <a:lnTo>
                      <a:pt x="998" y="792"/>
                    </a:lnTo>
                    <a:lnTo>
                      <a:pt x="843" y="752"/>
                    </a:lnTo>
                    <a:lnTo>
                      <a:pt x="774" y="946"/>
                    </a:lnTo>
                    <a:lnTo>
                      <a:pt x="694" y="1198"/>
                    </a:lnTo>
                    <a:lnTo>
                      <a:pt x="392" y="1409"/>
                    </a:lnTo>
                    <a:lnTo>
                      <a:pt x="194" y="1282"/>
                    </a:lnTo>
                    <a:lnTo>
                      <a:pt x="160" y="1369"/>
                    </a:lnTo>
                    <a:lnTo>
                      <a:pt x="0" y="1131"/>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89" name="Freeform 68">
                <a:extLst>
                  <a:ext uri="{FF2B5EF4-FFF2-40B4-BE49-F238E27FC236}">
                    <a16:creationId xmlns:a16="http://schemas.microsoft.com/office/drawing/2014/main" id="{A5300DA7-8B79-4CAC-94E0-2595E28C0A0F}"/>
                  </a:ext>
                </a:extLst>
              </p:cNvPr>
              <p:cNvSpPr>
                <a:spLocks/>
              </p:cNvSpPr>
              <p:nvPr/>
            </p:nvSpPr>
            <p:spPr bwMode="auto">
              <a:xfrm>
                <a:off x="7782870" y="2642276"/>
                <a:ext cx="549275" cy="533400"/>
              </a:xfrm>
              <a:custGeom>
                <a:avLst/>
                <a:gdLst>
                  <a:gd name="T0" fmla="*/ 0 w 1353"/>
                  <a:gd name="T1" fmla="*/ 0 h 1409"/>
                  <a:gd name="T2" fmla="*/ 0 w 1353"/>
                  <a:gd name="T3" fmla="*/ 0 h 1409"/>
                  <a:gd name="T4" fmla="*/ 0 w 1353"/>
                  <a:gd name="T5" fmla="*/ 0 h 1409"/>
                  <a:gd name="T6" fmla="*/ 0 w 1353"/>
                  <a:gd name="T7" fmla="*/ 0 h 1409"/>
                  <a:gd name="T8" fmla="*/ 0 w 1353"/>
                  <a:gd name="T9" fmla="*/ 0 h 1409"/>
                  <a:gd name="T10" fmla="*/ 0 w 1353"/>
                  <a:gd name="T11" fmla="*/ 0 h 1409"/>
                  <a:gd name="T12" fmla="*/ 0 w 1353"/>
                  <a:gd name="T13" fmla="*/ 0 h 1409"/>
                  <a:gd name="T14" fmla="*/ 0 w 1353"/>
                  <a:gd name="T15" fmla="*/ 0 h 1409"/>
                  <a:gd name="T16" fmla="*/ 0 w 1353"/>
                  <a:gd name="T17" fmla="*/ 0 h 1409"/>
                  <a:gd name="T18" fmla="*/ 0 w 1353"/>
                  <a:gd name="T19" fmla="*/ 0 h 1409"/>
                  <a:gd name="T20" fmla="*/ 0 w 1353"/>
                  <a:gd name="T21" fmla="*/ 0 h 1409"/>
                  <a:gd name="T22" fmla="*/ 0 w 1353"/>
                  <a:gd name="T23" fmla="*/ 0 h 1409"/>
                  <a:gd name="T24" fmla="*/ 0 w 1353"/>
                  <a:gd name="T25" fmla="*/ 0 h 1409"/>
                  <a:gd name="T26" fmla="*/ 0 w 1353"/>
                  <a:gd name="T27" fmla="*/ 0 h 1409"/>
                  <a:gd name="T28" fmla="*/ 0 w 1353"/>
                  <a:gd name="T29" fmla="*/ 0 h 1409"/>
                  <a:gd name="T30" fmla="*/ 0 w 1353"/>
                  <a:gd name="T31" fmla="*/ 0 h 1409"/>
                  <a:gd name="T32" fmla="*/ 0 w 1353"/>
                  <a:gd name="T33" fmla="*/ 0 h 1409"/>
                  <a:gd name="T34" fmla="*/ 0 w 1353"/>
                  <a:gd name="T35" fmla="*/ 0 h 1409"/>
                  <a:gd name="T36" fmla="*/ 0 w 1353"/>
                  <a:gd name="T37" fmla="*/ 0 h 1409"/>
                  <a:gd name="T38" fmla="*/ 0 w 1353"/>
                  <a:gd name="T39" fmla="*/ 0 h 1409"/>
                  <a:gd name="T40" fmla="*/ 0 w 1353"/>
                  <a:gd name="T41" fmla="*/ 0 h 1409"/>
                  <a:gd name="T42" fmla="*/ 0 w 1353"/>
                  <a:gd name="T43" fmla="*/ 0 h 1409"/>
                  <a:gd name="T44" fmla="*/ 0 w 1353"/>
                  <a:gd name="T45" fmla="*/ 0 h 1409"/>
                  <a:gd name="T46" fmla="*/ 0 w 1353"/>
                  <a:gd name="T47" fmla="*/ 0 h 1409"/>
                  <a:gd name="T48" fmla="*/ 0 w 1353"/>
                  <a:gd name="T49" fmla="*/ 0 h 1409"/>
                  <a:gd name="T50" fmla="*/ 0 w 1353"/>
                  <a:gd name="T51" fmla="*/ 0 h 1409"/>
                  <a:gd name="T52" fmla="*/ 0 w 1353"/>
                  <a:gd name="T53" fmla="*/ 0 h 1409"/>
                  <a:gd name="T54" fmla="*/ 0 w 1353"/>
                  <a:gd name="T55" fmla="*/ 0 h 14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53"/>
                  <a:gd name="T85" fmla="*/ 0 h 1409"/>
                  <a:gd name="T86" fmla="*/ 1353 w 1353"/>
                  <a:gd name="T87" fmla="*/ 1409 h 140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53" h="1409">
                    <a:moveTo>
                      <a:pt x="0" y="1131"/>
                    </a:moveTo>
                    <a:lnTo>
                      <a:pt x="152" y="766"/>
                    </a:lnTo>
                    <a:lnTo>
                      <a:pt x="400" y="396"/>
                    </a:lnTo>
                    <a:lnTo>
                      <a:pt x="414" y="396"/>
                    </a:lnTo>
                    <a:lnTo>
                      <a:pt x="400" y="171"/>
                    </a:lnTo>
                    <a:lnTo>
                      <a:pt x="400" y="0"/>
                    </a:lnTo>
                    <a:lnTo>
                      <a:pt x="425" y="37"/>
                    </a:lnTo>
                    <a:lnTo>
                      <a:pt x="490" y="274"/>
                    </a:lnTo>
                    <a:lnTo>
                      <a:pt x="490" y="315"/>
                    </a:lnTo>
                    <a:lnTo>
                      <a:pt x="525" y="396"/>
                    </a:lnTo>
                    <a:lnTo>
                      <a:pt x="845" y="303"/>
                    </a:lnTo>
                    <a:lnTo>
                      <a:pt x="874" y="506"/>
                    </a:lnTo>
                    <a:lnTo>
                      <a:pt x="1259" y="254"/>
                    </a:lnTo>
                    <a:lnTo>
                      <a:pt x="1350" y="286"/>
                    </a:lnTo>
                    <a:lnTo>
                      <a:pt x="1353" y="367"/>
                    </a:lnTo>
                    <a:lnTo>
                      <a:pt x="1350" y="392"/>
                    </a:lnTo>
                    <a:lnTo>
                      <a:pt x="1319" y="419"/>
                    </a:lnTo>
                    <a:lnTo>
                      <a:pt x="1175" y="376"/>
                    </a:lnTo>
                    <a:lnTo>
                      <a:pt x="1099" y="628"/>
                    </a:lnTo>
                    <a:lnTo>
                      <a:pt x="1052" y="605"/>
                    </a:lnTo>
                    <a:lnTo>
                      <a:pt x="998" y="792"/>
                    </a:lnTo>
                    <a:lnTo>
                      <a:pt x="843" y="752"/>
                    </a:lnTo>
                    <a:lnTo>
                      <a:pt x="774" y="946"/>
                    </a:lnTo>
                    <a:lnTo>
                      <a:pt x="694" y="1198"/>
                    </a:lnTo>
                    <a:lnTo>
                      <a:pt x="392" y="1409"/>
                    </a:lnTo>
                    <a:lnTo>
                      <a:pt x="194" y="1282"/>
                    </a:lnTo>
                    <a:lnTo>
                      <a:pt x="160" y="1369"/>
                    </a:lnTo>
                    <a:lnTo>
                      <a:pt x="0" y="1131"/>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0" name="Freeform 69">
                <a:extLst>
                  <a:ext uri="{FF2B5EF4-FFF2-40B4-BE49-F238E27FC236}">
                    <a16:creationId xmlns:a16="http://schemas.microsoft.com/office/drawing/2014/main" id="{C8036FBF-8E0B-4909-9913-ED200F18F59E}"/>
                  </a:ext>
                </a:extLst>
              </p:cNvPr>
              <p:cNvSpPr>
                <a:spLocks/>
              </p:cNvSpPr>
              <p:nvPr/>
            </p:nvSpPr>
            <p:spPr bwMode="auto">
              <a:xfrm>
                <a:off x="7149457" y="1981876"/>
                <a:ext cx="514350" cy="642938"/>
              </a:xfrm>
              <a:custGeom>
                <a:avLst/>
                <a:gdLst>
                  <a:gd name="T0" fmla="*/ 0 w 1263"/>
                  <a:gd name="T1" fmla="*/ 0 h 1702"/>
                  <a:gd name="T2" fmla="*/ 0 w 1263"/>
                  <a:gd name="T3" fmla="*/ 0 h 1702"/>
                  <a:gd name="T4" fmla="*/ 0 w 1263"/>
                  <a:gd name="T5" fmla="*/ 0 h 1702"/>
                  <a:gd name="T6" fmla="*/ 0 w 1263"/>
                  <a:gd name="T7" fmla="*/ 0 h 1702"/>
                  <a:gd name="T8" fmla="*/ 0 w 1263"/>
                  <a:gd name="T9" fmla="*/ 0 h 1702"/>
                  <a:gd name="T10" fmla="*/ 0 w 1263"/>
                  <a:gd name="T11" fmla="*/ 0 h 1702"/>
                  <a:gd name="T12" fmla="*/ 0 w 1263"/>
                  <a:gd name="T13" fmla="*/ 0 h 1702"/>
                  <a:gd name="T14" fmla="*/ 0 w 1263"/>
                  <a:gd name="T15" fmla="*/ 0 h 1702"/>
                  <a:gd name="T16" fmla="*/ 0 w 1263"/>
                  <a:gd name="T17" fmla="*/ 0 h 1702"/>
                  <a:gd name="T18" fmla="*/ 0 w 1263"/>
                  <a:gd name="T19" fmla="*/ 0 h 1702"/>
                  <a:gd name="T20" fmla="*/ 0 w 1263"/>
                  <a:gd name="T21" fmla="*/ 0 h 1702"/>
                  <a:gd name="T22" fmla="*/ 0 w 1263"/>
                  <a:gd name="T23" fmla="*/ 0 h 1702"/>
                  <a:gd name="T24" fmla="*/ 0 w 1263"/>
                  <a:gd name="T25" fmla="*/ 0 h 1702"/>
                  <a:gd name="T26" fmla="*/ 0 w 1263"/>
                  <a:gd name="T27" fmla="*/ 0 h 1702"/>
                  <a:gd name="T28" fmla="*/ 0 w 1263"/>
                  <a:gd name="T29" fmla="*/ 0 h 1702"/>
                  <a:gd name="T30" fmla="*/ 0 w 1263"/>
                  <a:gd name="T31" fmla="*/ 0 h 1702"/>
                  <a:gd name="T32" fmla="*/ 0 w 1263"/>
                  <a:gd name="T33" fmla="*/ 0 h 1702"/>
                  <a:gd name="T34" fmla="*/ 0 w 1263"/>
                  <a:gd name="T35" fmla="*/ 0 h 1702"/>
                  <a:gd name="T36" fmla="*/ 0 w 1263"/>
                  <a:gd name="T37" fmla="*/ 0 h 17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3"/>
                  <a:gd name="T58" fmla="*/ 0 h 1702"/>
                  <a:gd name="T59" fmla="*/ 1263 w 1263"/>
                  <a:gd name="T60" fmla="*/ 1702 h 17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3" h="1702">
                    <a:moveTo>
                      <a:pt x="1071" y="1566"/>
                    </a:moveTo>
                    <a:lnTo>
                      <a:pt x="667" y="1615"/>
                    </a:lnTo>
                    <a:lnTo>
                      <a:pt x="33" y="1702"/>
                    </a:lnTo>
                    <a:lnTo>
                      <a:pt x="33" y="1679"/>
                    </a:lnTo>
                    <a:lnTo>
                      <a:pt x="191" y="1366"/>
                    </a:lnTo>
                    <a:lnTo>
                      <a:pt x="0" y="735"/>
                    </a:lnTo>
                    <a:lnTo>
                      <a:pt x="197" y="208"/>
                    </a:lnTo>
                    <a:lnTo>
                      <a:pt x="191" y="275"/>
                    </a:lnTo>
                    <a:lnTo>
                      <a:pt x="256" y="353"/>
                    </a:lnTo>
                    <a:lnTo>
                      <a:pt x="369" y="0"/>
                    </a:lnTo>
                    <a:lnTo>
                      <a:pt x="800" y="107"/>
                    </a:lnTo>
                    <a:lnTo>
                      <a:pt x="899" y="422"/>
                    </a:lnTo>
                    <a:lnTo>
                      <a:pt x="764" y="782"/>
                    </a:lnTo>
                    <a:lnTo>
                      <a:pt x="845" y="802"/>
                    </a:lnTo>
                    <a:lnTo>
                      <a:pt x="1049" y="550"/>
                    </a:lnTo>
                    <a:lnTo>
                      <a:pt x="1263" y="859"/>
                    </a:lnTo>
                    <a:lnTo>
                      <a:pt x="1243" y="1094"/>
                    </a:lnTo>
                    <a:lnTo>
                      <a:pt x="1181" y="1204"/>
                    </a:lnTo>
                    <a:lnTo>
                      <a:pt x="1071" y="1566"/>
                    </a:lnTo>
                    <a:close/>
                  </a:path>
                </a:pathLst>
              </a:custGeom>
              <a:solidFill>
                <a:srgbClr val="FF0000"/>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1" name="Freeform 70">
                <a:extLst>
                  <a:ext uri="{FF2B5EF4-FFF2-40B4-BE49-F238E27FC236}">
                    <a16:creationId xmlns:a16="http://schemas.microsoft.com/office/drawing/2014/main" id="{1CC15F89-929E-4A7E-92BF-7BE2388CE3AC}"/>
                  </a:ext>
                </a:extLst>
              </p:cNvPr>
              <p:cNvSpPr>
                <a:spLocks/>
              </p:cNvSpPr>
              <p:nvPr/>
            </p:nvSpPr>
            <p:spPr bwMode="auto">
              <a:xfrm>
                <a:off x="7149457" y="1981876"/>
                <a:ext cx="514350" cy="642938"/>
              </a:xfrm>
              <a:custGeom>
                <a:avLst/>
                <a:gdLst>
                  <a:gd name="T0" fmla="*/ 0 w 1263"/>
                  <a:gd name="T1" fmla="*/ 0 h 1702"/>
                  <a:gd name="T2" fmla="*/ 0 w 1263"/>
                  <a:gd name="T3" fmla="*/ 0 h 1702"/>
                  <a:gd name="T4" fmla="*/ 0 w 1263"/>
                  <a:gd name="T5" fmla="*/ 0 h 1702"/>
                  <a:gd name="T6" fmla="*/ 0 w 1263"/>
                  <a:gd name="T7" fmla="*/ 0 h 1702"/>
                  <a:gd name="T8" fmla="*/ 0 w 1263"/>
                  <a:gd name="T9" fmla="*/ 0 h 1702"/>
                  <a:gd name="T10" fmla="*/ 0 w 1263"/>
                  <a:gd name="T11" fmla="*/ 0 h 1702"/>
                  <a:gd name="T12" fmla="*/ 0 w 1263"/>
                  <a:gd name="T13" fmla="*/ 0 h 1702"/>
                  <a:gd name="T14" fmla="*/ 0 w 1263"/>
                  <a:gd name="T15" fmla="*/ 0 h 1702"/>
                  <a:gd name="T16" fmla="*/ 0 w 1263"/>
                  <a:gd name="T17" fmla="*/ 0 h 1702"/>
                  <a:gd name="T18" fmla="*/ 0 w 1263"/>
                  <a:gd name="T19" fmla="*/ 0 h 1702"/>
                  <a:gd name="T20" fmla="*/ 0 w 1263"/>
                  <a:gd name="T21" fmla="*/ 0 h 1702"/>
                  <a:gd name="T22" fmla="*/ 0 w 1263"/>
                  <a:gd name="T23" fmla="*/ 0 h 1702"/>
                  <a:gd name="T24" fmla="*/ 0 w 1263"/>
                  <a:gd name="T25" fmla="*/ 0 h 1702"/>
                  <a:gd name="T26" fmla="*/ 0 w 1263"/>
                  <a:gd name="T27" fmla="*/ 0 h 1702"/>
                  <a:gd name="T28" fmla="*/ 0 w 1263"/>
                  <a:gd name="T29" fmla="*/ 0 h 1702"/>
                  <a:gd name="T30" fmla="*/ 0 w 1263"/>
                  <a:gd name="T31" fmla="*/ 0 h 1702"/>
                  <a:gd name="T32" fmla="*/ 0 w 1263"/>
                  <a:gd name="T33" fmla="*/ 0 h 1702"/>
                  <a:gd name="T34" fmla="*/ 0 w 1263"/>
                  <a:gd name="T35" fmla="*/ 0 h 1702"/>
                  <a:gd name="T36" fmla="*/ 0 w 1263"/>
                  <a:gd name="T37" fmla="*/ 0 h 17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3"/>
                  <a:gd name="T58" fmla="*/ 0 h 1702"/>
                  <a:gd name="T59" fmla="*/ 1263 w 1263"/>
                  <a:gd name="T60" fmla="*/ 1702 h 17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3" h="1702">
                    <a:moveTo>
                      <a:pt x="1071" y="1566"/>
                    </a:moveTo>
                    <a:lnTo>
                      <a:pt x="667" y="1615"/>
                    </a:lnTo>
                    <a:lnTo>
                      <a:pt x="33" y="1702"/>
                    </a:lnTo>
                    <a:lnTo>
                      <a:pt x="33" y="1679"/>
                    </a:lnTo>
                    <a:lnTo>
                      <a:pt x="191" y="1366"/>
                    </a:lnTo>
                    <a:lnTo>
                      <a:pt x="0" y="735"/>
                    </a:lnTo>
                    <a:lnTo>
                      <a:pt x="197" y="208"/>
                    </a:lnTo>
                    <a:lnTo>
                      <a:pt x="191" y="275"/>
                    </a:lnTo>
                    <a:lnTo>
                      <a:pt x="256" y="353"/>
                    </a:lnTo>
                    <a:lnTo>
                      <a:pt x="369" y="0"/>
                    </a:lnTo>
                    <a:lnTo>
                      <a:pt x="800" y="107"/>
                    </a:lnTo>
                    <a:lnTo>
                      <a:pt x="899" y="422"/>
                    </a:lnTo>
                    <a:lnTo>
                      <a:pt x="764" y="782"/>
                    </a:lnTo>
                    <a:lnTo>
                      <a:pt x="845" y="802"/>
                    </a:lnTo>
                    <a:lnTo>
                      <a:pt x="1049" y="550"/>
                    </a:lnTo>
                    <a:lnTo>
                      <a:pt x="1263" y="859"/>
                    </a:lnTo>
                    <a:lnTo>
                      <a:pt x="1243" y="1094"/>
                    </a:lnTo>
                    <a:lnTo>
                      <a:pt x="1181" y="1204"/>
                    </a:lnTo>
                    <a:lnTo>
                      <a:pt x="1071" y="1566"/>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2" name="Freeform 71">
                <a:extLst>
                  <a:ext uri="{FF2B5EF4-FFF2-40B4-BE49-F238E27FC236}">
                    <a16:creationId xmlns:a16="http://schemas.microsoft.com/office/drawing/2014/main" id="{598713C1-68AD-4BA1-8632-F6936DED64FC}"/>
                  </a:ext>
                </a:extLst>
              </p:cNvPr>
              <p:cNvSpPr>
                <a:spLocks/>
              </p:cNvSpPr>
              <p:nvPr/>
            </p:nvSpPr>
            <p:spPr bwMode="auto">
              <a:xfrm>
                <a:off x="7092307" y="2593063"/>
                <a:ext cx="388938" cy="635000"/>
              </a:xfrm>
              <a:custGeom>
                <a:avLst/>
                <a:gdLst>
                  <a:gd name="T0" fmla="*/ 0 w 957"/>
                  <a:gd name="T1" fmla="*/ 0 h 1675"/>
                  <a:gd name="T2" fmla="*/ 0 w 957"/>
                  <a:gd name="T3" fmla="*/ 0 h 1675"/>
                  <a:gd name="T4" fmla="*/ 0 w 957"/>
                  <a:gd name="T5" fmla="*/ 0 h 1675"/>
                  <a:gd name="T6" fmla="*/ 0 w 957"/>
                  <a:gd name="T7" fmla="*/ 0 h 1675"/>
                  <a:gd name="T8" fmla="*/ 0 w 957"/>
                  <a:gd name="T9" fmla="*/ 0 h 1675"/>
                  <a:gd name="T10" fmla="*/ 0 w 957"/>
                  <a:gd name="T11" fmla="*/ 0 h 1675"/>
                  <a:gd name="T12" fmla="*/ 0 w 957"/>
                  <a:gd name="T13" fmla="*/ 0 h 1675"/>
                  <a:gd name="T14" fmla="*/ 0 w 957"/>
                  <a:gd name="T15" fmla="*/ 0 h 1675"/>
                  <a:gd name="T16" fmla="*/ 0 w 957"/>
                  <a:gd name="T17" fmla="*/ 0 h 1675"/>
                  <a:gd name="T18" fmla="*/ 0 w 957"/>
                  <a:gd name="T19" fmla="*/ 0 h 1675"/>
                  <a:gd name="T20" fmla="*/ 0 w 957"/>
                  <a:gd name="T21" fmla="*/ 0 h 1675"/>
                  <a:gd name="T22" fmla="*/ 0 w 957"/>
                  <a:gd name="T23" fmla="*/ 0 h 1675"/>
                  <a:gd name="T24" fmla="*/ 0 w 957"/>
                  <a:gd name="T25" fmla="*/ 0 h 1675"/>
                  <a:gd name="T26" fmla="*/ 0 w 957"/>
                  <a:gd name="T27" fmla="*/ 0 h 1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7"/>
                  <a:gd name="T43" fmla="*/ 0 h 1675"/>
                  <a:gd name="T44" fmla="*/ 957 w 957"/>
                  <a:gd name="T45" fmla="*/ 1675 h 16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7" h="1675">
                    <a:moveTo>
                      <a:pt x="174" y="87"/>
                    </a:moveTo>
                    <a:lnTo>
                      <a:pt x="138" y="150"/>
                    </a:lnTo>
                    <a:lnTo>
                      <a:pt x="0" y="84"/>
                    </a:lnTo>
                    <a:lnTo>
                      <a:pt x="160" y="1076"/>
                    </a:lnTo>
                    <a:lnTo>
                      <a:pt x="154" y="1149"/>
                    </a:lnTo>
                    <a:lnTo>
                      <a:pt x="218" y="1230"/>
                    </a:lnTo>
                    <a:lnTo>
                      <a:pt x="89" y="1675"/>
                    </a:lnTo>
                    <a:lnTo>
                      <a:pt x="509" y="1618"/>
                    </a:lnTo>
                    <a:lnTo>
                      <a:pt x="596" y="1456"/>
                    </a:lnTo>
                    <a:lnTo>
                      <a:pt x="650" y="1555"/>
                    </a:lnTo>
                    <a:lnTo>
                      <a:pt x="957" y="1076"/>
                    </a:lnTo>
                    <a:lnTo>
                      <a:pt x="957" y="990"/>
                    </a:lnTo>
                    <a:lnTo>
                      <a:pt x="814" y="0"/>
                    </a:lnTo>
                    <a:lnTo>
                      <a:pt x="174" y="87"/>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3" name="Freeform 72">
                <a:extLst>
                  <a:ext uri="{FF2B5EF4-FFF2-40B4-BE49-F238E27FC236}">
                    <a16:creationId xmlns:a16="http://schemas.microsoft.com/office/drawing/2014/main" id="{1950CB22-7AAF-472C-8E17-E51EDFC364D7}"/>
                  </a:ext>
                </a:extLst>
              </p:cNvPr>
              <p:cNvSpPr>
                <a:spLocks/>
              </p:cNvSpPr>
              <p:nvPr/>
            </p:nvSpPr>
            <p:spPr bwMode="auto">
              <a:xfrm>
                <a:off x="7092307" y="2593063"/>
                <a:ext cx="388938" cy="635000"/>
              </a:xfrm>
              <a:custGeom>
                <a:avLst/>
                <a:gdLst>
                  <a:gd name="T0" fmla="*/ 0 w 957"/>
                  <a:gd name="T1" fmla="*/ 0 h 1675"/>
                  <a:gd name="T2" fmla="*/ 0 w 957"/>
                  <a:gd name="T3" fmla="*/ 0 h 1675"/>
                  <a:gd name="T4" fmla="*/ 0 w 957"/>
                  <a:gd name="T5" fmla="*/ 0 h 1675"/>
                  <a:gd name="T6" fmla="*/ 0 w 957"/>
                  <a:gd name="T7" fmla="*/ 0 h 1675"/>
                  <a:gd name="T8" fmla="*/ 0 w 957"/>
                  <a:gd name="T9" fmla="*/ 0 h 1675"/>
                  <a:gd name="T10" fmla="*/ 0 w 957"/>
                  <a:gd name="T11" fmla="*/ 0 h 1675"/>
                  <a:gd name="T12" fmla="*/ 0 w 957"/>
                  <a:gd name="T13" fmla="*/ 0 h 1675"/>
                  <a:gd name="T14" fmla="*/ 0 w 957"/>
                  <a:gd name="T15" fmla="*/ 0 h 1675"/>
                  <a:gd name="T16" fmla="*/ 0 w 957"/>
                  <a:gd name="T17" fmla="*/ 0 h 1675"/>
                  <a:gd name="T18" fmla="*/ 0 w 957"/>
                  <a:gd name="T19" fmla="*/ 0 h 1675"/>
                  <a:gd name="T20" fmla="*/ 0 w 957"/>
                  <a:gd name="T21" fmla="*/ 0 h 1675"/>
                  <a:gd name="T22" fmla="*/ 0 w 957"/>
                  <a:gd name="T23" fmla="*/ 0 h 1675"/>
                  <a:gd name="T24" fmla="*/ 0 w 957"/>
                  <a:gd name="T25" fmla="*/ 0 h 1675"/>
                  <a:gd name="T26" fmla="*/ 0 w 957"/>
                  <a:gd name="T27" fmla="*/ 0 h 1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7"/>
                  <a:gd name="T43" fmla="*/ 0 h 1675"/>
                  <a:gd name="T44" fmla="*/ 957 w 957"/>
                  <a:gd name="T45" fmla="*/ 1675 h 16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7" h="1675">
                    <a:moveTo>
                      <a:pt x="174" y="87"/>
                    </a:moveTo>
                    <a:lnTo>
                      <a:pt x="138" y="150"/>
                    </a:lnTo>
                    <a:lnTo>
                      <a:pt x="0" y="84"/>
                    </a:lnTo>
                    <a:lnTo>
                      <a:pt x="160" y="1076"/>
                    </a:lnTo>
                    <a:lnTo>
                      <a:pt x="154" y="1149"/>
                    </a:lnTo>
                    <a:lnTo>
                      <a:pt x="218" y="1230"/>
                    </a:lnTo>
                    <a:lnTo>
                      <a:pt x="89" y="1675"/>
                    </a:lnTo>
                    <a:lnTo>
                      <a:pt x="509" y="1618"/>
                    </a:lnTo>
                    <a:lnTo>
                      <a:pt x="596" y="1456"/>
                    </a:lnTo>
                    <a:lnTo>
                      <a:pt x="650" y="1555"/>
                    </a:lnTo>
                    <a:lnTo>
                      <a:pt x="957" y="1076"/>
                    </a:lnTo>
                    <a:lnTo>
                      <a:pt x="957" y="990"/>
                    </a:lnTo>
                    <a:lnTo>
                      <a:pt x="814" y="0"/>
                    </a:lnTo>
                    <a:lnTo>
                      <a:pt x="174" y="87"/>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4" name="Freeform 73">
                <a:extLst>
                  <a:ext uri="{FF2B5EF4-FFF2-40B4-BE49-F238E27FC236}">
                    <a16:creationId xmlns:a16="http://schemas.microsoft.com/office/drawing/2014/main" id="{1E690E7A-43E1-40A2-85BC-B3BD14C268B4}"/>
                  </a:ext>
                </a:extLst>
              </p:cNvPr>
              <p:cNvSpPr>
                <a:spLocks/>
              </p:cNvSpPr>
              <p:nvPr/>
            </p:nvSpPr>
            <p:spPr bwMode="auto">
              <a:xfrm>
                <a:off x="6981182" y="2948663"/>
                <a:ext cx="865188" cy="476250"/>
              </a:xfrm>
              <a:custGeom>
                <a:avLst/>
                <a:gdLst>
                  <a:gd name="T0" fmla="*/ 0 w 2131"/>
                  <a:gd name="T1" fmla="*/ 0 h 1256"/>
                  <a:gd name="T2" fmla="*/ 0 w 2131"/>
                  <a:gd name="T3" fmla="*/ 0 h 1256"/>
                  <a:gd name="T4" fmla="*/ 0 w 2131"/>
                  <a:gd name="T5" fmla="*/ 0 h 1256"/>
                  <a:gd name="T6" fmla="*/ 0 w 2131"/>
                  <a:gd name="T7" fmla="*/ 0 h 1256"/>
                  <a:gd name="T8" fmla="*/ 0 w 2131"/>
                  <a:gd name="T9" fmla="*/ 0 h 1256"/>
                  <a:gd name="T10" fmla="*/ 0 w 2131"/>
                  <a:gd name="T11" fmla="*/ 0 h 1256"/>
                  <a:gd name="T12" fmla="*/ 0 w 2131"/>
                  <a:gd name="T13" fmla="*/ 0 h 1256"/>
                  <a:gd name="T14" fmla="*/ 0 w 2131"/>
                  <a:gd name="T15" fmla="*/ 0 h 1256"/>
                  <a:gd name="T16" fmla="*/ 0 w 2131"/>
                  <a:gd name="T17" fmla="*/ 0 h 1256"/>
                  <a:gd name="T18" fmla="*/ 0 w 2131"/>
                  <a:gd name="T19" fmla="*/ 0 h 1256"/>
                  <a:gd name="T20" fmla="*/ 0 w 2131"/>
                  <a:gd name="T21" fmla="*/ 0 h 1256"/>
                  <a:gd name="T22" fmla="*/ 0 w 2131"/>
                  <a:gd name="T23" fmla="*/ 0 h 1256"/>
                  <a:gd name="T24" fmla="*/ 0 w 2131"/>
                  <a:gd name="T25" fmla="*/ 0 h 1256"/>
                  <a:gd name="T26" fmla="*/ 0 w 2131"/>
                  <a:gd name="T27" fmla="*/ 0 h 1256"/>
                  <a:gd name="T28" fmla="*/ 0 w 2131"/>
                  <a:gd name="T29" fmla="*/ 0 h 1256"/>
                  <a:gd name="T30" fmla="*/ 0 w 2131"/>
                  <a:gd name="T31" fmla="*/ 0 h 1256"/>
                  <a:gd name="T32" fmla="*/ 0 w 2131"/>
                  <a:gd name="T33" fmla="*/ 0 h 1256"/>
                  <a:gd name="T34" fmla="*/ 0 w 2131"/>
                  <a:gd name="T35" fmla="*/ 0 h 1256"/>
                  <a:gd name="T36" fmla="*/ 0 w 2131"/>
                  <a:gd name="T37" fmla="*/ 0 h 12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1"/>
                  <a:gd name="T58" fmla="*/ 0 h 1256"/>
                  <a:gd name="T59" fmla="*/ 2131 w 2131"/>
                  <a:gd name="T60" fmla="*/ 1256 h 12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1" h="1256">
                    <a:moveTo>
                      <a:pt x="1241" y="130"/>
                    </a:moveTo>
                    <a:lnTo>
                      <a:pt x="1266" y="58"/>
                    </a:lnTo>
                    <a:lnTo>
                      <a:pt x="1359" y="21"/>
                    </a:lnTo>
                    <a:lnTo>
                      <a:pt x="1379" y="0"/>
                    </a:lnTo>
                    <a:lnTo>
                      <a:pt x="1444" y="84"/>
                    </a:lnTo>
                    <a:lnTo>
                      <a:pt x="1895" y="200"/>
                    </a:lnTo>
                    <a:lnTo>
                      <a:pt x="1971" y="313"/>
                    </a:lnTo>
                    <a:lnTo>
                      <a:pt x="2131" y="550"/>
                    </a:lnTo>
                    <a:lnTo>
                      <a:pt x="1813" y="943"/>
                    </a:lnTo>
                    <a:lnTo>
                      <a:pt x="0" y="1256"/>
                    </a:lnTo>
                    <a:lnTo>
                      <a:pt x="54" y="1089"/>
                    </a:lnTo>
                    <a:lnTo>
                      <a:pt x="130" y="959"/>
                    </a:lnTo>
                    <a:lnTo>
                      <a:pt x="279" y="1054"/>
                    </a:lnTo>
                    <a:lnTo>
                      <a:pt x="370" y="726"/>
                    </a:lnTo>
                    <a:lnTo>
                      <a:pt x="790" y="669"/>
                    </a:lnTo>
                    <a:lnTo>
                      <a:pt x="877" y="506"/>
                    </a:lnTo>
                    <a:lnTo>
                      <a:pt x="930" y="605"/>
                    </a:lnTo>
                    <a:lnTo>
                      <a:pt x="1237" y="127"/>
                    </a:lnTo>
                    <a:lnTo>
                      <a:pt x="1241" y="130"/>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5" name="Freeform 74">
                <a:extLst>
                  <a:ext uri="{FF2B5EF4-FFF2-40B4-BE49-F238E27FC236}">
                    <a16:creationId xmlns:a16="http://schemas.microsoft.com/office/drawing/2014/main" id="{D4BA10AC-704F-463E-BEFF-30DCF812DD58}"/>
                  </a:ext>
                </a:extLst>
              </p:cNvPr>
              <p:cNvSpPr>
                <a:spLocks/>
              </p:cNvSpPr>
              <p:nvPr/>
            </p:nvSpPr>
            <p:spPr bwMode="auto">
              <a:xfrm>
                <a:off x="6981182" y="2948663"/>
                <a:ext cx="865188" cy="476250"/>
              </a:xfrm>
              <a:custGeom>
                <a:avLst/>
                <a:gdLst>
                  <a:gd name="T0" fmla="*/ 0 w 2131"/>
                  <a:gd name="T1" fmla="*/ 0 h 1256"/>
                  <a:gd name="T2" fmla="*/ 0 w 2131"/>
                  <a:gd name="T3" fmla="*/ 0 h 1256"/>
                  <a:gd name="T4" fmla="*/ 0 w 2131"/>
                  <a:gd name="T5" fmla="*/ 0 h 1256"/>
                  <a:gd name="T6" fmla="*/ 0 w 2131"/>
                  <a:gd name="T7" fmla="*/ 0 h 1256"/>
                  <a:gd name="T8" fmla="*/ 0 w 2131"/>
                  <a:gd name="T9" fmla="*/ 0 h 1256"/>
                  <a:gd name="T10" fmla="*/ 0 w 2131"/>
                  <a:gd name="T11" fmla="*/ 0 h 1256"/>
                  <a:gd name="T12" fmla="*/ 0 w 2131"/>
                  <a:gd name="T13" fmla="*/ 0 h 1256"/>
                  <a:gd name="T14" fmla="*/ 0 w 2131"/>
                  <a:gd name="T15" fmla="*/ 0 h 1256"/>
                  <a:gd name="T16" fmla="*/ 0 w 2131"/>
                  <a:gd name="T17" fmla="*/ 0 h 1256"/>
                  <a:gd name="T18" fmla="*/ 0 w 2131"/>
                  <a:gd name="T19" fmla="*/ 0 h 1256"/>
                  <a:gd name="T20" fmla="*/ 0 w 2131"/>
                  <a:gd name="T21" fmla="*/ 0 h 1256"/>
                  <a:gd name="T22" fmla="*/ 0 w 2131"/>
                  <a:gd name="T23" fmla="*/ 0 h 1256"/>
                  <a:gd name="T24" fmla="*/ 0 w 2131"/>
                  <a:gd name="T25" fmla="*/ 0 h 1256"/>
                  <a:gd name="T26" fmla="*/ 0 w 2131"/>
                  <a:gd name="T27" fmla="*/ 0 h 1256"/>
                  <a:gd name="T28" fmla="*/ 0 w 2131"/>
                  <a:gd name="T29" fmla="*/ 0 h 1256"/>
                  <a:gd name="T30" fmla="*/ 0 w 2131"/>
                  <a:gd name="T31" fmla="*/ 0 h 1256"/>
                  <a:gd name="T32" fmla="*/ 0 w 2131"/>
                  <a:gd name="T33" fmla="*/ 0 h 1256"/>
                  <a:gd name="T34" fmla="*/ 0 w 2131"/>
                  <a:gd name="T35" fmla="*/ 0 h 1256"/>
                  <a:gd name="T36" fmla="*/ 0 w 2131"/>
                  <a:gd name="T37" fmla="*/ 0 h 12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31"/>
                  <a:gd name="T58" fmla="*/ 0 h 1256"/>
                  <a:gd name="T59" fmla="*/ 2131 w 2131"/>
                  <a:gd name="T60" fmla="*/ 1256 h 12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31" h="1256">
                    <a:moveTo>
                      <a:pt x="1241" y="130"/>
                    </a:moveTo>
                    <a:lnTo>
                      <a:pt x="1266" y="58"/>
                    </a:lnTo>
                    <a:lnTo>
                      <a:pt x="1359" y="21"/>
                    </a:lnTo>
                    <a:lnTo>
                      <a:pt x="1379" y="0"/>
                    </a:lnTo>
                    <a:lnTo>
                      <a:pt x="1444" y="84"/>
                    </a:lnTo>
                    <a:lnTo>
                      <a:pt x="1895" y="200"/>
                    </a:lnTo>
                    <a:lnTo>
                      <a:pt x="1971" y="313"/>
                    </a:lnTo>
                    <a:lnTo>
                      <a:pt x="2131" y="550"/>
                    </a:lnTo>
                    <a:lnTo>
                      <a:pt x="1813" y="943"/>
                    </a:lnTo>
                    <a:lnTo>
                      <a:pt x="0" y="1256"/>
                    </a:lnTo>
                    <a:lnTo>
                      <a:pt x="54" y="1089"/>
                    </a:lnTo>
                    <a:lnTo>
                      <a:pt x="130" y="959"/>
                    </a:lnTo>
                    <a:lnTo>
                      <a:pt x="279" y="1054"/>
                    </a:lnTo>
                    <a:lnTo>
                      <a:pt x="370" y="726"/>
                    </a:lnTo>
                    <a:lnTo>
                      <a:pt x="790" y="669"/>
                    </a:lnTo>
                    <a:lnTo>
                      <a:pt x="877" y="506"/>
                    </a:lnTo>
                    <a:lnTo>
                      <a:pt x="930" y="605"/>
                    </a:lnTo>
                    <a:lnTo>
                      <a:pt x="1237" y="127"/>
                    </a:lnTo>
                    <a:lnTo>
                      <a:pt x="1241" y="13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6" name="Freeform 75">
                <a:extLst>
                  <a:ext uri="{FF2B5EF4-FFF2-40B4-BE49-F238E27FC236}">
                    <a16:creationId xmlns:a16="http://schemas.microsoft.com/office/drawing/2014/main" id="{199DC90C-7497-4954-94D7-FD9E8A48E82D}"/>
                  </a:ext>
                </a:extLst>
              </p:cNvPr>
              <p:cNvSpPr>
                <a:spLocks/>
              </p:cNvSpPr>
              <p:nvPr/>
            </p:nvSpPr>
            <p:spPr bwMode="auto">
              <a:xfrm>
                <a:off x="6893870" y="3274101"/>
                <a:ext cx="1036638" cy="390525"/>
              </a:xfrm>
              <a:custGeom>
                <a:avLst/>
                <a:gdLst>
                  <a:gd name="T0" fmla="*/ 0 w 2548"/>
                  <a:gd name="T1" fmla="*/ 0 h 1027"/>
                  <a:gd name="T2" fmla="*/ 0 w 2548"/>
                  <a:gd name="T3" fmla="*/ 0 h 1027"/>
                  <a:gd name="T4" fmla="*/ 0 w 2548"/>
                  <a:gd name="T5" fmla="*/ 0 h 1027"/>
                  <a:gd name="T6" fmla="*/ 0 w 2548"/>
                  <a:gd name="T7" fmla="*/ 0 h 1027"/>
                  <a:gd name="T8" fmla="*/ 0 w 2548"/>
                  <a:gd name="T9" fmla="*/ 0 h 1027"/>
                  <a:gd name="T10" fmla="*/ 0 w 2548"/>
                  <a:gd name="T11" fmla="*/ 0 h 1027"/>
                  <a:gd name="T12" fmla="*/ 0 w 2548"/>
                  <a:gd name="T13" fmla="*/ 0 h 1027"/>
                  <a:gd name="T14" fmla="*/ 0 w 2548"/>
                  <a:gd name="T15" fmla="*/ 0 h 1027"/>
                  <a:gd name="T16" fmla="*/ 0 w 2548"/>
                  <a:gd name="T17" fmla="*/ 0 h 1027"/>
                  <a:gd name="T18" fmla="*/ 0 w 2548"/>
                  <a:gd name="T19" fmla="*/ 0 h 1027"/>
                  <a:gd name="T20" fmla="*/ 0 w 2548"/>
                  <a:gd name="T21" fmla="*/ 0 h 1027"/>
                  <a:gd name="T22" fmla="*/ 0 w 2548"/>
                  <a:gd name="T23" fmla="*/ 0 h 10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8"/>
                  <a:gd name="T37" fmla="*/ 0 h 1027"/>
                  <a:gd name="T38" fmla="*/ 2548 w 2548"/>
                  <a:gd name="T39" fmla="*/ 1027 h 10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8" h="1027">
                    <a:moveTo>
                      <a:pt x="1474" y="830"/>
                    </a:moveTo>
                    <a:lnTo>
                      <a:pt x="1931" y="766"/>
                    </a:lnTo>
                    <a:lnTo>
                      <a:pt x="1965" y="662"/>
                    </a:lnTo>
                    <a:lnTo>
                      <a:pt x="1990" y="595"/>
                    </a:lnTo>
                    <a:lnTo>
                      <a:pt x="2504" y="115"/>
                    </a:lnTo>
                    <a:lnTo>
                      <a:pt x="2548" y="0"/>
                    </a:lnTo>
                    <a:lnTo>
                      <a:pt x="2030" y="89"/>
                    </a:lnTo>
                    <a:lnTo>
                      <a:pt x="211" y="396"/>
                    </a:lnTo>
                    <a:lnTo>
                      <a:pt x="127" y="645"/>
                    </a:lnTo>
                    <a:lnTo>
                      <a:pt x="0" y="1027"/>
                    </a:lnTo>
                    <a:lnTo>
                      <a:pt x="632" y="948"/>
                    </a:lnTo>
                    <a:lnTo>
                      <a:pt x="1474" y="830"/>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7" name="Freeform 76">
                <a:extLst>
                  <a:ext uri="{FF2B5EF4-FFF2-40B4-BE49-F238E27FC236}">
                    <a16:creationId xmlns:a16="http://schemas.microsoft.com/office/drawing/2014/main" id="{48D11404-C762-4FC8-B01E-38B44E7B84A6}"/>
                  </a:ext>
                </a:extLst>
              </p:cNvPr>
              <p:cNvSpPr>
                <a:spLocks/>
              </p:cNvSpPr>
              <p:nvPr/>
            </p:nvSpPr>
            <p:spPr bwMode="auto">
              <a:xfrm>
                <a:off x="6893870" y="3274101"/>
                <a:ext cx="1036638" cy="390525"/>
              </a:xfrm>
              <a:custGeom>
                <a:avLst/>
                <a:gdLst>
                  <a:gd name="T0" fmla="*/ 0 w 2548"/>
                  <a:gd name="T1" fmla="*/ 0 h 1027"/>
                  <a:gd name="T2" fmla="*/ 0 w 2548"/>
                  <a:gd name="T3" fmla="*/ 0 h 1027"/>
                  <a:gd name="T4" fmla="*/ 0 w 2548"/>
                  <a:gd name="T5" fmla="*/ 0 h 1027"/>
                  <a:gd name="T6" fmla="*/ 0 w 2548"/>
                  <a:gd name="T7" fmla="*/ 0 h 1027"/>
                  <a:gd name="T8" fmla="*/ 0 w 2548"/>
                  <a:gd name="T9" fmla="*/ 0 h 1027"/>
                  <a:gd name="T10" fmla="*/ 0 w 2548"/>
                  <a:gd name="T11" fmla="*/ 0 h 1027"/>
                  <a:gd name="T12" fmla="*/ 0 w 2548"/>
                  <a:gd name="T13" fmla="*/ 0 h 1027"/>
                  <a:gd name="T14" fmla="*/ 0 w 2548"/>
                  <a:gd name="T15" fmla="*/ 0 h 1027"/>
                  <a:gd name="T16" fmla="*/ 0 w 2548"/>
                  <a:gd name="T17" fmla="*/ 0 h 1027"/>
                  <a:gd name="T18" fmla="*/ 0 w 2548"/>
                  <a:gd name="T19" fmla="*/ 0 h 1027"/>
                  <a:gd name="T20" fmla="*/ 0 w 2548"/>
                  <a:gd name="T21" fmla="*/ 0 h 1027"/>
                  <a:gd name="T22" fmla="*/ 0 w 2548"/>
                  <a:gd name="T23" fmla="*/ 0 h 10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8"/>
                  <a:gd name="T37" fmla="*/ 0 h 1027"/>
                  <a:gd name="T38" fmla="*/ 2548 w 2548"/>
                  <a:gd name="T39" fmla="*/ 1027 h 10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8" h="1027">
                    <a:moveTo>
                      <a:pt x="1474" y="830"/>
                    </a:moveTo>
                    <a:lnTo>
                      <a:pt x="1931" y="766"/>
                    </a:lnTo>
                    <a:lnTo>
                      <a:pt x="1965" y="662"/>
                    </a:lnTo>
                    <a:lnTo>
                      <a:pt x="1990" y="595"/>
                    </a:lnTo>
                    <a:lnTo>
                      <a:pt x="2504" y="115"/>
                    </a:lnTo>
                    <a:lnTo>
                      <a:pt x="2548" y="0"/>
                    </a:lnTo>
                    <a:lnTo>
                      <a:pt x="2030" y="89"/>
                    </a:lnTo>
                    <a:lnTo>
                      <a:pt x="211" y="396"/>
                    </a:lnTo>
                    <a:lnTo>
                      <a:pt x="127" y="645"/>
                    </a:lnTo>
                    <a:lnTo>
                      <a:pt x="0" y="1027"/>
                    </a:lnTo>
                    <a:lnTo>
                      <a:pt x="632" y="948"/>
                    </a:lnTo>
                    <a:lnTo>
                      <a:pt x="1474" y="83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8" name="Freeform 77">
                <a:extLst>
                  <a:ext uri="{FF2B5EF4-FFF2-40B4-BE49-F238E27FC236}">
                    <a16:creationId xmlns:a16="http://schemas.microsoft.com/office/drawing/2014/main" id="{E0011849-BB70-4621-AEEE-1B7E2308EC98}"/>
                  </a:ext>
                </a:extLst>
              </p:cNvPr>
              <p:cNvSpPr>
                <a:spLocks/>
              </p:cNvSpPr>
              <p:nvPr/>
            </p:nvSpPr>
            <p:spPr bwMode="auto">
              <a:xfrm>
                <a:off x="7151045" y="3590013"/>
                <a:ext cx="520700" cy="735013"/>
              </a:xfrm>
              <a:custGeom>
                <a:avLst/>
                <a:gdLst>
                  <a:gd name="T0" fmla="*/ 0 w 1280"/>
                  <a:gd name="T1" fmla="*/ 0 h 1943"/>
                  <a:gd name="T2" fmla="*/ 0 w 1280"/>
                  <a:gd name="T3" fmla="*/ 0 h 1943"/>
                  <a:gd name="T4" fmla="*/ 0 w 1280"/>
                  <a:gd name="T5" fmla="*/ 0 h 1943"/>
                  <a:gd name="T6" fmla="*/ 0 w 1280"/>
                  <a:gd name="T7" fmla="*/ 0 h 1943"/>
                  <a:gd name="T8" fmla="*/ 0 w 1280"/>
                  <a:gd name="T9" fmla="*/ 0 h 1943"/>
                  <a:gd name="T10" fmla="*/ 0 w 1280"/>
                  <a:gd name="T11" fmla="*/ 0 h 1943"/>
                  <a:gd name="T12" fmla="*/ 0 w 1280"/>
                  <a:gd name="T13" fmla="*/ 0 h 1943"/>
                  <a:gd name="T14" fmla="*/ 0 w 1280"/>
                  <a:gd name="T15" fmla="*/ 0 h 1943"/>
                  <a:gd name="T16" fmla="*/ 0 w 1280"/>
                  <a:gd name="T17" fmla="*/ 0 h 1943"/>
                  <a:gd name="T18" fmla="*/ 0 w 1280"/>
                  <a:gd name="T19" fmla="*/ 0 h 1943"/>
                  <a:gd name="T20" fmla="*/ 0 w 1280"/>
                  <a:gd name="T21" fmla="*/ 0 h 19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0"/>
                  <a:gd name="T34" fmla="*/ 0 h 1943"/>
                  <a:gd name="T35" fmla="*/ 1280 w 1280"/>
                  <a:gd name="T36" fmla="*/ 1943 h 19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0" h="1943">
                    <a:moveTo>
                      <a:pt x="829" y="0"/>
                    </a:moveTo>
                    <a:lnTo>
                      <a:pt x="1243" y="1019"/>
                    </a:lnTo>
                    <a:lnTo>
                      <a:pt x="1189" y="1199"/>
                    </a:lnTo>
                    <a:lnTo>
                      <a:pt x="1280" y="1555"/>
                    </a:lnTo>
                    <a:lnTo>
                      <a:pt x="422" y="1673"/>
                    </a:lnTo>
                    <a:lnTo>
                      <a:pt x="479" y="1809"/>
                    </a:lnTo>
                    <a:lnTo>
                      <a:pt x="527" y="1874"/>
                    </a:lnTo>
                    <a:lnTo>
                      <a:pt x="369" y="1943"/>
                    </a:lnTo>
                    <a:lnTo>
                      <a:pt x="231" y="1928"/>
                    </a:lnTo>
                    <a:lnTo>
                      <a:pt x="0" y="119"/>
                    </a:lnTo>
                    <a:lnTo>
                      <a:pt x="829" y="0"/>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299" name="Freeform 78">
                <a:extLst>
                  <a:ext uri="{FF2B5EF4-FFF2-40B4-BE49-F238E27FC236}">
                    <a16:creationId xmlns:a16="http://schemas.microsoft.com/office/drawing/2014/main" id="{C211ACF3-26D8-4406-8DFE-CC52046E390F}"/>
                  </a:ext>
                </a:extLst>
              </p:cNvPr>
              <p:cNvSpPr>
                <a:spLocks/>
              </p:cNvSpPr>
              <p:nvPr/>
            </p:nvSpPr>
            <p:spPr bwMode="auto">
              <a:xfrm>
                <a:off x="7151045" y="3590013"/>
                <a:ext cx="520700" cy="735013"/>
              </a:xfrm>
              <a:custGeom>
                <a:avLst/>
                <a:gdLst>
                  <a:gd name="T0" fmla="*/ 0 w 1280"/>
                  <a:gd name="T1" fmla="*/ 0 h 1943"/>
                  <a:gd name="T2" fmla="*/ 0 w 1280"/>
                  <a:gd name="T3" fmla="*/ 0 h 1943"/>
                  <a:gd name="T4" fmla="*/ 0 w 1280"/>
                  <a:gd name="T5" fmla="*/ 0 h 1943"/>
                  <a:gd name="T6" fmla="*/ 0 w 1280"/>
                  <a:gd name="T7" fmla="*/ 0 h 1943"/>
                  <a:gd name="T8" fmla="*/ 0 w 1280"/>
                  <a:gd name="T9" fmla="*/ 0 h 1943"/>
                  <a:gd name="T10" fmla="*/ 0 w 1280"/>
                  <a:gd name="T11" fmla="*/ 0 h 1943"/>
                  <a:gd name="T12" fmla="*/ 0 w 1280"/>
                  <a:gd name="T13" fmla="*/ 0 h 1943"/>
                  <a:gd name="T14" fmla="*/ 0 w 1280"/>
                  <a:gd name="T15" fmla="*/ 0 h 1943"/>
                  <a:gd name="T16" fmla="*/ 0 w 1280"/>
                  <a:gd name="T17" fmla="*/ 0 h 1943"/>
                  <a:gd name="T18" fmla="*/ 0 w 1280"/>
                  <a:gd name="T19" fmla="*/ 0 h 1943"/>
                  <a:gd name="T20" fmla="*/ 0 w 1280"/>
                  <a:gd name="T21" fmla="*/ 0 h 19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0"/>
                  <a:gd name="T34" fmla="*/ 0 h 1943"/>
                  <a:gd name="T35" fmla="*/ 1280 w 1280"/>
                  <a:gd name="T36" fmla="*/ 1943 h 19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0" h="1943">
                    <a:moveTo>
                      <a:pt x="829" y="0"/>
                    </a:moveTo>
                    <a:lnTo>
                      <a:pt x="1243" y="1019"/>
                    </a:lnTo>
                    <a:lnTo>
                      <a:pt x="1189" y="1199"/>
                    </a:lnTo>
                    <a:lnTo>
                      <a:pt x="1280" y="1555"/>
                    </a:lnTo>
                    <a:lnTo>
                      <a:pt x="422" y="1673"/>
                    </a:lnTo>
                    <a:lnTo>
                      <a:pt x="479" y="1809"/>
                    </a:lnTo>
                    <a:lnTo>
                      <a:pt x="527" y="1874"/>
                    </a:lnTo>
                    <a:lnTo>
                      <a:pt x="369" y="1943"/>
                    </a:lnTo>
                    <a:lnTo>
                      <a:pt x="231" y="1928"/>
                    </a:lnTo>
                    <a:lnTo>
                      <a:pt x="0" y="119"/>
                    </a:lnTo>
                    <a:lnTo>
                      <a:pt x="829"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0" name="Freeform 79">
                <a:extLst>
                  <a:ext uri="{FF2B5EF4-FFF2-40B4-BE49-F238E27FC236}">
                    <a16:creationId xmlns:a16="http://schemas.microsoft.com/office/drawing/2014/main" id="{D42BACA3-6AD2-4AB6-B909-0EAC84346755}"/>
                  </a:ext>
                </a:extLst>
              </p:cNvPr>
              <p:cNvSpPr>
                <a:spLocks/>
              </p:cNvSpPr>
              <p:nvPr/>
            </p:nvSpPr>
            <p:spPr bwMode="auto">
              <a:xfrm>
                <a:off x="6785920" y="3634463"/>
                <a:ext cx="458788" cy="746125"/>
              </a:xfrm>
              <a:custGeom>
                <a:avLst/>
                <a:gdLst>
                  <a:gd name="T0" fmla="*/ 0 w 1129"/>
                  <a:gd name="T1" fmla="*/ 0 h 1969"/>
                  <a:gd name="T2" fmla="*/ 0 w 1129"/>
                  <a:gd name="T3" fmla="*/ 0 h 1969"/>
                  <a:gd name="T4" fmla="*/ 0 w 1129"/>
                  <a:gd name="T5" fmla="*/ 0 h 1969"/>
                  <a:gd name="T6" fmla="*/ 0 w 1129"/>
                  <a:gd name="T7" fmla="*/ 0 h 1969"/>
                  <a:gd name="T8" fmla="*/ 0 w 1129"/>
                  <a:gd name="T9" fmla="*/ 0 h 1969"/>
                  <a:gd name="T10" fmla="*/ 0 w 1129"/>
                  <a:gd name="T11" fmla="*/ 0 h 1969"/>
                  <a:gd name="T12" fmla="*/ 0 w 1129"/>
                  <a:gd name="T13" fmla="*/ 0 h 1969"/>
                  <a:gd name="T14" fmla="*/ 0 w 1129"/>
                  <a:gd name="T15" fmla="*/ 0 h 1969"/>
                  <a:gd name="T16" fmla="*/ 0 w 1129"/>
                  <a:gd name="T17" fmla="*/ 0 h 1969"/>
                  <a:gd name="T18" fmla="*/ 0 w 1129"/>
                  <a:gd name="T19" fmla="*/ 0 h 1969"/>
                  <a:gd name="T20" fmla="*/ 0 w 1129"/>
                  <a:gd name="T21" fmla="*/ 0 h 1969"/>
                  <a:gd name="T22" fmla="*/ 0 w 1129"/>
                  <a:gd name="T23" fmla="*/ 0 h 19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9"/>
                  <a:gd name="T37" fmla="*/ 0 h 1969"/>
                  <a:gd name="T38" fmla="*/ 1129 w 1129"/>
                  <a:gd name="T39" fmla="*/ 1969 h 19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9" h="1969">
                    <a:moveTo>
                      <a:pt x="897" y="0"/>
                    </a:moveTo>
                    <a:lnTo>
                      <a:pt x="1129" y="1807"/>
                    </a:lnTo>
                    <a:lnTo>
                      <a:pt x="784" y="1824"/>
                    </a:lnTo>
                    <a:lnTo>
                      <a:pt x="731" y="1969"/>
                    </a:lnTo>
                    <a:lnTo>
                      <a:pt x="589" y="1740"/>
                    </a:lnTo>
                    <a:lnTo>
                      <a:pt x="589" y="1616"/>
                    </a:lnTo>
                    <a:lnTo>
                      <a:pt x="0" y="1677"/>
                    </a:lnTo>
                    <a:lnTo>
                      <a:pt x="139" y="1210"/>
                    </a:lnTo>
                    <a:lnTo>
                      <a:pt x="71" y="895"/>
                    </a:lnTo>
                    <a:lnTo>
                      <a:pt x="46" y="739"/>
                    </a:lnTo>
                    <a:lnTo>
                      <a:pt x="266" y="79"/>
                    </a:lnTo>
                    <a:lnTo>
                      <a:pt x="897" y="0"/>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1" name="Freeform 80">
                <a:extLst>
                  <a:ext uri="{FF2B5EF4-FFF2-40B4-BE49-F238E27FC236}">
                    <a16:creationId xmlns:a16="http://schemas.microsoft.com/office/drawing/2014/main" id="{A95D0173-A08A-4AD7-8924-9F6621A99799}"/>
                  </a:ext>
                </a:extLst>
              </p:cNvPr>
              <p:cNvSpPr>
                <a:spLocks/>
              </p:cNvSpPr>
              <p:nvPr/>
            </p:nvSpPr>
            <p:spPr bwMode="auto">
              <a:xfrm>
                <a:off x="6785920" y="3634463"/>
                <a:ext cx="458788" cy="746125"/>
              </a:xfrm>
              <a:custGeom>
                <a:avLst/>
                <a:gdLst>
                  <a:gd name="T0" fmla="*/ 0 w 1129"/>
                  <a:gd name="T1" fmla="*/ 0 h 1969"/>
                  <a:gd name="T2" fmla="*/ 0 w 1129"/>
                  <a:gd name="T3" fmla="*/ 0 h 1969"/>
                  <a:gd name="T4" fmla="*/ 0 w 1129"/>
                  <a:gd name="T5" fmla="*/ 0 h 1969"/>
                  <a:gd name="T6" fmla="*/ 0 w 1129"/>
                  <a:gd name="T7" fmla="*/ 0 h 1969"/>
                  <a:gd name="T8" fmla="*/ 0 w 1129"/>
                  <a:gd name="T9" fmla="*/ 0 h 1969"/>
                  <a:gd name="T10" fmla="*/ 0 w 1129"/>
                  <a:gd name="T11" fmla="*/ 0 h 1969"/>
                  <a:gd name="T12" fmla="*/ 0 w 1129"/>
                  <a:gd name="T13" fmla="*/ 0 h 1969"/>
                  <a:gd name="T14" fmla="*/ 0 w 1129"/>
                  <a:gd name="T15" fmla="*/ 0 h 1969"/>
                  <a:gd name="T16" fmla="*/ 0 w 1129"/>
                  <a:gd name="T17" fmla="*/ 0 h 1969"/>
                  <a:gd name="T18" fmla="*/ 0 w 1129"/>
                  <a:gd name="T19" fmla="*/ 0 h 1969"/>
                  <a:gd name="T20" fmla="*/ 0 w 1129"/>
                  <a:gd name="T21" fmla="*/ 0 h 1969"/>
                  <a:gd name="T22" fmla="*/ 0 w 1129"/>
                  <a:gd name="T23" fmla="*/ 0 h 19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9"/>
                  <a:gd name="T37" fmla="*/ 0 h 1969"/>
                  <a:gd name="T38" fmla="*/ 1129 w 1129"/>
                  <a:gd name="T39" fmla="*/ 1969 h 19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9" h="1969">
                    <a:moveTo>
                      <a:pt x="897" y="0"/>
                    </a:moveTo>
                    <a:lnTo>
                      <a:pt x="1129" y="1807"/>
                    </a:lnTo>
                    <a:lnTo>
                      <a:pt x="784" y="1824"/>
                    </a:lnTo>
                    <a:lnTo>
                      <a:pt x="731" y="1969"/>
                    </a:lnTo>
                    <a:lnTo>
                      <a:pt x="589" y="1740"/>
                    </a:lnTo>
                    <a:lnTo>
                      <a:pt x="589" y="1616"/>
                    </a:lnTo>
                    <a:lnTo>
                      <a:pt x="0" y="1677"/>
                    </a:lnTo>
                    <a:lnTo>
                      <a:pt x="139" y="1210"/>
                    </a:lnTo>
                    <a:lnTo>
                      <a:pt x="71" y="895"/>
                    </a:lnTo>
                    <a:lnTo>
                      <a:pt x="46" y="739"/>
                    </a:lnTo>
                    <a:lnTo>
                      <a:pt x="266" y="79"/>
                    </a:lnTo>
                    <a:lnTo>
                      <a:pt x="897" y="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2" name="Freeform 81">
                <a:extLst>
                  <a:ext uri="{FF2B5EF4-FFF2-40B4-BE49-F238E27FC236}">
                    <a16:creationId xmlns:a16="http://schemas.microsoft.com/office/drawing/2014/main" id="{AFA74AB2-6669-4AB7-8CCB-51D1B1F376A8}"/>
                  </a:ext>
                </a:extLst>
              </p:cNvPr>
              <p:cNvSpPr>
                <a:spLocks/>
              </p:cNvSpPr>
              <p:nvPr/>
            </p:nvSpPr>
            <p:spPr bwMode="auto">
              <a:xfrm>
                <a:off x="6716070" y="1773913"/>
                <a:ext cx="700088" cy="390525"/>
              </a:xfrm>
              <a:custGeom>
                <a:avLst/>
                <a:gdLst>
                  <a:gd name="T0" fmla="*/ 0 w 1723"/>
                  <a:gd name="T1" fmla="*/ 0 h 1031"/>
                  <a:gd name="T2" fmla="*/ 0 w 1723"/>
                  <a:gd name="T3" fmla="*/ 0 h 1031"/>
                  <a:gd name="T4" fmla="*/ 0 w 1723"/>
                  <a:gd name="T5" fmla="*/ 0 h 1031"/>
                  <a:gd name="T6" fmla="*/ 0 w 1723"/>
                  <a:gd name="T7" fmla="*/ 0 h 1031"/>
                  <a:gd name="T8" fmla="*/ 0 w 1723"/>
                  <a:gd name="T9" fmla="*/ 0 h 1031"/>
                  <a:gd name="T10" fmla="*/ 0 w 1723"/>
                  <a:gd name="T11" fmla="*/ 0 h 1031"/>
                  <a:gd name="T12" fmla="*/ 0 w 1723"/>
                  <a:gd name="T13" fmla="*/ 0 h 1031"/>
                  <a:gd name="T14" fmla="*/ 0 w 1723"/>
                  <a:gd name="T15" fmla="*/ 0 h 1031"/>
                  <a:gd name="T16" fmla="*/ 0 w 1723"/>
                  <a:gd name="T17" fmla="*/ 0 h 1031"/>
                  <a:gd name="T18" fmla="*/ 0 w 1723"/>
                  <a:gd name="T19" fmla="*/ 0 h 1031"/>
                  <a:gd name="T20" fmla="*/ 0 w 1723"/>
                  <a:gd name="T21" fmla="*/ 0 h 1031"/>
                  <a:gd name="T22" fmla="*/ 0 w 1723"/>
                  <a:gd name="T23" fmla="*/ 0 h 1031"/>
                  <a:gd name="T24" fmla="*/ 0 w 1723"/>
                  <a:gd name="T25" fmla="*/ 0 h 1031"/>
                  <a:gd name="T26" fmla="*/ 0 w 1723"/>
                  <a:gd name="T27" fmla="*/ 0 h 1031"/>
                  <a:gd name="T28" fmla="*/ 0 w 1723"/>
                  <a:gd name="T29" fmla="*/ 0 h 1031"/>
                  <a:gd name="T30" fmla="*/ 0 w 1723"/>
                  <a:gd name="T31" fmla="*/ 0 h 1031"/>
                  <a:gd name="T32" fmla="*/ 0 w 1723"/>
                  <a:gd name="T33" fmla="*/ 0 h 1031"/>
                  <a:gd name="T34" fmla="*/ 0 w 1723"/>
                  <a:gd name="T35" fmla="*/ 0 h 1031"/>
                  <a:gd name="T36" fmla="*/ 0 w 1723"/>
                  <a:gd name="T37" fmla="*/ 0 h 1031"/>
                  <a:gd name="T38" fmla="*/ 0 w 1723"/>
                  <a:gd name="T39" fmla="*/ 0 h 1031"/>
                  <a:gd name="T40" fmla="*/ 0 w 1723"/>
                  <a:gd name="T41" fmla="*/ 0 h 1031"/>
                  <a:gd name="T42" fmla="*/ 0 w 1723"/>
                  <a:gd name="T43" fmla="*/ 0 h 1031"/>
                  <a:gd name="T44" fmla="*/ 0 w 1723"/>
                  <a:gd name="T45" fmla="*/ 0 h 1031"/>
                  <a:gd name="T46" fmla="*/ 0 w 1723"/>
                  <a:gd name="T47" fmla="*/ 0 h 1031"/>
                  <a:gd name="T48" fmla="*/ 0 w 1723"/>
                  <a:gd name="T49" fmla="*/ 0 h 10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23"/>
                  <a:gd name="T76" fmla="*/ 0 h 1031"/>
                  <a:gd name="T77" fmla="*/ 1723 w 1723"/>
                  <a:gd name="T78" fmla="*/ 1031 h 10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23" h="1031">
                    <a:moveTo>
                      <a:pt x="716" y="1031"/>
                    </a:moveTo>
                    <a:lnTo>
                      <a:pt x="604" y="653"/>
                    </a:lnTo>
                    <a:lnTo>
                      <a:pt x="496" y="653"/>
                    </a:lnTo>
                    <a:lnTo>
                      <a:pt x="18" y="547"/>
                    </a:lnTo>
                    <a:lnTo>
                      <a:pt x="0" y="503"/>
                    </a:lnTo>
                    <a:lnTo>
                      <a:pt x="0" y="486"/>
                    </a:lnTo>
                    <a:lnTo>
                      <a:pt x="29" y="437"/>
                    </a:lnTo>
                    <a:lnTo>
                      <a:pt x="556" y="0"/>
                    </a:lnTo>
                    <a:lnTo>
                      <a:pt x="649" y="40"/>
                    </a:lnTo>
                    <a:lnTo>
                      <a:pt x="558" y="211"/>
                    </a:lnTo>
                    <a:lnTo>
                      <a:pt x="545" y="272"/>
                    </a:lnTo>
                    <a:lnTo>
                      <a:pt x="558" y="255"/>
                    </a:lnTo>
                    <a:lnTo>
                      <a:pt x="604" y="255"/>
                    </a:lnTo>
                    <a:lnTo>
                      <a:pt x="747" y="385"/>
                    </a:lnTo>
                    <a:lnTo>
                      <a:pt x="778" y="341"/>
                    </a:lnTo>
                    <a:lnTo>
                      <a:pt x="936" y="341"/>
                    </a:lnTo>
                    <a:lnTo>
                      <a:pt x="959" y="298"/>
                    </a:lnTo>
                    <a:lnTo>
                      <a:pt x="1007" y="290"/>
                    </a:lnTo>
                    <a:lnTo>
                      <a:pt x="1281" y="188"/>
                    </a:lnTo>
                    <a:lnTo>
                      <a:pt x="1370" y="272"/>
                    </a:lnTo>
                    <a:lnTo>
                      <a:pt x="1608" y="255"/>
                    </a:lnTo>
                    <a:lnTo>
                      <a:pt x="1659" y="310"/>
                    </a:lnTo>
                    <a:lnTo>
                      <a:pt x="1723" y="422"/>
                    </a:lnTo>
                    <a:lnTo>
                      <a:pt x="878" y="611"/>
                    </a:lnTo>
                    <a:lnTo>
                      <a:pt x="716" y="1031"/>
                    </a:lnTo>
                    <a:close/>
                  </a:path>
                </a:pathLst>
              </a:custGeom>
              <a:solidFill>
                <a:schemeClr val="accent1"/>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3" name="Freeform 82">
                <a:extLst>
                  <a:ext uri="{FF2B5EF4-FFF2-40B4-BE49-F238E27FC236}">
                    <a16:creationId xmlns:a16="http://schemas.microsoft.com/office/drawing/2014/main" id="{57FBCDE1-D10D-4388-927A-9097B50B6559}"/>
                  </a:ext>
                </a:extLst>
              </p:cNvPr>
              <p:cNvSpPr>
                <a:spLocks/>
              </p:cNvSpPr>
              <p:nvPr/>
            </p:nvSpPr>
            <p:spPr bwMode="auto">
              <a:xfrm>
                <a:off x="6716070" y="1773913"/>
                <a:ext cx="700088" cy="390525"/>
              </a:xfrm>
              <a:custGeom>
                <a:avLst/>
                <a:gdLst>
                  <a:gd name="T0" fmla="*/ 0 w 1723"/>
                  <a:gd name="T1" fmla="*/ 0 h 1031"/>
                  <a:gd name="T2" fmla="*/ 0 w 1723"/>
                  <a:gd name="T3" fmla="*/ 0 h 1031"/>
                  <a:gd name="T4" fmla="*/ 0 w 1723"/>
                  <a:gd name="T5" fmla="*/ 0 h 1031"/>
                  <a:gd name="T6" fmla="*/ 0 w 1723"/>
                  <a:gd name="T7" fmla="*/ 0 h 1031"/>
                  <a:gd name="T8" fmla="*/ 0 w 1723"/>
                  <a:gd name="T9" fmla="*/ 0 h 1031"/>
                  <a:gd name="T10" fmla="*/ 0 w 1723"/>
                  <a:gd name="T11" fmla="*/ 0 h 1031"/>
                  <a:gd name="T12" fmla="*/ 0 w 1723"/>
                  <a:gd name="T13" fmla="*/ 0 h 1031"/>
                  <a:gd name="T14" fmla="*/ 0 w 1723"/>
                  <a:gd name="T15" fmla="*/ 0 h 1031"/>
                  <a:gd name="T16" fmla="*/ 0 w 1723"/>
                  <a:gd name="T17" fmla="*/ 0 h 1031"/>
                  <a:gd name="T18" fmla="*/ 0 w 1723"/>
                  <a:gd name="T19" fmla="*/ 0 h 1031"/>
                  <a:gd name="T20" fmla="*/ 0 w 1723"/>
                  <a:gd name="T21" fmla="*/ 0 h 1031"/>
                  <a:gd name="T22" fmla="*/ 0 w 1723"/>
                  <a:gd name="T23" fmla="*/ 0 h 1031"/>
                  <a:gd name="T24" fmla="*/ 0 w 1723"/>
                  <a:gd name="T25" fmla="*/ 0 h 1031"/>
                  <a:gd name="T26" fmla="*/ 0 w 1723"/>
                  <a:gd name="T27" fmla="*/ 0 h 1031"/>
                  <a:gd name="T28" fmla="*/ 0 w 1723"/>
                  <a:gd name="T29" fmla="*/ 0 h 1031"/>
                  <a:gd name="T30" fmla="*/ 0 w 1723"/>
                  <a:gd name="T31" fmla="*/ 0 h 1031"/>
                  <a:gd name="T32" fmla="*/ 0 w 1723"/>
                  <a:gd name="T33" fmla="*/ 0 h 1031"/>
                  <a:gd name="T34" fmla="*/ 0 w 1723"/>
                  <a:gd name="T35" fmla="*/ 0 h 1031"/>
                  <a:gd name="T36" fmla="*/ 0 w 1723"/>
                  <a:gd name="T37" fmla="*/ 0 h 1031"/>
                  <a:gd name="T38" fmla="*/ 0 w 1723"/>
                  <a:gd name="T39" fmla="*/ 0 h 1031"/>
                  <a:gd name="T40" fmla="*/ 0 w 1723"/>
                  <a:gd name="T41" fmla="*/ 0 h 1031"/>
                  <a:gd name="T42" fmla="*/ 0 w 1723"/>
                  <a:gd name="T43" fmla="*/ 0 h 1031"/>
                  <a:gd name="T44" fmla="*/ 0 w 1723"/>
                  <a:gd name="T45" fmla="*/ 0 h 1031"/>
                  <a:gd name="T46" fmla="*/ 0 w 1723"/>
                  <a:gd name="T47" fmla="*/ 0 h 1031"/>
                  <a:gd name="T48" fmla="*/ 0 w 1723"/>
                  <a:gd name="T49" fmla="*/ 0 h 10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23"/>
                  <a:gd name="T76" fmla="*/ 0 h 1031"/>
                  <a:gd name="T77" fmla="*/ 1723 w 1723"/>
                  <a:gd name="T78" fmla="*/ 1031 h 10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23" h="1031">
                    <a:moveTo>
                      <a:pt x="716" y="1031"/>
                    </a:moveTo>
                    <a:lnTo>
                      <a:pt x="604" y="653"/>
                    </a:lnTo>
                    <a:lnTo>
                      <a:pt x="496" y="653"/>
                    </a:lnTo>
                    <a:lnTo>
                      <a:pt x="18" y="547"/>
                    </a:lnTo>
                    <a:lnTo>
                      <a:pt x="0" y="503"/>
                    </a:lnTo>
                    <a:lnTo>
                      <a:pt x="0" y="486"/>
                    </a:lnTo>
                    <a:lnTo>
                      <a:pt x="29" y="437"/>
                    </a:lnTo>
                    <a:lnTo>
                      <a:pt x="556" y="0"/>
                    </a:lnTo>
                    <a:lnTo>
                      <a:pt x="649" y="40"/>
                    </a:lnTo>
                    <a:lnTo>
                      <a:pt x="558" y="211"/>
                    </a:lnTo>
                    <a:lnTo>
                      <a:pt x="545" y="272"/>
                    </a:lnTo>
                    <a:lnTo>
                      <a:pt x="558" y="255"/>
                    </a:lnTo>
                    <a:lnTo>
                      <a:pt x="604" y="255"/>
                    </a:lnTo>
                    <a:lnTo>
                      <a:pt x="747" y="385"/>
                    </a:lnTo>
                    <a:lnTo>
                      <a:pt x="778" y="341"/>
                    </a:lnTo>
                    <a:lnTo>
                      <a:pt x="936" y="341"/>
                    </a:lnTo>
                    <a:lnTo>
                      <a:pt x="959" y="298"/>
                    </a:lnTo>
                    <a:lnTo>
                      <a:pt x="1007" y="290"/>
                    </a:lnTo>
                    <a:lnTo>
                      <a:pt x="1281" y="188"/>
                    </a:lnTo>
                    <a:lnTo>
                      <a:pt x="1370" y="272"/>
                    </a:lnTo>
                    <a:lnTo>
                      <a:pt x="1608" y="255"/>
                    </a:lnTo>
                    <a:lnTo>
                      <a:pt x="1659" y="310"/>
                    </a:lnTo>
                    <a:lnTo>
                      <a:pt x="1723" y="422"/>
                    </a:lnTo>
                    <a:lnTo>
                      <a:pt x="878" y="611"/>
                    </a:lnTo>
                    <a:lnTo>
                      <a:pt x="716" y="1031"/>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4" name="Freeform 83">
                <a:extLst>
                  <a:ext uri="{FF2B5EF4-FFF2-40B4-BE49-F238E27FC236}">
                    <a16:creationId xmlns:a16="http://schemas.microsoft.com/office/drawing/2014/main" id="{A797D43C-A871-48AF-8801-2A24F468BB83}"/>
                  </a:ext>
                </a:extLst>
              </p:cNvPr>
              <p:cNvSpPr>
                <a:spLocks/>
              </p:cNvSpPr>
              <p:nvPr/>
            </p:nvSpPr>
            <p:spPr bwMode="auto">
              <a:xfrm>
                <a:off x="6439845" y="1905676"/>
                <a:ext cx="647700" cy="671513"/>
              </a:xfrm>
              <a:custGeom>
                <a:avLst/>
                <a:gdLst>
                  <a:gd name="T0" fmla="*/ 0 w 1596"/>
                  <a:gd name="T1" fmla="*/ 0 h 1770"/>
                  <a:gd name="T2" fmla="*/ 0 w 1596"/>
                  <a:gd name="T3" fmla="*/ 0 h 1770"/>
                  <a:gd name="T4" fmla="*/ 0 w 1596"/>
                  <a:gd name="T5" fmla="*/ 0 h 1770"/>
                  <a:gd name="T6" fmla="*/ 0 w 1596"/>
                  <a:gd name="T7" fmla="*/ 0 h 1770"/>
                  <a:gd name="T8" fmla="*/ 0 w 1596"/>
                  <a:gd name="T9" fmla="*/ 0 h 1770"/>
                  <a:gd name="T10" fmla="*/ 0 w 1596"/>
                  <a:gd name="T11" fmla="*/ 0 h 1770"/>
                  <a:gd name="T12" fmla="*/ 0 w 1596"/>
                  <a:gd name="T13" fmla="*/ 0 h 1770"/>
                  <a:gd name="T14" fmla="*/ 0 w 1596"/>
                  <a:gd name="T15" fmla="*/ 0 h 1770"/>
                  <a:gd name="T16" fmla="*/ 0 w 1596"/>
                  <a:gd name="T17" fmla="*/ 0 h 1770"/>
                  <a:gd name="T18" fmla="*/ 0 w 1596"/>
                  <a:gd name="T19" fmla="*/ 0 h 1770"/>
                  <a:gd name="T20" fmla="*/ 0 w 1596"/>
                  <a:gd name="T21" fmla="*/ 0 h 1770"/>
                  <a:gd name="T22" fmla="*/ 0 w 1596"/>
                  <a:gd name="T23" fmla="*/ 0 h 1770"/>
                  <a:gd name="T24" fmla="*/ 0 w 1596"/>
                  <a:gd name="T25" fmla="*/ 0 h 1770"/>
                  <a:gd name="T26" fmla="*/ 0 w 1596"/>
                  <a:gd name="T27" fmla="*/ 0 h 1770"/>
                  <a:gd name="T28" fmla="*/ 0 w 1596"/>
                  <a:gd name="T29" fmla="*/ 0 h 1770"/>
                  <a:gd name="T30" fmla="*/ 0 w 1596"/>
                  <a:gd name="T31" fmla="*/ 0 h 1770"/>
                  <a:gd name="T32" fmla="*/ 0 w 1596"/>
                  <a:gd name="T33" fmla="*/ 0 h 1770"/>
                  <a:gd name="T34" fmla="*/ 0 w 1596"/>
                  <a:gd name="T35" fmla="*/ 0 h 1770"/>
                  <a:gd name="T36" fmla="*/ 0 w 1596"/>
                  <a:gd name="T37" fmla="*/ 0 h 1770"/>
                  <a:gd name="T38" fmla="*/ 0 w 1596"/>
                  <a:gd name="T39" fmla="*/ 0 h 1770"/>
                  <a:gd name="T40" fmla="*/ 0 w 1596"/>
                  <a:gd name="T41" fmla="*/ 0 h 1770"/>
                  <a:gd name="T42" fmla="*/ 0 w 1596"/>
                  <a:gd name="T43" fmla="*/ 0 h 1770"/>
                  <a:gd name="T44" fmla="*/ 0 w 1596"/>
                  <a:gd name="T45" fmla="*/ 0 h 1770"/>
                  <a:gd name="T46" fmla="*/ 0 w 1596"/>
                  <a:gd name="T47" fmla="*/ 0 h 17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6"/>
                  <a:gd name="T73" fmla="*/ 0 h 1770"/>
                  <a:gd name="T74" fmla="*/ 1596 w 1596"/>
                  <a:gd name="T75" fmla="*/ 1770 h 17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6" h="1770">
                    <a:moveTo>
                      <a:pt x="144" y="101"/>
                    </a:moveTo>
                    <a:lnTo>
                      <a:pt x="144" y="205"/>
                    </a:lnTo>
                    <a:lnTo>
                      <a:pt x="158" y="353"/>
                    </a:lnTo>
                    <a:lnTo>
                      <a:pt x="0" y="558"/>
                    </a:lnTo>
                    <a:lnTo>
                      <a:pt x="33" y="940"/>
                    </a:lnTo>
                    <a:lnTo>
                      <a:pt x="480" y="1216"/>
                    </a:lnTo>
                    <a:lnTo>
                      <a:pt x="491" y="1319"/>
                    </a:lnTo>
                    <a:lnTo>
                      <a:pt x="575" y="1658"/>
                    </a:lnTo>
                    <a:lnTo>
                      <a:pt x="711" y="1770"/>
                    </a:lnTo>
                    <a:lnTo>
                      <a:pt x="1511" y="1658"/>
                    </a:lnTo>
                    <a:lnTo>
                      <a:pt x="1432" y="1360"/>
                    </a:lnTo>
                    <a:lnTo>
                      <a:pt x="1596" y="515"/>
                    </a:lnTo>
                    <a:lnTo>
                      <a:pt x="1421" y="856"/>
                    </a:lnTo>
                    <a:lnTo>
                      <a:pt x="1385" y="775"/>
                    </a:lnTo>
                    <a:lnTo>
                      <a:pt x="1401" y="688"/>
                    </a:lnTo>
                    <a:lnTo>
                      <a:pt x="1289" y="312"/>
                    </a:lnTo>
                    <a:lnTo>
                      <a:pt x="1181" y="312"/>
                    </a:lnTo>
                    <a:lnTo>
                      <a:pt x="702" y="205"/>
                    </a:lnTo>
                    <a:lnTo>
                      <a:pt x="685" y="162"/>
                    </a:lnTo>
                    <a:lnTo>
                      <a:pt x="685" y="144"/>
                    </a:lnTo>
                    <a:lnTo>
                      <a:pt x="493" y="95"/>
                    </a:lnTo>
                    <a:lnTo>
                      <a:pt x="471" y="0"/>
                    </a:lnTo>
                    <a:lnTo>
                      <a:pt x="204" y="81"/>
                    </a:lnTo>
                    <a:lnTo>
                      <a:pt x="144" y="101"/>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5" name="Freeform 84">
                <a:extLst>
                  <a:ext uri="{FF2B5EF4-FFF2-40B4-BE49-F238E27FC236}">
                    <a16:creationId xmlns:a16="http://schemas.microsoft.com/office/drawing/2014/main" id="{60E091C9-5216-4787-8298-3D8586135788}"/>
                  </a:ext>
                </a:extLst>
              </p:cNvPr>
              <p:cNvSpPr>
                <a:spLocks/>
              </p:cNvSpPr>
              <p:nvPr/>
            </p:nvSpPr>
            <p:spPr bwMode="auto">
              <a:xfrm>
                <a:off x="6439845" y="1905676"/>
                <a:ext cx="647700" cy="671513"/>
              </a:xfrm>
              <a:custGeom>
                <a:avLst/>
                <a:gdLst>
                  <a:gd name="T0" fmla="*/ 0 w 1596"/>
                  <a:gd name="T1" fmla="*/ 0 h 1770"/>
                  <a:gd name="T2" fmla="*/ 0 w 1596"/>
                  <a:gd name="T3" fmla="*/ 0 h 1770"/>
                  <a:gd name="T4" fmla="*/ 0 w 1596"/>
                  <a:gd name="T5" fmla="*/ 0 h 1770"/>
                  <a:gd name="T6" fmla="*/ 0 w 1596"/>
                  <a:gd name="T7" fmla="*/ 0 h 1770"/>
                  <a:gd name="T8" fmla="*/ 0 w 1596"/>
                  <a:gd name="T9" fmla="*/ 0 h 1770"/>
                  <a:gd name="T10" fmla="*/ 0 w 1596"/>
                  <a:gd name="T11" fmla="*/ 0 h 1770"/>
                  <a:gd name="T12" fmla="*/ 0 w 1596"/>
                  <a:gd name="T13" fmla="*/ 0 h 1770"/>
                  <a:gd name="T14" fmla="*/ 0 w 1596"/>
                  <a:gd name="T15" fmla="*/ 0 h 1770"/>
                  <a:gd name="T16" fmla="*/ 0 w 1596"/>
                  <a:gd name="T17" fmla="*/ 0 h 1770"/>
                  <a:gd name="T18" fmla="*/ 0 w 1596"/>
                  <a:gd name="T19" fmla="*/ 0 h 1770"/>
                  <a:gd name="T20" fmla="*/ 0 w 1596"/>
                  <a:gd name="T21" fmla="*/ 0 h 1770"/>
                  <a:gd name="T22" fmla="*/ 0 w 1596"/>
                  <a:gd name="T23" fmla="*/ 0 h 1770"/>
                  <a:gd name="T24" fmla="*/ 0 w 1596"/>
                  <a:gd name="T25" fmla="*/ 0 h 1770"/>
                  <a:gd name="T26" fmla="*/ 0 w 1596"/>
                  <a:gd name="T27" fmla="*/ 0 h 1770"/>
                  <a:gd name="T28" fmla="*/ 0 w 1596"/>
                  <a:gd name="T29" fmla="*/ 0 h 1770"/>
                  <a:gd name="T30" fmla="*/ 0 w 1596"/>
                  <a:gd name="T31" fmla="*/ 0 h 1770"/>
                  <a:gd name="T32" fmla="*/ 0 w 1596"/>
                  <a:gd name="T33" fmla="*/ 0 h 1770"/>
                  <a:gd name="T34" fmla="*/ 0 w 1596"/>
                  <a:gd name="T35" fmla="*/ 0 h 1770"/>
                  <a:gd name="T36" fmla="*/ 0 w 1596"/>
                  <a:gd name="T37" fmla="*/ 0 h 1770"/>
                  <a:gd name="T38" fmla="*/ 0 w 1596"/>
                  <a:gd name="T39" fmla="*/ 0 h 1770"/>
                  <a:gd name="T40" fmla="*/ 0 w 1596"/>
                  <a:gd name="T41" fmla="*/ 0 h 1770"/>
                  <a:gd name="T42" fmla="*/ 0 w 1596"/>
                  <a:gd name="T43" fmla="*/ 0 h 1770"/>
                  <a:gd name="T44" fmla="*/ 0 w 1596"/>
                  <a:gd name="T45" fmla="*/ 0 h 1770"/>
                  <a:gd name="T46" fmla="*/ 0 w 1596"/>
                  <a:gd name="T47" fmla="*/ 0 h 17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96"/>
                  <a:gd name="T73" fmla="*/ 0 h 1770"/>
                  <a:gd name="T74" fmla="*/ 1596 w 1596"/>
                  <a:gd name="T75" fmla="*/ 1770 h 17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96" h="1770">
                    <a:moveTo>
                      <a:pt x="144" y="101"/>
                    </a:moveTo>
                    <a:lnTo>
                      <a:pt x="144" y="205"/>
                    </a:lnTo>
                    <a:lnTo>
                      <a:pt x="158" y="353"/>
                    </a:lnTo>
                    <a:lnTo>
                      <a:pt x="0" y="558"/>
                    </a:lnTo>
                    <a:lnTo>
                      <a:pt x="33" y="940"/>
                    </a:lnTo>
                    <a:lnTo>
                      <a:pt x="480" y="1216"/>
                    </a:lnTo>
                    <a:lnTo>
                      <a:pt x="491" y="1319"/>
                    </a:lnTo>
                    <a:lnTo>
                      <a:pt x="575" y="1658"/>
                    </a:lnTo>
                    <a:lnTo>
                      <a:pt x="711" y="1770"/>
                    </a:lnTo>
                    <a:lnTo>
                      <a:pt x="1511" y="1658"/>
                    </a:lnTo>
                    <a:lnTo>
                      <a:pt x="1432" y="1360"/>
                    </a:lnTo>
                    <a:lnTo>
                      <a:pt x="1596" y="515"/>
                    </a:lnTo>
                    <a:lnTo>
                      <a:pt x="1421" y="856"/>
                    </a:lnTo>
                    <a:lnTo>
                      <a:pt x="1385" y="775"/>
                    </a:lnTo>
                    <a:lnTo>
                      <a:pt x="1401" y="688"/>
                    </a:lnTo>
                    <a:lnTo>
                      <a:pt x="1289" y="312"/>
                    </a:lnTo>
                    <a:lnTo>
                      <a:pt x="1181" y="312"/>
                    </a:lnTo>
                    <a:lnTo>
                      <a:pt x="702" y="205"/>
                    </a:lnTo>
                    <a:lnTo>
                      <a:pt x="685" y="162"/>
                    </a:lnTo>
                    <a:lnTo>
                      <a:pt x="685" y="144"/>
                    </a:lnTo>
                    <a:lnTo>
                      <a:pt x="493" y="95"/>
                    </a:lnTo>
                    <a:lnTo>
                      <a:pt x="471" y="0"/>
                    </a:lnTo>
                    <a:lnTo>
                      <a:pt x="204" y="81"/>
                    </a:lnTo>
                    <a:lnTo>
                      <a:pt x="144" y="101"/>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6" name="Freeform 85">
                <a:extLst>
                  <a:ext uri="{FF2B5EF4-FFF2-40B4-BE49-F238E27FC236}">
                    <a16:creationId xmlns:a16="http://schemas.microsoft.com/office/drawing/2014/main" id="{A238E2F4-21BB-470A-90AE-68B4D3B54D1A}"/>
                  </a:ext>
                </a:extLst>
              </p:cNvPr>
              <p:cNvSpPr>
                <a:spLocks/>
              </p:cNvSpPr>
              <p:nvPr/>
            </p:nvSpPr>
            <p:spPr bwMode="auto">
              <a:xfrm>
                <a:off x="6652570" y="2531151"/>
                <a:ext cx="530225" cy="833438"/>
              </a:xfrm>
              <a:custGeom>
                <a:avLst/>
                <a:gdLst>
                  <a:gd name="T0" fmla="*/ 0 w 1305"/>
                  <a:gd name="T1" fmla="*/ 0 h 2200"/>
                  <a:gd name="T2" fmla="*/ 0 w 1305"/>
                  <a:gd name="T3" fmla="*/ 0 h 2200"/>
                  <a:gd name="T4" fmla="*/ 0 w 1305"/>
                  <a:gd name="T5" fmla="*/ 0 h 2200"/>
                  <a:gd name="T6" fmla="*/ 0 w 1305"/>
                  <a:gd name="T7" fmla="*/ 0 h 2200"/>
                  <a:gd name="T8" fmla="*/ 0 w 1305"/>
                  <a:gd name="T9" fmla="*/ 0 h 2200"/>
                  <a:gd name="T10" fmla="*/ 0 w 1305"/>
                  <a:gd name="T11" fmla="*/ 0 h 2200"/>
                  <a:gd name="T12" fmla="*/ 0 w 1305"/>
                  <a:gd name="T13" fmla="*/ 0 h 2200"/>
                  <a:gd name="T14" fmla="*/ 0 w 1305"/>
                  <a:gd name="T15" fmla="*/ 0 h 2200"/>
                  <a:gd name="T16" fmla="*/ 0 w 1305"/>
                  <a:gd name="T17" fmla="*/ 0 h 2200"/>
                  <a:gd name="T18" fmla="*/ 0 w 1305"/>
                  <a:gd name="T19" fmla="*/ 0 h 2200"/>
                  <a:gd name="T20" fmla="*/ 0 w 1305"/>
                  <a:gd name="T21" fmla="*/ 0 h 2200"/>
                  <a:gd name="T22" fmla="*/ 0 w 1305"/>
                  <a:gd name="T23" fmla="*/ 0 h 2200"/>
                  <a:gd name="T24" fmla="*/ 0 w 1305"/>
                  <a:gd name="T25" fmla="*/ 0 h 2200"/>
                  <a:gd name="T26" fmla="*/ 0 w 1305"/>
                  <a:gd name="T27" fmla="*/ 0 h 2200"/>
                  <a:gd name="T28" fmla="*/ 0 w 1305"/>
                  <a:gd name="T29" fmla="*/ 0 h 2200"/>
                  <a:gd name="T30" fmla="*/ 0 w 1305"/>
                  <a:gd name="T31" fmla="*/ 0 h 2200"/>
                  <a:gd name="T32" fmla="*/ 0 w 1305"/>
                  <a:gd name="T33" fmla="*/ 0 h 2200"/>
                  <a:gd name="T34" fmla="*/ 0 w 1305"/>
                  <a:gd name="T35" fmla="*/ 0 h 2200"/>
                  <a:gd name="T36" fmla="*/ 0 w 1305"/>
                  <a:gd name="T37" fmla="*/ 0 h 2200"/>
                  <a:gd name="T38" fmla="*/ 0 w 1305"/>
                  <a:gd name="T39" fmla="*/ 0 h 2200"/>
                  <a:gd name="T40" fmla="*/ 0 w 1305"/>
                  <a:gd name="T41" fmla="*/ 0 h 2200"/>
                  <a:gd name="T42" fmla="*/ 0 w 1305"/>
                  <a:gd name="T43" fmla="*/ 0 h 2200"/>
                  <a:gd name="T44" fmla="*/ 0 w 1305"/>
                  <a:gd name="T45" fmla="*/ 0 h 2200"/>
                  <a:gd name="T46" fmla="*/ 0 w 1305"/>
                  <a:gd name="T47" fmla="*/ 0 h 2200"/>
                  <a:gd name="T48" fmla="*/ 0 w 1305"/>
                  <a:gd name="T49" fmla="*/ 0 h 2200"/>
                  <a:gd name="T50" fmla="*/ 0 w 1305"/>
                  <a:gd name="T51" fmla="*/ 0 h 2200"/>
                  <a:gd name="T52" fmla="*/ 0 w 1305"/>
                  <a:gd name="T53" fmla="*/ 0 h 2200"/>
                  <a:gd name="T54" fmla="*/ 0 w 1305"/>
                  <a:gd name="T55" fmla="*/ 0 h 2200"/>
                  <a:gd name="T56" fmla="*/ 0 w 1305"/>
                  <a:gd name="T57" fmla="*/ 0 h 2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05"/>
                  <a:gd name="T88" fmla="*/ 0 h 2200"/>
                  <a:gd name="T89" fmla="*/ 1305 w 1305"/>
                  <a:gd name="T90" fmla="*/ 2200 h 2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05" h="2200">
                    <a:moveTo>
                      <a:pt x="871" y="2125"/>
                    </a:moveTo>
                    <a:lnTo>
                      <a:pt x="769" y="2125"/>
                    </a:lnTo>
                    <a:lnTo>
                      <a:pt x="758" y="2044"/>
                    </a:lnTo>
                    <a:lnTo>
                      <a:pt x="711" y="1959"/>
                    </a:lnTo>
                    <a:lnTo>
                      <a:pt x="482" y="1737"/>
                    </a:lnTo>
                    <a:lnTo>
                      <a:pt x="510" y="1591"/>
                    </a:lnTo>
                    <a:lnTo>
                      <a:pt x="468" y="1410"/>
                    </a:lnTo>
                    <a:lnTo>
                      <a:pt x="341" y="1451"/>
                    </a:lnTo>
                    <a:lnTo>
                      <a:pt x="84" y="1169"/>
                    </a:lnTo>
                    <a:lnTo>
                      <a:pt x="0" y="1025"/>
                    </a:lnTo>
                    <a:lnTo>
                      <a:pt x="22" y="932"/>
                    </a:lnTo>
                    <a:lnTo>
                      <a:pt x="144" y="649"/>
                    </a:lnTo>
                    <a:lnTo>
                      <a:pt x="115" y="547"/>
                    </a:lnTo>
                    <a:lnTo>
                      <a:pt x="293" y="420"/>
                    </a:lnTo>
                    <a:lnTo>
                      <a:pt x="315" y="223"/>
                    </a:lnTo>
                    <a:lnTo>
                      <a:pt x="257" y="188"/>
                    </a:lnTo>
                    <a:lnTo>
                      <a:pt x="186" y="113"/>
                    </a:lnTo>
                    <a:lnTo>
                      <a:pt x="987" y="0"/>
                    </a:lnTo>
                    <a:lnTo>
                      <a:pt x="987" y="20"/>
                    </a:lnTo>
                    <a:lnTo>
                      <a:pt x="1049" y="225"/>
                    </a:lnTo>
                    <a:lnTo>
                      <a:pt x="1085" y="245"/>
                    </a:lnTo>
                    <a:lnTo>
                      <a:pt x="1240" y="1238"/>
                    </a:lnTo>
                    <a:lnTo>
                      <a:pt x="1240" y="1311"/>
                    </a:lnTo>
                    <a:lnTo>
                      <a:pt x="1305" y="1392"/>
                    </a:lnTo>
                    <a:lnTo>
                      <a:pt x="1176" y="1838"/>
                    </a:lnTo>
                    <a:lnTo>
                      <a:pt x="1085" y="2165"/>
                    </a:lnTo>
                    <a:lnTo>
                      <a:pt x="936" y="2070"/>
                    </a:lnTo>
                    <a:lnTo>
                      <a:pt x="860" y="2200"/>
                    </a:lnTo>
                    <a:lnTo>
                      <a:pt x="871" y="2125"/>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7" name="Freeform 86">
                <a:extLst>
                  <a:ext uri="{FF2B5EF4-FFF2-40B4-BE49-F238E27FC236}">
                    <a16:creationId xmlns:a16="http://schemas.microsoft.com/office/drawing/2014/main" id="{06D9CE26-8BF2-428E-B8AB-2DD5A8FE0A49}"/>
                  </a:ext>
                </a:extLst>
              </p:cNvPr>
              <p:cNvSpPr>
                <a:spLocks/>
              </p:cNvSpPr>
              <p:nvPr/>
            </p:nvSpPr>
            <p:spPr bwMode="auto">
              <a:xfrm>
                <a:off x="6652570" y="2531151"/>
                <a:ext cx="530225" cy="833438"/>
              </a:xfrm>
              <a:custGeom>
                <a:avLst/>
                <a:gdLst>
                  <a:gd name="T0" fmla="*/ 0 w 1305"/>
                  <a:gd name="T1" fmla="*/ 0 h 2200"/>
                  <a:gd name="T2" fmla="*/ 0 w 1305"/>
                  <a:gd name="T3" fmla="*/ 0 h 2200"/>
                  <a:gd name="T4" fmla="*/ 0 w 1305"/>
                  <a:gd name="T5" fmla="*/ 0 h 2200"/>
                  <a:gd name="T6" fmla="*/ 0 w 1305"/>
                  <a:gd name="T7" fmla="*/ 0 h 2200"/>
                  <a:gd name="T8" fmla="*/ 0 w 1305"/>
                  <a:gd name="T9" fmla="*/ 0 h 2200"/>
                  <a:gd name="T10" fmla="*/ 0 w 1305"/>
                  <a:gd name="T11" fmla="*/ 0 h 2200"/>
                  <a:gd name="T12" fmla="*/ 0 w 1305"/>
                  <a:gd name="T13" fmla="*/ 0 h 2200"/>
                  <a:gd name="T14" fmla="*/ 0 w 1305"/>
                  <a:gd name="T15" fmla="*/ 0 h 2200"/>
                  <a:gd name="T16" fmla="*/ 0 w 1305"/>
                  <a:gd name="T17" fmla="*/ 0 h 2200"/>
                  <a:gd name="T18" fmla="*/ 0 w 1305"/>
                  <a:gd name="T19" fmla="*/ 0 h 2200"/>
                  <a:gd name="T20" fmla="*/ 0 w 1305"/>
                  <a:gd name="T21" fmla="*/ 0 h 2200"/>
                  <a:gd name="T22" fmla="*/ 0 w 1305"/>
                  <a:gd name="T23" fmla="*/ 0 h 2200"/>
                  <a:gd name="T24" fmla="*/ 0 w 1305"/>
                  <a:gd name="T25" fmla="*/ 0 h 2200"/>
                  <a:gd name="T26" fmla="*/ 0 w 1305"/>
                  <a:gd name="T27" fmla="*/ 0 h 2200"/>
                  <a:gd name="T28" fmla="*/ 0 w 1305"/>
                  <a:gd name="T29" fmla="*/ 0 h 2200"/>
                  <a:gd name="T30" fmla="*/ 0 w 1305"/>
                  <a:gd name="T31" fmla="*/ 0 h 2200"/>
                  <a:gd name="T32" fmla="*/ 0 w 1305"/>
                  <a:gd name="T33" fmla="*/ 0 h 2200"/>
                  <a:gd name="T34" fmla="*/ 0 w 1305"/>
                  <a:gd name="T35" fmla="*/ 0 h 2200"/>
                  <a:gd name="T36" fmla="*/ 0 w 1305"/>
                  <a:gd name="T37" fmla="*/ 0 h 2200"/>
                  <a:gd name="T38" fmla="*/ 0 w 1305"/>
                  <a:gd name="T39" fmla="*/ 0 h 2200"/>
                  <a:gd name="T40" fmla="*/ 0 w 1305"/>
                  <a:gd name="T41" fmla="*/ 0 h 2200"/>
                  <a:gd name="T42" fmla="*/ 0 w 1305"/>
                  <a:gd name="T43" fmla="*/ 0 h 2200"/>
                  <a:gd name="T44" fmla="*/ 0 w 1305"/>
                  <a:gd name="T45" fmla="*/ 0 h 2200"/>
                  <a:gd name="T46" fmla="*/ 0 w 1305"/>
                  <a:gd name="T47" fmla="*/ 0 h 2200"/>
                  <a:gd name="T48" fmla="*/ 0 w 1305"/>
                  <a:gd name="T49" fmla="*/ 0 h 2200"/>
                  <a:gd name="T50" fmla="*/ 0 w 1305"/>
                  <a:gd name="T51" fmla="*/ 0 h 2200"/>
                  <a:gd name="T52" fmla="*/ 0 w 1305"/>
                  <a:gd name="T53" fmla="*/ 0 h 2200"/>
                  <a:gd name="T54" fmla="*/ 0 w 1305"/>
                  <a:gd name="T55" fmla="*/ 0 h 2200"/>
                  <a:gd name="T56" fmla="*/ 0 w 1305"/>
                  <a:gd name="T57" fmla="*/ 0 h 2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05"/>
                  <a:gd name="T88" fmla="*/ 0 h 2200"/>
                  <a:gd name="T89" fmla="*/ 1305 w 1305"/>
                  <a:gd name="T90" fmla="*/ 2200 h 2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05" h="2200">
                    <a:moveTo>
                      <a:pt x="871" y="2125"/>
                    </a:moveTo>
                    <a:lnTo>
                      <a:pt x="769" y="2125"/>
                    </a:lnTo>
                    <a:lnTo>
                      <a:pt x="758" y="2044"/>
                    </a:lnTo>
                    <a:lnTo>
                      <a:pt x="711" y="1959"/>
                    </a:lnTo>
                    <a:lnTo>
                      <a:pt x="482" y="1737"/>
                    </a:lnTo>
                    <a:lnTo>
                      <a:pt x="510" y="1591"/>
                    </a:lnTo>
                    <a:lnTo>
                      <a:pt x="468" y="1410"/>
                    </a:lnTo>
                    <a:lnTo>
                      <a:pt x="341" y="1451"/>
                    </a:lnTo>
                    <a:lnTo>
                      <a:pt x="84" y="1169"/>
                    </a:lnTo>
                    <a:lnTo>
                      <a:pt x="0" y="1025"/>
                    </a:lnTo>
                    <a:lnTo>
                      <a:pt x="22" y="932"/>
                    </a:lnTo>
                    <a:lnTo>
                      <a:pt x="144" y="649"/>
                    </a:lnTo>
                    <a:lnTo>
                      <a:pt x="115" y="547"/>
                    </a:lnTo>
                    <a:lnTo>
                      <a:pt x="293" y="420"/>
                    </a:lnTo>
                    <a:lnTo>
                      <a:pt x="315" y="223"/>
                    </a:lnTo>
                    <a:lnTo>
                      <a:pt x="257" y="188"/>
                    </a:lnTo>
                    <a:lnTo>
                      <a:pt x="186" y="113"/>
                    </a:lnTo>
                    <a:lnTo>
                      <a:pt x="987" y="0"/>
                    </a:lnTo>
                    <a:lnTo>
                      <a:pt x="987" y="20"/>
                    </a:lnTo>
                    <a:lnTo>
                      <a:pt x="1049" y="225"/>
                    </a:lnTo>
                    <a:lnTo>
                      <a:pt x="1085" y="245"/>
                    </a:lnTo>
                    <a:lnTo>
                      <a:pt x="1240" y="1238"/>
                    </a:lnTo>
                    <a:lnTo>
                      <a:pt x="1240" y="1311"/>
                    </a:lnTo>
                    <a:lnTo>
                      <a:pt x="1305" y="1392"/>
                    </a:lnTo>
                    <a:lnTo>
                      <a:pt x="1176" y="1838"/>
                    </a:lnTo>
                    <a:lnTo>
                      <a:pt x="1085" y="2165"/>
                    </a:lnTo>
                    <a:lnTo>
                      <a:pt x="936" y="2070"/>
                    </a:lnTo>
                    <a:lnTo>
                      <a:pt x="860" y="2200"/>
                    </a:lnTo>
                    <a:lnTo>
                      <a:pt x="871" y="212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8" name="Freeform 87">
                <a:extLst>
                  <a:ext uri="{FF2B5EF4-FFF2-40B4-BE49-F238E27FC236}">
                    <a16:creationId xmlns:a16="http://schemas.microsoft.com/office/drawing/2014/main" id="{421AE3E9-2C3F-4306-A017-C1AD1452F62C}"/>
                  </a:ext>
                </a:extLst>
              </p:cNvPr>
              <p:cNvSpPr>
                <a:spLocks/>
              </p:cNvSpPr>
              <p:nvPr/>
            </p:nvSpPr>
            <p:spPr bwMode="auto">
              <a:xfrm>
                <a:off x="6452545" y="3975776"/>
                <a:ext cx="709613" cy="579438"/>
              </a:xfrm>
              <a:custGeom>
                <a:avLst/>
                <a:gdLst>
                  <a:gd name="T0" fmla="*/ 0 w 1748"/>
                  <a:gd name="T1" fmla="*/ 0 h 1528"/>
                  <a:gd name="T2" fmla="*/ 0 w 1748"/>
                  <a:gd name="T3" fmla="*/ 0 h 1528"/>
                  <a:gd name="T4" fmla="*/ 0 w 1748"/>
                  <a:gd name="T5" fmla="*/ 0 h 1528"/>
                  <a:gd name="T6" fmla="*/ 0 w 1748"/>
                  <a:gd name="T7" fmla="*/ 0 h 1528"/>
                  <a:gd name="T8" fmla="*/ 0 w 1748"/>
                  <a:gd name="T9" fmla="*/ 0 h 1528"/>
                  <a:gd name="T10" fmla="*/ 0 w 1748"/>
                  <a:gd name="T11" fmla="*/ 0 h 1528"/>
                  <a:gd name="T12" fmla="*/ 0 w 1748"/>
                  <a:gd name="T13" fmla="*/ 0 h 1528"/>
                  <a:gd name="T14" fmla="*/ 0 w 1748"/>
                  <a:gd name="T15" fmla="*/ 0 h 1528"/>
                  <a:gd name="T16" fmla="*/ 0 w 1748"/>
                  <a:gd name="T17" fmla="*/ 0 h 1528"/>
                  <a:gd name="T18" fmla="*/ 0 w 1748"/>
                  <a:gd name="T19" fmla="*/ 0 h 1528"/>
                  <a:gd name="T20" fmla="*/ 0 w 1748"/>
                  <a:gd name="T21" fmla="*/ 0 h 1528"/>
                  <a:gd name="T22" fmla="*/ 0 w 1748"/>
                  <a:gd name="T23" fmla="*/ 0 h 1528"/>
                  <a:gd name="T24" fmla="*/ 0 w 1748"/>
                  <a:gd name="T25" fmla="*/ 0 h 1528"/>
                  <a:gd name="T26" fmla="*/ 0 w 1748"/>
                  <a:gd name="T27" fmla="*/ 0 h 1528"/>
                  <a:gd name="T28" fmla="*/ 0 w 1748"/>
                  <a:gd name="T29" fmla="*/ 0 h 1528"/>
                  <a:gd name="T30" fmla="*/ 0 w 1748"/>
                  <a:gd name="T31" fmla="*/ 0 h 1528"/>
                  <a:gd name="T32" fmla="*/ 0 w 1748"/>
                  <a:gd name="T33" fmla="*/ 0 h 1528"/>
                  <a:gd name="T34" fmla="*/ 0 w 1748"/>
                  <a:gd name="T35" fmla="*/ 0 h 1528"/>
                  <a:gd name="T36" fmla="*/ 0 w 1748"/>
                  <a:gd name="T37" fmla="*/ 0 h 1528"/>
                  <a:gd name="T38" fmla="*/ 0 w 1748"/>
                  <a:gd name="T39" fmla="*/ 0 h 1528"/>
                  <a:gd name="T40" fmla="*/ 0 w 1748"/>
                  <a:gd name="T41" fmla="*/ 0 h 1528"/>
                  <a:gd name="T42" fmla="*/ 0 w 1748"/>
                  <a:gd name="T43" fmla="*/ 0 h 1528"/>
                  <a:gd name="T44" fmla="*/ 0 w 1748"/>
                  <a:gd name="T45" fmla="*/ 0 h 1528"/>
                  <a:gd name="T46" fmla="*/ 0 w 1748"/>
                  <a:gd name="T47" fmla="*/ 0 h 1528"/>
                  <a:gd name="T48" fmla="*/ 0 w 1748"/>
                  <a:gd name="T49" fmla="*/ 0 h 1528"/>
                  <a:gd name="T50" fmla="*/ 0 w 1748"/>
                  <a:gd name="T51" fmla="*/ 0 h 15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48"/>
                  <a:gd name="T79" fmla="*/ 0 h 1528"/>
                  <a:gd name="T80" fmla="*/ 1748 w 1748"/>
                  <a:gd name="T81" fmla="*/ 1528 h 15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48" h="1528">
                    <a:moveTo>
                      <a:pt x="0" y="64"/>
                    </a:moveTo>
                    <a:lnTo>
                      <a:pt x="891" y="0"/>
                    </a:lnTo>
                    <a:lnTo>
                      <a:pt x="958" y="309"/>
                    </a:lnTo>
                    <a:lnTo>
                      <a:pt x="821" y="776"/>
                    </a:lnTo>
                    <a:lnTo>
                      <a:pt x="1410" y="715"/>
                    </a:lnTo>
                    <a:lnTo>
                      <a:pt x="1410" y="839"/>
                    </a:lnTo>
                    <a:lnTo>
                      <a:pt x="1550" y="1068"/>
                    </a:lnTo>
                    <a:lnTo>
                      <a:pt x="1561" y="1079"/>
                    </a:lnTo>
                    <a:lnTo>
                      <a:pt x="1688" y="1024"/>
                    </a:lnTo>
                    <a:lnTo>
                      <a:pt x="1561" y="1262"/>
                    </a:lnTo>
                    <a:lnTo>
                      <a:pt x="1748" y="1432"/>
                    </a:lnTo>
                    <a:lnTo>
                      <a:pt x="1681" y="1528"/>
                    </a:lnTo>
                    <a:lnTo>
                      <a:pt x="1423" y="1329"/>
                    </a:lnTo>
                    <a:lnTo>
                      <a:pt x="1410" y="1471"/>
                    </a:lnTo>
                    <a:lnTo>
                      <a:pt x="1249" y="1450"/>
                    </a:lnTo>
                    <a:lnTo>
                      <a:pt x="1232" y="1528"/>
                    </a:lnTo>
                    <a:lnTo>
                      <a:pt x="736" y="1286"/>
                    </a:lnTo>
                    <a:lnTo>
                      <a:pt x="750" y="1329"/>
                    </a:lnTo>
                    <a:lnTo>
                      <a:pt x="549" y="1389"/>
                    </a:lnTo>
                    <a:lnTo>
                      <a:pt x="549" y="1349"/>
                    </a:lnTo>
                    <a:lnTo>
                      <a:pt x="124" y="1311"/>
                    </a:lnTo>
                    <a:lnTo>
                      <a:pt x="104" y="1068"/>
                    </a:lnTo>
                    <a:lnTo>
                      <a:pt x="187" y="981"/>
                    </a:lnTo>
                    <a:lnTo>
                      <a:pt x="152" y="530"/>
                    </a:lnTo>
                    <a:lnTo>
                      <a:pt x="45" y="472"/>
                    </a:lnTo>
                    <a:lnTo>
                      <a:pt x="0" y="64"/>
                    </a:lnTo>
                    <a:close/>
                  </a:path>
                </a:pathLst>
              </a:custGeom>
              <a:solidFill>
                <a:srgbClr val="006D00"/>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09" name="Freeform 88">
                <a:extLst>
                  <a:ext uri="{FF2B5EF4-FFF2-40B4-BE49-F238E27FC236}">
                    <a16:creationId xmlns:a16="http://schemas.microsoft.com/office/drawing/2014/main" id="{15AA96E8-353E-4CCD-B466-84D78D533702}"/>
                  </a:ext>
                </a:extLst>
              </p:cNvPr>
              <p:cNvSpPr>
                <a:spLocks/>
              </p:cNvSpPr>
              <p:nvPr/>
            </p:nvSpPr>
            <p:spPr bwMode="auto">
              <a:xfrm>
                <a:off x="6452545" y="3975776"/>
                <a:ext cx="709613" cy="579438"/>
              </a:xfrm>
              <a:custGeom>
                <a:avLst/>
                <a:gdLst>
                  <a:gd name="T0" fmla="*/ 0 w 1748"/>
                  <a:gd name="T1" fmla="*/ 0 h 1528"/>
                  <a:gd name="T2" fmla="*/ 0 w 1748"/>
                  <a:gd name="T3" fmla="*/ 0 h 1528"/>
                  <a:gd name="T4" fmla="*/ 0 w 1748"/>
                  <a:gd name="T5" fmla="*/ 0 h 1528"/>
                  <a:gd name="T6" fmla="*/ 0 w 1748"/>
                  <a:gd name="T7" fmla="*/ 0 h 1528"/>
                  <a:gd name="T8" fmla="*/ 0 w 1748"/>
                  <a:gd name="T9" fmla="*/ 0 h 1528"/>
                  <a:gd name="T10" fmla="*/ 0 w 1748"/>
                  <a:gd name="T11" fmla="*/ 0 h 1528"/>
                  <a:gd name="T12" fmla="*/ 0 w 1748"/>
                  <a:gd name="T13" fmla="*/ 0 h 1528"/>
                  <a:gd name="T14" fmla="*/ 0 w 1748"/>
                  <a:gd name="T15" fmla="*/ 0 h 1528"/>
                  <a:gd name="T16" fmla="*/ 0 w 1748"/>
                  <a:gd name="T17" fmla="*/ 0 h 1528"/>
                  <a:gd name="T18" fmla="*/ 0 w 1748"/>
                  <a:gd name="T19" fmla="*/ 0 h 1528"/>
                  <a:gd name="T20" fmla="*/ 0 w 1748"/>
                  <a:gd name="T21" fmla="*/ 0 h 1528"/>
                  <a:gd name="T22" fmla="*/ 0 w 1748"/>
                  <a:gd name="T23" fmla="*/ 0 h 1528"/>
                  <a:gd name="T24" fmla="*/ 0 w 1748"/>
                  <a:gd name="T25" fmla="*/ 0 h 1528"/>
                  <a:gd name="T26" fmla="*/ 0 w 1748"/>
                  <a:gd name="T27" fmla="*/ 0 h 1528"/>
                  <a:gd name="T28" fmla="*/ 0 w 1748"/>
                  <a:gd name="T29" fmla="*/ 0 h 1528"/>
                  <a:gd name="T30" fmla="*/ 0 w 1748"/>
                  <a:gd name="T31" fmla="*/ 0 h 1528"/>
                  <a:gd name="T32" fmla="*/ 0 w 1748"/>
                  <a:gd name="T33" fmla="*/ 0 h 1528"/>
                  <a:gd name="T34" fmla="*/ 0 w 1748"/>
                  <a:gd name="T35" fmla="*/ 0 h 1528"/>
                  <a:gd name="T36" fmla="*/ 0 w 1748"/>
                  <a:gd name="T37" fmla="*/ 0 h 1528"/>
                  <a:gd name="T38" fmla="*/ 0 w 1748"/>
                  <a:gd name="T39" fmla="*/ 0 h 1528"/>
                  <a:gd name="T40" fmla="*/ 0 w 1748"/>
                  <a:gd name="T41" fmla="*/ 0 h 1528"/>
                  <a:gd name="T42" fmla="*/ 0 w 1748"/>
                  <a:gd name="T43" fmla="*/ 0 h 1528"/>
                  <a:gd name="T44" fmla="*/ 0 w 1748"/>
                  <a:gd name="T45" fmla="*/ 0 h 1528"/>
                  <a:gd name="T46" fmla="*/ 0 w 1748"/>
                  <a:gd name="T47" fmla="*/ 0 h 1528"/>
                  <a:gd name="T48" fmla="*/ 0 w 1748"/>
                  <a:gd name="T49" fmla="*/ 0 h 1528"/>
                  <a:gd name="T50" fmla="*/ 0 w 1748"/>
                  <a:gd name="T51" fmla="*/ 0 h 15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48"/>
                  <a:gd name="T79" fmla="*/ 0 h 1528"/>
                  <a:gd name="T80" fmla="*/ 1748 w 1748"/>
                  <a:gd name="T81" fmla="*/ 1528 h 15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48" h="1528">
                    <a:moveTo>
                      <a:pt x="0" y="64"/>
                    </a:moveTo>
                    <a:lnTo>
                      <a:pt x="891" y="0"/>
                    </a:lnTo>
                    <a:lnTo>
                      <a:pt x="958" y="309"/>
                    </a:lnTo>
                    <a:lnTo>
                      <a:pt x="821" y="776"/>
                    </a:lnTo>
                    <a:lnTo>
                      <a:pt x="1410" y="715"/>
                    </a:lnTo>
                    <a:lnTo>
                      <a:pt x="1410" y="839"/>
                    </a:lnTo>
                    <a:lnTo>
                      <a:pt x="1550" y="1068"/>
                    </a:lnTo>
                    <a:lnTo>
                      <a:pt x="1561" y="1079"/>
                    </a:lnTo>
                    <a:lnTo>
                      <a:pt x="1688" y="1024"/>
                    </a:lnTo>
                    <a:lnTo>
                      <a:pt x="1561" y="1262"/>
                    </a:lnTo>
                    <a:lnTo>
                      <a:pt x="1748" y="1432"/>
                    </a:lnTo>
                    <a:lnTo>
                      <a:pt x="1681" y="1528"/>
                    </a:lnTo>
                    <a:lnTo>
                      <a:pt x="1423" y="1329"/>
                    </a:lnTo>
                    <a:lnTo>
                      <a:pt x="1410" y="1471"/>
                    </a:lnTo>
                    <a:lnTo>
                      <a:pt x="1249" y="1450"/>
                    </a:lnTo>
                    <a:lnTo>
                      <a:pt x="1232" y="1528"/>
                    </a:lnTo>
                    <a:lnTo>
                      <a:pt x="736" y="1286"/>
                    </a:lnTo>
                    <a:lnTo>
                      <a:pt x="750" y="1329"/>
                    </a:lnTo>
                    <a:lnTo>
                      <a:pt x="549" y="1389"/>
                    </a:lnTo>
                    <a:lnTo>
                      <a:pt x="549" y="1349"/>
                    </a:lnTo>
                    <a:lnTo>
                      <a:pt x="124" y="1311"/>
                    </a:lnTo>
                    <a:lnTo>
                      <a:pt x="104" y="1068"/>
                    </a:lnTo>
                    <a:lnTo>
                      <a:pt x="187" y="981"/>
                    </a:lnTo>
                    <a:lnTo>
                      <a:pt x="152" y="530"/>
                    </a:lnTo>
                    <a:lnTo>
                      <a:pt x="45" y="472"/>
                    </a:lnTo>
                    <a:lnTo>
                      <a:pt x="0" y="64"/>
                    </a:lnTo>
                  </a:path>
                </a:pathLst>
              </a:custGeom>
              <a:solidFill>
                <a:schemeClr val="tx2"/>
              </a:solidFill>
              <a:ln w="12700" cmpd="sng">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0" name="Freeform 89">
                <a:extLst>
                  <a:ext uri="{FF2B5EF4-FFF2-40B4-BE49-F238E27FC236}">
                    <a16:creationId xmlns:a16="http://schemas.microsoft.com/office/drawing/2014/main" id="{42F231D5-E1CE-492D-A069-29978125F0F2}"/>
                  </a:ext>
                </a:extLst>
              </p:cNvPr>
              <p:cNvSpPr>
                <a:spLocks/>
              </p:cNvSpPr>
              <p:nvPr/>
            </p:nvSpPr>
            <p:spPr bwMode="auto">
              <a:xfrm>
                <a:off x="5931845" y="1611988"/>
                <a:ext cx="793750" cy="855663"/>
              </a:xfrm>
              <a:custGeom>
                <a:avLst/>
                <a:gdLst>
                  <a:gd name="T0" fmla="*/ 0 w 1952"/>
                  <a:gd name="T1" fmla="*/ 0 h 2260"/>
                  <a:gd name="T2" fmla="*/ 0 w 1952"/>
                  <a:gd name="T3" fmla="*/ 0 h 2260"/>
                  <a:gd name="T4" fmla="*/ 0 w 1952"/>
                  <a:gd name="T5" fmla="*/ 0 h 2260"/>
                  <a:gd name="T6" fmla="*/ 0 w 1952"/>
                  <a:gd name="T7" fmla="*/ 0 h 2260"/>
                  <a:gd name="T8" fmla="*/ 0 w 1952"/>
                  <a:gd name="T9" fmla="*/ 0 h 2260"/>
                  <a:gd name="T10" fmla="*/ 0 w 1952"/>
                  <a:gd name="T11" fmla="*/ 0 h 2260"/>
                  <a:gd name="T12" fmla="*/ 0 w 1952"/>
                  <a:gd name="T13" fmla="*/ 0 h 2260"/>
                  <a:gd name="T14" fmla="*/ 0 w 1952"/>
                  <a:gd name="T15" fmla="*/ 0 h 2260"/>
                  <a:gd name="T16" fmla="*/ 0 w 1952"/>
                  <a:gd name="T17" fmla="*/ 0 h 2260"/>
                  <a:gd name="T18" fmla="*/ 0 w 1952"/>
                  <a:gd name="T19" fmla="*/ 0 h 2260"/>
                  <a:gd name="T20" fmla="*/ 0 w 1952"/>
                  <a:gd name="T21" fmla="*/ 0 h 2260"/>
                  <a:gd name="T22" fmla="*/ 0 w 1952"/>
                  <a:gd name="T23" fmla="*/ 0 h 2260"/>
                  <a:gd name="T24" fmla="*/ 0 w 1952"/>
                  <a:gd name="T25" fmla="*/ 0 h 2260"/>
                  <a:gd name="T26" fmla="*/ 0 w 1952"/>
                  <a:gd name="T27" fmla="*/ 0 h 2260"/>
                  <a:gd name="T28" fmla="*/ 0 w 1952"/>
                  <a:gd name="T29" fmla="*/ 0 h 2260"/>
                  <a:gd name="T30" fmla="*/ 0 w 1952"/>
                  <a:gd name="T31" fmla="*/ 0 h 2260"/>
                  <a:gd name="T32" fmla="*/ 0 w 1952"/>
                  <a:gd name="T33" fmla="*/ 0 h 2260"/>
                  <a:gd name="T34" fmla="*/ 0 w 1952"/>
                  <a:gd name="T35" fmla="*/ 0 h 2260"/>
                  <a:gd name="T36" fmla="*/ 0 w 1952"/>
                  <a:gd name="T37" fmla="*/ 0 h 2260"/>
                  <a:gd name="T38" fmla="*/ 0 w 1952"/>
                  <a:gd name="T39" fmla="*/ 0 h 2260"/>
                  <a:gd name="T40" fmla="*/ 0 w 1952"/>
                  <a:gd name="T41" fmla="*/ 0 h 2260"/>
                  <a:gd name="T42" fmla="*/ 0 w 1952"/>
                  <a:gd name="T43" fmla="*/ 0 h 2260"/>
                  <a:gd name="T44" fmla="*/ 0 w 1952"/>
                  <a:gd name="T45" fmla="*/ 0 h 2260"/>
                  <a:gd name="T46" fmla="*/ 0 w 1952"/>
                  <a:gd name="T47" fmla="*/ 0 h 2260"/>
                  <a:gd name="T48" fmla="*/ 0 w 1952"/>
                  <a:gd name="T49" fmla="*/ 0 h 2260"/>
                  <a:gd name="T50" fmla="*/ 0 w 1952"/>
                  <a:gd name="T51" fmla="*/ 0 h 2260"/>
                  <a:gd name="T52" fmla="*/ 0 w 1952"/>
                  <a:gd name="T53" fmla="*/ 0 h 22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52"/>
                  <a:gd name="T82" fmla="*/ 0 h 2260"/>
                  <a:gd name="T83" fmla="*/ 1952 w 1952"/>
                  <a:gd name="T84" fmla="*/ 2260 h 22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52" h="2260">
                    <a:moveTo>
                      <a:pt x="1461" y="855"/>
                    </a:moveTo>
                    <a:lnTo>
                      <a:pt x="1952" y="266"/>
                    </a:lnTo>
                    <a:lnTo>
                      <a:pt x="1952" y="246"/>
                    </a:lnTo>
                    <a:lnTo>
                      <a:pt x="1667" y="226"/>
                    </a:lnTo>
                    <a:lnTo>
                      <a:pt x="1536" y="266"/>
                    </a:lnTo>
                    <a:lnTo>
                      <a:pt x="1091" y="73"/>
                    </a:lnTo>
                    <a:lnTo>
                      <a:pt x="900" y="139"/>
                    </a:lnTo>
                    <a:lnTo>
                      <a:pt x="680" y="73"/>
                    </a:lnTo>
                    <a:lnTo>
                      <a:pt x="626" y="0"/>
                    </a:lnTo>
                    <a:lnTo>
                      <a:pt x="158" y="20"/>
                    </a:lnTo>
                    <a:lnTo>
                      <a:pt x="0" y="35"/>
                    </a:lnTo>
                    <a:lnTo>
                      <a:pt x="0" y="69"/>
                    </a:lnTo>
                    <a:lnTo>
                      <a:pt x="48" y="471"/>
                    </a:lnTo>
                    <a:lnTo>
                      <a:pt x="119" y="619"/>
                    </a:lnTo>
                    <a:lnTo>
                      <a:pt x="260" y="1277"/>
                    </a:lnTo>
                    <a:lnTo>
                      <a:pt x="178" y="1401"/>
                    </a:lnTo>
                    <a:lnTo>
                      <a:pt x="293" y="1529"/>
                    </a:lnTo>
                    <a:lnTo>
                      <a:pt x="327" y="2244"/>
                    </a:lnTo>
                    <a:lnTo>
                      <a:pt x="344" y="2260"/>
                    </a:lnTo>
                    <a:lnTo>
                      <a:pt x="1743" y="2087"/>
                    </a:lnTo>
                    <a:lnTo>
                      <a:pt x="1728" y="1988"/>
                    </a:lnTo>
                    <a:lnTo>
                      <a:pt x="1283" y="1714"/>
                    </a:lnTo>
                    <a:lnTo>
                      <a:pt x="1249" y="1332"/>
                    </a:lnTo>
                    <a:lnTo>
                      <a:pt x="1407" y="1127"/>
                    </a:lnTo>
                    <a:lnTo>
                      <a:pt x="1393" y="979"/>
                    </a:lnTo>
                    <a:lnTo>
                      <a:pt x="1393" y="875"/>
                    </a:lnTo>
                    <a:lnTo>
                      <a:pt x="1461" y="855"/>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1" name="Freeform 90">
                <a:extLst>
                  <a:ext uri="{FF2B5EF4-FFF2-40B4-BE49-F238E27FC236}">
                    <a16:creationId xmlns:a16="http://schemas.microsoft.com/office/drawing/2014/main" id="{1FF51B5D-2BEB-4895-9F80-46658C04A49D}"/>
                  </a:ext>
                </a:extLst>
              </p:cNvPr>
              <p:cNvSpPr>
                <a:spLocks/>
              </p:cNvSpPr>
              <p:nvPr/>
            </p:nvSpPr>
            <p:spPr bwMode="auto">
              <a:xfrm>
                <a:off x="5931845" y="1611988"/>
                <a:ext cx="793750" cy="855663"/>
              </a:xfrm>
              <a:custGeom>
                <a:avLst/>
                <a:gdLst>
                  <a:gd name="T0" fmla="*/ 0 w 1952"/>
                  <a:gd name="T1" fmla="*/ 0 h 2260"/>
                  <a:gd name="T2" fmla="*/ 0 w 1952"/>
                  <a:gd name="T3" fmla="*/ 0 h 2260"/>
                  <a:gd name="T4" fmla="*/ 0 w 1952"/>
                  <a:gd name="T5" fmla="*/ 0 h 2260"/>
                  <a:gd name="T6" fmla="*/ 0 w 1952"/>
                  <a:gd name="T7" fmla="*/ 0 h 2260"/>
                  <a:gd name="T8" fmla="*/ 0 w 1952"/>
                  <a:gd name="T9" fmla="*/ 0 h 2260"/>
                  <a:gd name="T10" fmla="*/ 0 w 1952"/>
                  <a:gd name="T11" fmla="*/ 0 h 2260"/>
                  <a:gd name="T12" fmla="*/ 0 w 1952"/>
                  <a:gd name="T13" fmla="*/ 0 h 2260"/>
                  <a:gd name="T14" fmla="*/ 0 w 1952"/>
                  <a:gd name="T15" fmla="*/ 0 h 2260"/>
                  <a:gd name="T16" fmla="*/ 0 w 1952"/>
                  <a:gd name="T17" fmla="*/ 0 h 2260"/>
                  <a:gd name="T18" fmla="*/ 0 w 1952"/>
                  <a:gd name="T19" fmla="*/ 0 h 2260"/>
                  <a:gd name="T20" fmla="*/ 0 w 1952"/>
                  <a:gd name="T21" fmla="*/ 0 h 2260"/>
                  <a:gd name="T22" fmla="*/ 0 w 1952"/>
                  <a:gd name="T23" fmla="*/ 0 h 2260"/>
                  <a:gd name="T24" fmla="*/ 0 w 1952"/>
                  <a:gd name="T25" fmla="*/ 0 h 2260"/>
                  <a:gd name="T26" fmla="*/ 0 w 1952"/>
                  <a:gd name="T27" fmla="*/ 0 h 2260"/>
                  <a:gd name="T28" fmla="*/ 0 w 1952"/>
                  <a:gd name="T29" fmla="*/ 0 h 2260"/>
                  <a:gd name="T30" fmla="*/ 0 w 1952"/>
                  <a:gd name="T31" fmla="*/ 0 h 2260"/>
                  <a:gd name="T32" fmla="*/ 0 w 1952"/>
                  <a:gd name="T33" fmla="*/ 0 h 2260"/>
                  <a:gd name="T34" fmla="*/ 0 w 1952"/>
                  <a:gd name="T35" fmla="*/ 0 h 2260"/>
                  <a:gd name="T36" fmla="*/ 0 w 1952"/>
                  <a:gd name="T37" fmla="*/ 0 h 2260"/>
                  <a:gd name="T38" fmla="*/ 0 w 1952"/>
                  <a:gd name="T39" fmla="*/ 0 h 2260"/>
                  <a:gd name="T40" fmla="*/ 0 w 1952"/>
                  <a:gd name="T41" fmla="*/ 0 h 2260"/>
                  <a:gd name="T42" fmla="*/ 0 w 1952"/>
                  <a:gd name="T43" fmla="*/ 0 h 2260"/>
                  <a:gd name="T44" fmla="*/ 0 w 1952"/>
                  <a:gd name="T45" fmla="*/ 0 h 2260"/>
                  <a:gd name="T46" fmla="*/ 0 w 1952"/>
                  <a:gd name="T47" fmla="*/ 0 h 2260"/>
                  <a:gd name="T48" fmla="*/ 0 w 1952"/>
                  <a:gd name="T49" fmla="*/ 0 h 2260"/>
                  <a:gd name="T50" fmla="*/ 0 w 1952"/>
                  <a:gd name="T51" fmla="*/ 0 h 2260"/>
                  <a:gd name="T52" fmla="*/ 0 w 1952"/>
                  <a:gd name="T53" fmla="*/ 0 h 22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52"/>
                  <a:gd name="T82" fmla="*/ 0 h 2260"/>
                  <a:gd name="T83" fmla="*/ 1952 w 1952"/>
                  <a:gd name="T84" fmla="*/ 2260 h 22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52" h="2260">
                    <a:moveTo>
                      <a:pt x="1461" y="855"/>
                    </a:moveTo>
                    <a:lnTo>
                      <a:pt x="1952" y="266"/>
                    </a:lnTo>
                    <a:lnTo>
                      <a:pt x="1952" y="246"/>
                    </a:lnTo>
                    <a:lnTo>
                      <a:pt x="1667" y="226"/>
                    </a:lnTo>
                    <a:lnTo>
                      <a:pt x="1536" y="266"/>
                    </a:lnTo>
                    <a:lnTo>
                      <a:pt x="1091" y="73"/>
                    </a:lnTo>
                    <a:lnTo>
                      <a:pt x="900" y="139"/>
                    </a:lnTo>
                    <a:lnTo>
                      <a:pt x="680" y="73"/>
                    </a:lnTo>
                    <a:lnTo>
                      <a:pt x="626" y="0"/>
                    </a:lnTo>
                    <a:lnTo>
                      <a:pt x="158" y="20"/>
                    </a:lnTo>
                    <a:lnTo>
                      <a:pt x="0" y="35"/>
                    </a:lnTo>
                    <a:lnTo>
                      <a:pt x="0" y="69"/>
                    </a:lnTo>
                    <a:lnTo>
                      <a:pt x="48" y="471"/>
                    </a:lnTo>
                    <a:lnTo>
                      <a:pt x="119" y="619"/>
                    </a:lnTo>
                    <a:lnTo>
                      <a:pt x="260" y="1277"/>
                    </a:lnTo>
                    <a:lnTo>
                      <a:pt x="178" y="1401"/>
                    </a:lnTo>
                    <a:lnTo>
                      <a:pt x="293" y="1529"/>
                    </a:lnTo>
                    <a:lnTo>
                      <a:pt x="327" y="2244"/>
                    </a:lnTo>
                    <a:lnTo>
                      <a:pt x="344" y="2260"/>
                    </a:lnTo>
                    <a:lnTo>
                      <a:pt x="1743" y="2087"/>
                    </a:lnTo>
                    <a:lnTo>
                      <a:pt x="1728" y="1988"/>
                    </a:lnTo>
                    <a:lnTo>
                      <a:pt x="1283" y="1714"/>
                    </a:lnTo>
                    <a:lnTo>
                      <a:pt x="1249" y="1332"/>
                    </a:lnTo>
                    <a:lnTo>
                      <a:pt x="1407" y="1127"/>
                    </a:lnTo>
                    <a:lnTo>
                      <a:pt x="1393" y="979"/>
                    </a:lnTo>
                    <a:lnTo>
                      <a:pt x="1393" y="875"/>
                    </a:lnTo>
                    <a:lnTo>
                      <a:pt x="1461" y="85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2" name="Freeform 91">
                <a:extLst>
                  <a:ext uri="{FF2B5EF4-FFF2-40B4-BE49-F238E27FC236}">
                    <a16:creationId xmlns:a16="http://schemas.microsoft.com/office/drawing/2014/main" id="{4312CA19-1475-4C31-A190-6C0B7D736867}"/>
                  </a:ext>
                </a:extLst>
              </p:cNvPr>
              <p:cNvSpPr>
                <a:spLocks/>
              </p:cNvSpPr>
              <p:nvPr/>
            </p:nvSpPr>
            <p:spPr bwMode="auto">
              <a:xfrm>
                <a:off x="6036620" y="2402563"/>
                <a:ext cx="742950" cy="493713"/>
              </a:xfrm>
              <a:custGeom>
                <a:avLst/>
                <a:gdLst>
                  <a:gd name="T0" fmla="*/ 0 w 1830"/>
                  <a:gd name="T1" fmla="*/ 0 h 1303"/>
                  <a:gd name="T2" fmla="*/ 0 w 1830"/>
                  <a:gd name="T3" fmla="*/ 0 h 1303"/>
                  <a:gd name="T4" fmla="*/ 0 w 1830"/>
                  <a:gd name="T5" fmla="*/ 0 h 1303"/>
                  <a:gd name="T6" fmla="*/ 0 w 1830"/>
                  <a:gd name="T7" fmla="*/ 0 h 1303"/>
                  <a:gd name="T8" fmla="*/ 0 w 1830"/>
                  <a:gd name="T9" fmla="*/ 0 h 1303"/>
                  <a:gd name="T10" fmla="*/ 0 w 1830"/>
                  <a:gd name="T11" fmla="*/ 0 h 1303"/>
                  <a:gd name="T12" fmla="*/ 0 w 1830"/>
                  <a:gd name="T13" fmla="*/ 0 h 1303"/>
                  <a:gd name="T14" fmla="*/ 0 w 1830"/>
                  <a:gd name="T15" fmla="*/ 0 h 1303"/>
                  <a:gd name="T16" fmla="*/ 0 w 1830"/>
                  <a:gd name="T17" fmla="*/ 0 h 1303"/>
                  <a:gd name="T18" fmla="*/ 0 w 1830"/>
                  <a:gd name="T19" fmla="*/ 0 h 1303"/>
                  <a:gd name="T20" fmla="*/ 0 w 1830"/>
                  <a:gd name="T21" fmla="*/ 0 h 1303"/>
                  <a:gd name="T22" fmla="*/ 0 w 1830"/>
                  <a:gd name="T23" fmla="*/ 0 h 1303"/>
                  <a:gd name="T24" fmla="*/ 0 w 1830"/>
                  <a:gd name="T25" fmla="*/ 0 h 1303"/>
                  <a:gd name="T26" fmla="*/ 0 w 1830"/>
                  <a:gd name="T27" fmla="*/ 0 h 1303"/>
                  <a:gd name="T28" fmla="*/ 0 w 1830"/>
                  <a:gd name="T29" fmla="*/ 0 h 1303"/>
                  <a:gd name="T30" fmla="*/ 0 w 1830"/>
                  <a:gd name="T31" fmla="*/ 0 h 1303"/>
                  <a:gd name="T32" fmla="*/ 0 w 1830"/>
                  <a:gd name="T33" fmla="*/ 0 h 1303"/>
                  <a:gd name="T34" fmla="*/ 0 w 1830"/>
                  <a:gd name="T35" fmla="*/ 0 h 1303"/>
                  <a:gd name="T36" fmla="*/ 0 w 1830"/>
                  <a:gd name="T37" fmla="*/ 0 h 13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0"/>
                  <a:gd name="T58" fmla="*/ 0 h 1303"/>
                  <a:gd name="T59" fmla="*/ 1830 w 1830"/>
                  <a:gd name="T60" fmla="*/ 1303 h 13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0" h="1303">
                    <a:moveTo>
                      <a:pt x="68" y="157"/>
                    </a:moveTo>
                    <a:lnTo>
                      <a:pt x="0" y="197"/>
                    </a:lnTo>
                    <a:lnTo>
                      <a:pt x="22" y="495"/>
                    </a:lnTo>
                    <a:lnTo>
                      <a:pt x="51" y="626"/>
                    </a:lnTo>
                    <a:lnTo>
                      <a:pt x="257" y="1141"/>
                    </a:lnTo>
                    <a:lnTo>
                      <a:pt x="273" y="1242"/>
                    </a:lnTo>
                    <a:lnTo>
                      <a:pt x="300" y="1303"/>
                    </a:lnTo>
                    <a:lnTo>
                      <a:pt x="1469" y="1219"/>
                    </a:lnTo>
                    <a:lnTo>
                      <a:pt x="1536" y="1277"/>
                    </a:lnTo>
                    <a:lnTo>
                      <a:pt x="1658" y="993"/>
                    </a:lnTo>
                    <a:lnTo>
                      <a:pt x="1630" y="892"/>
                    </a:lnTo>
                    <a:lnTo>
                      <a:pt x="1807" y="765"/>
                    </a:lnTo>
                    <a:lnTo>
                      <a:pt x="1830" y="568"/>
                    </a:lnTo>
                    <a:lnTo>
                      <a:pt x="1770" y="534"/>
                    </a:lnTo>
                    <a:lnTo>
                      <a:pt x="1692" y="457"/>
                    </a:lnTo>
                    <a:lnTo>
                      <a:pt x="1563" y="333"/>
                    </a:lnTo>
                    <a:lnTo>
                      <a:pt x="1483" y="0"/>
                    </a:lnTo>
                    <a:lnTo>
                      <a:pt x="84" y="174"/>
                    </a:lnTo>
                    <a:lnTo>
                      <a:pt x="68" y="157"/>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3" name="Freeform 92">
                <a:extLst>
                  <a:ext uri="{FF2B5EF4-FFF2-40B4-BE49-F238E27FC236}">
                    <a16:creationId xmlns:a16="http://schemas.microsoft.com/office/drawing/2014/main" id="{60A07DFA-722E-407B-B6F6-A09288240EEE}"/>
                  </a:ext>
                </a:extLst>
              </p:cNvPr>
              <p:cNvSpPr>
                <a:spLocks/>
              </p:cNvSpPr>
              <p:nvPr/>
            </p:nvSpPr>
            <p:spPr bwMode="auto">
              <a:xfrm>
                <a:off x="6036620" y="2402563"/>
                <a:ext cx="742950" cy="493713"/>
              </a:xfrm>
              <a:custGeom>
                <a:avLst/>
                <a:gdLst>
                  <a:gd name="T0" fmla="*/ 0 w 1830"/>
                  <a:gd name="T1" fmla="*/ 0 h 1303"/>
                  <a:gd name="T2" fmla="*/ 0 w 1830"/>
                  <a:gd name="T3" fmla="*/ 0 h 1303"/>
                  <a:gd name="T4" fmla="*/ 0 w 1830"/>
                  <a:gd name="T5" fmla="*/ 0 h 1303"/>
                  <a:gd name="T6" fmla="*/ 0 w 1830"/>
                  <a:gd name="T7" fmla="*/ 0 h 1303"/>
                  <a:gd name="T8" fmla="*/ 0 w 1830"/>
                  <a:gd name="T9" fmla="*/ 0 h 1303"/>
                  <a:gd name="T10" fmla="*/ 0 w 1830"/>
                  <a:gd name="T11" fmla="*/ 0 h 1303"/>
                  <a:gd name="T12" fmla="*/ 0 w 1830"/>
                  <a:gd name="T13" fmla="*/ 0 h 1303"/>
                  <a:gd name="T14" fmla="*/ 0 w 1830"/>
                  <a:gd name="T15" fmla="*/ 0 h 1303"/>
                  <a:gd name="T16" fmla="*/ 0 w 1830"/>
                  <a:gd name="T17" fmla="*/ 0 h 1303"/>
                  <a:gd name="T18" fmla="*/ 0 w 1830"/>
                  <a:gd name="T19" fmla="*/ 0 h 1303"/>
                  <a:gd name="T20" fmla="*/ 0 w 1830"/>
                  <a:gd name="T21" fmla="*/ 0 h 1303"/>
                  <a:gd name="T22" fmla="*/ 0 w 1830"/>
                  <a:gd name="T23" fmla="*/ 0 h 1303"/>
                  <a:gd name="T24" fmla="*/ 0 w 1830"/>
                  <a:gd name="T25" fmla="*/ 0 h 1303"/>
                  <a:gd name="T26" fmla="*/ 0 w 1830"/>
                  <a:gd name="T27" fmla="*/ 0 h 1303"/>
                  <a:gd name="T28" fmla="*/ 0 w 1830"/>
                  <a:gd name="T29" fmla="*/ 0 h 1303"/>
                  <a:gd name="T30" fmla="*/ 0 w 1830"/>
                  <a:gd name="T31" fmla="*/ 0 h 1303"/>
                  <a:gd name="T32" fmla="*/ 0 w 1830"/>
                  <a:gd name="T33" fmla="*/ 0 h 1303"/>
                  <a:gd name="T34" fmla="*/ 0 w 1830"/>
                  <a:gd name="T35" fmla="*/ 0 h 1303"/>
                  <a:gd name="T36" fmla="*/ 0 w 1830"/>
                  <a:gd name="T37" fmla="*/ 0 h 13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30"/>
                  <a:gd name="T58" fmla="*/ 0 h 1303"/>
                  <a:gd name="T59" fmla="*/ 1830 w 1830"/>
                  <a:gd name="T60" fmla="*/ 1303 h 130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30" h="1303">
                    <a:moveTo>
                      <a:pt x="68" y="157"/>
                    </a:moveTo>
                    <a:lnTo>
                      <a:pt x="0" y="197"/>
                    </a:lnTo>
                    <a:lnTo>
                      <a:pt x="22" y="495"/>
                    </a:lnTo>
                    <a:lnTo>
                      <a:pt x="51" y="626"/>
                    </a:lnTo>
                    <a:lnTo>
                      <a:pt x="257" y="1141"/>
                    </a:lnTo>
                    <a:lnTo>
                      <a:pt x="273" y="1242"/>
                    </a:lnTo>
                    <a:lnTo>
                      <a:pt x="300" y="1303"/>
                    </a:lnTo>
                    <a:lnTo>
                      <a:pt x="1469" y="1219"/>
                    </a:lnTo>
                    <a:lnTo>
                      <a:pt x="1536" y="1277"/>
                    </a:lnTo>
                    <a:lnTo>
                      <a:pt x="1658" y="993"/>
                    </a:lnTo>
                    <a:lnTo>
                      <a:pt x="1630" y="892"/>
                    </a:lnTo>
                    <a:lnTo>
                      <a:pt x="1807" y="765"/>
                    </a:lnTo>
                    <a:lnTo>
                      <a:pt x="1830" y="568"/>
                    </a:lnTo>
                    <a:lnTo>
                      <a:pt x="1770" y="534"/>
                    </a:lnTo>
                    <a:lnTo>
                      <a:pt x="1692" y="457"/>
                    </a:lnTo>
                    <a:lnTo>
                      <a:pt x="1563" y="333"/>
                    </a:lnTo>
                    <a:lnTo>
                      <a:pt x="1483" y="0"/>
                    </a:lnTo>
                    <a:lnTo>
                      <a:pt x="84" y="174"/>
                    </a:lnTo>
                    <a:lnTo>
                      <a:pt x="68" y="157"/>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4" name="Freeform 93">
                <a:extLst>
                  <a:ext uri="{FF2B5EF4-FFF2-40B4-BE49-F238E27FC236}">
                    <a16:creationId xmlns:a16="http://schemas.microsoft.com/office/drawing/2014/main" id="{79835A7E-7666-4F08-95A6-339B0F3608F2}"/>
                  </a:ext>
                </a:extLst>
              </p:cNvPr>
              <p:cNvSpPr>
                <a:spLocks/>
              </p:cNvSpPr>
              <p:nvPr/>
            </p:nvSpPr>
            <p:spPr bwMode="auto">
              <a:xfrm>
                <a:off x="6158857" y="2859763"/>
                <a:ext cx="846138" cy="658813"/>
              </a:xfrm>
              <a:custGeom>
                <a:avLst/>
                <a:gdLst>
                  <a:gd name="T0" fmla="*/ 0 w 2086"/>
                  <a:gd name="T1" fmla="*/ 0 h 1742"/>
                  <a:gd name="T2" fmla="*/ 0 w 2086"/>
                  <a:gd name="T3" fmla="*/ 0 h 1742"/>
                  <a:gd name="T4" fmla="*/ 0 w 2086"/>
                  <a:gd name="T5" fmla="*/ 0 h 1742"/>
                  <a:gd name="T6" fmla="*/ 0 w 2086"/>
                  <a:gd name="T7" fmla="*/ 0 h 1742"/>
                  <a:gd name="T8" fmla="*/ 0 w 2086"/>
                  <a:gd name="T9" fmla="*/ 0 h 1742"/>
                  <a:gd name="T10" fmla="*/ 0 w 2086"/>
                  <a:gd name="T11" fmla="*/ 0 h 1742"/>
                  <a:gd name="T12" fmla="*/ 0 w 2086"/>
                  <a:gd name="T13" fmla="*/ 0 h 1742"/>
                  <a:gd name="T14" fmla="*/ 0 w 2086"/>
                  <a:gd name="T15" fmla="*/ 0 h 1742"/>
                  <a:gd name="T16" fmla="*/ 0 w 2086"/>
                  <a:gd name="T17" fmla="*/ 0 h 1742"/>
                  <a:gd name="T18" fmla="*/ 0 w 2086"/>
                  <a:gd name="T19" fmla="*/ 0 h 1742"/>
                  <a:gd name="T20" fmla="*/ 0 w 2086"/>
                  <a:gd name="T21" fmla="*/ 0 h 1742"/>
                  <a:gd name="T22" fmla="*/ 0 w 2086"/>
                  <a:gd name="T23" fmla="*/ 0 h 1742"/>
                  <a:gd name="T24" fmla="*/ 0 w 2086"/>
                  <a:gd name="T25" fmla="*/ 0 h 1742"/>
                  <a:gd name="T26" fmla="*/ 0 w 2086"/>
                  <a:gd name="T27" fmla="*/ 0 h 1742"/>
                  <a:gd name="T28" fmla="*/ 0 w 2086"/>
                  <a:gd name="T29" fmla="*/ 0 h 1742"/>
                  <a:gd name="T30" fmla="*/ 0 w 2086"/>
                  <a:gd name="T31" fmla="*/ 0 h 1742"/>
                  <a:gd name="T32" fmla="*/ 0 w 2086"/>
                  <a:gd name="T33" fmla="*/ 0 h 1742"/>
                  <a:gd name="T34" fmla="*/ 0 w 2086"/>
                  <a:gd name="T35" fmla="*/ 0 h 1742"/>
                  <a:gd name="T36" fmla="*/ 0 w 2086"/>
                  <a:gd name="T37" fmla="*/ 0 h 1742"/>
                  <a:gd name="T38" fmla="*/ 0 w 2086"/>
                  <a:gd name="T39" fmla="*/ 0 h 1742"/>
                  <a:gd name="T40" fmla="*/ 0 w 2086"/>
                  <a:gd name="T41" fmla="*/ 0 h 1742"/>
                  <a:gd name="T42" fmla="*/ 0 w 2086"/>
                  <a:gd name="T43" fmla="*/ 0 h 1742"/>
                  <a:gd name="T44" fmla="*/ 0 w 2086"/>
                  <a:gd name="T45" fmla="*/ 0 h 17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6"/>
                  <a:gd name="T70" fmla="*/ 0 h 1742"/>
                  <a:gd name="T71" fmla="*/ 2086 w 2086"/>
                  <a:gd name="T72" fmla="*/ 1742 h 17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6" h="1742">
                    <a:moveTo>
                      <a:pt x="1214" y="150"/>
                    </a:moveTo>
                    <a:lnTo>
                      <a:pt x="1236" y="57"/>
                    </a:lnTo>
                    <a:lnTo>
                      <a:pt x="1169" y="0"/>
                    </a:lnTo>
                    <a:lnTo>
                      <a:pt x="0" y="83"/>
                    </a:lnTo>
                    <a:lnTo>
                      <a:pt x="120" y="318"/>
                    </a:lnTo>
                    <a:lnTo>
                      <a:pt x="389" y="717"/>
                    </a:lnTo>
                    <a:lnTo>
                      <a:pt x="445" y="1453"/>
                    </a:lnTo>
                    <a:lnTo>
                      <a:pt x="456" y="1640"/>
                    </a:lnTo>
                    <a:lnTo>
                      <a:pt x="1834" y="1510"/>
                    </a:lnTo>
                    <a:lnTo>
                      <a:pt x="1792" y="1734"/>
                    </a:lnTo>
                    <a:lnTo>
                      <a:pt x="1936" y="1742"/>
                    </a:lnTo>
                    <a:lnTo>
                      <a:pt x="2021" y="1494"/>
                    </a:lnTo>
                    <a:lnTo>
                      <a:pt x="2074" y="1325"/>
                    </a:lnTo>
                    <a:lnTo>
                      <a:pt x="2086" y="1250"/>
                    </a:lnTo>
                    <a:lnTo>
                      <a:pt x="1984" y="1250"/>
                    </a:lnTo>
                    <a:lnTo>
                      <a:pt x="1972" y="1169"/>
                    </a:lnTo>
                    <a:lnTo>
                      <a:pt x="1925" y="1086"/>
                    </a:lnTo>
                    <a:lnTo>
                      <a:pt x="1696" y="862"/>
                    </a:lnTo>
                    <a:lnTo>
                      <a:pt x="1725" y="717"/>
                    </a:lnTo>
                    <a:lnTo>
                      <a:pt x="1683" y="535"/>
                    </a:lnTo>
                    <a:lnTo>
                      <a:pt x="1556" y="576"/>
                    </a:lnTo>
                    <a:lnTo>
                      <a:pt x="1291" y="286"/>
                    </a:lnTo>
                    <a:lnTo>
                      <a:pt x="1214" y="150"/>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5" name="Freeform 94">
                <a:extLst>
                  <a:ext uri="{FF2B5EF4-FFF2-40B4-BE49-F238E27FC236}">
                    <a16:creationId xmlns:a16="http://schemas.microsoft.com/office/drawing/2014/main" id="{A2ED982D-7C24-488D-BAF9-07C3EBF50322}"/>
                  </a:ext>
                </a:extLst>
              </p:cNvPr>
              <p:cNvSpPr>
                <a:spLocks/>
              </p:cNvSpPr>
              <p:nvPr/>
            </p:nvSpPr>
            <p:spPr bwMode="auto">
              <a:xfrm>
                <a:off x="6158857" y="2859763"/>
                <a:ext cx="846138" cy="658813"/>
              </a:xfrm>
              <a:custGeom>
                <a:avLst/>
                <a:gdLst>
                  <a:gd name="T0" fmla="*/ 0 w 2086"/>
                  <a:gd name="T1" fmla="*/ 0 h 1742"/>
                  <a:gd name="T2" fmla="*/ 0 w 2086"/>
                  <a:gd name="T3" fmla="*/ 0 h 1742"/>
                  <a:gd name="T4" fmla="*/ 0 w 2086"/>
                  <a:gd name="T5" fmla="*/ 0 h 1742"/>
                  <a:gd name="T6" fmla="*/ 0 w 2086"/>
                  <a:gd name="T7" fmla="*/ 0 h 1742"/>
                  <a:gd name="T8" fmla="*/ 0 w 2086"/>
                  <a:gd name="T9" fmla="*/ 0 h 1742"/>
                  <a:gd name="T10" fmla="*/ 0 w 2086"/>
                  <a:gd name="T11" fmla="*/ 0 h 1742"/>
                  <a:gd name="T12" fmla="*/ 0 w 2086"/>
                  <a:gd name="T13" fmla="*/ 0 h 1742"/>
                  <a:gd name="T14" fmla="*/ 0 w 2086"/>
                  <a:gd name="T15" fmla="*/ 0 h 1742"/>
                  <a:gd name="T16" fmla="*/ 0 w 2086"/>
                  <a:gd name="T17" fmla="*/ 0 h 1742"/>
                  <a:gd name="T18" fmla="*/ 0 w 2086"/>
                  <a:gd name="T19" fmla="*/ 0 h 1742"/>
                  <a:gd name="T20" fmla="*/ 0 w 2086"/>
                  <a:gd name="T21" fmla="*/ 0 h 1742"/>
                  <a:gd name="T22" fmla="*/ 0 w 2086"/>
                  <a:gd name="T23" fmla="*/ 0 h 1742"/>
                  <a:gd name="T24" fmla="*/ 0 w 2086"/>
                  <a:gd name="T25" fmla="*/ 0 h 1742"/>
                  <a:gd name="T26" fmla="*/ 0 w 2086"/>
                  <a:gd name="T27" fmla="*/ 0 h 1742"/>
                  <a:gd name="T28" fmla="*/ 0 w 2086"/>
                  <a:gd name="T29" fmla="*/ 0 h 1742"/>
                  <a:gd name="T30" fmla="*/ 0 w 2086"/>
                  <a:gd name="T31" fmla="*/ 0 h 1742"/>
                  <a:gd name="T32" fmla="*/ 0 w 2086"/>
                  <a:gd name="T33" fmla="*/ 0 h 1742"/>
                  <a:gd name="T34" fmla="*/ 0 w 2086"/>
                  <a:gd name="T35" fmla="*/ 0 h 1742"/>
                  <a:gd name="T36" fmla="*/ 0 w 2086"/>
                  <a:gd name="T37" fmla="*/ 0 h 1742"/>
                  <a:gd name="T38" fmla="*/ 0 w 2086"/>
                  <a:gd name="T39" fmla="*/ 0 h 1742"/>
                  <a:gd name="T40" fmla="*/ 0 w 2086"/>
                  <a:gd name="T41" fmla="*/ 0 h 1742"/>
                  <a:gd name="T42" fmla="*/ 0 w 2086"/>
                  <a:gd name="T43" fmla="*/ 0 h 1742"/>
                  <a:gd name="T44" fmla="*/ 0 w 2086"/>
                  <a:gd name="T45" fmla="*/ 0 h 17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86"/>
                  <a:gd name="T70" fmla="*/ 0 h 1742"/>
                  <a:gd name="T71" fmla="*/ 2086 w 2086"/>
                  <a:gd name="T72" fmla="*/ 1742 h 17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86" h="1742">
                    <a:moveTo>
                      <a:pt x="1214" y="150"/>
                    </a:moveTo>
                    <a:lnTo>
                      <a:pt x="1236" y="57"/>
                    </a:lnTo>
                    <a:lnTo>
                      <a:pt x="1169" y="0"/>
                    </a:lnTo>
                    <a:lnTo>
                      <a:pt x="0" y="83"/>
                    </a:lnTo>
                    <a:lnTo>
                      <a:pt x="120" y="318"/>
                    </a:lnTo>
                    <a:lnTo>
                      <a:pt x="389" y="717"/>
                    </a:lnTo>
                    <a:lnTo>
                      <a:pt x="445" y="1453"/>
                    </a:lnTo>
                    <a:lnTo>
                      <a:pt x="456" y="1640"/>
                    </a:lnTo>
                    <a:lnTo>
                      <a:pt x="1834" y="1510"/>
                    </a:lnTo>
                    <a:lnTo>
                      <a:pt x="1792" y="1734"/>
                    </a:lnTo>
                    <a:lnTo>
                      <a:pt x="1936" y="1742"/>
                    </a:lnTo>
                    <a:lnTo>
                      <a:pt x="2021" y="1494"/>
                    </a:lnTo>
                    <a:lnTo>
                      <a:pt x="2074" y="1325"/>
                    </a:lnTo>
                    <a:lnTo>
                      <a:pt x="2086" y="1250"/>
                    </a:lnTo>
                    <a:lnTo>
                      <a:pt x="1984" y="1250"/>
                    </a:lnTo>
                    <a:lnTo>
                      <a:pt x="1972" y="1169"/>
                    </a:lnTo>
                    <a:lnTo>
                      <a:pt x="1925" y="1086"/>
                    </a:lnTo>
                    <a:lnTo>
                      <a:pt x="1696" y="862"/>
                    </a:lnTo>
                    <a:lnTo>
                      <a:pt x="1725" y="717"/>
                    </a:lnTo>
                    <a:lnTo>
                      <a:pt x="1683" y="535"/>
                    </a:lnTo>
                    <a:lnTo>
                      <a:pt x="1556" y="576"/>
                    </a:lnTo>
                    <a:lnTo>
                      <a:pt x="1291" y="286"/>
                    </a:lnTo>
                    <a:lnTo>
                      <a:pt x="1214" y="15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6" name="Freeform 95">
                <a:extLst>
                  <a:ext uri="{FF2B5EF4-FFF2-40B4-BE49-F238E27FC236}">
                    <a16:creationId xmlns:a16="http://schemas.microsoft.com/office/drawing/2014/main" id="{1E095D50-4A99-4A19-B110-D4C8ADA288C9}"/>
                  </a:ext>
                </a:extLst>
              </p:cNvPr>
              <p:cNvSpPr>
                <a:spLocks/>
              </p:cNvSpPr>
              <p:nvPr/>
            </p:nvSpPr>
            <p:spPr bwMode="auto">
              <a:xfrm>
                <a:off x="6344595" y="3431263"/>
                <a:ext cx="600075" cy="566738"/>
              </a:xfrm>
              <a:custGeom>
                <a:avLst/>
                <a:gdLst>
                  <a:gd name="T0" fmla="*/ 0 w 1480"/>
                  <a:gd name="T1" fmla="*/ 0 h 1499"/>
                  <a:gd name="T2" fmla="*/ 0 w 1480"/>
                  <a:gd name="T3" fmla="*/ 0 h 1499"/>
                  <a:gd name="T4" fmla="*/ 0 w 1480"/>
                  <a:gd name="T5" fmla="*/ 0 h 1499"/>
                  <a:gd name="T6" fmla="*/ 0 w 1480"/>
                  <a:gd name="T7" fmla="*/ 0 h 1499"/>
                  <a:gd name="T8" fmla="*/ 0 w 1480"/>
                  <a:gd name="T9" fmla="*/ 0 h 1499"/>
                  <a:gd name="T10" fmla="*/ 0 w 1480"/>
                  <a:gd name="T11" fmla="*/ 0 h 1499"/>
                  <a:gd name="T12" fmla="*/ 0 w 1480"/>
                  <a:gd name="T13" fmla="*/ 0 h 1499"/>
                  <a:gd name="T14" fmla="*/ 0 w 1480"/>
                  <a:gd name="T15" fmla="*/ 0 h 1499"/>
                  <a:gd name="T16" fmla="*/ 0 w 1480"/>
                  <a:gd name="T17" fmla="*/ 0 h 1499"/>
                  <a:gd name="T18" fmla="*/ 0 w 1480"/>
                  <a:gd name="T19" fmla="*/ 0 h 1499"/>
                  <a:gd name="T20" fmla="*/ 0 w 1480"/>
                  <a:gd name="T21" fmla="*/ 0 h 14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0"/>
                  <a:gd name="T34" fmla="*/ 0 h 1499"/>
                  <a:gd name="T35" fmla="*/ 1480 w 1480"/>
                  <a:gd name="T36" fmla="*/ 1499 h 14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0" h="1499">
                    <a:moveTo>
                      <a:pt x="1159" y="1436"/>
                    </a:moveTo>
                    <a:lnTo>
                      <a:pt x="1133" y="1274"/>
                    </a:lnTo>
                    <a:lnTo>
                      <a:pt x="1353" y="614"/>
                    </a:lnTo>
                    <a:lnTo>
                      <a:pt x="1480" y="232"/>
                    </a:lnTo>
                    <a:lnTo>
                      <a:pt x="1337" y="224"/>
                    </a:lnTo>
                    <a:lnTo>
                      <a:pt x="1379" y="0"/>
                    </a:lnTo>
                    <a:lnTo>
                      <a:pt x="0" y="130"/>
                    </a:lnTo>
                    <a:lnTo>
                      <a:pt x="93" y="1265"/>
                    </a:lnTo>
                    <a:lnTo>
                      <a:pt x="248" y="1312"/>
                    </a:lnTo>
                    <a:lnTo>
                      <a:pt x="268" y="1499"/>
                    </a:lnTo>
                    <a:lnTo>
                      <a:pt x="1159" y="1436"/>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7" name="Freeform 96">
                <a:extLst>
                  <a:ext uri="{FF2B5EF4-FFF2-40B4-BE49-F238E27FC236}">
                    <a16:creationId xmlns:a16="http://schemas.microsoft.com/office/drawing/2014/main" id="{4198556A-86C8-4F99-8D73-E68177B478B8}"/>
                  </a:ext>
                </a:extLst>
              </p:cNvPr>
              <p:cNvSpPr>
                <a:spLocks/>
              </p:cNvSpPr>
              <p:nvPr/>
            </p:nvSpPr>
            <p:spPr bwMode="auto">
              <a:xfrm>
                <a:off x="6344595" y="3431263"/>
                <a:ext cx="600075" cy="566738"/>
              </a:xfrm>
              <a:custGeom>
                <a:avLst/>
                <a:gdLst>
                  <a:gd name="T0" fmla="*/ 0 w 1480"/>
                  <a:gd name="T1" fmla="*/ 0 h 1499"/>
                  <a:gd name="T2" fmla="*/ 0 w 1480"/>
                  <a:gd name="T3" fmla="*/ 0 h 1499"/>
                  <a:gd name="T4" fmla="*/ 0 w 1480"/>
                  <a:gd name="T5" fmla="*/ 0 h 1499"/>
                  <a:gd name="T6" fmla="*/ 0 w 1480"/>
                  <a:gd name="T7" fmla="*/ 0 h 1499"/>
                  <a:gd name="T8" fmla="*/ 0 w 1480"/>
                  <a:gd name="T9" fmla="*/ 0 h 1499"/>
                  <a:gd name="T10" fmla="*/ 0 w 1480"/>
                  <a:gd name="T11" fmla="*/ 0 h 1499"/>
                  <a:gd name="T12" fmla="*/ 0 w 1480"/>
                  <a:gd name="T13" fmla="*/ 0 h 1499"/>
                  <a:gd name="T14" fmla="*/ 0 w 1480"/>
                  <a:gd name="T15" fmla="*/ 0 h 1499"/>
                  <a:gd name="T16" fmla="*/ 0 w 1480"/>
                  <a:gd name="T17" fmla="*/ 0 h 1499"/>
                  <a:gd name="T18" fmla="*/ 0 w 1480"/>
                  <a:gd name="T19" fmla="*/ 0 h 1499"/>
                  <a:gd name="T20" fmla="*/ 0 w 1480"/>
                  <a:gd name="T21" fmla="*/ 0 h 14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80"/>
                  <a:gd name="T34" fmla="*/ 0 h 1499"/>
                  <a:gd name="T35" fmla="*/ 1480 w 1480"/>
                  <a:gd name="T36" fmla="*/ 1499 h 14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80" h="1499">
                    <a:moveTo>
                      <a:pt x="1159" y="1436"/>
                    </a:moveTo>
                    <a:lnTo>
                      <a:pt x="1133" y="1274"/>
                    </a:lnTo>
                    <a:lnTo>
                      <a:pt x="1353" y="614"/>
                    </a:lnTo>
                    <a:lnTo>
                      <a:pt x="1480" y="232"/>
                    </a:lnTo>
                    <a:lnTo>
                      <a:pt x="1337" y="224"/>
                    </a:lnTo>
                    <a:lnTo>
                      <a:pt x="1379" y="0"/>
                    </a:lnTo>
                    <a:lnTo>
                      <a:pt x="0" y="130"/>
                    </a:lnTo>
                    <a:lnTo>
                      <a:pt x="93" y="1265"/>
                    </a:lnTo>
                    <a:lnTo>
                      <a:pt x="248" y="1312"/>
                    </a:lnTo>
                    <a:lnTo>
                      <a:pt x="268" y="1499"/>
                    </a:lnTo>
                    <a:lnTo>
                      <a:pt x="1159" y="143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8" name="Freeform 97">
                <a:extLst>
                  <a:ext uri="{FF2B5EF4-FFF2-40B4-BE49-F238E27FC236}">
                    <a16:creationId xmlns:a16="http://schemas.microsoft.com/office/drawing/2014/main" id="{10806727-8BDC-4315-A9A3-9EEF8CACD960}"/>
                  </a:ext>
                </a:extLst>
              </p:cNvPr>
              <p:cNvSpPr>
                <a:spLocks/>
              </p:cNvSpPr>
              <p:nvPr/>
            </p:nvSpPr>
            <p:spPr bwMode="auto">
              <a:xfrm>
                <a:off x="5190482" y="1605638"/>
                <a:ext cx="847725" cy="488950"/>
              </a:xfrm>
              <a:custGeom>
                <a:avLst/>
                <a:gdLst>
                  <a:gd name="T0" fmla="*/ 0 w 2083"/>
                  <a:gd name="T1" fmla="*/ 0 h 1294"/>
                  <a:gd name="T2" fmla="*/ 0 w 2083"/>
                  <a:gd name="T3" fmla="*/ 0 h 1294"/>
                  <a:gd name="T4" fmla="*/ 0 w 2083"/>
                  <a:gd name="T5" fmla="*/ 0 h 1294"/>
                  <a:gd name="T6" fmla="*/ 0 w 2083"/>
                  <a:gd name="T7" fmla="*/ 0 h 1294"/>
                  <a:gd name="T8" fmla="*/ 0 w 2083"/>
                  <a:gd name="T9" fmla="*/ 0 h 1294"/>
                  <a:gd name="T10" fmla="*/ 0 w 2083"/>
                  <a:gd name="T11" fmla="*/ 0 h 1294"/>
                  <a:gd name="T12" fmla="*/ 0 w 2083"/>
                  <a:gd name="T13" fmla="*/ 0 h 1294"/>
                  <a:gd name="T14" fmla="*/ 0 w 2083"/>
                  <a:gd name="T15" fmla="*/ 0 h 1294"/>
                  <a:gd name="T16" fmla="*/ 0 60000 65536"/>
                  <a:gd name="T17" fmla="*/ 0 60000 65536"/>
                  <a:gd name="T18" fmla="*/ 0 60000 65536"/>
                  <a:gd name="T19" fmla="*/ 0 60000 65536"/>
                  <a:gd name="T20" fmla="*/ 0 60000 65536"/>
                  <a:gd name="T21" fmla="*/ 0 60000 65536"/>
                  <a:gd name="T22" fmla="*/ 0 60000 65536"/>
                  <a:gd name="T23" fmla="*/ 0 60000 65536"/>
                  <a:gd name="T24" fmla="*/ 0 w 2083"/>
                  <a:gd name="T25" fmla="*/ 0 h 1294"/>
                  <a:gd name="T26" fmla="*/ 2083 w 2083"/>
                  <a:gd name="T27" fmla="*/ 1294 h 12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3" h="1294">
                    <a:moveTo>
                      <a:pt x="2083" y="1294"/>
                    </a:moveTo>
                    <a:lnTo>
                      <a:pt x="0" y="1251"/>
                    </a:lnTo>
                    <a:lnTo>
                      <a:pt x="40" y="0"/>
                    </a:lnTo>
                    <a:lnTo>
                      <a:pt x="1824" y="53"/>
                    </a:lnTo>
                    <a:lnTo>
                      <a:pt x="1824" y="87"/>
                    </a:lnTo>
                    <a:lnTo>
                      <a:pt x="1872" y="489"/>
                    </a:lnTo>
                    <a:lnTo>
                      <a:pt x="1939" y="643"/>
                    </a:lnTo>
                    <a:lnTo>
                      <a:pt x="2083" y="1294"/>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19" name="Freeform 98">
                <a:extLst>
                  <a:ext uri="{FF2B5EF4-FFF2-40B4-BE49-F238E27FC236}">
                    <a16:creationId xmlns:a16="http://schemas.microsoft.com/office/drawing/2014/main" id="{B4D57F14-EB3F-4D38-940B-5B12F78C5CA6}"/>
                  </a:ext>
                </a:extLst>
              </p:cNvPr>
              <p:cNvSpPr>
                <a:spLocks/>
              </p:cNvSpPr>
              <p:nvPr/>
            </p:nvSpPr>
            <p:spPr bwMode="auto">
              <a:xfrm>
                <a:off x="5190482" y="1605638"/>
                <a:ext cx="847725" cy="488950"/>
              </a:xfrm>
              <a:custGeom>
                <a:avLst/>
                <a:gdLst>
                  <a:gd name="T0" fmla="*/ 0 w 2083"/>
                  <a:gd name="T1" fmla="*/ 0 h 1294"/>
                  <a:gd name="T2" fmla="*/ 0 w 2083"/>
                  <a:gd name="T3" fmla="*/ 0 h 1294"/>
                  <a:gd name="T4" fmla="*/ 0 w 2083"/>
                  <a:gd name="T5" fmla="*/ 0 h 1294"/>
                  <a:gd name="T6" fmla="*/ 0 w 2083"/>
                  <a:gd name="T7" fmla="*/ 0 h 1294"/>
                  <a:gd name="T8" fmla="*/ 0 w 2083"/>
                  <a:gd name="T9" fmla="*/ 0 h 1294"/>
                  <a:gd name="T10" fmla="*/ 0 w 2083"/>
                  <a:gd name="T11" fmla="*/ 0 h 1294"/>
                  <a:gd name="T12" fmla="*/ 0 w 2083"/>
                  <a:gd name="T13" fmla="*/ 0 h 1294"/>
                  <a:gd name="T14" fmla="*/ 0 w 2083"/>
                  <a:gd name="T15" fmla="*/ 0 h 1294"/>
                  <a:gd name="T16" fmla="*/ 0 60000 65536"/>
                  <a:gd name="T17" fmla="*/ 0 60000 65536"/>
                  <a:gd name="T18" fmla="*/ 0 60000 65536"/>
                  <a:gd name="T19" fmla="*/ 0 60000 65536"/>
                  <a:gd name="T20" fmla="*/ 0 60000 65536"/>
                  <a:gd name="T21" fmla="*/ 0 60000 65536"/>
                  <a:gd name="T22" fmla="*/ 0 60000 65536"/>
                  <a:gd name="T23" fmla="*/ 0 60000 65536"/>
                  <a:gd name="T24" fmla="*/ 0 w 2083"/>
                  <a:gd name="T25" fmla="*/ 0 h 1294"/>
                  <a:gd name="T26" fmla="*/ 2083 w 2083"/>
                  <a:gd name="T27" fmla="*/ 1294 h 12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3" h="1294">
                    <a:moveTo>
                      <a:pt x="2083" y="1294"/>
                    </a:moveTo>
                    <a:lnTo>
                      <a:pt x="0" y="1251"/>
                    </a:lnTo>
                    <a:lnTo>
                      <a:pt x="40" y="0"/>
                    </a:lnTo>
                    <a:lnTo>
                      <a:pt x="1824" y="53"/>
                    </a:lnTo>
                    <a:lnTo>
                      <a:pt x="1824" y="87"/>
                    </a:lnTo>
                    <a:lnTo>
                      <a:pt x="1872" y="489"/>
                    </a:lnTo>
                    <a:lnTo>
                      <a:pt x="1939" y="643"/>
                    </a:lnTo>
                    <a:lnTo>
                      <a:pt x="2083" y="1294"/>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0" name="Freeform 99">
                <a:extLst>
                  <a:ext uri="{FF2B5EF4-FFF2-40B4-BE49-F238E27FC236}">
                    <a16:creationId xmlns:a16="http://schemas.microsoft.com/office/drawing/2014/main" id="{E1061A3D-8410-492B-9537-26EE84BEBD25}"/>
                  </a:ext>
                </a:extLst>
              </p:cNvPr>
              <p:cNvSpPr>
                <a:spLocks/>
              </p:cNvSpPr>
              <p:nvPr/>
            </p:nvSpPr>
            <p:spPr bwMode="auto">
              <a:xfrm>
                <a:off x="5171432" y="2078713"/>
                <a:ext cx="893763" cy="509588"/>
              </a:xfrm>
              <a:custGeom>
                <a:avLst/>
                <a:gdLst>
                  <a:gd name="T0" fmla="*/ 0 w 2201"/>
                  <a:gd name="T1" fmla="*/ 0 h 1348"/>
                  <a:gd name="T2" fmla="*/ 0 w 2201"/>
                  <a:gd name="T3" fmla="*/ 0 h 1348"/>
                  <a:gd name="T4" fmla="*/ 0 w 2201"/>
                  <a:gd name="T5" fmla="*/ 0 h 1348"/>
                  <a:gd name="T6" fmla="*/ 0 w 2201"/>
                  <a:gd name="T7" fmla="*/ 0 h 1348"/>
                  <a:gd name="T8" fmla="*/ 0 w 2201"/>
                  <a:gd name="T9" fmla="*/ 0 h 1348"/>
                  <a:gd name="T10" fmla="*/ 0 w 2201"/>
                  <a:gd name="T11" fmla="*/ 0 h 1348"/>
                  <a:gd name="T12" fmla="*/ 0 w 2201"/>
                  <a:gd name="T13" fmla="*/ 0 h 1348"/>
                  <a:gd name="T14" fmla="*/ 0 w 2201"/>
                  <a:gd name="T15" fmla="*/ 0 h 1348"/>
                  <a:gd name="T16" fmla="*/ 0 w 2201"/>
                  <a:gd name="T17" fmla="*/ 0 h 1348"/>
                  <a:gd name="T18" fmla="*/ 0 w 2201"/>
                  <a:gd name="T19" fmla="*/ 0 h 1348"/>
                  <a:gd name="T20" fmla="*/ 0 w 2201"/>
                  <a:gd name="T21" fmla="*/ 0 h 1348"/>
                  <a:gd name="T22" fmla="*/ 0 w 2201"/>
                  <a:gd name="T23" fmla="*/ 0 h 1348"/>
                  <a:gd name="T24" fmla="*/ 0 w 2201"/>
                  <a:gd name="T25" fmla="*/ 0 h 1348"/>
                  <a:gd name="T26" fmla="*/ 0 w 2201"/>
                  <a:gd name="T27" fmla="*/ 0 h 1348"/>
                  <a:gd name="T28" fmla="*/ 0 w 2201"/>
                  <a:gd name="T29" fmla="*/ 0 h 1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1"/>
                  <a:gd name="T46" fmla="*/ 0 h 1348"/>
                  <a:gd name="T47" fmla="*/ 2201 w 2201"/>
                  <a:gd name="T48" fmla="*/ 1348 h 1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1" h="1348">
                    <a:moveTo>
                      <a:pt x="2133" y="43"/>
                    </a:moveTo>
                    <a:lnTo>
                      <a:pt x="49" y="0"/>
                    </a:lnTo>
                    <a:lnTo>
                      <a:pt x="27" y="353"/>
                    </a:lnTo>
                    <a:lnTo>
                      <a:pt x="0" y="1149"/>
                    </a:lnTo>
                    <a:lnTo>
                      <a:pt x="1575" y="1171"/>
                    </a:lnTo>
                    <a:lnTo>
                      <a:pt x="1792" y="1253"/>
                    </a:lnTo>
                    <a:lnTo>
                      <a:pt x="1902" y="1210"/>
                    </a:lnTo>
                    <a:lnTo>
                      <a:pt x="1997" y="1253"/>
                    </a:lnTo>
                    <a:lnTo>
                      <a:pt x="1997" y="1271"/>
                    </a:lnTo>
                    <a:lnTo>
                      <a:pt x="2155" y="1348"/>
                    </a:lnTo>
                    <a:lnTo>
                      <a:pt x="2133" y="1050"/>
                    </a:lnTo>
                    <a:lnTo>
                      <a:pt x="2201" y="1009"/>
                    </a:lnTo>
                    <a:lnTo>
                      <a:pt x="2166" y="294"/>
                    </a:lnTo>
                    <a:lnTo>
                      <a:pt x="2051" y="167"/>
                    </a:lnTo>
                    <a:lnTo>
                      <a:pt x="2133" y="43"/>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1" name="Freeform 100">
                <a:extLst>
                  <a:ext uri="{FF2B5EF4-FFF2-40B4-BE49-F238E27FC236}">
                    <a16:creationId xmlns:a16="http://schemas.microsoft.com/office/drawing/2014/main" id="{2377F140-3149-43E9-9F2A-DE81AE18E104}"/>
                  </a:ext>
                </a:extLst>
              </p:cNvPr>
              <p:cNvSpPr>
                <a:spLocks/>
              </p:cNvSpPr>
              <p:nvPr/>
            </p:nvSpPr>
            <p:spPr bwMode="auto">
              <a:xfrm>
                <a:off x="5171432" y="2078713"/>
                <a:ext cx="893763" cy="509588"/>
              </a:xfrm>
              <a:custGeom>
                <a:avLst/>
                <a:gdLst>
                  <a:gd name="T0" fmla="*/ 0 w 2201"/>
                  <a:gd name="T1" fmla="*/ 0 h 1348"/>
                  <a:gd name="T2" fmla="*/ 0 w 2201"/>
                  <a:gd name="T3" fmla="*/ 0 h 1348"/>
                  <a:gd name="T4" fmla="*/ 0 w 2201"/>
                  <a:gd name="T5" fmla="*/ 0 h 1348"/>
                  <a:gd name="T6" fmla="*/ 0 w 2201"/>
                  <a:gd name="T7" fmla="*/ 0 h 1348"/>
                  <a:gd name="T8" fmla="*/ 0 w 2201"/>
                  <a:gd name="T9" fmla="*/ 0 h 1348"/>
                  <a:gd name="T10" fmla="*/ 0 w 2201"/>
                  <a:gd name="T11" fmla="*/ 0 h 1348"/>
                  <a:gd name="T12" fmla="*/ 0 w 2201"/>
                  <a:gd name="T13" fmla="*/ 0 h 1348"/>
                  <a:gd name="T14" fmla="*/ 0 w 2201"/>
                  <a:gd name="T15" fmla="*/ 0 h 1348"/>
                  <a:gd name="T16" fmla="*/ 0 w 2201"/>
                  <a:gd name="T17" fmla="*/ 0 h 1348"/>
                  <a:gd name="T18" fmla="*/ 0 w 2201"/>
                  <a:gd name="T19" fmla="*/ 0 h 1348"/>
                  <a:gd name="T20" fmla="*/ 0 w 2201"/>
                  <a:gd name="T21" fmla="*/ 0 h 1348"/>
                  <a:gd name="T22" fmla="*/ 0 w 2201"/>
                  <a:gd name="T23" fmla="*/ 0 h 1348"/>
                  <a:gd name="T24" fmla="*/ 0 w 2201"/>
                  <a:gd name="T25" fmla="*/ 0 h 1348"/>
                  <a:gd name="T26" fmla="*/ 0 w 2201"/>
                  <a:gd name="T27" fmla="*/ 0 h 1348"/>
                  <a:gd name="T28" fmla="*/ 0 w 2201"/>
                  <a:gd name="T29" fmla="*/ 0 h 1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1"/>
                  <a:gd name="T46" fmla="*/ 0 h 1348"/>
                  <a:gd name="T47" fmla="*/ 2201 w 2201"/>
                  <a:gd name="T48" fmla="*/ 1348 h 1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1" h="1348">
                    <a:moveTo>
                      <a:pt x="2133" y="43"/>
                    </a:moveTo>
                    <a:lnTo>
                      <a:pt x="49" y="0"/>
                    </a:lnTo>
                    <a:lnTo>
                      <a:pt x="27" y="353"/>
                    </a:lnTo>
                    <a:lnTo>
                      <a:pt x="0" y="1149"/>
                    </a:lnTo>
                    <a:lnTo>
                      <a:pt x="1575" y="1171"/>
                    </a:lnTo>
                    <a:lnTo>
                      <a:pt x="1792" y="1253"/>
                    </a:lnTo>
                    <a:lnTo>
                      <a:pt x="1902" y="1210"/>
                    </a:lnTo>
                    <a:lnTo>
                      <a:pt x="1997" y="1253"/>
                    </a:lnTo>
                    <a:lnTo>
                      <a:pt x="1997" y="1271"/>
                    </a:lnTo>
                    <a:lnTo>
                      <a:pt x="2155" y="1348"/>
                    </a:lnTo>
                    <a:lnTo>
                      <a:pt x="2133" y="1050"/>
                    </a:lnTo>
                    <a:lnTo>
                      <a:pt x="2201" y="1009"/>
                    </a:lnTo>
                    <a:lnTo>
                      <a:pt x="2166" y="294"/>
                    </a:lnTo>
                    <a:lnTo>
                      <a:pt x="2051" y="167"/>
                    </a:lnTo>
                    <a:lnTo>
                      <a:pt x="2133" y="43"/>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2" name="Freeform 101">
                <a:extLst>
                  <a:ext uri="{FF2B5EF4-FFF2-40B4-BE49-F238E27FC236}">
                    <a16:creationId xmlns:a16="http://schemas.microsoft.com/office/drawing/2014/main" id="{10AF22CE-575C-4BD2-8943-97E2EA1E560D}"/>
                  </a:ext>
                </a:extLst>
              </p:cNvPr>
              <p:cNvSpPr>
                <a:spLocks/>
              </p:cNvSpPr>
              <p:nvPr/>
            </p:nvSpPr>
            <p:spPr bwMode="auto">
              <a:xfrm>
                <a:off x="5166670" y="2513688"/>
                <a:ext cx="1042988" cy="469900"/>
              </a:xfrm>
              <a:custGeom>
                <a:avLst/>
                <a:gdLst>
                  <a:gd name="T0" fmla="*/ 0 w 2566"/>
                  <a:gd name="T1" fmla="*/ 0 h 1242"/>
                  <a:gd name="T2" fmla="*/ 0 w 2566"/>
                  <a:gd name="T3" fmla="*/ 0 h 1242"/>
                  <a:gd name="T4" fmla="*/ 0 w 2566"/>
                  <a:gd name="T5" fmla="*/ 0 h 1242"/>
                  <a:gd name="T6" fmla="*/ 0 w 2566"/>
                  <a:gd name="T7" fmla="*/ 0 h 1242"/>
                  <a:gd name="T8" fmla="*/ 0 w 2566"/>
                  <a:gd name="T9" fmla="*/ 0 h 1242"/>
                  <a:gd name="T10" fmla="*/ 0 w 2566"/>
                  <a:gd name="T11" fmla="*/ 0 h 1242"/>
                  <a:gd name="T12" fmla="*/ 0 w 2566"/>
                  <a:gd name="T13" fmla="*/ 0 h 1242"/>
                  <a:gd name="T14" fmla="*/ 0 w 2566"/>
                  <a:gd name="T15" fmla="*/ 0 h 1242"/>
                  <a:gd name="T16" fmla="*/ 0 w 2566"/>
                  <a:gd name="T17" fmla="*/ 0 h 1242"/>
                  <a:gd name="T18" fmla="*/ 0 w 2566"/>
                  <a:gd name="T19" fmla="*/ 0 h 1242"/>
                  <a:gd name="T20" fmla="*/ 0 w 2566"/>
                  <a:gd name="T21" fmla="*/ 0 h 1242"/>
                  <a:gd name="T22" fmla="*/ 0 w 2566"/>
                  <a:gd name="T23" fmla="*/ 0 h 1242"/>
                  <a:gd name="T24" fmla="*/ 0 w 2566"/>
                  <a:gd name="T25" fmla="*/ 0 h 1242"/>
                  <a:gd name="T26" fmla="*/ 0 w 2566"/>
                  <a:gd name="T27" fmla="*/ 0 h 1242"/>
                  <a:gd name="T28" fmla="*/ 0 w 2566"/>
                  <a:gd name="T29" fmla="*/ 0 h 1242"/>
                  <a:gd name="T30" fmla="*/ 0 w 2566"/>
                  <a:gd name="T31" fmla="*/ 0 h 1242"/>
                  <a:gd name="T32" fmla="*/ 0 w 2566"/>
                  <a:gd name="T33" fmla="*/ 0 h 1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66"/>
                  <a:gd name="T52" fmla="*/ 0 h 1242"/>
                  <a:gd name="T53" fmla="*/ 2566 w 2566"/>
                  <a:gd name="T54" fmla="*/ 1242 h 1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66" h="1242">
                    <a:moveTo>
                      <a:pt x="2010" y="121"/>
                    </a:moveTo>
                    <a:lnTo>
                      <a:pt x="2010" y="103"/>
                    </a:lnTo>
                    <a:lnTo>
                      <a:pt x="1914" y="60"/>
                    </a:lnTo>
                    <a:lnTo>
                      <a:pt x="1805" y="103"/>
                    </a:lnTo>
                    <a:lnTo>
                      <a:pt x="1592" y="22"/>
                    </a:lnTo>
                    <a:lnTo>
                      <a:pt x="11" y="0"/>
                    </a:lnTo>
                    <a:lnTo>
                      <a:pt x="0" y="757"/>
                    </a:lnTo>
                    <a:lnTo>
                      <a:pt x="513" y="778"/>
                    </a:lnTo>
                    <a:lnTo>
                      <a:pt x="499" y="1143"/>
                    </a:lnTo>
                    <a:lnTo>
                      <a:pt x="2019" y="1206"/>
                    </a:lnTo>
                    <a:lnTo>
                      <a:pt x="2566" y="1242"/>
                    </a:lnTo>
                    <a:lnTo>
                      <a:pt x="2444" y="1007"/>
                    </a:lnTo>
                    <a:lnTo>
                      <a:pt x="2419" y="946"/>
                    </a:lnTo>
                    <a:lnTo>
                      <a:pt x="2401" y="844"/>
                    </a:lnTo>
                    <a:lnTo>
                      <a:pt x="2196" y="329"/>
                    </a:lnTo>
                    <a:lnTo>
                      <a:pt x="2168" y="199"/>
                    </a:lnTo>
                    <a:lnTo>
                      <a:pt x="2010" y="121"/>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3" name="Freeform 102">
                <a:extLst>
                  <a:ext uri="{FF2B5EF4-FFF2-40B4-BE49-F238E27FC236}">
                    <a16:creationId xmlns:a16="http://schemas.microsoft.com/office/drawing/2014/main" id="{797BE560-0D3E-483E-8D8B-D52F6E1F4222}"/>
                  </a:ext>
                </a:extLst>
              </p:cNvPr>
              <p:cNvSpPr>
                <a:spLocks/>
              </p:cNvSpPr>
              <p:nvPr/>
            </p:nvSpPr>
            <p:spPr bwMode="auto">
              <a:xfrm>
                <a:off x="5166670" y="2513688"/>
                <a:ext cx="1042988" cy="469900"/>
              </a:xfrm>
              <a:custGeom>
                <a:avLst/>
                <a:gdLst>
                  <a:gd name="T0" fmla="*/ 0 w 2566"/>
                  <a:gd name="T1" fmla="*/ 0 h 1242"/>
                  <a:gd name="T2" fmla="*/ 0 w 2566"/>
                  <a:gd name="T3" fmla="*/ 0 h 1242"/>
                  <a:gd name="T4" fmla="*/ 0 w 2566"/>
                  <a:gd name="T5" fmla="*/ 0 h 1242"/>
                  <a:gd name="T6" fmla="*/ 0 w 2566"/>
                  <a:gd name="T7" fmla="*/ 0 h 1242"/>
                  <a:gd name="T8" fmla="*/ 0 w 2566"/>
                  <a:gd name="T9" fmla="*/ 0 h 1242"/>
                  <a:gd name="T10" fmla="*/ 0 w 2566"/>
                  <a:gd name="T11" fmla="*/ 0 h 1242"/>
                  <a:gd name="T12" fmla="*/ 0 w 2566"/>
                  <a:gd name="T13" fmla="*/ 0 h 1242"/>
                  <a:gd name="T14" fmla="*/ 0 w 2566"/>
                  <a:gd name="T15" fmla="*/ 0 h 1242"/>
                  <a:gd name="T16" fmla="*/ 0 w 2566"/>
                  <a:gd name="T17" fmla="*/ 0 h 1242"/>
                  <a:gd name="T18" fmla="*/ 0 w 2566"/>
                  <a:gd name="T19" fmla="*/ 0 h 1242"/>
                  <a:gd name="T20" fmla="*/ 0 w 2566"/>
                  <a:gd name="T21" fmla="*/ 0 h 1242"/>
                  <a:gd name="T22" fmla="*/ 0 w 2566"/>
                  <a:gd name="T23" fmla="*/ 0 h 1242"/>
                  <a:gd name="T24" fmla="*/ 0 w 2566"/>
                  <a:gd name="T25" fmla="*/ 0 h 1242"/>
                  <a:gd name="T26" fmla="*/ 0 w 2566"/>
                  <a:gd name="T27" fmla="*/ 0 h 1242"/>
                  <a:gd name="T28" fmla="*/ 0 w 2566"/>
                  <a:gd name="T29" fmla="*/ 0 h 1242"/>
                  <a:gd name="T30" fmla="*/ 0 w 2566"/>
                  <a:gd name="T31" fmla="*/ 0 h 1242"/>
                  <a:gd name="T32" fmla="*/ 0 w 2566"/>
                  <a:gd name="T33" fmla="*/ 0 h 12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66"/>
                  <a:gd name="T52" fmla="*/ 0 h 1242"/>
                  <a:gd name="T53" fmla="*/ 2566 w 2566"/>
                  <a:gd name="T54" fmla="*/ 1242 h 12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66" h="1242">
                    <a:moveTo>
                      <a:pt x="2010" y="121"/>
                    </a:moveTo>
                    <a:lnTo>
                      <a:pt x="2010" y="103"/>
                    </a:lnTo>
                    <a:lnTo>
                      <a:pt x="1914" y="60"/>
                    </a:lnTo>
                    <a:lnTo>
                      <a:pt x="1805" y="103"/>
                    </a:lnTo>
                    <a:lnTo>
                      <a:pt x="1592" y="22"/>
                    </a:lnTo>
                    <a:lnTo>
                      <a:pt x="11" y="0"/>
                    </a:lnTo>
                    <a:lnTo>
                      <a:pt x="0" y="757"/>
                    </a:lnTo>
                    <a:lnTo>
                      <a:pt x="513" y="778"/>
                    </a:lnTo>
                    <a:lnTo>
                      <a:pt x="499" y="1143"/>
                    </a:lnTo>
                    <a:lnTo>
                      <a:pt x="2019" y="1206"/>
                    </a:lnTo>
                    <a:lnTo>
                      <a:pt x="2566" y="1242"/>
                    </a:lnTo>
                    <a:lnTo>
                      <a:pt x="2444" y="1007"/>
                    </a:lnTo>
                    <a:lnTo>
                      <a:pt x="2419" y="946"/>
                    </a:lnTo>
                    <a:lnTo>
                      <a:pt x="2401" y="844"/>
                    </a:lnTo>
                    <a:lnTo>
                      <a:pt x="2196" y="329"/>
                    </a:lnTo>
                    <a:lnTo>
                      <a:pt x="2168" y="199"/>
                    </a:lnTo>
                    <a:lnTo>
                      <a:pt x="2010" y="121"/>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4" name="Freeform 103">
                <a:extLst>
                  <a:ext uri="{FF2B5EF4-FFF2-40B4-BE49-F238E27FC236}">
                    <a16:creationId xmlns:a16="http://schemas.microsoft.com/office/drawing/2014/main" id="{F44F55CB-234F-4CD5-9417-F131C2C89B13}"/>
                  </a:ext>
                </a:extLst>
              </p:cNvPr>
              <p:cNvSpPr>
                <a:spLocks/>
              </p:cNvSpPr>
              <p:nvPr/>
            </p:nvSpPr>
            <p:spPr bwMode="auto">
              <a:xfrm>
                <a:off x="5369870" y="2945488"/>
                <a:ext cx="971550" cy="465138"/>
              </a:xfrm>
              <a:custGeom>
                <a:avLst/>
                <a:gdLst>
                  <a:gd name="T0" fmla="*/ 0 w 2390"/>
                  <a:gd name="T1" fmla="*/ 0 h 1234"/>
                  <a:gd name="T2" fmla="*/ 0 w 2390"/>
                  <a:gd name="T3" fmla="*/ 0 h 1234"/>
                  <a:gd name="T4" fmla="*/ 0 w 2390"/>
                  <a:gd name="T5" fmla="*/ 0 h 1234"/>
                  <a:gd name="T6" fmla="*/ 0 w 2390"/>
                  <a:gd name="T7" fmla="*/ 0 h 1234"/>
                  <a:gd name="T8" fmla="*/ 0 w 2390"/>
                  <a:gd name="T9" fmla="*/ 0 h 1234"/>
                  <a:gd name="T10" fmla="*/ 0 w 2390"/>
                  <a:gd name="T11" fmla="*/ 0 h 1234"/>
                  <a:gd name="T12" fmla="*/ 0 w 2390"/>
                  <a:gd name="T13" fmla="*/ 0 h 1234"/>
                  <a:gd name="T14" fmla="*/ 0 60000 65536"/>
                  <a:gd name="T15" fmla="*/ 0 60000 65536"/>
                  <a:gd name="T16" fmla="*/ 0 60000 65536"/>
                  <a:gd name="T17" fmla="*/ 0 60000 65536"/>
                  <a:gd name="T18" fmla="*/ 0 60000 65536"/>
                  <a:gd name="T19" fmla="*/ 0 60000 65536"/>
                  <a:gd name="T20" fmla="*/ 0 60000 65536"/>
                  <a:gd name="T21" fmla="*/ 0 w 2390"/>
                  <a:gd name="T22" fmla="*/ 0 h 1234"/>
                  <a:gd name="T23" fmla="*/ 2390 w 2390"/>
                  <a:gd name="T24" fmla="*/ 1234 h 1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0" h="1234">
                    <a:moveTo>
                      <a:pt x="0" y="1118"/>
                    </a:moveTo>
                    <a:lnTo>
                      <a:pt x="2390" y="1234"/>
                    </a:lnTo>
                    <a:lnTo>
                      <a:pt x="2334" y="499"/>
                    </a:lnTo>
                    <a:lnTo>
                      <a:pt x="2067" y="99"/>
                    </a:lnTo>
                    <a:lnTo>
                      <a:pt x="1522" y="64"/>
                    </a:lnTo>
                    <a:lnTo>
                      <a:pt x="0" y="0"/>
                    </a:lnTo>
                    <a:lnTo>
                      <a:pt x="0" y="1118"/>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5" name="Freeform 104">
                <a:extLst>
                  <a:ext uri="{FF2B5EF4-FFF2-40B4-BE49-F238E27FC236}">
                    <a16:creationId xmlns:a16="http://schemas.microsoft.com/office/drawing/2014/main" id="{C1F71337-565A-47A8-B2EB-E88B2B64CA99}"/>
                  </a:ext>
                </a:extLst>
              </p:cNvPr>
              <p:cNvSpPr>
                <a:spLocks/>
              </p:cNvSpPr>
              <p:nvPr/>
            </p:nvSpPr>
            <p:spPr bwMode="auto">
              <a:xfrm>
                <a:off x="5369870" y="2945488"/>
                <a:ext cx="971550" cy="465138"/>
              </a:xfrm>
              <a:custGeom>
                <a:avLst/>
                <a:gdLst>
                  <a:gd name="T0" fmla="*/ 0 w 2390"/>
                  <a:gd name="T1" fmla="*/ 0 h 1234"/>
                  <a:gd name="T2" fmla="*/ 0 w 2390"/>
                  <a:gd name="T3" fmla="*/ 0 h 1234"/>
                  <a:gd name="T4" fmla="*/ 0 w 2390"/>
                  <a:gd name="T5" fmla="*/ 0 h 1234"/>
                  <a:gd name="T6" fmla="*/ 0 w 2390"/>
                  <a:gd name="T7" fmla="*/ 0 h 1234"/>
                  <a:gd name="T8" fmla="*/ 0 w 2390"/>
                  <a:gd name="T9" fmla="*/ 0 h 1234"/>
                  <a:gd name="T10" fmla="*/ 0 w 2390"/>
                  <a:gd name="T11" fmla="*/ 0 h 1234"/>
                  <a:gd name="T12" fmla="*/ 0 w 2390"/>
                  <a:gd name="T13" fmla="*/ 0 h 1234"/>
                  <a:gd name="T14" fmla="*/ 0 60000 65536"/>
                  <a:gd name="T15" fmla="*/ 0 60000 65536"/>
                  <a:gd name="T16" fmla="*/ 0 60000 65536"/>
                  <a:gd name="T17" fmla="*/ 0 60000 65536"/>
                  <a:gd name="T18" fmla="*/ 0 60000 65536"/>
                  <a:gd name="T19" fmla="*/ 0 60000 65536"/>
                  <a:gd name="T20" fmla="*/ 0 60000 65536"/>
                  <a:gd name="T21" fmla="*/ 0 w 2390"/>
                  <a:gd name="T22" fmla="*/ 0 h 1234"/>
                  <a:gd name="T23" fmla="*/ 2390 w 2390"/>
                  <a:gd name="T24" fmla="*/ 1234 h 1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0" h="1234">
                    <a:moveTo>
                      <a:pt x="0" y="1118"/>
                    </a:moveTo>
                    <a:lnTo>
                      <a:pt x="2390" y="1234"/>
                    </a:lnTo>
                    <a:lnTo>
                      <a:pt x="2334" y="499"/>
                    </a:lnTo>
                    <a:lnTo>
                      <a:pt x="2067" y="99"/>
                    </a:lnTo>
                    <a:lnTo>
                      <a:pt x="1522" y="64"/>
                    </a:lnTo>
                    <a:lnTo>
                      <a:pt x="0" y="0"/>
                    </a:lnTo>
                    <a:lnTo>
                      <a:pt x="0" y="111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6" name="Freeform 105">
                <a:extLst>
                  <a:ext uri="{FF2B5EF4-FFF2-40B4-BE49-F238E27FC236}">
                    <a16:creationId xmlns:a16="http://schemas.microsoft.com/office/drawing/2014/main" id="{CE2D334D-C75F-4C00-9789-752031703B1E}"/>
                  </a:ext>
                </a:extLst>
              </p:cNvPr>
              <p:cNvSpPr>
                <a:spLocks/>
              </p:cNvSpPr>
              <p:nvPr/>
            </p:nvSpPr>
            <p:spPr bwMode="auto">
              <a:xfrm>
                <a:off x="5231757" y="3361413"/>
                <a:ext cx="1152525" cy="549275"/>
              </a:xfrm>
              <a:custGeom>
                <a:avLst/>
                <a:gdLst>
                  <a:gd name="T0" fmla="*/ 0 w 2837"/>
                  <a:gd name="T1" fmla="*/ 0 h 1450"/>
                  <a:gd name="T2" fmla="*/ 0 w 2837"/>
                  <a:gd name="T3" fmla="*/ 0 h 1450"/>
                  <a:gd name="T4" fmla="*/ 0 w 2837"/>
                  <a:gd name="T5" fmla="*/ 0 h 1450"/>
                  <a:gd name="T6" fmla="*/ 0 w 2837"/>
                  <a:gd name="T7" fmla="*/ 0 h 1450"/>
                  <a:gd name="T8" fmla="*/ 0 w 2837"/>
                  <a:gd name="T9" fmla="*/ 0 h 1450"/>
                  <a:gd name="T10" fmla="*/ 0 w 2837"/>
                  <a:gd name="T11" fmla="*/ 0 h 1450"/>
                  <a:gd name="T12" fmla="*/ 0 w 2837"/>
                  <a:gd name="T13" fmla="*/ 0 h 1450"/>
                  <a:gd name="T14" fmla="*/ 0 w 2837"/>
                  <a:gd name="T15" fmla="*/ 0 h 1450"/>
                  <a:gd name="T16" fmla="*/ 0 w 2837"/>
                  <a:gd name="T17" fmla="*/ 0 h 1450"/>
                  <a:gd name="T18" fmla="*/ 0 w 2837"/>
                  <a:gd name="T19" fmla="*/ 0 h 1450"/>
                  <a:gd name="T20" fmla="*/ 0 w 2837"/>
                  <a:gd name="T21" fmla="*/ 0 h 1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37"/>
                  <a:gd name="T34" fmla="*/ 0 h 1450"/>
                  <a:gd name="T35" fmla="*/ 2837 w 2837"/>
                  <a:gd name="T36" fmla="*/ 1450 h 1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37" h="1450">
                    <a:moveTo>
                      <a:pt x="2733" y="126"/>
                    </a:moveTo>
                    <a:lnTo>
                      <a:pt x="2744" y="315"/>
                    </a:lnTo>
                    <a:lnTo>
                      <a:pt x="2837" y="1450"/>
                    </a:lnTo>
                    <a:lnTo>
                      <a:pt x="2620" y="1377"/>
                    </a:lnTo>
                    <a:lnTo>
                      <a:pt x="1966" y="1415"/>
                    </a:lnTo>
                    <a:lnTo>
                      <a:pt x="959" y="1125"/>
                    </a:lnTo>
                    <a:lnTo>
                      <a:pt x="923" y="260"/>
                    </a:lnTo>
                    <a:lnTo>
                      <a:pt x="0" y="197"/>
                    </a:lnTo>
                    <a:lnTo>
                      <a:pt x="0" y="0"/>
                    </a:lnTo>
                    <a:lnTo>
                      <a:pt x="342" y="10"/>
                    </a:lnTo>
                    <a:lnTo>
                      <a:pt x="2733" y="126"/>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7" name="Freeform 106">
                <a:extLst>
                  <a:ext uri="{FF2B5EF4-FFF2-40B4-BE49-F238E27FC236}">
                    <a16:creationId xmlns:a16="http://schemas.microsoft.com/office/drawing/2014/main" id="{0BBEF5CD-3F43-4BBF-8436-4CC8853E70EE}"/>
                  </a:ext>
                </a:extLst>
              </p:cNvPr>
              <p:cNvSpPr>
                <a:spLocks/>
              </p:cNvSpPr>
              <p:nvPr/>
            </p:nvSpPr>
            <p:spPr bwMode="auto">
              <a:xfrm>
                <a:off x="5231757" y="3361413"/>
                <a:ext cx="1152525" cy="549275"/>
              </a:xfrm>
              <a:custGeom>
                <a:avLst/>
                <a:gdLst>
                  <a:gd name="T0" fmla="*/ 0 w 2837"/>
                  <a:gd name="T1" fmla="*/ 0 h 1450"/>
                  <a:gd name="T2" fmla="*/ 0 w 2837"/>
                  <a:gd name="T3" fmla="*/ 0 h 1450"/>
                  <a:gd name="T4" fmla="*/ 0 w 2837"/>
                  <a:gd name="T5" fmla="*/ 0 h 1450"/>
                  <a:gd name="T6" fmla="*/ 0 w 2837"/>
                  <a:gd name="T7" fmla="*/ 0 h 1450"/>
                  <a:gd name="T8" fmla="*/ 0 w 2837"/>
                  <a:gd name="T9" fmla="*/ 0 h 1450"/>
                  <a:gd name="T10" fmla="*/ 0 w 2837"/>
                  <a:gd name="T11" fmla="*/ 0 h 1450"/>
                  <a:gd name="T12" fmla="*/ 0 w 2837"/>
                  <a:gd name="T13" fmla="*/ 0 h 1450"/>
                  <a:gd name="T14" fmla="*/ 0 w 2837"/>
                  <a:gd name="T15" fmla="*/ 0 h 1450"/>
                  <a:gd name="T16" fmla="*/ 0 w 2837"/>
                  <a:gd name="T17" fmla="*/ 0 h 1450"/>
                  <a:gd name="T18" fmla="*/ 0 w 2837"/>
                  <a:gd name="T19" fmla="*/ 0 h 1450"/>
                  <a:gd name="T20" fmla="*/ 0 w 2837"/>
                  <a:gd name="T21" fmla="*/ 0 h 1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37"/>
                  <a:gd name="T34" fmla="*/ 0 h 1450"/>
                  <a:gd name="T35" fmla="*/ 2837 w 2837"/>
                  <a:gd name="T36" fmla="*/ 1450 h 1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37" h="1450">
                    <a:moveTo>
                      <a:pt x="2733" y="126"/>
                    </a:moveTo>
                    <a:lnTo>
                      <a:pt x="2744" y="315"/>
                    </a:lnTo>
                    <a:lnTo>
                      <a:pt x="2837" y="1450"/>
                    </a:lnTo>
                    <a:lnTo>
                      <a:pt x="2620" y="1377"/>
                    </a:lnTo>
                    <a:lnTo>
                      <a:pt x="1966" y="1415"/>
                    </a:lnTo>
                    <a:lnTo>
                      <a:pt x="959" y="1125"/>
                    </a:lnTo>
                    <a:lnTo>
                      <a:pt x="923" y="260"/>
                    </a:lnTo>
                    <a:lnTo>
                      <a:pt x="0" y="197"/>
                    </a:lnTo>
                    <a:lnTo>
                      <a:pt x="0" y="0"/>
                    </a:lnTo>
                    <a:lnTo>
                      <a:pt x="342" y="10"/>
                    </a:lnTo>
                    <a:lnTo>
                      <a:pt x="2733" y="12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8" name="Freeform 107">
                <a:extLst>
                  <a:ext uri="{FF2B5EF4-FFF2-40B4-BE49-F238E27FC236}">
                    <a16:creationId xmlns:a16="http://schemas.microsoft.com/office/drawing/2014/main" id="{8CEDFECD-D800-43C8-AD10-F2D643D9BE7C}"/>
                  </a:ext>
                </a:extLst>
              </p:cNvPr>
              <p:cNvSpPr>
                <a:spLocks/>
              </p:cNvSpPr>
              <p:nvPr/>
            </p:nvSpPr>
            <p:spPr bwMode="auto">
              <a:xfrm>
                <a:off x="4709470" y="3436026"/>
                <a:ext cx="1820863" cy="1612900"/>
              </a:xfrm>
              <a:custGeom>
                <a:avLst/>
                <a:gdLst>
                  <a:gd name="T0" fmla="*/ 0 w 4483"/>
                  <a:gd name="T1" fmla="*/ 0 h 4264"/>
                  <a:gd name="T2" fmla="*/ 0 w 4483"/>
                  <a:gd name="T3" fmla="*/ 0 h 4264"/>
                  <a:gd name="T4" fmla="*/ 0 w 4483"/>
                  <a:gd name="T5" fmla="*/ 0 h 4264"/>
                  <a:gd name="T6" fmla="*/ 0 w 4483"/>
                  <a:gd name="T7" fmla="*/ 0 h 4264"/>
                  <a:gd name="T8" fmla="*/ 0 w 4483"/>
                  <a:gd name="T9" fmla="*/ 0 h 4264"/>
                  <a:gd name="T10" fmla="*/ 0 w 4483"/>
                  <a:gd name="T11" fmla="*/ 0 h 4264"/>
                  <a:gd name="T12" fmla="*/ 0 w 4483"/>
                  <a:gd name="T13" fmla="*/ 0 h 4264"/>
                  <a:gd name="T14" fmla="*/ 0 w 4483"/>
                  <a:gd name="T15" fmla="*/ 0 h 4264"/>
                  <a:gd name="T16" fmla="*/ 0 w 4483"/>
                  <a:gd name="T17" fmla="*/ 0 h 4264"/>
                  <a:gd name="T18" fmla="*/ 0 w 4483"/>
                  <a:gd name="T19" fmla="*/ 0 h 4264"/>
                  <a:gd name="T20" fmla="*/ 0 w 4483"/>
                  <a:gd name="T21" fmla="*/ 0 h 4264"/>
                  <a:gd name="T22" fmla="*/ 0 w 4483"/>
                  <a:gd name="T23" fmla="*/ 0 h 4264"/>
                  <a:gd name="T24" fmla="*/ 0 w 4483"/>
                  <a:gd name="T25" fmla="*/ 0 h 4264"/>
                  <a:gd name="T26" fmla="*/ 0 w 4483"/>
                  <a:gd name="T27" fmla="*/ 0 h 4264"/>
                  <a:gd name="T28" fmla="*/ 0 w 4483"/>
                  <a:gd name="T29" fmla="*/ 0 h 4264"/>
                  <a:gd name="T30" fmla="*/ 0 w 4483"/>
                  <a:gd name="T31" fmla="*/ 0 h 4264"/>
                  <a:gd name="T32" fmla="*/ 0 w 4483"/>
                  <a:gd name="T33" fmla="*/ 0 h 4264"/>
                  <a:gd name="T34" fmla="*/ 0 w 4483"/>
                  <a:gd name="T35" fmla="*/ 0 h 4264"/>
                  <a:gd name="T36" fmla="*/ 0 w 4483"/>
                  <a:gd name="T37" fmla="*/ 0 h 4264"/>
                  <a:gd name="T38" fmla="*/ 0 w 4483"/>
                  <a:gd name="T39" fmla="*/ 0 h 4264"/>
                  <a:gd name="T40" fmla="*/ 0 w 4483"/>
                  <a:gd name="T41" fmla="*/ 0 h 4264"/>
                  <a:gd name="T42" fmla="*/ 0 w 4483"/>
                  <a:gd name="T43" fmla="*/ 0 h 4264"/>
                  <a:gd name="T44" fmla="*/ 0 w 4483"/>
                  <a:gd name="T45" fmla="*/ 0 h 4264"/>
                  <a:gd name="T46" fmla="*/ 0 w 4483"/>
                  <a:gd name="T47" fmla="*/ 0 h 4264"/>
                  <a:gd name="T48" fmla="*/ 0 w 4483"/>
                  <a:gd name="T49" fmla="*/ 0 h 4264"/>
                  <a:gd name="T50" fmla="*/ 0 w 4483"/>
                  <a:gd name="T51" fmla="*/ 0 h 4264"/>
                  <a:gd name="T52" fmla="*/ 0 w 4483"/>
                  <a:gd name="T53" fmla="*/ 0 h 4264"/>
                  <a:gd name="T54" fmla="*/ 0 w 4483"/>
                  <a:gd name="T55" fmla="*/ 0 h 4264"/>
                  <a:gd name="T56" fmla="*/ 0 w 4483"/>
                  <a:gd name="T57" fmla="*/ 0 h 4264"/>
                  <a:gd name="T58" fmla="*/ 0 w 4483"/>
                  <a:gd name="T59" fmla="*/ 0 h 4264"/>
                  <a:gd name="T60" fmla="*/ 0 w 4483"/>
                  <a:gd name="T61" fmla="*/ 0 h 4264"/>
                  <a:gd name="T62" fmla="*/ 0 w 4483"/>
                  <a:gd name="T63" fmla="*/ 0 h 4264"/>
                  <a:gd name="T64" fmla="*/ 0 w 4483"/>
                  <a:gd name="T65" fmla="*/ 0 h 4264"/>
                  <a:gd name="T66" fmla="*/ 0 w 4483"/>
                  <a:gd name="T67" fmla="*/ 0 h 4264"/>
                  <a:gd name="T68" fmla="*/ 0 w 4483"/>
                  <a:gd name="T69" fmla="*/ 0 h 4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83"/>
                  <a:gd name="T106" fmla="*/ 0 h 4264"/>
                  <a:gd name="T107" fmla="*/ 4483 w 4483"/>
                  <a:gd name="T108" fmla="*/ 4264 h 4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83" h="4264">
                    <a:moveTo>
                      <a:pt x="49" y="1867"/>
                    </a:moveTo>
                    <a:lnTo>
                      <a:pt x="82" y="1785"/>
                    </a:lnTo>
                    <a:lnTo>
                      <a:pt x="1221" y="1852"/>
                    </a:lnTo>
                    <a:lnTo>
                      <a:pt x="1286" y="0"/>
                    </a:lnTo>
                    <a:lnTo>
                      <a:pt x="2208" y="63"/>
                    </a:lnTo>
                    <a:lnTo>
                      <a:pt x="2244" y="929"/>
                    </a:lnTo>
                    <a:lnTo>
                      <a:pt x="3251" y="1219"/>
                    </a:lnTo>
                    <a:lnTo>
                      <a:pt x="3905" y="1180"/>
                    </a:lnTo>
                    <a:lnTo>
                      <a:pt x="4122" y="1253"/>
                    </a:lnTo>
                    <a:lnTo>
                      <a:pt x="4277" y="1300"/>
                    </a:lnTo>
                    <a:lnTo>
                      <a:pt x="4296" y="1487"/>
                    </a:lnTo>
                    <a:lnTo>
                      <a:pt x="4341" y="1896"/>
                    </a:lnTo>
                    <a:lnTo>
                      <a:pt x="4449" y="1954"/>
                    </a:lnTo>
                    <a:lnTo>
                      <a:pt x="4483" y="2405"/>
                    </a:lnTo>
                    <a:lnTo>
                      <a:pt x="4401" y="2492"/>
                    </a:lnTo>
                    <a:lnTo>
                      <a:pt x="4421" y="2727"/>
                    </a:lnTo>
                    <a:lnTo>
                      <a:pt x="4421" y="2735"/>
                    </a:lnTo>
                    <a:lnTo>
                      <a:pt x="3752" y="3198"/>
                    </a:lnTo>
                    <a:lnTo>
                      <a:pt x="3705" y="3224"/>
                    </a:lnTo>
                    <a:lnTo>
                      <a:pt x="3609" y="3182"/>
                    </a:lnTo>
                    <a:lnTo>
                      <a:pt x="3234" y="3754"/>
                    </a:lnTo>
                    <a:lnTo>
                      <a:pt x="3394" y="4246"/>
                    </a:lnTo>
                    <a:lnTo>
                      <a:pt x="3234" y="4264"/>
                    </a:lnTo>
                    <a:lnTo>
                      <a:pt x="2509" y="4104"/>
                    </a:lnTo>
                    <a:lnTo>
                      <a:pt x="2270" y="3554"/>
                    </a:lnTo>
                    <a:lnTo>
                      <a:pt x="2035" y="3343"/>
                    </a:lnTo>
                    <a:lnTo>
                      <a:pt x="1877" y="2955"/>
                    </a:lnTo>
                    <a:lnTo>
                      <a:pt x="1644" y="2753"/>
                    </a:lnTo>
                    <a:lnTo>
                      <a:pt x="1332" y="2709"/>
                    </a:lnTo>
                    <a:lnTo>
                      <a:pt x="1145" y="3141"/>
                    </a:lnTo>
                    <a:lnTo>
                      <a:pt x="627" y="2753"/>
                    </a:lnTo>
                    <a:lnTo>
                      <a:pt x="516" y="2380"/>
                    </a:lnTo>
                    <a:lnTo>
                      <a:pt x="0" y="1867"/>
                    </a:lnTo>
                    <a:lnTo>
                      <a:pt x="18" y="1867"/>
                    </a:lnTo>
                    <a:lnTo>
                      <a:pt x="49" y="1867"/>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29" name="Freeform 109">
                <a:extLst>
                  <a:ext uri="{FF2B5EF4-FFF2-40B4-BE49-F238E27FC236}">
                    <a16:creationId xmlns:a16="http://schemas.microsoft.com/office/drawing/2014/main" id="{B392B0D8-C748-427C-8BD6-ABDC9C73C20F}"/>
                  </a:ext>
                </a:extLst>
              </p:cNvPr>
              <p:cNvSpPr>
                <a:spLocks/>
              </p:cNvSpPr>
              <p:nvPr/>
            </p:nvSpPr>
            <p:spPr bwMode="auto">
              <a:xfrm>
                <a:off x="3952232" y="1467526"/>
                <a:ext cx="1255713" cy="744538"/>
              </a:xfrm>
              <a:custGeom>
                <a:avLst/>
                <a:gdLst>
                  <a:gd name="T0" fmla="*/ 0 w 3090"/>
                  <a:gd name="T1" fmla="*/ 0 h 1962"/>
                  <a:gd name="T2" fmla="*/ 0 w 3090"/>
                  <a:gd name="T3" fmla="*/ 0 h 1962"/>
                  <a:gd name="T4" fmla="*/ 0 w 3090"/>
                  <a:gd name="T5" fmla="*/ 0 h 1962"/>
                  <a:gd name="T6" fmla="*/ 0 w 3090"/>
                  <a:gd name="T7" fmla="*/ 0 h 1962"/>
                  <a:gd name="T8" fmla="*/ 0 w 3090"/>
                  <a:gd name="T9" fmla="*/ 0 h 1962"/>
                  <a:gd name="T10" fmla="*/ 0 w 3090"/>
                  <a:gd name="T11" fmla="*/ 0 h 1962"/>
                  <a:gd name="T12" fmla="*/ 0 w 3090"/>
                  <a:gd name="T13" fmla="*/ 0 h 1962"/>
                  <a:gd name="T14" fmla="*/ 0 w 3090"/>
                  <a:gd name="T15" fmla="*/ 0 h 1962"/>
                  <a:gd name="T16" fmla="*/ 0 w 3090"/>
                  <a:gd name="T17" fmla="*/ 0 h 1962"/>
                  <a:gd name="T18" fmla="*/ 0 w 3090"/>
                  <a:gd name="T19" fmla="*/ 0 h 1962"/>
                  <a:gd name="T20" fmla="*/ 0 w 3090"/>
                  <a:gd name="T21" fmla="*/ 0 h 1962"/>
                  <a:gd name="T22" fmla="*/ 0 w 3090"/>
                  <a:gd name="T23" fmla="*/ 0 h 1962"/>
                  <a:gd name="T24" fmla="*/ 0 w 3090"/>
                  <a:gd name="T25" fmla="*/ 0 h 1962"/>
                  <a:gd name="T26" fmla="*/ 0 w 3090"/>
                  <a:gd name="T27" fmla="*/ 0 h 1962"/>
                  <a:gd name="T28" fmla="*/ 0 w 3090"/>
                  <a:gd name="T29" fmla="*/ 0 h 1962"/>
                  <a:gd name="T30" fmla="*/ 0 w 3090"/>
                  <a:gd name="T31" fmla="*/ 0 h 1962"/>
                  <a:gd name="T32" fmla="*/ 0 w 3090"/>
                  <a:gd name="T33" fmla="*/ 0 h 19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90"/>
                  <a:gd name="T52" fmla="*/ 0 h 1962"/>
                  <a:gd name="T53" fmla="*/ 3090 w 3090"/>
                  <a:gd name="T54" fmla="*/ 1962 h 19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90" h="1962">
                    <a:moveTo>
                      <a:pt x="0" y="486"/>
                    </a:moveTo>
                    <a:lnTo>
                      <a:pt x="253" y="1077"/>
                    </a:lnTo>
                    <a:lnTo>
                      <a:pt x="313" y="1079"/>
                    </a:lnTo>
                    <a:lnTo>
                      <a:pt x="235" y="1485"/>
                    </a:lnTo>
                    <a:lnTo>
                      <a:pt x="355" y="1485"/>
                    </a:lnTo>
                    <a:lnTo>
                      <a:pt x="623" y="1940"/>
                    </a:lnTo>
                    <a:lnTo>
                      <a:pt x="1114" y="1952"/>
                    </a:lnTo>
                    <a:lnTo>
                      <a:pt x="1125" y="1838"/>
                    </a:lnTo>
                    <a:lnTo>
                      <a:pt x="3028" y="1962"/>
                    </a:lnTo>
                    <a:lnTo>
                      <a:pt x="3050" y="1609"/>
                    </a:lnTo>
                    <a:lnTo>
                      <a:pt x="3090" y="358"/>
                    </a:lnTo>
                    <a:lnTo>
                      <a:pt x="2543" y="324"/>
                    </a:lnTo>
                    <a:lnTo>
                      <a:pt x="2467" y="324"/>
                    </a:lnTo>
                    <a:lnTo>
                      <a:pt x="2388" y="307"/>
                    </a:lnTo>
                    <a:lnTo>
                      <a:pt x="1094" y="136"/>
                    </a:lnTo>
                    <a:lnTo>
                      <a:pt x="64" y="0"/>
                    </a:lnTo>
                    <a:lnTo>
                      <a:pt x="0" y="486"/>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0" name="Freeform 110">
                <a:extLst>
                  <a:ext uri="{FF2B5EF4-FFF2-40B4-BE49-F238E27FC236}">
                    <a16:creationId xmlns:a16="http://schemas.microsoft.com/office/drawing/2014/main" id="{A1B6D3E9-34C9-42CF-B0EB-3152CC06DB7A}"/>
                  </a:ext>
                </a:extLst>
              </p:cNvPr>
              <p:cNvSpPr>
                <a:spLocks/>
              </p:cNvSpPr>
              <p:nvPr/>
            </p:nvSpPr>
            <p:spPr bwMode="auto">
              <a:xfrm>
                <a:off x="3952232" y="1467526"/>
                <a:ext cx="1255713" cy="744538"/>
              </a:xfrm>
              <a:custGeom>
                <a:avLst/>
                <a:gdLst>
                  <a:gd name="T0" fmla="*/ 0 w 3090"/>
                  <a:gd name="T1" fmla="*/ 0 h 1962"/>
                  <a:gd name="T2" fmla="*/ 0 w 3090"/>
                  <a:gd name="T3" fmla="*/ 0 h 1962"/>
                  <a:gd name="T4" fmla="*/ 0 w 3090"/>
                  <a:gd name="T5" fmla="*/ 0 h 1962"/>
                  <a:gd name="T6" fmla="*/ 0 w 3090"/>
                  <a:gd name="T7" fmla="*/ 0 h 1962"/>
                  <a:gd name="T8" fmla="*/ 0 w 3090"/>
                  <a:gd name="T9" fmla="*/ 0 h 1962"/>
                  <a:gd name="T10" fmla="*/ 0 w 3090"/>
                  <a:gd name="T11" fmla="*/ 0 h 1962"/>
                  <a:gd name="T12" fmla="*/ 0 w 3090"/>
                  <a:gd name="T13" fmla="*/ 0 h 1962"/>
                  <a:gd name="T14" fmla="*/ 0 w 3090"/>
                  <a:gd name="T15" fmla="*/ 0 h 1962"/>
                  <a:gd name="T16" fmla="*/ 0 w 3090"/>
                  <a:gd name="T17" fmla="*/ 0 h 1962"/>
                  <a:gd name="T18" fmla="*/ 0 w 3090"/>
                  <a:gd name="T19" fmla="*/ 0 h 1962"/>
                  <a:gd name="T20" fmla="*/ 0 w 3090"/>
                  <a:gd name="T21" fmla="*/ 0 h 1962"/>
                  <a:gd name="T22" fmla="*/ 0 w 3090"/>
                  <a:gd name="T23" fmla="*/ 0 h 1962"/>
                  <a:gd name="T24" fmla="*/ 0 w 3090"/>
                  <a:gd name="T25" fmla="*/ 0 h 1962"/>
                  <a:gd name="T26" fmla="*/ 0 w 3090"/>
                  <a:gd name="T27" fmla="*/ 0 h 1962"/>
                  <a:gd name="T28" fmla="*/ 0 w 3090"/>
                  <a:gd name="T29" fmla="*/ 0 h 1962"/>
                  <a:gd name="T30" fmla="*/ 0 w 3090"/>
                  <a:gd name="T31" fmla="*/ 0 h 1962"/>
                  <a:gd name="T32" fmla="*/ 0 w 3090"/>
                  <a:gd name="T33" fmla="*/ 0 h 19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90"/>
                  <a:gd name="T52" fmla="*/ 0 h 1962"/>
                  <a:gd name="T53" fmla="*/ 3090 w 3090"/>
                  <a:gd name="T54" fmla="*/ 1962 h 19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90" h="1962">
                    <a:moveTo>
                      <a:pt x="0" y="486"/>
                    </a:moveTo>
                    <a:lnTo>
                      <a:pt x="253" y="1077"/>
                    </a:lnTo>
                    <a:lnTo>
                      <a:pt x="313" y="1079"/>
                    </a:lnTo>
                    <a:lnTo>
                      <a:pt x="235" y="1485"/>
                    </a:lnTo>
                    <a:lnTo>
                      <a:pt x="355" y="1485"/>
                    </a:lnTo>
                    <a:lnTo>
                      <a:pt x="623" y="1940"/>
                    </a:lnTo>
                    <a:lnTo>
                      <a:pt x="1114" y="1952"/>
                    </a:lnTo>
                    <a:lnTo>
                      <a:pt x="1125" y="1838"/>
                    </a:lnTo>
                    <a:lnTo>
                      <a:pt x="3028" y="1962"/>
                    </a:lnTo>
                    <a:lnTo>
                      <a:pt x="3050" y="1609"/>
                    </a:lnTo>
                    <a:lnTo>
                      <a:pt x="3090" y="358"/>
                    </a:lnTo>
                    <a:lnTo>
                      <a:pt x="2543" y="324"/>
                    </a:lnTo>
                    <a:lnTo>
                      <a:pt x="2467" y="324"/>
                    </a:lnTo>
                    <a:lnTo>
                      <a:pt x="2388" y="307"/>
                    </a:lnTo>
                    <a:lnTo>
                      <a:pt x="1094" y="136"/>
                    </a:lnTo>
                    <a:lnTo>
                      <a:pt x="64" y="0"/>
                    </a:lnTo>
                    <a:lnTo>
                      <a:pt x="0" y="48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1" name="Freeform 111">
                <a:extLst>
                  <a:ext uri="{FF2B5EF4-FFF2-40B4-BE49-F238E27FC236}">
                    <a16:creationId xmlns:a16="http://schemas.microsoft.com/office/drawing/2014/main" id="{B7AD7823-F7FE-4E13-A746-D85C668DEEDD}"/>
                  </a:ext>
                </a:extLst>
              </p:cNvPr>
              <p:cNvSpPr>
                <a:spLocks/>
              </p:cNvSpPr>
              <p:nvPr/>
            </p:nvSpPr>
            <p:spPr bwMode="auto">
              <a:xfrm>
                <a:off x="4341170" y="2164438"/>
                <a:ext cx="839788" cy="636588"/>
              </a:xfrm>
              <a:custGeom>
                <a:avLst/>
                <a:gdLst>
                  <a:gd name="T0" fmla="*/ 0 w 2069"/>
                  <a:gd name="T1" fmla="*/ 0 h 1678"/>
                  <a:gd name="T2" fmla="*/ 0 w 2069"/>
                  <a:gd name="T3" fmla="*/ 0 h 1678"/>
                  <a:gd name="T4" fmla="*/ 0 w 2069"/>
                  <a:gd name="T5" fmla="*/ 0 h 1678"/>
                  <a:gd name="T6" fmla="*/ 0 w 2069"/>
                  <a:gd name="T7" fmla="*/ 0 h 1678"/>
                  <a:gd name="T8" fmla="*/ 0 w 2069"/>
                  <a:gd name="T9" fmla="*/ 0 h 1678"/>
                  <a:gd name="T10" fmla="*/ 0 w 2069"/>
                  <a:gd name="T11" fmla="*/ 0 h 1678"/>
                  <a:gd name="T12" fmla="*/ 0 w 2069"/>
                  <a:gd name="T13" fmla="*/ 0 h 1678"/>
                  <a:gd name="T14" fmla="*/ 0 w 2069"/>
                  <a:gd name="T15" fmla="*/ 0 h 1678"/>
                  <a:gd name="T16" fmla="*/ 0 w 2069"/>
                  <a:gd name="T17" fmla="*/ 0 h 16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9"/>
                  <a:gd name="T28" fmla="*/ 0 h 1678"/>
                  <a:gd name="T29" fmla="*/ 2069 w 2069"/>
                  <a:gd name="T30" fmla="*/ 1678 h 16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9" h="1678">
                    <a:moveTo>
                      <a:pt x="2041" y="920"/>
                    </a:moveTo>
                    <a:lnTo>
                      <a:pt x="2029" y="1678"/>
                    </a:lnTo>
                    <a:lnTo>
                      <a:pt x="525" y="1592"/>
                    </a:lnTo>
                    <a:lnTo>
                      <a:pt x="0" y="1557"/>
                    </a:lnTo>
                    <a:lnTo>
                      <a:pt x="42" y="1149"/>
                    </a:lnTo>
                    <a:lnTo>
                      <a:pt x="154" y="112"/>
                    </a:lnTo>
                    <a:lnTo>
                      <a:pt x="167" y="0"/>
                    </a:lnTo>
                    <a:lnTo>
                      <a:pt x="2069" y="124"/>
                    </a:lnTo>
                    <a:lnTo>
                      <a:pt x="2041" y="920"/>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2" name="Freeform 112">
                <a:extLst>
                  <a:ext uri="{FF2B5EF4-FFF2-40B4-BE49-F238E27FC236}">
                    <a16:creationId xmlns:a16="http://schemas.microsoft.com/office/drawing/2014/main" id="{54C16D94-CBAC-4101-BDD6-A94A2422FCC7}"/>
                  </a:ext>
                </a:extLst>
              </p:cNvPr>
              <p:cNvSpPr>
                <a:spLocks/>
              </p:cNvSpPr>
              <p:nvPr/>
            </p:nvSpPr>
            <p:spPr bwMode="auto">
              <a:xfrm>
                <a:off x="4341170" y="2164438"/>
                <a:ext cx="839788" cy="636588"/>
              </a:xfrm>
              <a:custGeom>
                <a:avLst/>
                <a:gdLst>
                  <a:gd name="T0" fmla="*/ 0 w 2069"/>
                  <a:gd name="T1" fmla="*/ 0 h 1678"/>
                  <a:gd name="T2" fmla="*/ 0 w 2069"/>
                  <a:gd name="T3" fmla="*/ 0 h 1678"/>
                  <a:gd name="T4" fmla="*/ 0 w 2069"/>
                  <a:gd name="T5" fmla="*/ 0 h 1678"/>
                  <a:gd name="T6" fmla="*/ 0 w 2069"/>
                  <a:gd name="T7" fmla="*/ 0 h 1678"/>
                  <a:gd name="T8" fmla="*/ 0 w 2069"/>
                  <a:gd name="T9" fmla="*/ 0 h 1678"/>
                  <a:gd name="T10" fmla="*/ 0 w 2069"/>
                  <a:gd name="T11" fmla="*/ 0 h 1678"/>
                  <a:gd name="T12" fmla="*/ 0 w 2069"/>
                  <a:gd name="T13" fmla="*/ 0 h 1678"/>
                  <a:gd name="T14" fmla="*/ 0 w 2069"/>
                  <a:gd name="T15" fmla="*/ 0 h 1678"/>
                  <a:gd name="T16" fmla="*/ 0 w 2069"/>
                  <a:gd name="T17" fmla="*/ 0 h 16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9"/>
                  <a:gd name="T28" fmla="*/ 0 h 1678"/>
                  <a:gd name="T29" fmla="*/ 2069 w 2069"/>
                  <a:gd name="T30" fmla="*/ 1678 h 16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9" h="1678">
                    <a:moveTo>
                      <a:pt x="2041" y="920"/>
                    </a:moveTo>
                    <a:lnTo>
                      <a:pt x="2029" y="1678"/>
                    </a:lnTo>
                    <a:lnTo>
                      <a:pt x="525" y="1592"/>
                    </a:lnTo>
                    <a:lnTo>
                      <a:pt x="0" y="1557"/>
                    </a:lnTo>
                    <a:lnTo>
                      <a:pt x="42" y="1149"/>
                    </a:lnTo>
                    <a:lnTo>
                      <a:pt x="154" y="112"/>
                    </a:lnTo>
                    <a:lnTo>
                      <a:pt x="167" y="0"/>
                    </a:lnTo>
                    <a:lnTo>
                      <a:pt x="2069" y="124"/>
                    </a:lnTo>
                    <a:lnTo>
                      <a:pt x="2041" y="920"/>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3" name="Freeform 113">
                <a:extLst>
                  <a:ext uri="{FF2B5EF4-FFF2-40B4-BE49-F238E27FC236}">
                    <a16:creationId xmlns:a16="http://schemas.microsoft.com/office/drawing/2014/main" id="{3F77B405-6225-406C-9644-E3E2B5E88D8E}"/>
                  </a:ext>
                </a:extLst>
              </p:cNvPr>
              <p:cNvSpPr>
                <a:spLocks/>
              </p:cNvSpPr>
              <p:nvPr/>
            </p:nvSpPr>
            <p:spPr bwMode="auto">
              <a:xfrm>
                <a:off x="4495157" y="2767688"/>
                <a:ext cx="881063" cy="601663"/>
              </a:xfrm>
              <a:custGeom>
                <a:avLst/>
                <a:gdLst>
                  <a:gd name="T0" fmla="*/ 0 w 2165"/>
                  <a:gd name="T1" fmla="*/ 0 h 1590"/>
                  <a:gd name="T2" fmla="*/ 0 w 2165"/>
                  <a:gd name="T3" fmla="*/ 0 h 1590"/>
                  <a:gd name="T4" fmla="*/ 0 w 2165"/>
                  <a:gd name="T5" fmla="*/ 0 h 1590"/>
                  <a:gd name="T6" fmla="*/ 0 w 2165"/>
                  <a:gd name="T7" fmla="*/ 0 h 1590"/>
                  <a:gd name="T8" fmla="*/ 0 w 2165"/>
                  <a:gd name="T9" fmla="*/ 0 h 1590"/>
                  <a:gd name="T10" fmla="*/ 0 w 2165"/>
                  <a:gd name="T11" fmla="*/ 0 h 1590"/>
                  <a:gd name="T12" fmla="*/ 0 w 2165"/>
                  <a:gd name="T13" fmla="*/ 0 h 1590"/>
                  <a:gd name="T14" fmla="*/ 0 w 2165"/>
                  <a:gd name="T15" fmla="*/ 0 h 1590"/>
                  <a:gd name="T16" fmla="*/ 0 w 2165"/>
                  <a:gd name="T17" fmla="*/ 0 h 1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5"/>
                  <a:gd name="T28" fmla="*/ 0 h 1590"/>
                  <a:gd name="T29" fmla="*/ 2165 w 2165"/>
                  <a:gd name="T30" fmla="*/ 1590 h 1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5" h="1590">
                    <a:moveTo>
                      <a:pt x="1810" y="1578"/>
                    </a:moveTo>
                    <a:lnTo>
                      <a:pt x="0" y="1492"/>
                    </a:lnTo>
                    <a:lnTo>
                      <a:pt x="99" y="617"/>
                    </a:lnTo>
                    <a:lnTo>
                      <a:pt x="146" y="0"/>
                    </a:lnTo>
                    <a:lnTo>
                      <a:pt x="1652" y="88"/>
                    </a:lnTo>
                    <a:lnTo>
                      <a:pt x="2165" y="108"/>
                    </a:lnTo>
                    <a:lnTo>
                      <a:pt x="2150" y="473"/>
                    </a:lnTo>
                    <a:lnTo>
                      <a:pt x="2150" y="1590"/>
                    </a:lnTo>
                    <a:lnTo>
                      <a:pt x="1810" y="1578"/>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4" name="Freeform 114">
                <a:extLst>
                  <a:ext uri="{FF2B5EF4-FFF2-40B4-BE49-F238E27FC236}">
                    <a16:creationId xmlns:a16="http://schemas.microsoft.com/office/drawing/2014/main" id="{118F7D2E-8767-4FF7-B856-909D34172296}"/>
                  </a:ext>
                </a:extLst>
              </p:cNvPr>
              <p:cNvSpPr>
                <a:spLocks/>
              </p:cNvSpPr>
              <p:nvPr/>
            </p:nvSpPr>
            <p:spPr bwMode="auto">
              <a:xfrm>
                <a:off x="4495157" y="2767688"/>
                <a:ext cx="881063" cy="601663"/>
              </a:xfrm>
              <a:custGeom>
                <a:avLst/>
                <a:gdLst>
                  <a:gd name="T0" fmla="*/ 0 w 2165"/>
                  <a:gd name="T1" fmla="*/ 0 h 1590"/>
                  <a:gd name="T2" fmla="*/ 0 w 2165"/>
                  <a:gd name="T3" fmla="*/ 0 h 1590"/>
                  <a:gd name="T4" fmla="*/ 0 w 2165"/>
                  <a:gd name="T5" fmla="*/ 0 h 1590"/>
                  <a:gd name="T6" fmla="*/ 0 w 2165"/>
                  <a:gd name="T7" fmla="*/ 0 h 1590"/>
                  <a:gd name="T8" fmla="*/ 0 w 2165"/>
                  <a:gd name="T9" fmla="*/ 0 h 1590"/>
                  <a:gd name="T10" fmla="*/ 0 w 2165"/>
                  <a:gd name="T11" fmla="*/ 0 h 1590"/>
                  <a:gd name="T12" fmla="*/ 0 w 2165"/>
                  <a:gd name="T13" fmla="*/ 0 h 1590"/>
                  <a:gd name="T14" fmla="*/ 0 w 2165"/>
                  <a:gd name="T15" fmla="*/ 0 h 1590"/>
                  <a:gd name="T16" fmla="*/ 0 w 2165"/>
                  <a:gd name="T17" fmla="*/ 0 h 1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5"/>
                  <a:gd name="T28" fmla="*/ 0 h 1590"/>
                  <a:gd name="T29" fmla="*/ 2165 w 2165"/>
                  <a:gd name="T30" fmla="*/ 1590 h 1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5" h="1590">
                    <a:moveTo>
                      <a:pt x="1810" y="1578"/>
                    </a:moveTo>
                    <a:lnTo>
                      <a:pt x="0" y="1492"/>
                    </a:lnTo>
                    <a:lnTo>
                      <a:pt x="99" y="617"/>
                    </a:lnTo>
                    <a:lnTo>
                      <a:pt x="146" y="0"/>
                    </a:lnTo>
                    <a:lnTo>
                      <a:pt x="1652" y="88"/>
                    </a:lnTo>
                    <a:lnTo>
                      <a:pt x="2165" y="108"/>
                    </a:lnTo>
                    <a:lnTo>
                      <a:pt x="2150" y="473"/>
                    </a:lnTo>
                    <a:lnTo>
                      <a:pt x="2150" y="1590"/>
                    </a:lnTo>
                    <a:lnTo>
                      <a:pt x="1810" y="1578"/>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5" name="Freeform 115">
                <a:extLst>
                  <a:ext uri="{FF2B5EF4-FFF2-40B4-BE49-F238E27FC236}">
                    <a16:creationId xmlns:a16="http://schemas.microsoft.com/office/drawing/2014/main" id="{F3731787-EF09-46F0-A90C-DC3B858FBFEF}"/>
                  </a:ext>
                </a:extLst>
              </p:cNvPr>
              <p:cNvSpPr>
                <a:spLocks/>
              </p:cNvSpPr>
              <p:nvPr/>
            </p:nvSpPr>
            <p:spPr bwMode="auto">
              <a:xfrm>
                <a:off x="4404670" y="3329663"/>
                <a:ext cx="827088" cy="862013"/>
              </a:xfrm>
              <a:custGeom>
                <a:avLst/>
                <a:gdLst>
                  <a:gd name="T0" fmla="*/ 0 w 2037"/>
                  <a:gd name="T1" fmla="*/ 0 h 2278"/>
                  <a:gd name="T2" fmla="*/ 0 w 2037"/>
                  <a:gd name="T3" fmla="*/ 0 h 2278"/>
                  <a:gd name="T4" fmla="*/ 0 w 2037"/>
                  <a:gd name="T5" fmla="*/ 0 h 2278"/>
                  <a:gd name="T6" fmla="*/ 0 w 2037"/>
                  <a:gd name="T7" fmla="*/ 0 h 2278"/>
                  <a:gd name="T8" fmla="*/ 0 w 2037"/>
                  <a:gd name="T9" fmla="*/ 0 h 2278"/>
                  <a:gd name="T10" fmla="*/ 0 w 2037"/>
                  <a:gd name="T11" fmla="*/ 0 h 2278"/>
                  <a:gd name="T12" fmla="*/ 0 w 2037"/>
                  <a:gd name="T13" fmla="*/ 0 h 2278"/>
                  <a:gd name="T14" fmla="*/ 0 w 2037"/>
                  <a:gd name="T15" fmla="*/ 0 h 2278"/>
                  <a:gd name="T16" fmla="*/ 0 w 2037"/>
                  <a:gd name="T17" fmla="*/ 0 h 2278"/>
                  <a:gd name="T18" fmla="*/ 0 w 2037"/>
                  <a:gd name="T19" fmla="*/ 0 h 2278"/>
                  <a:gd name="T20" fmla="*/ 0 w 2037"/>
                  <a:gd name="T21" fmla="*/ 0 h 2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7"/>
                  <a:gd name="T34" fmla="*/ 0 h 2278"/>
                  <a:gd name="T35" fmla="*/ 2037 w 2037"/>
                  <a:gd name="T36" fmla="*/ 2278 h 2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7" h="2278">
                    <a:moveTo>
                      <a:pt x="2037" y="86"/>
                    </a:moveTo>
                    <a:lnTo>
                      <a:pt x="227" y="0"/>
                    </a:lnTo>
                    <a:lnTo>
                      <a:pt x="0" y="2252"/>
                    </a:lnTo>
                    <a:lnTo>
                      <a:pt x="296" y="2278"/>
                    </a:lnTo>
                    <a:lnTo>
                      <a:pt x="325" y="2098"/>
                    </a:lnTo>
                    <a:lnTo>
                      <a:pt x="767" y="2150"/>
                    </a:lnTo>
                    <a:lnTo>
                      <a:pt x="798" y="2150"/>
                    </a:lnTo>
                    <a:lnTo>
                      <a:pt x="832" y="2069"/>
                    </a:lnTo>
                    <a:lnTo>
                      <a:pt x="1971" y="2136"/>
                    </a:lnTo>
                    <a:lnTo>
                      <a:pt x="2037" y="283"/>
                    </a:lnTo>
                    <a:lnTo>
                      <a:pt x="2037" y="86"/>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6" name="Freeform 116">
                <a:extLst>
                  <a:ext uri="{FF2B5EF4-FFF2-40B4-BE49-F238E27FC236}">
                    <a16:creationId xmlns:a16="http://schemas.microsoft.com/office/drawing/2014/main" id="{6A7FDBE1-56B5-464E-9DD3-409D2798FA57}"/>
                  </a:ext>
                </a:extLst>
              </p:cNvPr>
              <p:cNvSpPr>
                <a:spLocks/>
              </p:cNvSpPr>
              <p:nvPr/>
            </p:nvSpPr>
            <p:spPr bwMode="auto">
              <a:xfrm>
                <a:off x="4404670" y="3329663"/>
                <a:ext cx="827088" cy="862013"/>
              </a:xfrm>
              <a:custGeom>
                <a:avLst/>
                <a:gdLst>
                  <a:gd name="T0" fmla="*/ 0 w 2037"/>
                  <a:gd name="T1" fmla="*/ 0 h 2278"/>
                  <a:gd name="T2" fmla="*/ 0 w 2037"/>
                  <a:gd name="T3" fmla="*/ 0 h 2278"/>
                  <a:gd name="T4" fmla="*/ 0 w 2037"/>
                  <a:gd name="T5" fmla="*/ 0 h 2278"/>
                  <a:gd name="T6" fmla="*/ 0 w 2037"/>
                  <a:gd name="T7" fmla="*/ 0 h 2278"/>
                  <a:gd name="T8" fmla="*/ 0 w 2037"/>
                  <a:gd name="T9" fmla="*/ 0 h 2278"/>
                  <a:gd name="T10" fmla="*/ 0 w 2037"/>
                  <a:gd name="T11" fmla="*/ 0 h 2278"/>
                  <a:gd name="T12" fmla="*/ 0 w 2037"/>
                  <a:gd name="T13" fmla="*/ 0 h 2278"/>
                  <a:gd name="T14" fmla="*/ 0 w 2037"/>
                  <a:gd name="T15" fmla="*/ 0 h 2278"/>
                  <a:gd name="T16" fmla="*/ 0 w 2037"/>
                  <a:gd name="T17" fmla="*/ 0 h 2278"/>
                  <a:gd name="T18" fmla="*/ 0 w 2037"/>
                  <a:gd name="T19" fmla="*/ 0 h 2278"/>
                  <a:gd name="T20" fmla="*/ 0 w 2037"/>
                  <a:gd name="T21" fmla="*/ 0 h 22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7"/>
                  <a:gd name="T34" fmla="*/ 0 h 2278"/>
                  <a:gd name="T35" fmla="*/ 2037 w 2037"/>
                  <a:gd name="T36" fmla="*/ 2278 h 22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7" h="2278">
                    <a:moveTo>
                      <a:pt x="2037" y="86"/>
                    </a:moveTo>
                    <a:lnTo>
                      <a:pt x="227" y="0"/>
                    </a:lnTo>
                    <a:lnTo>
                      <a:pt x="0" y="2252"/>
                    </a:lnTo>
                    <a:lnTo>
                      <a:pt x="296" y="2278"/>
                    </a:lnTo>
                    <a:lnTo>
                      <a:pt x="325" y="2098"/>
                    </a:lnTo>
                    <a:lnTo>
                      <a:pt x="767" y="2150"/>
                    </a:lnTo>
                    <a:lnTo>
                      <a:pt x="798" y="2150"/>
                    </a:lnTo>
                    <a:lnTo>
                      <a:pt x="832" y="2069"/>
                    </a:lnTo>
                    <a:lnTo>
                      <a:pt x="1971" y="2136"/>
                    </a:lnTo>
                    <a:lnTo>
                      <a:pt x="2037" y="283"/>
                    </a:lnTo>
                    <a:lnTo>
                      <a:pt x="2037" y="8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7" name="Freeform 117">
                <a:extLst>
                  <a:ext uri="{FF2B5EF4-FFF2-40B4-BE49-F238E27FC236}">
                    <a16:creationId xmlns:a16="http://schemas.microsoft.com/office/drawing/2014/main" id="{86C2A8B2-6387-4E95-836E-5022E9A9A049}"/>
                  </a:ext>
                </a:extLst>
              </p:cNvPr>
              <p:cNvSpPr>
                <a:spLocks/>
              </p:cNvSpPr>
              <p:nvPr/>
            </p:nvSpPr>
            <p:spPr bwMode="auto">
              <a:xfrm>
                <a:off x="3687120" y="1453238"/>
                <a:ext cx="717550" cy="1150938"/>
              </a:xfrm>
              <a:custGeom>
                <a:avLst/>
                <a:gdLst>
                  <a:gd name="T0" fmla="*/ 0 w 1763"/>
                  <a:gd name="T1" fmla="*/ 0 h 3040"/>
                  <a:gd name="T2" fmla="*/ 0 w 1763"/>
                  <a:gd name="T3" fmla="*/ 0 h 3040"/>
                  <a:gd name="T4" fmla="*/ 0 w 1763"/>
                  <a:gd name="T5" fmla="*/ 0 h 3040"/>
                  <a:gd name="T6" fmla="*/ 0 w 1763"/>
                  <a:gd name="T7" fmla="*/ 0 h 3040"/>
                  <a:gd name="T8" fmla="*/ 0 w 1763"/>
                  <a:gd name="T9" fmla="*/ 0 h 3040"/>
                  <a:gd name="T10" fmla="*/ 0 w 1763"/>
                  <a:gd name="T11" fmla="*/ 0 h 3040"/>
                  <a:gd name="T12" fmla="*/ 0 w 1763"/>
                  <a:gd name="T13" fmla="*/ 0 h 3040"/>
                  <a:gd name="T14" fmla="*/ 0 w 1763"/>
                  <a:gd name="T15" fmla="*/ 0 h 3040"/>
                  <a:gd name="T16" fmla="*/ 0 w 1763"/>
                  <a:gd name="T17" fmla="*/ 0 h 3040"/>
                  <a:gd name="T18" fmla="*/ 0 w 1763"/>
                  <a:gd name="T19" fmla="*/ 0 h 3040"/>
                  <a:gd name="T20" fmla="*/ 0 w 1763"/>
                  <a:gd name="T21" fmla="*/ 0 h 3040"/>
                  <a:gd name="T22" fmla="*/ 0 w 1763"/>
                  <a:gd name="T23" fmla="*/ 0 h 3040"/>
                  <a:gd name="T24" fmla="*/ 0 w 1763"/>
                  <a:gd name="T25" fmla="*/ 0 h 3040"/>
                  <a:gd name="T26" fmla="*/ 0 w 1763"/>
                  <a:gd name="T27" fmla="*/ 0 h 3040"/>
                  <a:gd name="T28" fmla="*/ 0 w 1763"/>
                  <a:gd name="T29" fmla="*/ 0 h 3040"/>
                  <a:gd name="T30" fmla="*/ 0 w 1763"/>
                  <a:gd name="T31" fmla="*/ 0 h 3040"/>
                  <a:gd name="T32" fmla="*/ 0 w 1763"/>
                  <a:gd name="T33" fmla="*/ 0 h 3040"/>
                  <a:gd name="T34" fmla="*/ 0 w 1763"/>
                  <a:gd name="T35" fmla="*/ 0 h 3040"/>
                  <a:gd name="T36" fmla="*/ 0 w 1763"/>
                  <a:gd name="T37" fmla="*/ 0 h 30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3"/>
                  <a:gd name="T58" fmla="*/ 0 h 3040"/>
                  <a:gd name="T59" fmla="*/ 1763 w 1763"/>
                  <a:gd name="T60" fmla="*/ 3040 h 30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3" h="3040">
                    <a:moveTo>
                      <a:pt x="713" y="44"/>
                    </a:moveTo>
                    <a:lnTo>
                      <a:pt x="649" y="530"/>
                    </a:lnTo>
                    <a:lnTo>
                      <a:pt x="902" y="1120"/>
                    </a:lnTo>
                    <a:lnTo>
                      <a:pt x="962" y="1124"/>
                    </a:lnTo>
                    <a:lnTo>
                      <a:pt x="882" y="1528"/>
                    </a:lnTo>
                    <a:lnTo>
                      <a:pt x="976" y="1528"/>
                    </a:lnTo>
                    <a:lnTo>
                      <a:pt x="1004" y="1528"/>
                    </a:lnTo>
                    <a:lnTo>
                      <a:pt x="1269" y="1983"/>
                    </a:lnTo>
                    <a:lnTo>
                      <a:pt x="1763" y="1995"/>
                    </a:lnTo>
                    <a:lnTo>
                      <a:pt x="1649" y="3040"/>
                    </a:lnTo>
                    <a:lnTo>
                      <a:pt x="827" y="2898"/>
                    </a:lnTo>
                    <a:lnTo>
                      <a:pt x="0" y="2728"/>
                    </a:lnTo>
                    <a:lnTo>
                      <a:pt x="68" y="2163"/>
                    </a:lnTo>
                    <a:lnTo>
                      <a:pt x="161" y="1983"/>
                    </a:lnTo>
                    <a:lnTo>
                      <a:pt x="104" y="1821"/>
                    </a:lnTo>
                    <a:lnTo>
                      <a:pt x="404" y="1370"/>
                    </a:lnTo>
                    <a:lnTo>
                      <a:pt x="299" y="1246"/>
                    </a:lnTo>
                    <a:lnTo>
                      <a:pt x="473" y="0"/>
                    </a:lnTo>
                    <a:lnTo>
                      <a:pt x="713" y="44"/>
                    </a:lnTo>
                    <a:close/>
                  </a:path>
                </a:pathLst>
              </a:custGeom>
              <a:solidFill>
                <a:schemeClr val="bg2">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8" name="Freeform 118">
                <a:extLst>
                  <a:ext uri="{FF2B5EF4-FFF2-40B4-BE49-F238E27FC236}">
                    <a16:creationId xmlns:a16="http://schemas.microsoft.com/office/drawing/2014/main" id="{307C8377-2F6F-425F-8979-36D4093DD712}"/>
                  </a:ext>
                </a:extLst>
              </p:cNvPr>
              <p:cNvSpPr>
                <a:spLocks/>
              </p:cNvSpPr>
              <p:nvPr/>
            </p:nvSpPr>
            <p:spPr bwMode="auto">
              <a:xfrm>
                <a:off x="3687120" y="1453238"/>
                <a:ext cx="717550" cy="1150938"/>
              </a:xfrm>
              <a:custGeom>
                <a:avLst/>
                <a:gdLst>
                  <a:gd name="T0" fmla="*/ 0 w 1763"/>
                  <a:gd name="T1" fmla="*/ 0 h 3040"/>
                  <a:gd name="T2" fmla="*/ 0 w 1763"/>
                  <a:gd name="T3" fmla="*/ 0 h 3040"/>
                  <a:gd name="T4" fmla="*/ 0 w 1763"/>
                  <a:gd name="T5" fmla="*/ 0 h 3040"/>
                  <a:gd name="T6" fmla="*/ 0 w 1763"/>
                  <a:gd name="T7" fmla="*/ 0 h 3040"/>
                  <a:gd name="T8" fmla="*/ 0 w 1763"/>
                  <a:gd name="T9" fmla="*/ 0 h 3040"/>
                  <a:gd name="T10" fmla="*/ 0 w 1763"/>
                  <a:gd name="T11" fmla="*/ 0 h 3040"/>
                  <a:gd name="T12" fmla="*/ 0 w 1763"/>
                  <a:gd name="T13" fmla="*/ 0 h 3040"/>
                  <a:gd name="T14" fmla="*/ 0 w 1763"/>
                  <a:gd name="T15" fmla="*/ 0 h 3040"/>
                  <a:gd name="T16" fmla="*/ 0 w 1763"/>
                  <a:gd name="T17" fmla="*/ 0 h 3040"/>
                  <a:gd name="T18" fmla="*/ 0 w 1763"/>
                  <a:gd name="T19" fmla="*/ 0 h 3040"/>
                  <a:gd name="T20" fmla="*/ 0 w 1763"/>
                  <a:gd name="T21" fmla="*/ 0 h 3040"/>
                  <a:gd name="T22" fmla="*/ 0 w 1763"/>
                  <a:gd name="T23" fmla="*/ 0 h 3040"/>
                  <a:gd name="T24" fmla="*/ 0 w 1763"/>
                  <a:gd name="T25" fmla="*/ 0 h 3040"/>
                  <a:gd name="T26" fmla="*/ 0 w 1763"/>
                  <a:gd name="T27" fmla="*/ 0 h 3040"/>
                  <a:gd name="T28" fmla="*/ 0 w 1763"/>
                  <a:gd name="T29" fmla="*/ 0 h 3040"/>
                  <a:gd name="T30" fmla="*/ 0 w 1763"/>
                  <a:gd name="T31" fmla="*/ 0 h 3040"/>
                  <a:gd name="T32" fmla="*/ 0 w 1763"/>
                  <a:gd name="T33" fmla="*/ 0 h 3040"/>
                  <a:gd name="T34" fmla="*/ 0 w 1763"/>
                  <a:gd name="T35" fmla="*/ 0 h 3040"/>
                  <a:gd name="T36" fmla="*/ 0 w 1763"/>
                  <a:gd name="T37" fmla="*/ 0 h 30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63"/>
                  <a:gd name="T58" fmla="*/ 0 h 3040"/>
                  <a:gd name="T59" fmla="*/ 1763 w 1763"/>
                  <a:gd name="T60" fmla="*/ 3040 h 30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63" h="3040">
                    <a:moveTo>
                      <a:pt x="713" y="44"/>
                    </a:moveTo>
                    <a:lnTo>
                      <a:pt x="649" y="530"/>
                    </a:lnTo>
                    <a:lnTo>
                      <a:pt x="902" y="1120"/>
                    </a:lnTo>
                    <a:lnTo>
                      <a:pt x="962" y="1124"/>
                    </a:lnTo>
                    <a:lnTo>
                      <a:pt x="882" y="1528"/>
                    </a:lnTo>
                    <a:lnTo>
                      <a:pt x="976" y="1528"/>
                    </a:lnTo>
                    <a:lnTo>
                      <a:pt x="1004" y="1528"/>
                    </a:lnTo>
                    <a:lnTo>
                      <a:pt x="1269" y="1983"/>
                    </a:lnTo>
                    <a:lnTo>
                      <a:pt x="1763" y="1995"/>
                    </a:lnTo>
                    <a:lnTo>
                      <a:pt x="1649" y="3040"/>
                    </a:lnTo>
                    <a:lnTo>
                      <a:pt x="827" y="2898"/>
                    </a:lnTo>
                    <a:lnTo>
                      <a:pt x="0" y="2728"/>
                    </a:lnTo>
                    <a:lnTo>
                      <a:pt x="68" y="2163"/>
                    </a:lnTo>
                    <a:lnTo>
                      <a:pt x="161" y="1983"/>
                    </a:lnTo>
                    <a:lnTo>
                      <a:pt x="104" y="1821"/>
                    </a:lnTo>
                    <a:lnTo>
                      <a:pt x="404" y="1370"/>
                    </a:lnTo>
                    <a:lnTo>
                      <a:pt x="299" y="1246"/>
                    </a:lnTo>
                    <a:lnTo>
                      <a:pt x="473" y="0"/>
                    </a:lnTo>
                    <a:lnTo>
                      <a:pt x="713" y="44"/>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39" name="Freeform 119">
                <a:extLst>
                  <a:ext uri="{FF2B5EF4-FFF2-40B4-BE49-F238E27FC236}">
                    <a16:creationId xmlns:a16="http://schemas.microsoft.com/office/drawing/2014/main" id="{59199606-5318-4807-8D05-E7B73F039D9E}"/>
                  </a:ext>
                </a:extLst>
              </p:cNvPr>
              <p:cNvSpPr>
                <a:spLocks/>
              </p:cNvSpPr>
              <p:nvPr/>
            </p:nvSpPr>
            <p:spPr bwMode="auto">
              <a:xfrm>
                <a:off x="3877620" y="2550201"/>
                <a:ext cx="677863" cy="781050"/>
              </a:xfrm>
              <a:custGeom>
                <a:avLst/>
                <a:gdLst>
                  <a:gd name="T0" fmla="*/ 0 w 1668"/>
                  <a:gd name="T1" fmla="*/ 0 h 2067"/>
                  <a:gd name="T2" fmla="*/ 0 w 1668"/>
                  <a:gd name="T3" fmla="*/ 0 h 2067"/>
                  <a:gd name="T4" fmla="*/ 0 w 1668"/>
                  <a:gd name="T5" fmla="*/ 0 h 2067"/>
                  <a:gd name="T6" fmla="*/ 0 w 1668"/>
                  <a:gd name="T7" fmla="*/ 0 h 2067"/>
                  <a:gd name="T8" fmla="*/ 0 w 1668"/>
                  <a:gd name="T9" fmla="*/ 0 h 2067"/>
                  <a:gd name="T10" fmla="*/ 0 w 1668"/>
                  <a:gd name="T11" fmla="*/ 0 h 2067"/>
                  <a:gd name="T12" fmla="*/ 0 w 1668"/>
                  <a:gd name="T13" fmla="*/ 0 h 2067"/>
                  <a:gd name="T14" fmla="*/ 0 w 1668"/>
                  <a:gd name="T15" fmla="*/ 0 h 2067"/>
                  <a:gd name="T16" fmla="*/ 0 60000 65536"/>
                  <a:gd name="T17" fmla="*/ 0 60000 65536"/>
                  <a:gd name="T18" fmla="*/ 0 60000 65536"/>
                  <a:gd name="T19" fmla="*/ 0 60000 65536"/>
                  <a:gd name="T20" fmla="*/ 0 60000 65536"/>
                  <a:gd name="T21" fmla="*/ 0 60000 65536"/>
                  <a:gd name="T22" fmla="*/ 0 60000 65536"/>
                  <a:gd name="T23" fmla="*/ 0 60000 65536"/>
                  <a:gd name="T24" fmla="*/ 0 w 1668"/>
                  <a:gd name="T25" fmla="*/ 0 h 2067"/>
                  <a:gd name="T26" fmla="*/ 1668 w 1668"/>
                  <a:gd name="T27" fmla="*/ 2067 h 20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8" h="2067">
                    <a:moveTo>
                      <a:pt x="1183" y="134"/>
                    </a:moveTo>
                    <a:lnTo>
                      <a:pt x="1150" y="542"/>
                    </a:lnTo>
                    <a:lnTo>
                      <a:pt x="1668" y="576"/>
                    </a:lnTo>
                    <a:lnTo>
                      <a:pt x="1621" y="1190"/>
                    </a:lnTo>
                    <a:lnTo>
                      <a:pt x="1521" y="2067"/>
                    </a:lnTo>
                    <a:lnTo>
                      <a:pt x="0" y="1989"/>
                    </a:lnTo>
                    <a:lnTo>
                      <a:pt x="366" y="0"/>
                    </a:lnTo>
                    <a:lnTo>
                      <a:pt x="1183" y="134"/>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0" name="Freeform 120">
                <a:extLst>
                  <a:ext uri="{FF2B5EF4-FFF2-40B4-BE49-F238E27FC236}">
                    <a16:creationId xmlns:a16="http://schemas.microsoft.com/office/drawing/2014/main" id="{544CE681-9106-45E1-808D-50FA5C498BA3}"/>
                  </a:ext>
                </a:extLst>
              </p:cNvPr>
              <p:cNvSpPr>
                <a:spLocks/>
              </p:cNvSpPr>
              <p:nvPr/>
            </p:nvSpPr>
            <p:spPr bwMode="auto">
              <a:xfrm>
                <a:off x="3877620" y="2550201"/>
                <a:ext cx="677863" cy="781050"/>
              </a:xfrm>
              <a:custGeom>
                <a:avLst/>
                <a:gdLst>
                  <a:gd name="T0" fmla="*/ 0 w 1668"/>
                  <a:gd name="T1" fmla="*/ 0 h 2067"/>
                  <a:gd name="T2" fmla="*/ 0 w 1668"/>
                  <a:gd name="T3" fmla="*/ 0 h 2067"/>
                  <a:gd name="T4" fmla="*/ 0 w 1668"/>
                  <a:gd name="T5" fmla="*/ 0 h 2067"/>
                  <a:gd name="T6" fmla="*/ 0 w 1668"/>
                  <a:gd name="T7" fmla="*/ 0 h 2067"/>
                  <a:gd name="T8" fmla="*/ 0 w 1668"/>
                  <a:gd name="T9" fmla="*/ 0 h 2067"/>
                  <a:gd name="T10" fmla="*/ 0 w 1668"/>
                  <a:gd name="T11" fmla="*/ 0 h 2067"/>
                  <a:gd name="T12" fmla="*/ 0 w 1668"/>
                  <a:gd name="T13" fmla="*/ 0 h 2067"/>
                  <a:gd name="T14" fmla="*/ 0 w 1668"/>
                  <a:gd name="T15" fmla="*/ 0 h 2067"/>
                  <a:gd name="T16" fmla="*/ 0 60000 65536"/>
                  <a:gd name="T17" fmla="*/ 0 60000 65536"/>
                  <a:gd name="T18" fmla="*/ 0 60000 65536"/>
                  <a:gd name="T19" fmla="*/ 0 60000 65536"/>
                  <a:gd name="T20" fmla="*/ 0 60000 65536"/>
                  <a:gd name="T21" fmla="*/ 0 60000 65536"/>
                  <a:gd name="T22" fmla="*/ 0 60000 65536"/>
                  <a:gd name="T23" fmla="*/ 0 60000 65536"/>
                  <a:gd name="T24" fmla="*/ 0 w 1668"/>
                  <a:gd name="T25" fmla="*/ 0 h 2067"/>
                  <a:gd name="T26" fmla="*/ 1668 w 1668"/>
                  <a:gd name="T27" fmla="*/ 2067 h 20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8" h="2067">
                    <a:moveTo>
                      <a:pt x="1183" y="134"/>
                    </a:moveTo>
                    <a:lnTo>
                      <a:pt x="1150" y="542"/>
                    </a:lnTo>
                    <a:lnTo>
                      <a:pt x="1668" y="576"/>
                    </a:lnTo>
                    <a:lnTo>
                      <a:pt x="1621" y="1190"/>
                    </a:lnTo>
                    <a:lnTo>
                      <a:pt x="1521" y="2067"/>
                    </a:lnTo>
                    <a:lnTo>
                      <a:pt x="0" y="1989"/>
                    </a:lnTo>
                    <a:lnTo>
                      <a:pt x="366" y="0"/>
                    </a:lnTo>
                    <a:lnTo>
                      <a:pt x="1183" y="134"/>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1" name="Freeform 121">
                <a:extLst>
                  <a:ext uri="{FF2B5EF4-FFF2-40B4-BE49-F238E27FC236}">
                    <a16:creationId xmlns:a16="http://schemas.microsoft.com/office/drawing/2014/main" id="{25C4D3AD-6A08-4589-B0AD-E28D7483124D}"/>
                  </a:ext>
                </a:extLst>
              </p:cNvPr>
              <p:cNvSpPr>
                <a:spLocks/>
              </p:cNvSpPr>
              <p:nvPr/>
            </p:nvSpPr>
            <p:spPr bwMode="auto">
              <a:xfrm>
                <a:off x="3707757" y="3297913"/>
                <a:ext cx="788988" cy="882650"/>
              </a:xfrm>
              <a:custGeom>
                <a:avLst/>
                <a:gdLst>
                  <a:gd name="T0" fmla="*/ 0 w 1939"/>
                  <a:gd name="T1" fmla="*/ 0 h 2331"/>
                  <a:gd name="T2" fmla="*/ 0 w 1939"/>
                  <a:gd name="T3" fmla="*/ 0 h 2331"/>
                  <a:gd name="T4" fmla="*/ 0 w 1939"/>
                  <a:gd name="T5" fmla="*/ 0 h 2331"/>
                  <a:gd name="T6" fmla="*/ 0 w 1939"/>
                  <a:gd name="T7" fmla="*/ 0 h 2331"/>
                  <a:gd name="T8" fmla="*/ 0 w 1939"/>
                  <a:gd name="T9" fmla="*/ 0 h 2331"/>
                  <a:gd name="T10" fmla="*/ 0 w 1939"/>
                  <a:gd name="T11" fmla="*/ 0 h 2331"/>
                  <a:gd name="T12" fmla="*/ 0 w 1939"/>
                  <a:gd name="T13" fmla="*/ 0 h 2331"/>
                  <a:gd name="T14" fmla="*/ 0 w 1939"/>
                  <a:gd name="T15" fmla="*/ 0 h 2331"/>
                  <a:gd name="T16" fmla="*/ 0 w 1939"/>
                  <a:gd name="T17" fmla="*/ 0 h 2331"/>
                  <a:gd name="T18" fmla="*/ 0 w 1939"/>
                  <a:gd name="T19" fmla="*/ 0 h 2331"/>
                  <a:gd name="T20" fmla="*/ 0 w 1939"/>
                  <a:gd name="T21" fmla="*/ 0 h 2331"/>
                  <a:gd name="T22" fmla="*/ 0 w 1939"/>
                  <a:gd name="T23" fmla="*/ 0 h 2331"/>
                  <a:gd name="T24" fmla="*/ 0 w 1939"/>
                  <a:gd name="T25" fmla="*/ 0 h 2331"/>
                  <a:gd name="T26" fmla="*/ 0 w 1939"/>
                  <a:gd name="T27" fmla="*/ 0 h 2331"/>
                  <a:gd name="T28" fmla="*/ 0 w 1939"/>
                  <a:gd name="T29" fmla="*/ 0 h 2331"/>
                  <a:gd name="T30" fmla="*/ 0 w 1939"/>
                  <a:gd name="T31" fmla="*/ 0 h 23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9"/>
                  <a:gd name="T49" fmla="*/ 0 h 2331"/>
                  <a:gd name="T50" fmla="*/ 1939 w 1939"/>
                  <a:gd name="T51" fmla="*/ 2331 h 23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9" h="2331">
                    <a:moveTo>
                      <a:pt x="95" y="1454"/>
                    </a:moveTo>
                    <a:lnTo>
                      <a:pt x="0" y="1647"/>
                    </a:lnTo>
                    <a:lnTo>
                      <a:pt x="1071" y="2276"/>
                    </a:lnTo>
                    <a:lnTo>
                      <a:pt x="1714" y="2331"/>
                    </a:lnTo>
                    <a:lnTo>
                      <a:pt x="1939" y="78"/>
                    </a:lnTo>
                    <a:lnTo>
                      <a:pt x="417" y="0"/>
                    </a:lnTo>
                    <a:lnTo>
                      <a:pt x="386" y="261"/>
                    </a:lnTo>
                    <a:lnTo>
                      <a:pt x="307" y="301"/>
                    </a:lnTo>
                    <a:lnTo>
                      <a:pt x="259" y="240"/>
                    </a:lnTo>
                    <a:lnTo>
                      <a:pt x="228" y="220"/>
                    </a:lnTo>
                    <a:lnTo>
                      <a:pt x="151" y="605"/>
                    </a:lnTo>
                    <a:lnTo>
                      <a:pt x="133" y="648"/>
                    </a:lnTo>
                    <a:lnTo>
                      <a:pt x="244" y="1042"/>
                    </a:lnTo>
                    <a:lnTo>
                      <a:pt x="104" y="1146"/>
                    </a:lnTo>
                    <a:lnTo>
                      <a:pt x="55" y="1367"/>
                    </a:lnTo>
                    <a:lnTo>
                      <a:pt x="95" y="1454"/>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2" name="Freeform 122">
                <a:extLst>
                  <a:ext uri="{FF2B5EF4-FFF2-40B4-BE49-F238E27FC236}">
                    <a16:creationId xmlns:a16="http://schemas.microsoft.com/office/drawing/2014/main" id="{95DE92ED-C8D4-479F-B8C6-2AEEF60D8048}"/>
                  </a:ext>
                </a:extLst>
              </p:cNvPr>
              <p:cNvSpPr>
                <a:spLocks/>
              </p:cNvSpPr>
              <p:nvPr/>
            </p:nvSpPr>
            <p:spPr bwMode="auto">
              <a:xfrm>
                <a:off x="3707757" y="3297913"/>
                <a:ext cx="788988" cy="882650"/>
              </a:xfrm>
              <a:custGeom>
                <a:avLst/>
                <a:gdLst>
                  <a:gd name="T0" fmla="*/ 0 w 1939"/>
                  <a:gd name="T1" fmla="*/ 0 h 2331"/>
                  <a:gd name="T2" fmla="*/ 0 w 1939"/>
                  <a:gd name="T3" fmla="*/ 0 h 2331"/>
                  <a:gd name="T4" fmla="*/ 0 w 1939"/>
                  <a:gd name="T5" fmla="*/ 0 h 2331"/>
                  <a:gd name="T6" fmla="*/ 0 w 1939"/>
                  <a:gd name="T7" fmla="*/ 0 h 2331"/>
                  <a:gd name="T8" fmla="*/ 0 w 1939"/>
                  <a:gd name="T9" fmla="*/ 0 h 2331"/>
                  <a:gd name="T10" fmla="*/ 0 w 1939"/>
                  <a:gd name="T11" fmla="*/ 0 h 2331"/>
                  <a:gd name="T12" fmla="*/ 0 w 1939"/>
                  <a:gd name="T13" fmla="*/ 0 h 2331"/>
                  <a:gd name="T14" fmla="*/ 0 w 1939"/>
                  <a:gd name="T15" fmla="*/ 0 h 2331"/>
                  <a:gd name="T16" fmla="*/ 0 w 1939"/>
                  <a:gd name="T17" fmla="*/ 0 h 2331"/>
                  <a:gd name="T18" fmla="*/ 0 w 1939"/>
                  <a:gd name="T19" fmla="*/ 0 h 2331"/>
                  <a:gd name="T20" fmla="*/ 0 w 1939"/>
                  <a:gd name="T21" fmla="*/ 0 h 2331"/>
                  <a:gd name="T22" fmla="*/ 0 w 1939"/>
                  <a:gd name="T23" fmla="*/ 0 h 2331"/>
                  <a:gd name="T24" fmla="*/ 0 w 1939"/>
                  <a:gd name="T25" fmla="*/ 0 h 2331"/>
                  <a:gd name="T26" fmla="*/ 0 w 1939"/>
                  <a:gd name="T27" fmla="*/ 0 h 2331"/>
                  <a:gd name="T28" fmla="*/ 0 w 1939"/>
                  <a:gd name="T29" fmla="*/ 0 h 2331"/>
                  <a:gd name="T30" fmla="*/ 0 w 1939"/>
                  <a:gd name="T31" fmla="*/ 0 h 23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9"/>
                  <a:gd name="T49" fmla="*/ 0 h 2331"/>
                  <a:gd name="T50" fmla="*/ 1939 w 1939"/>
                  <a:gd name="T51" fmla="*/ 2331 h 23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9" h="2331">
                    <a:moveTo>
                      <a:pt x="95" y="1454"/>
                    </a:moveTo>
                    <a:lnTo>
                      <a:pt x="0" y="1647"/>
                    </a:lnTo>
                    <a:lnTo>
                      <a:pt x="1071" y="2276"/>
                    </a:lnTo>
                    <a:lnTo>
                      <a:pt x="1714" y="2331"/>
                    </a:lnTo>
                    <a:lnTo>
                      <a:pt x="1939" y="78"/>
                    </a:lnTo>
                    <a:lnTo>
                      <a:pt x="417" y="0"/>
                    </a:lnTo>
                    <a:lnTo>
                      <a:pt x="386" y="261"/>
                    </a:lnTo>
                    <a:lnTo>
                      <a:pt x="307" y="301"/>
                    </a:lnTo>
                    <a:lnTo>
                      <a:pt x="259" y="240"/>
                    </a:lnTo>
                    <a:lnTo>
                      <a:pt x="228" y="220"/>
                    </a:lnTo>
                    <a:lnTo>
                      <a:pt x="151" y="605"/>
                    </a:lnTo>
                    <a:lnTo>
                      <a:pt x="133" y="648"/>
                    </a:lnTo>
                    <a:lnTo>
                      <a:pt x="244" y="1042"/>
                    </a:lnTo>
                    <a:lnTo>
                      <a:pt x="104" y="1146"/>
                    </a:lnTo>
                    <a:lnTo>
                      <a:pt x="55" y="1367"/>
                    </a:lnTo>
                    <a:lnTo>
                      <a:pt x="95" y="1454"/>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3" name="Freeform 123">
                <a:extLst>
                  <a:ext uri="{FF2B5EF4-FFF2-40B4-BE49-F238E27FC236}">
                    <a16:creationId xmlns:a16="http://schemas.microsoft.com/office/drawing/2014/main" id="{4646DA8E-71B0-4810-8175-04EE7688A446}"/>
                  </a:ext>
                </a:extLst>
              </p:cNvPr>
              <p:cNvSpPr>
                <a:spLocks/>
              </p:cNvSpPr>
              <p:nvPr/>
            </p:nvSpPr>
            <p:spPr bwMode="auto">
              <a:xfrm>
                <a:off x="3056882" y="1329413"/>
                <a:ext cx="823913" cy="595313"/>
              </a:xfrm>
              <a:custGeom>
                <a:avLst/>
                <a:gdLst>
                  <a:gd name="T0" fmla="*/ 0 w 2029"/>
                  <a:gd name="T1" fmla="*/ 0 h 1575"/>
                  <a:gd name="T2" fmla="*/ 0 w 2029"/>
                  <a:gd name="T3" fmla="*/ 0 h 1575"/>
                  <a:gd name="T4" fmla="*/ 0 w 2029"/>
                  <a:gd name="T5" fmla="*/ 0 h 1575"/>
                  <a:gd name="T6" fmla="*/ 0 w 2029"/>
                  <a:gd name="T7" fmla="*/ 0 h 1575"/>
                  <a:gd name="T8" fmla="*/ 0 w 2029"/>
                  <a:gd name="T9" fmla="*/ 0 h 1575"/>
                  <a:gd name="T10" fmla="*/ 0 w 2029"/>
                  <a:gd name="T11" fmla="*/ 0 h 1575"/>
                  <a:gd name="T12" fmla="*/ 0 w 2029"/>
                  <a:gd name="T13" fmla="*/ 0 h 1575"/>
                  <a:gd name="T14" fmla="*/ 0 w 2029"/>
                  <a:gd name="T15" fmla="*/ 0 h 1575"/>
                  <a:gd name="T16" fmla="*/ 0 w 2029"/>
                  <a:gd name="T17" fmla="*/ 0 h 1575"/>
                  <a:gd name="T18" fmla="*/ 0 w 2029"/>
                  <a:gd name="T19" fmla="*/ 0 h 1575"/>
                  <a:gd name="T20" fmla="*/ 0 w 2029"/>
                  <a:gd name="T21" fmla="*/ 0 h 1575"/>
                  <a:gd name="T22" fmla="*/ 0 w 2029"/>
                  <a:gd name="T23" fmla="*/ 0 h 1575"/>
                  <a:gd name="T24" fmla="*/ 0 w 2029"/>
                  <a:gd name="T25" fmla="*/ 0 h 1575"/>
                  <a:gd name="T26" fmla="*/ 0 w 2029"/>
                  <a:gd name="T27" fmla="*/ 0 h 1575"/>
                  <a:gd name="T28" fmla="*/ 0 w 2029"/>
                  <a:gd name="T29" fmla="*/ 0 h 1575"/>
                  <a:gd name="T30" fmla="*/ 0 w 2029"/>
                  <a:gd name="T31" fmla="*/ 0 h 1575"/>
                  <a:gd name="T32" fmla="*/ 0 w 2029"/>
                  <a:gd name="T33" fmla="*/ 0 h 1575"/>
                  <a:gd name="T34" fmla="*/ 0 w 2029"/>
                  <a:gd name="T35" fmla="*/ 0 h 1575"/>
                  <a:gd name="T36" fmla="*/ 0 w 2029"/>
                  <a:gd name="T37" fmla="*/ 0 h 1575"/>
                  <a:gd name="T38" fmla="*/ 0 w 2029"/>
                  <a:gd name="T39" fmla="*/ 0 h 15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29"/>
                  <a:gd name="T61" fmla="*/ 0 h 1575"/>
                  <a:gd name="T62" fmla="*/ 2029 w 2029"/>
                  <a:gd name="T63" fmla="*/ 1575 h 15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29" h="1575">
                    <a:moveTo>
                      <a:pt x="1159" y="1415"/>
                    </a:moveTo>
                    <a:lnTo>
                      <a:pt x="476" y="1435"/>
                    </a:lnTo>
                    <a:lnTo>
                      <a:pt x="312" y="1352"/>
                    </a:lnTo>
                    <a:lnTo>
                      <a:pt x="327" y="1189"/>
                    </a:lnTo>
                    <a:lnTo>
                      <a:pt x="50" y="1074"/>
                    </a:lnTo>
                    <a:lnTo>
                      <a:pt x="25" y="1025"/>
                    </a:lnTo>
                    <a:lnTo>
                      <a:pt x="50" y="657"/>
                    </a:lnTo>
                    <a:lnTo>
                      <a:pt x="50" y="611"/>
                    </a:lnTo>
                    <a:lnTo>
                      <a:pt x="36" y="509"/>
                    </a:lnTo>
                    <a:lnTo>
                      <a:pt x="20" y="411"/>
                    </a:lnTo>
                    <a:lnTo>
                      <a:pt x="0" y="286"/>
                    </a:lnTo>
                    <a:lnTo>
                      <a:pt x="98" y="127"/>
                    </a:lnTo>
                    <a:lnTo>
                      <a:pt x="360" y="344"/>
                    </a:lnTo>
                    <a:lnTo>
                      <a:pt x="490" y="188"/>
                    </a:lnTo>
                    <a:lnTo>
                      <a:pt x="476" y="127"/>
                    </a:lnTo>
                    <a:lnTo>
                      <a:pt x="476" y="40"/>
                    </a:lnTo>
                    <a:lnTo>
                      <a:pt x="490" y="0"/>
                    </a:lnTo>
                    <a:lnTo>
                      <a:pt x="2029" y="330"/>
                    </a:lnTo>
                    <a:lnTo>
                      <a:pt x="1855" y="1575"/>
                    </a:lnTo>
                    <a:lnTo>
                      <a:pt x="1159" y="1415"/>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4" name="Freeform 124">
                <a:extLst>
                  <a:ext uri="{FF2B5EF4-FFF2-40B4-BE49-F238E27FC236}">
                    <a16:creationId xmlns:a16="http://schemas.microsoft.com/office/drawing/2014/main" id="{42F3EADE-D670-4CDC-BFF5-FDB52065D840}"/>
                  </a:ext>
                </a:extLst>
              </p:cNvPr>
              <p:cNvSpPr>
                <a:spLocks/>
              </p:cNvSpPr>
              <p:nvPr/>
            </p:nvSpPr>
            <p:spPr bwMode="auto">
              <a:xfrm>
                <a:off x="3056882" y="1329413"/>
                <a:ext cx="823913" cy="595313"/>
              </a:xfrm>
              <a:custGeom>
                <a:avLst/>
                <a:gdLst>
                  <a:gd name="T0" fmla="*/ 0 w 2029"/>
                  <a:gd name="T1" fmla="*/ 0 h 1575"/>
                  <a:gd name="T2" fmla="*/ 0 w 2029"/>
                  <a:gd name="T3" fmla="*/ 0 h 1575"/>
                  <a:gd name="T4" fmla="*/ 0 w 2029"/>
                  <a:gd name="T5" fmla="*/ 0 h 1575"/>
                  <a:gd name="T6" fmla="*/ 0 w 2029"/>
                  <a:gd name="T7" fmla="*/ 0 h 1575"/>
                  <a:gd name="T8" fmla="*/ 0 w 2029"/>
                  <a:gd name="T9" fmla="*/ 0 h 1575"/>
                  <a:gd name="T10" fmla="*/ 0 w 2029"/>
                  <a:gd name="T11" fmla="*/ 0 h 1575"/>
                  <a:gd name="T12" fmla="*/ 0 w 2029"/>
                  <a:gd name="T13" fmla="*/ 0 h 1575"/>
                  <a:gd name="T14" fmla="*/ 0 w 2029"/>
                  <a:gd name="T15" fmla="*/ 0 h 1575"/>
                  <a:gd name="T16" fmla="*/ 0 w 2029"/>
                  <a:gd name="T17" fmla="*/ 0 h 1575"/>
                  <a:gd name="T18" fmla="*/ 0 w 2029"/>
                  <a:gd name="T19" fmla="*/ 0 h 1575"/>
                  <a:gd name="T20" fmla="*/ 0 w 2029"/>
                  <a:gd name="T21" fmla="*/ 0 h 1575"/>
                  <a:gd name="T22" fmla="*/ 0 w 2029"/>
                  <a:gd name="T23" fmla="*/ 0 h 1575"/>
                  <a:gd name="T24" fmla="*/ 0 w 2029"/>
                  <a:gd name="T25" fmla="*/ 0 h 1575"/>
                  <a:gd name="T26" fmla="*/ 0 w 2029"/>
                  <a:gd name="T27" fmla="*/ 0 h 1575"/>
                  <a:gd name="T28" fmla="*/ 0 w 2029"/>
                  <a:gd name="T29" fmla="*/ 0 h 1575"/>
                  <a:gd name="T30" fmla="*/ 0 w 2029"/>
                  <a:gd name="T31" fmla="*/ 0 h 1575"/>
                  <a:gd name="T32" fmla="*/ 0 w 2029"/>
                  <a:gd name="T33" fmla="*/ 0 h 1575"/>
                  <a:gd name="T34" fmla="*/ 0 w 2029"/>
                  <a:gd name="T35" fmla="*/ 0 h 1575"/>
                  <a:gd name="T36" fmla="*/ 0 w 2029"/>
                  <a:gd name="T37" fmla="*/ 0 h 1575"/>
                  <a:gd name="T38" fmla="*/ 0 w 2029"/>
                  <a:gd name="T39" fmla="*/ 0 h 15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29"/>
                  <a:gd name="T61" fmla="*/ 0 h 1575"/>
                  <a:gd name="T62" fmla="*/ 2029 w 2029"/>
                  <a:gd name="T63" fmla="*/ 1575 h 15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29" h="1575">
                    <a:moveTo>
                      <a:pt x="1159" y="1415"/>
                    </a:moveTo>
                    <a:lnTo>
                      <a:pt x="476" y="1435"/>
                    </a:lnTo>
                    <a:lnTo>
                      <a:pt x="312" y="1352"/>
                    </a:lnTo>
                    <a:lnTo>
                      <a:pt x="327" y="1189"/>
                    </a:lnTo>
                    <a:lnTo>
                      <a:pt x="50" y="1074"/>
                    </a:lnTo>
                    <a:lnTo>
                      <a:pt x="25" y="1025"/>
                    </a:lnTo>
                    <a:lnTo>
                      <a:pt x="50" y="657"/>
                    </a:lnTo>
                    <a:lnTo>
                      <a:pt x="50" y="611"/>
                    </a:lnTo>
                    <a:lnTo>
                      <a:pt x="36" y="509"/>
                    </a:lnTo>
                    <a:lnTo>
                      <a:pt x="20" y="411"/>
                    </a:lnTo>
                    <a:lnTo>
                      <a:pt x="0" y="286"/>
                    </a:lnTo>
                    <a:lnTo>
                      <a:pt x="98" y="127"/>
                    </a:lnTo>
                    <a:lnTo>
                      <a:pt x="360" y="344"/>
                    </a:lnTo>
                    <a:lnTo>
                      <a:pt x="490" y="188"/>
                    </a:lnTo>
                    <a:lnTo>
                      <a:pt x="476" y="127"/>
                    </a:lnTo>
                    <a:lnTo>
                      <a:pt x="476" y="40"/>
                    </a:lnTo>
                    <a:lnTo>
                      <a:pt x="490" y="0"/>
                    </a:lnTo>
                    <a:lnTo>
                      <a:pt x="2029" y="330"/>
                    </a:lnTo>
                    <a:lnTo>
                      <a:pt x="1855" y="1575"/>
                    </a:lnTo>
                    <a:lnTo>
                      <a:pt x="1159" y="141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5" name="Freeform 125">
                <a:extLst>
                  <a:ext uri="{FF2B5EF4-FFF2-40B4-BE49-F238E27FC236}">
                    <a16:creationId xmlns:a16="http://schemas.microsoft.com/office/drawing/2014/main" id="{0F6043D4-BA10-4477-B74D-A40ED594F8AA}"/>
                  </a:ext>
                </a:extLst>
              </p:cNvPr>
              <p:cNvSpPr>
                <a:spLocks/>
              </p:cNvSpPr>
              <p:nvPr/>
            </p:nvSpPr>
            <p:spPr bwMode="auto">
              <a:xfrm>
                <a:off x="2861620" y="1734226"/>
                <a:ext cx="993775" cy="750888"/>
              </a:xfrm>
              <a:custGeom>
                <a:avLst/>
                <a:gdLst>
                  <a:gd name="T0" fmla="*/ 0 w 2442"/>
                  <a:gd name="T1" fmla="*/ 0 h 1984"/>
                  <a:gd name="T2" fmla="*/ 0 w 2442"/>
                  <a:gd name="T3" fmla="*/ 0 h 1984"/>
                  <a:gd name="T4" fmla="*/ 0 w 2442"/>
                  <a:gd name="T5" fmla="*/ 0 h 1984"/>
                  <a:gd name="T6" fmla="*/ 0 w 2442"/>
                  <a:gd name="T7" fmla="*/ 0 h 1984"/>
                  <a:gd name="T8" fmla="*/ 0 w 2442"/>
                  <a:gd name="T9" fmla="*/ 0 h 1984"/>
                  <a:gd name="T10" fmla="*/ 0 w 2442"/>
                  <a:gd name="T11" fmla="*/ 0 h 1984"/>
                  <a:gd name="T12" fmla="*/ 0 w 2442"/>
                  <a:gd name="T13" fmla="*/ 0 h 1984"/>
                  <a:gd name="T14" fmla="*/ 0 w 2442"/>
                  <a:gd name="T15" fmla="*/ 0 h 1984"/>
                  <a:gd name="T16" fmla="*/ 0 w 2442"/>
                  <a:gd name="T17" fmla="*/ 0 h 1984"/>
                  <a:gd name="T18" fmla="*/ 0 w 2442"/>
                  <a:gd name="T19" fmla="*/ 0 h 1984"/>
                  <a:gd name="T20" fmla="*/ 0 w 2442"/>
                  <a:gd name="T21" fmla="*/ 0 h 1984"/>
                  <a:gd name="T22" fmla="*/ 0 w 2442"/>
                  <a:gd name="T23" fmla="*/ 0 h 1984"/>
                  <a:gd name="T24" fmla="*/ 0 w 2442"/>
                  <a:gd name="T25" fmla="*/ 0 h 1984"/>
                  <a:gd name="T26" fmla="*/ 0 w 2442"/>
                  <a:gd name="T27" fmla="*/ 0 h 1984"/>
                  <a:gd name="T28" fmla="*/ 0 w 2442"/>
                  <a:gd name="T29" fmla="*/ 0 h 1984"/>
                  <a:gd name="T30" fmla="*/ 0 w 2442"/>
                  <a:gd name="T31" fmla="*/ 0 h 1984"/>
                  <a:gd name="T32" fmla="*/ 0 w 2442"/>
                  <a:gd name="T33" fmla="*/ 0 h 1984"/>
                  <a:gd name="T34" fmla="*/ 0 w 2442"/>
                  <a:gd name="T35" fmla="*/ 0 h 19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42"/>
                  <a:gd name="T55" fmla="*/ 0 h 1984"/>
                  <a:gd name="T56" fmla="*/ 2442 w 2442"/>
                  <a:gd name="T57" fmla="*/ 1984 h 19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42" h="1984">
                    <a:moveTo>
                      <a:pt x="0" y="1338"/>
                    </a:moveTo>
                    <a:lnTo>
                      <a:pt x="65" y="1240"/>
                    </a:lnTo>
                    <a:lnTo>
                      <a:pt x="503" y="134"/>
                    </a:lnTo>
                    <a:lnTo>
                      <a:pt x="534" y="134"/>
                    </a:lnTo>
                    <a:lnTo>
                      <a:pt x="530" y="0"/>
                    </a:lnTo>
                    <a:lnTo>
                      <a:pt x="810" y="116"/>
                    </a:lnTo>
                    <a:lnTo>
                      <a:pt x="796" y="278"/>
                    </a:lnTo>
                    <a:lnTo>
                      <a:pt x="959" y="363"/>
                    </a:lnTo>
                    <a:lnTo>
                      <a:pt x="1641" y="343"/>
                    </a:lnTo>
                    <a:lnTo>
                      <a:pt x="2337" y="502"/>
                    </a:lnTo>
                    <a:lnTo>
                      <a:pt x="2442" y="626"/>
                    </a:lnTo>
                    <a:lnTo>
                      <a:pt x="2143" y="1078"/>
                    </a:lnTo>
                    <a:lnTo>
                      <a:pt x="2199" y="1240"/>
                    </a:lnTo>
                    <a:lnTo>
                      <a:pt x="2106" y="1419"/>
                    </a:lnTo>
                    <a:lnTo>
                      <a:pt x="2039" y="1984"/>
                    </a:lnTo>
                    <a:lnTo>
                      <a:pt x="1235" y="1842"/>
                    </a:lnTo>
                    <a:lnTo>
                      <a:pt x="43" y="1604"/>
                    </a:lnTo>
                    <a:lnTo>
                      <a:pt x="0" y="1338"/>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6" name="Freeform 127">
                <a:extLst>
                  <a:ext uri="{FF2B5EF4-FFF2-40B4-BE49-F238E27FC236}">
                    <a16:creationId xmlns:a16="http://schemas.microsoft.com/office/drawing/2014/main" id="{A16AC589-A8C5-4969-826F-FDAAC5C0A57A}"/>
                  </a:ext>
                </a:extLst>
              </p:cNvPr>
              <p:cNvSpPr>
                <a:spLocks/>
              </p:cNvSpPr>
              <p:nvPr/>
            </p:nvSpPr>
            <p:spPr bwMode="auto">
              <a:xfrm>
                <a:off x="3248970" y="2431138"/>
                <a:ext cx="777875" cy="1103313"/>
              </a:xfrm>
              <a:custGeom>
                <a:avLst/>
                <a:gdLst>
                  <a:gd name="T0" fmla="*/ 0 w 1914"/>
                  <a:gd name="T1" fmla="*/ 0 h 2912"/>
                  <a:gd name="T2" fmla="*/ 0 w 1914"/>
                  <a:gd name="T3" fmla="*/ 0 h 2912"/>
                  <a:gd name="T4" fmla="*/ 0 w 1914"/>
                  <a:gd name="T5" fmla="*/ 0 h 2912"/>
                  <a:gd name="T6" fmla="*/ 0 w 1914"/>
                  <a:gd name="T7" fmla="*/ 0 h 2912"/>
                  <a:gd name="T8" fmla="*/ 0 w 1914"/>
                  <a:gd name="T9" fmla="*/ 0 h 2912"/>
                  <a:gd name="T10" fmla="*/ 0 w 1914"/>
                  <a:gd name="T11" fmla="*/ 0 h 2912"/>
                  <a:gd name="T12" fmla="*/ 0 w 1914"/>
                  <a:gd name="T13" fmla="*/ 0 h 2912"/>
                  <a:gd name="T14" fmla="*/ 0 w 1914"/>
                  <a:gd name="T15" fmla="*/ 0 h 2912"/>
                  <a:gd name="T16" fmla="*/ 0 w 1914"/>
                  <a:gd name="T17" fmla="*/ 0 h 2912"/>
                  <a:gd name="T18" fmla="*/ 0 w 1914"/>
                  <a:gd name="T19" fmla="*/ 0 h 2912"/>
                  <a:gd name="T20" fmla="*/ 0 w 1914"/>
                  <a:gd name="T21" fmla="*/ 0 h 2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14"/>
                  <a:gd name="T34" fmla="*/ 0 h 2912"/>
                  <a:gd name="T35" fmla="*/ 1914 w 1914"/>
                  <a:gd name="T36" fmla="*/ 2912 h 29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14" h="2912">
                    <a:moveTo>
                      <a:pt x="1085" y="142"/>
                    </a:moveTo>
                    <a:lnTo>
                      <a:pt x="1914" y="313"/>
                    </a:lnTo>
                    <a:lnTo>
                      <a:pt x="1547" y="2301"/>
                    </a:lnTo>
                    <a:lnTo>
                      <a:pt x="1516" y="2562"/>
                    </a:lnTo>
                    <a:lnTo>
                      <a:pt x="1438" y="2603"/>
                    </a:lnTo>
                    <a:lnTo>
                      <a:pt x="1389" y="2542"/>
                    </a:lnTo>
                    <a:lnTo>
                      <a:pt x="1358" y="2522"/>
                    </a:lnTo>
                    <a:lnTo>
                      <a:pt x="1282" y="2912"/>
                    </a:lnTo>
                    <a:lnTo>
                      <a:pt x="0" y="1164"/>
                    </a:lnTo>
                    <a:lnTo>
                      <a:pt x="276" y="0"/>
                    </a:lnTo>
                    <a:lnTo>
                      <a:pt x="1085" y="142"/>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7" name="Freeform 128">
                <a:extLst>
                  <a:ext uri="{FF2B5EF4-FFF2-40B4-BE49-F238E27FC236}">
                    <a16:creationId xmlns:a16="http://schemas.microsoft.com/office/drawing/2014/main" id="{B57D89C9-1F0F-461D-B605-280B75AAC789}"/>
                  </a:ext>
                </a:extLst>
              </p:cNvPr>
              <p:cNvSpPr>
                <a:spLocks/>
              </p:cNvSpPr>
              <p:nvPr/>
            </p:nvSpPr>
            <p:spPr bwMode="auto">
              <a:xfrm>
                <a:off x="3248970" y="2431138"/>
                <a:ext cx="777875" cy="1103313"/>
              </a:xfrm>
              <a:custGeom>
                <a:avLst/>
                <a:gdLst>
                  <a:gd name="T0" fmla="*/ 0 w 1914"/>
                  <a:gd name="T1" fmla="*/ 0 h 2912"/>
                  <a:gd name="T2" fmla="*/ 0 w 1914"/>
                  <a:gd name="T3" fmla="*/ 0 h 2912"/>
                  <a:gd name="T4" fmla="*/ 0 w 1914"/>
                  <a:gd name="T5" fmla="*/ 0 h 2912"/>
                  <a:gd name="T6" fmla="*/ 0 w 1914"/>
                  <a:gd name="T7" fmla="*/ 0 h 2912"/>
                  <a:gd name="T8" fmla="*/ 0 w 1914"/>
                  <a:gd name="T9" fmla="*/ 0 h 2912"/>
                  <a:gd name="T10" fmla="*/ 0 w 1914"/>
                  <a:gd name="T11" fmla="*/ 0 h 2912"/>
                  <a:gd name="T12" fmla="*/ 0 w 1914"/>
                  <a:gd name="T13" fmla="*/ 0 h 2912"/>
                  <a:gd name="T14" fmla="*/ 0 w 1914"/>
                  <a:gd name="T15" fmla="*/ 0 h 2912"/>
                  <a:gd name="T16" fmla="*/ 0 w 1914"/>
                  <a:gd name="T17" fmla="*/ 0 h 2912"/>
                  <a:gd name="T18" fmla="*/ 0 w 1914"/>
                  <a:gd name="T19" fmla="*/ 0 h 2912"/>
                  <a:gd name="T20" fmla="*/ 0 w 1914"/>
                  <a:gd name="T21" fmla="*/ 0 h 29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14"/>
                  <a:gd name="T34" fmla="*/ 0 h 2912"/>
                  <a:gd name="T35" fmla="*/ 1914 w 1914"/>
                  <a:gd name="T36" fmla="*/ 2912 h 29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14" h="2912">
                    <a:moveTo>
                      <a:pt x="1085" y="142"/>
                    </a:moveTo>
                    <a:lnTo>
                      <a:pt x="1914" y="313"/>
                    </a:lnTo>
                    <a:lnTo>
                      <a:pt x="1547" y="2301"/>
                    </a:lnTo>
                    <a:lnTo>
                      <a:pt x="1516" y="2562"/>
                    </a:lnTo>
                    <a:lnTo>
                      <a:pt x="1438" y="2603"/>
                    </a:lnTo>
                    <a:lnTo>
                      <a:pt x="1389" y="2542"/>
                    </a:lnTo>
                    <a:lnTo>
                      <a:pt x="1358" y="2522"/>
                    </a:lnTo>
                    <a:lnTo>
                      <a:pt x="1282" y="2912"/>
                    </a:lnTo>
                    <a:lnTo>
                      <a:pt x="0" y="1164"/>
                    </a:lnTo>
                    <a:lnTo>
                      <a:pt x="276" y="0"/>
                    </a:lnTo>
                    <a:lnTo>
                      <a:pt x="1085" y="142"/>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48" name="Freeform 129">
                <a:extLst>
                  <a:ext uri="{FF2B5EF4-FFF2-40B4-BE49-F238E27FC236}">
                    <a16:creationId xmlns:a16="http://schemas.microsoft.com/office/drawing/2014/main" id="{C1BD277B-2576-4DA0-B199-263FEACD4861}"/>
                  </a:ext>
                </a:extLst>
              </p:cNvPr>
              <p:cNvSpPr>
                <a:spLocks/>
              </p:cNvSpPr>
              <p:nvPr/>
            </p:nvSpPr>
            <p:spPr bwMode="auto">
              <a:xfrm>
                <a:off x="2793357" y="2340651"/>
                <a:ext cx="1014413" cy="1585913"/>
              </a:xfrm>
              <a:custGeom>
                <a:avLst/>
                <a:gdLst>
                  <a:gd name="T0" fmla="*/ 0 w 2495"/>
                  <a:gd name="T1" fmla="*/ 0 h 4186"/>
                  <a:gd name="T2" fmla="*/ 0 w 2495"/>
                  <a:gd name="T3" fmla="*/ 0 h 4186"/>
                  <a:gd name="T4" fmla="*/ 0 w 2495"/>
                  <a:gd name="T5" fmla="*/ 0 h 4186"/>
                  <a:gd name="T6" fmla="*/ 0 w 2495"/>
                  <a:gd name="T7" fmla="*/ 0 h 4186"/>
                  <a:gd name="T8" fmla="*/ 0 w 2495"/>
                  <a:gd name="T9" fmla="*/ 0 h 4186"/>
                  <a:gd name="T10" fmla="*/ 0 w 2495"/>
                  <a:gd name="T11" fmla="*/ 0 h 4186"/>
                  <a:gd name="T12" fmla="*/ 0 w 2495"/>
                  <a:gd name="T13" fmla="*/ 0 h 4186"/>
                  <a:gd name="T14" fmla="*/ 0 w 2495"/>
                  <a:gd name="T15" fmla="*/ 0 h 4186"/>
                  <a:gd name="T16" fmla="*/ 0 w 2495"/>
                  <a:gd name="T17" fmla="*/ 0 h 4186"/>
                  <a:gd name="T18" fmla="*/ 0 w 2495"/>
                  <a:gd name="T19" fmla="*/ 0 h 4186"/>
                  <a:gd name="T20" fmla="*/ 0 w 2495"/>
                  <a:gd name="T21" fmla="*/ 0 h 4186"/>
                  <a:gd name="T22" fmla="*/ 0 w 2495"/>
                  <a:gd name="T23" fmla="*/ 0 h 4186"/>
                  <a:gd name="T24" fmla="*/ 0 w 2495"/>
                  <a:gd name="T25" fmla="*/ 0 h 4186"/>
                  <a:gd name="T26" fmla="*/ 0 w 2495"/>
                  <a:gd name="T27" fmla="*/ 0 h 4186"/>
                  <a:gd name="T28" fmla="*/ 0 w 2495"/>
                  <a:gd name="T29" fmla="*/ 0 h 4186"/>
                  <a:gd name="T30" fmla="*/ 0 w 2495"/>
                  <a:gd name="T31" fmla="*/ 0 h 4186"/>
                  <a:gd name="T32" fmla="*/ 0 w 2495"/>
                  <a:gd name="T33" fmla="*/ 0 h 4186"/>
                  <a:gd name="T34" fmla="*/ 0 w 2495"/>
                  <a:gd name="T35" fmla="*/ 0 h 4186"/>
                  <a:gd name="T36" fmla="*/ 0 w 2495"/>
                  <a:gd name="T37" fmla="*/ 0 h 4186"/>
                  <a:gd name="T38" fmla="*/ 0 w 2495"/>
                  <a:gd name="T39" fmla="*/ 0 h 4186"/>
                  <a:gd name="T40" fmla="*/ 0 w 2495"/>
                  <a:gd name="T41" fmla="*/ 0 h 4186"/>
                  <a:gd name="T42" fmla="*/ 0 w 2495"/>
                  <a:gd name="T43" fmla="*/ 0 h 4186"/>
                  <a:gd name="T44" fmla="*/ 0 w 2495"/>
                  <a:gd name="T45" fmla="*/ 0 h 4186"/>
                  <a:gd name="T46" fmla="*/ 0 w 2495"/>
                  <a:gd name="T47" fmla="*/ 0 h 4186"/>
                  <a:gd name="T48" fmla="*/ 0 w 2495"/>
                  <a:gd name="T49" fmla="*/ 0 h 4186"/>
                  <a:gd name="T50" fmla="*/ 0 w 2495"/>
                  <a:gd name="T51" fmla="*/ 0 h 4186"/>
                  <a:gd name="T52" fmla="*/ 0 w 2495"/>
                  <a:gd name="T53" fmla="*/ 0 h 4186"/>
                  <a:gd name="T54" fmla="*/ 0 w 2495"/>
                  <a:gd name="T55" fmla="*/ 0 h 4186"/>
                  <a:gd name="T56" fmla="*/ 0 w 2495"/>
                  <a:gd name="T57" fmla="*/ 0 h 4186"/>
                  <a:gd name="T58" fmla="*/ 0 w 2495"/>
                  <a:gd name="T59" fmla="*/ 0 h 4186"/>
                  <a:gd name="T60" fmla="*/ 0 w 2495"/>
                  <a:gd name="T61" fmla="*/ 0 h 4186"/>
                  <a:gd name="T62" fmla="*/ 0 w 2495"/>
                  <a:gd name="T63" fmla="*/ 0 h 4186"/>
                  <a:gd name="T64" fmla="*/ 0 w 2495"/>
                  <a:gd name="T65" fmla="*/ 0 h 4186"/>
                  <a:gd name="T66" fmla="*/ 0 w 2495"/>
                  <a:gd name="T67" fmla="*/ 0 h 4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95"/>
                  <a:gd name="T103" fmla="*/ 0 h 4186"/>
                  <a:gd name="T104" fmla="*/ 2495 w 2495"/>
                  <a:gd name="T105" fmla="*/ 4186 h 4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95" h="4186">
                    <a:moveTo>
                      <a:pt x="209" y="0"/>
                    </a:moveTo>
                    <a:lnTo>
                      <a:pt x="1395" y="231"/>
                    </a:lnTo>
                    <a:lnTo>
                      <a:pt x="1119" y="1399"/>
                    </a:lnTo>
                    <a:lnTo>
                      <a:pt x="2402" y="3149"/>
                    </a:lnTo>
                    <a:lnTo>
                      <a:pt x="2382" y="3187"/>
                    </a:lnTo>
                    <a:lnTo>
                      <a:pt x="2495" y="3581"/>
                    </a:lnTo>
                    <a:lnTo>
                      <a:pt x="2354" y="3685"/>
                    </a:lnTo>
                    <a:lnTo>
                      <a:pt x="2306" y="3908"/>
                    </a:lnTo>
                    <a:lnTo>
                      <a:pt x="2345" y="3992"/>
                    </a:lnTo>
                    <a:lnTo>
                      <a:pt x="2249" y="4186"/>
                    </a:lnTo>
                    <a:lnTo>
                      <a:pt x="2180" y="4134"/>
                    </a:lnTo>
                    <a:lnTo>
                      <a:pt x="2205" y="4079"/>
                    </a:lnTo>
                    <a:lnTo>
                      <a:pt x="1457" y="3992"/>
                    </a:lnTo>
                    <a:lnTo>
                      <a:pt x="1446" y="3949"/>
                    </a:lnTo>
                    <a:lnTo>
                      <a:pt x="1415" y="3766"/>
                    </a:lnTo>
                    <a:lnTo>
                      <a:pt x="1415" y="3709"/>
                    </a:lnTo>
                    <a:lnTo>
                      <a:pt x="1086" y="3311"/>
                    </a:lnTo>
                    <a:lnTo>
                      <a:pt x="550" y="2982"/>
                    </a:lnTo>
                    <a:lnTo>
                      <a:pt x="570" y="2799"/>
                    </a:lnTo>
                    <a:lnTo>
                      <a:pt x="257" y="2183"/>
                    </a:lnTo>
                    <a:lnTo>
                      <a:pt x="378" y="2107"/>
                    </a:lnTo>
                    <a:lnTo>
                      <a:pt x="363" y="2020"/>
                    </a:lnTo>
                    <a:lnTo>
                      <a:pt x="209" y="1980"/>
                    </a:lnTo>
                    <a:lnTo>
                      <a:pt x="245" y="1708"/>
                    </a:lnTo>
                    <a:lnTo>
                      <a:pt x="390" y="1783"/>
                    </a:lnTo>
                    <a:lnTo>
                      <a:pt x="319" y="1535"/>
                    </a:lnTo>
                    <a:lnTo>
                      <a:pt x="245" y="1616"/>
                    </a:lnTo>
                    <a:lnTo>
                      <a:pt x="136" y="1514"/>
                    </a:lnTo>
                    <a:lnTo>
                      <a:pt x="68" y="1251"/>
                    </a:lnTo>
                    <a:lnTo>
                      <a:pt x="54" y="987"/>
                    </a:lnTo>
                    <a:lnTo>
                      <a:pt x="101" y="782"/>
                    </a:lnTo>
                    <a:lnTo>
                      <a:pt x="12" y="576"/>
                    </a:lnTo>
                    <a:lnTo>
                      <a:pt x="0" y="536"/>
                    </a:lnTo>
                    <a:lnTo>
                      <a:pt x="209" y="0"/>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grpSp>
        <p:grpSp>
          <p:nvGrpSpPr>
            <p:cNvPr id="352" name="Group 351">
              <a:extLst>
                <a:ext uri="{FF2B5EF4-FFF2-40B4-BE49-F238E27FC236}">
                  <a16:creationId xmlns:a16="http://schemas.microsoft.com/office/drawing/2014/main" id="{074103D6-7CC0-4B2F-8CB8-780CB0CD3068}"/>
                </a:ext>
              </a:extLst>
            </p:cNvPr>
            <p:cNvGrpSpPr/>
            <p:nvPr/>
          </p:nvGrpSpPr>
          <p:grpSpPr>
            <a:xfrm>
              <a:off x="1734618" y="4620425"/>
              <a:ext cx="1037247" cy="642184"/>
              <a:chOff x="4010971" y="4693304"/>
              <a:chExt cx="1279521" cy="792180"/>
            </a:xfrm>
          </p:grpSpPr>
          <p:sp>
            <p:nvSpPr>
              <p:cNvPr id="353" name="Freeform 16">
                <a:extLst>
                  <a:ext uri="{FF2B5EF4-FFF2-40B4-BE49-F238E27FC236}">
                    <a16:creationId xmlns:a16="http://schemas.microsoft.com/office/drawing/2014/main" id="{BADBA65E-68FD-45E7-9202-6D508E670C9E}"/>
                  </a:ext>
                </a:extLst>
              </p:cNvPr>
              <p:cNvSpPr>
                <a:spLocks/>
              </p:cNvSpPr>
              <p:nvPr/>
            </p:nvSpPr>
            <p:spPr bwMode="auto">
              <a:xfrm>
                <a:off x="4150668" y="4707588"/>
                <a:ext cx="77788" cy="68262"/>
              </a:xfrm>
              <a:custGeom>
                <a:avLst/>
                <a:gdLst>
                  <a:gd name="T0" fmla="*/ 0 w 191"/>
                  <a:gd name="T1" fmla="*/ 0 h 179"/>
                  <a:gd name="T2" fmla="*/ 0 w 191"/>
                  <a:gd name="T3" fmla="*/ 0 h 179"/>
                  <a:gd name="T4" fmla="*/ 0 w 191"/>
                  <a:gd name="T5" fmla="*/ 0 h 179"/>
                  <a:gd name="T6" fmla="*/ 0 w 191"/>
                  <a:gd name="T7" fmla="*/ 0 h 179"/>
                  <a:gd name="T8" fmla="*/ 0 w 191"/>
                  <a:gd name="T9" fmla="*/ 0 h 179"/>
                  <a:gd name="T10" fmla="*/ 0 w 191"/>
                  <a:gd name="T11" fmla="*/ 0 h 179"/>
                  <a:gd name="T12" fmla="*/ 0 w 191"/>
                  <a:gd name="T13" fmla="*/ 0 h 179"/>
                  <a:gd name="T14" fmla="*/ 0 w 191"/>
                  <a:gd name="T15" fmla="*/ 0 h 179"/>
                  <a:gd name="T16" fmla="*/ 0 w 191"/>
                  <a:gd name="T17" fmla="*/ 0 h 1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1"/>
                  <a:gd name="T28" fmla="*/ 0 h 179"/>
                  <a:gd name="T29" fmla="*/ 191 w 191"/>
                  <a:gd name="T30" fmla="*/ 179 h 1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1" h="179">
                    <a:moveTo>
                      <a:pt x="0" y="115"/>
                    </a:moveTo>
                    <a:lnTo>
                      <a:pt x="97" y="0"/>
                    </a:lnTo>
                    <a:lnTo>
                      <a:pt x="166" y="30"/>
                    </a:lnTo>
                    <a:lnTo>
                      <a:pt x="191" y="86"/>
                    </a:lnTo>
                    <a:lnTo>
                      <a:pt x="142" y="132"/>
                    </a:lnTo>
                    <a:lnTo>
                      <a:pt x="105" y="179"/>
                    </a:lnTo>
                    <a:lnTo>
                      <a:pt x="82" y="179"/>
                    </a:lnTo>
                    <a:lnTo>
                      <a:pt x="0" y="115"/>
                    </a:lnTo>
                  </a:path>
                </a:pathLst>
              </a:custGeom>
              <a:solidFill>
                <a:schemeClr val="tx1">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54" name="Freeform 17">
                <a:extLst>
                  <a:ext uri="{FF2B5EF4-FFF2-40B4-BE49-F238E27FC236}">
                    <a16:creationId xmlns:a16="http://schemas.microsoft.com/office/drawing/2014/main" id="{5DB96BBF-18B6-4CA0-A467-3075B4E16FE1}"/>
                  </a:ext>
                </a:extLst>
              </p:cNvPr>
              <p:cNvSpPr>
                <a:spLocks/>
              </p:cNvSpPr>
              <p:nvPr/>
            </p:nvSpPr>
            <p:spPr bwMode="auto">
              <a:xfrm>
                <a:off x="4277667" y="4693304"/>
                <a:ext cx="104775" cy="65087"/>
              </a:xfrm>
              <a:custGeom>
                <a:avLst/>
                <a:gdLst>
                  <a:gd name="T0" fmla="*/ 0 w 260"/>
                  <a:gd name="T1" fmla="*/ 0 h 175"/>
                  <a:gd name="T2" fmla="*/ 0 w 260"/>
                  <a:gd name="T3" fmla="*/ 0 h 175"/>
                  <a:gd name="T4" fmla="*/ 0 w 260"/>
                  <a:gd name="T5" fmla="*/ 0 h 175"/>
                  <a:gd name="T6" fmla="*/ 0 w 260"/>
                  <a:gd name="T7" fmla="*/ 0 h 175"/>
                  <a:gd name="T8" fmla="*/ 0 w 260"/>
                  <a:gd name="T9" fmla="*/ 0 h 175"/>
                  <a:gd name="T10" fmla="*/ 0 w 260"/>
                  <a:gd name="T11" fmla="*/ 0 h 175"/>
                  <a:gd name="T12" fmla="*/ 0 w 260"/>
                  <a:gd name="T13" fmla="*/ 0 h 175"/>
                  <a:gd name="T14" fmla="*/ 0 w 260"/>
                  <a:gd name="T15" fmla="*/ 0 h 175"/>
                  <a:gd name="T16" fmla="*/ 0 w 260"/>
                  <a:gd name="T17" fmla="*/ 0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0"/>
                  <a:gd name="T28" fmla="*/ 0 h 175"/>
                  <a:gd name="T29" fmla="*/ 260 w 26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0" h="175">
                    <a:moveTo>
                      <a:pt x="0" y="158"/>
                    </a:moveTo>
                    <a:lnTo>
                      <a:pt x="106" y="0"/>
                    </a:lnTo>
                    <a:lnTo>
                      <a:pt x="228" y="17"/>
                    </a:lnTo>
                    <a:lnTo>
                      <a:pt x="249" y="73"/>
                    </a:lnTo>
                    <a:lnTo>
                      <a:pt x="260" y="175"/>
                    </a:lnTo>
                    <a:lnTo>
                      <a:pt x="141" y="175"/>
                    </a:lnTo>
                    <a:lnTo>
                      <a:pt x="74" y="158"/>
                    </a:lnTo>
                    <a:lnTo>
                      <a:pt x="25" y="158"/>
                    </a:lnTo>
                    <a:lnTo>
                      <a:pt x="0" y="158"/>
                    </a:lnTo>
                    <a:close/>
                  </a:path>
                </a:pathLst>
              </a:custGeom>
              <a:solidFill>
                <a:schemeClr val="tx1">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55" name="Freeform 20">
                <a:extLst>
                  <a:ext uri="{FF2B5EF4-FFF2-40B4-BE49-F238E27FC236}">
                    <a16:creationId xmlns:a16="http://schemas.microsoft.com/office/drawing/2014/main" id="{EB5D0ABF-9C0A-48A8-8195-4ECA248954DF}"/>
                  </a:ext>
                </a:extLst>
              </p:cNvPr>
              <p:cNvSpPr>
                <a:spLocks/>
              </p:cNvSpPr>
              <p:nvPr/>
            </p:nvSpPr>
            <p:spPr bwMode="auto">
              <a:xfrm>
                <a:off x="4561830" y="4834591"/>
                <a:ext cx="122238" cy="101600"/>
              </a:xfrm>
              <a:custGeom>
                <a:avLst/>
                <a:gdLst>
                  <a:gd name="T0" fmla="*/ 0 w 297"/>
                  <a:gd name="T1" fmla="*/ 0 h 269"/>
                  <a:gd name="T2" fmla="*/ 0 w 297"/>
                  <a:gd name="T3" fmla="*/ 0 h 269"/>
                  <a:gd name="T4" fmla="*/ 0 w 297"/>
                  <a:gd name="T5" fmla="*/ 0 h 269"/>
                  <a:gd name="T6" fmla="*/ 0 w 297"/>
                  <a:gd name="T7" fmla="*/ 0 h 269"/>
                  <a:gd name="T8" fmla="*/ 0 w 297"/>
                  <a:gd name="T9" fmla="*/ 0 h 269"/>
                  <a:gd name="T10" fmla="*/ 0 w 297"/>
                  <a:gd name="T11" fmla="*/ 0 h 269"/>
                  <a:gd name="T12" fmla="*/ 0 w 297"/>
                  <a:gd name="T13" fmla="*/ 0 h 269"/>
                  <a:gd name="T14" fmla="*/ 0 w 297"/>
                  <a:gd name="T15" fmla="*/ 0 h 269"/>
                  <a:gd name="T16" fmla="*/ 0 w 297"/>
                  <a:gd name="T17" fmla="*/ 0 h 269"/>
                  <a:gd name="T18" fmla="*/ 0 w 297"/>
                  <a:gd name="T19" fmla="*/ 0 h 269"/>
                  <a:gd name="T20" fmla="*/ 0 w 297"/>
                  <a:gd name="T21" fmla="*/ 0 h 269"/>
                  <a:gd name="T22" fmla="*/ 0 w 297"/>
                  <a:gd name="T23" fmla="*/ 0 h 269"/>
                  <a:gd name="T24" fmla="*/ 0 w 297"/>
                  <a:gd name="T25" fmla="*/ 0 h 269"/>
                  <a:gd name="T26" fmla="*/ 0 w 297"/>
                  <a:gd name="T27" fmla="*/ 0 h 269"/>
                  <a:gd name="T28" fmla="*/ 0 w 297"/>
                  <a:gd name="T29" fmla="*/ 0 h 2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7"/>
                  <a:gd name="T46" fmla="*/ 0 h 269"/>
                  <a:gd name="T47" fmla="*/ 297 w 297"/>
                  <a:gd name="T48" fmla="*/ 269 h 2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7" h="269">
                    <a:moveTo>
                      <a:pt x="0" y="94"/>
                    </a:moveTo>
                    <a:lnTo>
                      <a:pt x="48" y="68"/>
                    </a:lnTo>
                    <a:lnTo>
                      <a:pt x="123" y="30"/>
                    </a:lnTo>
                    <a:lnTo>
                      <a:pt x="153" y="0"/>
                    </a:lnTo>
                    <a:lnTo>
                      <a:pt x="202" y="68"/>
                    </a:lnTo>
                    <a:lnTo>
                      <a:pt x="251" y="158"/>
                    </a:lnTo>
                    <a:lnTo>
                      <a:pt x="272" y="239"/>
                    </a:lnTo>
                    <a:lnTo>
                      <a:pt x="297" y="269"/>
                    </a:lnTo>
                    <a:lnTo>
                      <a:pt x="251" y="269"/>
                    </a:lnTo>
                    <a:lnTo>
                      <a:pt x="202" y="269"/>
                    </a:lnTo>
                    <a:lnTo>
                      <a:pt x="153" y="269"/>
                    </a:lnTo>
                    <a:lnTo>
                      <a:pt x="77" y="184"/>
                    </a:lnTo>
                    <a:lnTo>
                      <a:pt x="20" y="124"/>
                    </a:lnTo>
                    <a:lnTo>
                      <a:pt x="0" y="94"/>
                    </a:lnTo>
                  </a:path>
                </a:pathLst>
              </a:custGeom>
              <a:solidFill>
                <a:schemeClr val="tx1">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56" name="Freeform 22">
                <a:extLst>
                  <a:ext uri="{FF2B5EF4-FFF2-40B4-BE49-F238E27FC236}">
                    <a16:creationId xmlns:a16="http://schemas.microsoft.com/office/drawing/2014/main" id="{4904DAC6-6B1B-4E2C-A1DA-D92F75D7E82B}"/>
                  </a:ext>
                </a:extLst>
              </p:cNvPr>
              <p:cNvSpPr>
                <a:spLocks/>
              </p:cNvSpPr>
              <p:nvPr/>
            </p:nvSpPr>
            <p:spPr bwMode="auto">
              <a:xfrm>
                <a:off x="4766618" y="4933023"/>
                <a:ext cx="127000" cy="58738"/>
              </a:xfrm>
              <a:custGeom>
                <a:avLst/>
                <a:gdLst>
                  <a:gd name="T0" fmla="*/ 0 w 312"/>
                  <a:gd name="T1" fmla="*/ 0 h 154"/>
                  <a:gd name="T2" fmla="*/ 0 w 312"/>
                  <a:gd name="T3" fmla="*/ 0 h 154"/>
                  <a:gd name="T4" fmla="*/ 0 w 312"/>
                  <a:gd name="T5" fmla="*/ 0 h 154"/>
                  <a:gd name="T6" fmla="*/ 0 w 312"/>
                  <a:gd name="T7" fmla="*/ 0 h 154"/>
                  <a:gd name="T8" fmla="*/ 0 w 312"/>
                  <a:gd name="T9" fmla="*/ 0 h 154"/>
                  <a:gd name="T10" fmla="*/ 0 w 312"/>
                  <a:gd name="T11" fmla="*/ 0 h 154"/>
                  <a:gd name="T12" fmla="*/ 0 w 312"/>
                  <a:gd name="T13" fmla="*/ 0 h 154"/>
                  <a:gd name="T14" fmla="*/ 0 w 312"/>
                  <a:gd name="T15" fmla="*/ 0 h 154"/>
                  <a:gd name="T16" fmla="*/ 0 w 312"/>
                  <a:gd name="T17" fmla="*/ 0 h 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2"/>
                  <a:gd name="T28" fmla="*/ 0 h 154"/>
                  <a:gd name="T29" fmla="*/ 312 w 312"/>
                  <a:gd name="T30" fmla="*/ 154 h 1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2" h="154">
                    <a:moveTo>
                      <a:pt x="0" y="93"/>
                    </a:moveTo>
                    <a:lnTo>
                      <a:pt x="0" y="0"/>
                    </a:lnTo>
                    <a:lnTo>
                      <a:pt x="89" y="0"/>
                    </a:lnTo>
                    <a:lnTo>
                      <a:pt x="181" y="34"/>
                    </a:lnTo>
                    <a:lnTo>
                      <a:pt x="312" y="93"/>
                    </a:lnTo>
                    <a:lnTo>
                      <a:pt x="153" y="131"/>
                    </a:lnTo>
                    <a:lnTo>
                      <a:pt x="73" y="131"/>
                    </a:lnTo>
                    <a:lnTo>
                      <a:pt x="0" y="154"/>
                    </a:lnTo>
                    <a:lnTo>
                      <a:pt x="0" y="93"/>
                    </a:lnTo>
                  </a:path>
                </a:pathLst>
              </a:custGeom>
              <a:solidFill>
                <a:schemeClr val="tx1">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57" name="Freeform 24">
                <a:extLst>
                  <a:ext uri="{FF2B5EF4-FFF2-40B4-BE49-F238E27FC236}">
                    <a16:creationId xmlns:a16="http://schemas.microsoft.com/office/drawing/2014/main" id="{2FD3AA03-6120-4F96-AB10-082C90A15FAB}"/>
                  </a:ext>
                </a:extLst>
              </p:cNvPr>
              <p:cNvSpPr>
                <a:spLocks/>
              </p:cNvSpPr>
              <p:nvPr/>
            </p:nvSpPr>
            <p:spPr bwMode="auto">
              <a:xfrm>
                <a:off x="4920604" y="5028271"/>
                <a:ext cx="111125" cy="79374"/>
              </a:xfrm>
              <a:custGeom>
                <a:avLst/>
                <a:gdLst>
                  <a:gd name="T0" fmla="*/ 0 w 270"/>
                  <a:gd name="T1" fmla="*/ 0 h 208"/>
                  <a:gd name="T2" fmla="*/ 0 w 270"/>
                  <a:gd name="T3" fmla="*/ 0 h 208"/>
                  <a:gd name="T4" fmla="*/ 0 w 270"/>
                  <a:gd name="T5" fmla="*/ 0 h 208"/>
                  <a:gd name="T6" fmla="*/ 0 w 270"/>
                  <a:gd name="T7" fmla="*/ 0 h 208"/>
                  <a:gd name="T8" fmla="*/ 0 w 270"/>
                  <a:gd name="T9" fmla="*/ 0 h 208"/>
                  <a:gd name="T10" fmla="*/ 0 w 270"/>
                  <a:gd name="T11" fmla="*/ 0 h 208"/>
                  <a:gd name="T12" fmla="*/ 0 w 270"/>
                  <a:gd name="T13" fmla="*/ 0 h 208"/>
                  <a:gd name="T14" fmla="*/ 0 60000 65536"/>
                  <a:gd name="T15" fmla="*/ 0 60000 65536"/>
                  <a:gd name="T16" fmla="*/ 0 60000 65536"/>
                  <a:gd name="T17" fmla="*/ 0 60000 65536"/>
                  <a:gd name="T18" fmla="*/ 0 60000 65536"/>
                  <a:gd name="T19" fmla="*/ 0 60000 65536"/>
                  <a:gd name="T20" fmla="*/ 0 60000 65536"/>
                  <a:gd name="T21" fmla="*/ 0 w 270"/>
                  <a:gd name="T22" fmla="*/ 0 h 208"/>
                  <a:gd name="T23" fmla="*/ 270 w 270"/>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0" h="208">
                    <a:moveTo>
                      <a:pt x="66" y="208"/>
                    </a:moveTo>
                    <a:lnTo>
                      <a:pt x="270" y="152"/>
                    </a:lnTo>
                    <a:lnTo>
                      <a:pt x="249" y="89"/>
                    </a:lnTo>
                    <a:lnTo>
                      <a:pt x="204" y="29"/>
                    </a:lnTo>
                    <a:lnTo>
                      <a:pt x="159" y="0"/>
                    </a:lnTo>
                    <a:lnTo>
                      <a:pt x="0" y="0"/>
                    </a:lnTo>
                    <a:lnTo>
                      <a:pt x="66" y="208"/>
                    </a:lnTo>
                  </a:path>
                </a:pathLst>
              </a:custGeom>
              <a:solidFill>
                <a:schemeClr val="tx1">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58" name="Freeform 26">
                <a:extLst>
                  <a:ext uri="{FF2B5EF4-FFF2-40B4-BE49-F238E27FC236}">
                    <a16:creationId xmlns:a16="http://schemas.microsoft.com/office/drawing/2014/main" id="{8DCE779E-52A2-4D86-8942-C885A257CAF3}"/>
                  </a:ext>
                </a:extLst>
              </p:cNvPr>
              <p:cNvSpPr>
                <a:spLocks/>
              </p:cNvSpPr>
              <p:nvPr/>
            </p:nvSpPr>
            <p:spPr bwMode="auto">
              <a:xfrm>
                <a:off x="5052367" y="5180683"/>
                <a:ext cx="238125" cy="304801"/>
              </a:xfrm>
              <a:custGeom>
                <a:avLst/>
                <a:gdLst>
                  <a:gd name="T0" fmla="*/ 0 w 583"/>
                  <a:gd name="T1" fmla="*/ 0 h 805"/>
                  <a:gd name="T2" fmla="*/ 0 w 583"/>
                  <a:gd name="T3" fmla="*/ 0 h 805"/>
                  <a:gd name="T4" fmla="*/ 0 w 583"/>
                  <a:gd name="T5" fmla="*/ 0 h 805"/>
                  <a:gd name="T6" fmla="*/ 0 w 583"/>
                  <a:gd name="T7" fmla="*/ 0 h 805"/>
                  <a:gd name="T8" fmla="*/ 0 w 583"/>
                  <a:gd name="T9" fmla="*/ 0 h 805"/>
                  <a:gd name="T10" fmla="*/ 0 w 583"/>
                  <a:gd name="T11" fmla="*/ 0 h 805"/>
                  <a:gd name="T12" fmla="*/ 0 w 583"/>
                  <a:gd name="T13" fmla="*/ 0 h 805"/>
                  <a:gd name="T14" fmla="*/ 0 w 583"/>
                  <a:gd name="T15" fmla="*/ 0 h 805"/>
                  <a:gd name="T16" fmla="*/ 0 w 583"/>
                  <a:gd name="T17" fmla="*/ 0 h 805"/>
                  <a:gd name="T18" fmla="*/ 0 w 583"/>
                  <a:gd name="T19" fmla="*/ 0 h 805"/>
                  <a:gd name="T20" fmla="*/ 0 w 583"/>
                  <a:gd name="T21" fmla="*/ 0 h 805"/>
                  <a:gd name="T22" fmla="*/ 0 w 583"/>
                  <a:gd name="T23" fmla="*/ 0 h 805"/>
                  <a:gd name="T24" fmla="*/ 0 w 583"/>
                  <a:gd name="T25" fmla="*/ 0 h 8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3"/>
                  <a:gd name="T40" fmla="*/ 0 h 805"/>
                  <a:gd name="T41" fmla="*/ 583 w 583"/>
                  <a:gd name="T42" fmla="*/ 805 h 8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3" h="805">
                    <a:moveTo>
                      <a:pt x="90" y="0"/>
                    </a:moveTo>
                    <a:lnTo>
                      <a:pt x="49" y="57"/>
                    </a:lnTo>
                    <a:lnTo>
                      <a:pt x="90" y="142"/>
                    </a:lnTo>
                    <a:lnTo>
                      <a:pt x="90" y="179"/>
                    </a:lnTo>
                    <a:lnTo>
                      <a:pt x="0" y="390"/>
                    </a:lnTo>
                    <a:lnTo>
                      <a:pt x="0" y="691"/>
                    </a:lnTo>
                    <a:lnTo>
                      <a:pt x="140" y="805"/>
                    </a:lnTo>
                    <a:lnTo>
                      <a:pt x="140" y="724"/>
                    </a:lnTo>
                    <a:lnTo>
                      <a:pt x="583" y="476"/>
                    </a:lnTo>
                    <a:lnTo>
                      <a:pt x="353" y="268"/>
                    </a:lnTo>
                    <a:lnTo>
                      <a:pt x="114" y="0"/>
                    </a:lnTo>
                    <a:lnTo>
                      <a:pt x="114" y="24"/>
                    </a:lnTo>
                    <a:lnTo>
                      <a:pt x="90" y="0"/>
                    </a:lnTo>
                  </a:path>
                </a:pathLst>
              </a:custGeom>
              <a:solidFill>
                <a:schemeClr val="tx1">
                  <a:lumMod val="20000"/>
                  <a:lumOff val="80000"/>
                </a:schemeClr>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59" name="TextBox 335">
                <a:extLst>
                  <a:ext uri="{FF2B5EF4-FFF2-40B4-BE49-F238E27FC236}">
                    <a16:creationId xmlns:a16="http://schemas.microsoft.com/office/drawing/2014/main" id="{641F4698-8C5A-44D8-9B1E-12E03073A58B}"/>
                  </a:ext>
                </a:extLst>
              </p:cNvPr>
              <p:cNvSpPr txBox="1">
                <a:spLocks noChangeArrowheads="1"/>
              </p:cNvSpPr>
              <p:nvPr/>
            </p:nvSpPr>
            <p:spPr bwMode="auto">
              <a:xfrm>
                <a:off x="4010971" y="5019770"/>
                <a:ext cx="838199" cy="343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4C4C4E"/>
                    </a:solidFill>
                    <a:effectLst/>
                    <a:uLnTx/>
                    <a:uFillTx/>
                    <a:latin typeface="Segoe UI"/>
                    <a:ea typeface="Verdana" panose="020B0604030504040204" pitchFamily="34" charset="0"/>
                    <a:cs typeface="Verdana" panose="020B0604030504040204" pitchFamily="34" charset="0"/>
                  </a:rPr>
                  <a:t>Hawaii</a:t>
                </a:r>
              </a:p>
            </p:txBody>
          </p:sp>
        </p:grpSp>
        <p:grpSp>
          <p:nvGrpSpPr>
            <p:cNvPr id="360" name="Group 359">
              <a:extLst>
                <a:ext uri="{FF2B5EF4-FFF2-40B4-BE49-F238E27FC236}">
                  <a16:creationId xmlns:a16="http://schemas.microsoft.com/office/drawing/2014/main" id="{82493DE0-7AC4-4789-A328-AAFAD5A4DCA8}"/>
                </a:ext>
              </a:extLst>
            </p:cNvPr>
            <p:cNvGrpSpPr/>
            <p:nvPr/>
          </p:nvGrpSpPr>
          <p:grpSpPr>
            <a:xfrm>
              <a:off x="-678916" y="3490657"/>
              <a:ext cx="1845420" cy="1509002"/>
              <a:chOff x="909789" y="3341358"/>
              <a:chExt cx="2276475" cy="1861477"/>
            </a:xfrm>
          </p:grpSpPr>
          <p:grpSp>
            <p:nvGrpSpPr>
              <p:cNvPr id="361" name="Group 360">
                <a:extLst>
                  <a:ext uri="{FF2B5EF4-FFF2-40B4-BE49-F238E27FC236}">
                    <a16:creationId xmlns:a16="http://schemas.microsoft.com/office/drawing/2014/main" id="{E686045A-31CB-45F8-B86C-EAA4A12EDFDF}"/>
                  </a:ext>
                </a:extLst>
              </p:cNvPr>
              <p:cNvGrpSpPr/>
              <p:nvPr/>
            </p:nvGrpSpPr>
            <p:grpSpPr>
              <a:xfrm>
                <a:off x="909789" y="3341358"/>
                <a:ext cx="2276475" cy="1833563"/>
                <a:chOff x="1882132" y="3767813"/>
                <a:chExt cx="2276475" cy="1833563"/>
              </a:xfrm>
            </p:grpSpPr>
            <p:sp>
              <p:nvSpPr>
                <p:cNvPr id="363" name="Freeform 7">
                  <a:extLst>
                    <a:ext uri="{FF2B5EF4-FFF2-40B4-BE49-F238E27FC236}">
                      <a16:creationId xmlns:a16="http://schemas.microsoft.com/office/drawing/2014/main" id="{9DB2DA30-060C-4F9E-B3FC-AD672A51C274}"/>
                    </a:ext>
                  </a:extLst>
                </p:cNvPr>
                <p:cNvSpPr>
                  <a:spLocks/>
                </p:cNvSpPr>
                <p:nvPr/>
              </p:nvSpPr>
              <p:spPr bwMode="auto">
                <a:xfrm>
                  <a:off x="2113907" y="3767813"/>
                  <a:ext cx="2044700" cy="1833563"/>
                </a:xfrm>
                <a:custGeom>
                  <a:avLst/>
                  <a:gdLst>
                    <a:gd name="T0" fmla="*/ 0 w 5031"/>
                    <a:gd name="T1" fmla="*/ 0 h 4843"/>
                    <a:gd name="T2" fmla="*/ 0 w 5031"/>
                    <a:gd name="T3" fmla="*/ 0 h 4843"/>
                    <a:gd name="T4" fmla="*/ 0 w 5031"/>
                    <a:gd name="T5" fmla="*/ 0 h 4843"/>
                    <a:gd name="T6" fmla="*/ 0 w 5031"/>
                    <a:gd name="T7" fmla="*/ 0 h 4843"/>
                    <a:gd name="T8" fmla="*/ 0 w 5031"/>
                    <a:gd name="T9" fmla="*/ 0 h 4843"/>
                    <a:gd name="T10" fmla="*/ 0 w 5031"/>
                    <a:gd name="T11" fmla="*/ 0 h 4843"/>
                    <a:gd name="T12" fmla="*/ 0 w 5031"/>
                    <a:gd name="T13" fmla="*/ 0 h 4843"/>
                    <a:gd name="T14" fmla="*/ 0 w 5031"/>
                    <a:gd name="T15" fmla="*/ 0 h 4843"/>
                    <a:gd name="T16" fmla="*/ 0 w 5031"/>
                    <a:gd name="T17" fmla="*/ 0 h 4843"/>
                    <a:gd name="T18" fmla="*/ 0 w 5031"/>
                    <a:gd name="T19" fmla="*/ 0 h 4843"/>
                    <a:gd name="T20" fmla="*/ 0 w 5031"/>
                    <a:gd name="T21" fmla="*/ 0 h 4843"/>
                    <a:gd name="T22" fmla="*/ 0 w 5031"/>
                    <a:gd name="T23" fmla="*/ 0 h 4843"/>
                    <a:gd name="T24" fmla="*/ 0 w 5031"/>
                    <a:gd name="T25" fmla="*/ 0 h 4843"/>
                    <a:gd name="T26" fmla="*/ 0 w 5031"/>
                    <a:gd name="T27" fmla="*/ 0 h 4843"/>
                    <a:gd name="T28" fmla="*/ 0 w 5031"/>
                    <a:gd name="T29" fmla="*/ 0 h 4843"/>
                    <a:gd name="T30" fmla="*/ 0 w 5031"/>
                    <a:gd name="T31" fmla="*/ 0 h 4843"/>
                    <a:gd name="T32" fmla="*/ 0 w 5031"/>
                    <a:gd name="T33" fmla="*/ 0 h 4843"/>
                    <a:gd name="T34" fmla="*/ 0 w 5031"/>
                    <a:gd name="T35" fmla="*/ 0 h 4843"/>
                    <a:gd name="T36" fmla="*/ 0 w 5031"/>
                    <a:gd name="T37" fmla="*/ 0 h 4843"/>
                    <a:gd name="T38" fmla="*/ 0 w 5031"/>
                    <a:gd name="T39" fmla="*/ 0 h 4843"/>
                    <a:gd name="T40" fmla="*/ 0 w 5031"/>
                    <a:gd name="T41" fmla="*/ 0 h 4843"/>
                    <a:gd name="T42" fmla="*/ 0 w 5031"/>
                    <a:gd name="T43" fmla="*/ 0 h 4843"/>
                    <a:gd name="T44" fmla="*/ 0 w 5031"/>
                    <a:gd name="T45" fmla="*/ 0 h 4843"/>
                    <a:gd name="T46" fmla="*/ 0 w 5031"/>
                    <a:gd name="T47" fmla="*/ 0 h 4843"/>
                    <a:gd name="T48" fmla="*/ 0 w 5031"/>
                    <a:gd name="T49" fmla="*/ 0 h 4843"/>
                    <a:gd name="T50" fmla="*/ 0 w 5031"/>
                    <a:gd name="T51" fmla="*/ 0 h 4843"/>
                    <a:gd name="T52" fmla="*/ 0 w 5031"/>
                    <a:gd name="T53" fmla="*/ 0 h 4843"/>
                    <a:gd name="T54" fmla="*/ 0 w 5031"/>
                    <a:gd name="T55" fmla="*/ 0 h 4843"/>
                    <a:gd name="T56" fmla="*/ 0 w 5031"/>
                    <a:gd name="T57" fmla="*/ 0 h 4843"/>
                    <a:gd name="T58" fmla="*/ 0 w 5031"/>
                    <a:gd name="T59" fmla="*/ 0 h 4843"/>
                    <a:gd name="T60" fmla="*/ 0 w 5031"/>
                    <a:gd name="T61" fmla="*/ 0 h 4843"/>
                    <a:gd name="T62" fmla="*/ 0 w 5031"/>
                    <a:gd name="T63" fmla="*/ 0 h 4843"/>
                    <a:gd name="T64" fmla="*/ 0 w 5031"/>
                    <a:gd name="T65" fmla="*/ 0 h 48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31"/>
                    <a:gd name="T100" fmla="*/ 0 h 4843"/>
                    <a:gd name="T101" fmla="*/ 5031 w 5031"/>
                    <a:gd name="T102" fmla="*/ 4843 h 48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31" h="4843">
                      <a:moveTo>
                        <a:pt x="3382" y="3327"/>
                      </a:moveTo>
                      <a:lnTo>
                        <a:pt x="3271" y="685"/>
                      </a:lnTo>
                      <a:lnTo>
                        <a:pt x="2542" y="467"/>
                      </a:lnTo>
                      <a:lnTo>
                        <a:pt x="2518" y="416"/>
                      </a:lnTo>
                      <a:lnTo>
                        <a:pt x="1843" y="0"/>
                      </a:lnTo>
                      <a:lnTo>
                        <a:pt x="1220" y="227"/>
                      </a:lnTo>
                      <a:lnTo>
                        <a:pt x="1073" y="535"/>
                      </a:lnTo>
                      <a:lnTo>
                        <a:pt x="905" y="441"/>
                      </a:lnTo>
                      <a:lnTo>
                        <a:pt x="705" y="535"/>
                      </a:lnTo>
                      <a:lnTo>
                        <a:pt x="819" y="745"/>
                      </a:lnTo>
                      <a:lnTo>
                        <a:pt x="950" y="993"/>
                      </a:lnTo>
                      <a:lnTo>
                        <a:pt x="1089" y="1203"/>
                      </a:lnTo>
                      <a:lnTo>
                        <a:pt x="1118" y="1259"/>
                      </a:lnTo>
                      <a:lnTo>
                        <a:pt x="1073" y="1387"/>
                      </a:lnTo>
                      <a:lnTo>
                        <a:pt x="950" y="1323"/>
                      </a:lnTo>
                      <a:lnTo>
                        <a:pt x="844" y="1083"/>
                      </a:lnTo>
                      <a:lnTo>
                        <a:pt x="311" y="1169"/>
                      </a:lnTo>
                      <a:lnTo>
                        <a:pt x="402" y="1349"/>
                      </a:lnTo>
                      <a:lnTo>
                        <a:pt x="361" y="1541"/>
                      </a:lnTo>
                      <a:lnTo>
                        <a:pt x="504" y="1747"/>
                      </a:lnTo>
                      <a:lnTo>
                        <a:pt x="995" y="1842"/>
                      </a:lnTo>
                      <a:lnTo>
                        <a:pt x="950" y="2021"/>
                      </a:lnTo>
                      <a:lnTo>
                        <a:pt x="770" y="2085"/>
                      </a:lnTo>
                      <a:lnTo>
                        <a:pt x="627" y="2171"/>
                      </a:lnTo>
                      <a:lnTo>
                        <a:pt x="520" y="2085"/>
                      </a:lnTo>
                      <a:lnTo>
                        <a:pt x="91" y="2411"/>
                      </a:lnTo>
                      <a:lnTo>
                        <a:pt x="250" y="3023"/>
                      </a:lnTo>
                      <a:lnTo>
                        <a:pt x="520" y="2997"/>
                      </a:lnTo>
                      <a:lnTo>
                        <a:pt x="386" y="3413"/>
                      </a:lnTo>
                      <a:lnTo>
                        <a:pt x="659" y="3387"/>
                      </a:lnTo>
                      <a:lnTo>
                        <a:pt x="1048" y="3541"/>
                      </a:lnTo>
                      <a:lnTo>
                        <a:pt x="975" y="3841"/>
                      </a:lnTo>
                      <a:lnTo>
                        <a:pt x="386" y="4209"/>
                      </a:lnTo>
                      <a:lnTo>
                        <a:pt x="295" y="4175"/>
                      </a:lnTo>
                      <a:lnTo>
                        <a:pt x="0" y="4419"/>
                      </a:lnTo>
                      <a:lnTo>
                        <a:pt x="819" y="4299"/>
                      </a:lnTo>
                      <a:lnTo>
                        <a:pt x="1568" y="3662"/>
                      </a:lnTo>
                      <a:lnTo>
                        <a:pt x="1503" y="3541"/>
                      </a:lnTo>
                      <a:lnTo>
                        <a:pt x="1903" y="3142"/>
                      </a:lnTo>
                      <a:lnTo>
                        <a:pt x="2023" y="3023"/>
                      </a:lnTo>
                      <a:lnTo>
                        <a:pt x="1843" y="3413"/>
                      </a:lnTo>
                      <a:lnTo>
                        <a:pt x="1953" y="3597"/>
                      </a:lnTo>
                      <a:lnTo>
                        <a:pt x="2383" y="3357"/>
                      </a:lnTo>
                      <a:lnTo>
                        <a:pt x="2419" y="3109"/>
                      </a:lnTo>
                      <a:lnTo>
                        <a:pt x="2887" y="3387"/>
                      </a:lnTo>
                      <a:lnTo>
                        <a:pt x="2910" y="3447"/>
                      </a:lnTo>
                      <a:lnTo>
                        <a:pt x="3501" y="3511"/>
                      </a:lnTo>
                      <a:lnTo>
                        <a:pt x="3501" y="3597"/>
                      </a:lnTo>
                      <a:lnTo>
                        <a:pt x="4069" y="3991"/>
                      </a:lnTo>
                      <a:lnTo>
                        <a:pt x="4069" y="3781"/>
                      </a:lnTo>
                      <a:lnTo>
                        <a:pt x="4201" y="3935"/>
                      </a:lnTo>
                      <a:lnTo>
                        <a:pt x="4246" y="3897"/>
                      </a:lnTo>
                      <a:lnTo>
                        <a:pt x="4749" y="4484"/>
                      </a:lnTo>
                      <a:lnTo>
                        <a:pt x="4749" y="4565"/>
                      </a:lnTo>
                      <a:lnTo>
                        <a:pt x="5031" y="4843"/>
                      </a:lnTo>
                      <a:lnTo>
                        <a:pt x="4994" y="4749"/>
                      </a:lnTo>
                      <a:lnTo>
                        <a:pt x="4994" y="4449"/>
                      </a:lnTo>
                      <a:lnTo>
                        <a:pt x="4696" y="4236"/>
                      </a:lnTo>
                      <a:lnTo>
                        <a:pt x="4246" y="3447"/>
                      </a:lnTo>
                      <a:lnTo>
                        <a:pt x="4114" y="3413"/>
                      </a:lnTo>
                      <a:lnTo>
                        <a:pt x="3926" y="3695"/>
                      </a:lnTo>
                      <a:lnTo>
                        <a:pt x="3631" y="3447"/>
                      </a:lnTo>
                      <a:lnTo>
                        <a:pt x="3587" y="3263"/>
                      </a:lnTo>
                      <a:lnTo>
                        <a:pt x="3362" y="3357"/>
                      </a:lnTo>
                      <a:lnTo>
                        <a:pt x="3382" y="3357"/>
                      </a:lnTo>
                      <a:lnTo>
                        <a:pt x="3382" y="3327"/>
                      </a:lnTo>
                      <a:close/>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64" name="Freeform 10">
                  <a:extLst>
                    <a:ext uri="{FF2B5EF4-FFF2-40B4-BE49-F238E27FC236}">
                      <a16:creationId xmlns:a16="http://schemas.microsoft.com/office/drawing/2014/main" id="{7B82569F-7D26-45FE-B4A5-FC747F26564C}"/>
                    </a:ext>
                  </a:extLst>
                </p:cNvPr>
                <p:cNvSpPr>
                  <a:spLocks/>
                </p:cNvSpPr>
                <p:nvPr/>
              </p:nvSpPr>
              <p:spPr bwMode="auto">
                <a:xfrm>
                  <a:off x="1882132" y="5423576"/>
                  <a:ext cx="149225" cy="85725"/>
                </a:xfrm>
                <a:custGeom>
                  <a:avLst/>
                  <a:gdLst>
                    <a:gd name="T0" fmla="*/ 0 w 363"/>
                    <a:gd name="T1" fmla="*/ 0 h 230"/>
                    <a:gd name="T2" fmla="*/ 0 w 363"/>
                    <a:gd name="T3" fmla="*/ 0 h 230"/>
                    <a:gd name="T4" fmla="*/ 0 w 363"/>
                    <a:gd name="T5" fmla="*/ 0 h 230"/>
                    <a:gd name="T6" fmla="*/ 0 w 363"/>
                    <a:gd name="T7" fmla="*/ 0 h 230"/>
                    <a:gd name="T8" fmla="*/ 0 w 363"/>
                    <a:gd name="T9" fmla="*/ 0 h 230"/>
                    <a:gd name="T10" fmla="*/ 0 w 363"/>
                    <a:gd name="T11" fmla="*/ 0 h 230"/>
                    <a:gd name="T12" fmla="*/ 0 w 363"/>
                    <a:gd name="T13" fmla="*/ 0 h 230"/>
                    <a:gd name="T14" fmla="*/ 0 60000 65536"/>
                    <a:gd name="T15" fmla="*/ 0 60000 65536"/>
                    <a:gd name="T16" fmla="*/ 0 60000 65536"/>
                    <a:gd name="T17" fmla="*/ 0 60000 65536"/>
                    <a:gd name="T18" fmla="*/ 0 60000 65536"/>
                    <a:gd name="T19" fmla="*/ 0 60000 65536"/>
                    <a:gd name="T20" fmla="*/ 0 60000 65536"/>
                    <a:gd name="T21" fmla="*/ 0 w 363"/>
                    <a:gd name="T22" fmla="*/ 0 h 230"/>
                    <a:gd name="T23" fmla="*/ 363 w 363"/>
                    <a:gd name="T24" fmla="*/ 230 h 2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230">
                      <a:moveTo>
                        <a:pt x="363" y="94"/>
                      </a:moveTo>
                      <a:lnTo>
                        <a:pt x="174" y="195"/>
                      </a:lnTo>
                      <a:lnTo>
                        <a:pt x="0" y="230"/>
                      </a:lnTo>
                      <a:lnTo>
                        <a:pt x="168" y="86"/>
                      </a:lnTo>
                      <a:lnTo>
                        <a:pt x="347" y="0"/>
                      </a:lnTo>
                      <a:lnTo>
                        <a:pt x="363" y="86"/>
                      </a:lnTo>
                      <a:lnTo>
                        <a:pt x="363" y="94"/>
                      </a:lnTo>
                    </a:path>
                  </a:pathLst>
                </a:custGeom>
                <a:solidFill>
                  <a:schemeClr val="accent1"/>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65" name="Freeform 12">
                  <a:extLst>
                    <a:ext uri="{FF2B5EF4-FFF2-40B4-BE49-F238E27FC236}">
                      <a16:creationId xmlns:a16="http://schemas.microsoft.com/office/drawing/2014/main" id="{EC7748B4-EFA1-4633-B1BA-5F62F3185B3F}"/>
                    </a:ext>
                  </a:extLst>
                </p:cNvPr>
                <p:cNvSpPr>
                  <a:spLocks/>
                </p:cNvSpPr>
                <p:nvPr/>
              </p:nvSpPr>
              <p:spPr bwMode="auto">
                <a:xfrm>
                  <a:off x="3804595" y="5339438"/>
                  <a:ext cx="74613" cy="139700"/>
                </a:xfrm>
                <a:custGeom>
                  <a:avLst/>
                  <a:gdLst>
                    <a:gd name="T0" fmla="*/ 0 w 184"/>
                    <a:gd name="T1" fmla="*/ 0 h 371"/>
                    <a:gd name="T2" fmla="*/ 0 w 184"/>
                    <a:gd name="T3" fmla="*/ 0 h 371"/>
                    <a:gd name="T4" fmla="*/ 0 w 184"/>
                    <a:gd name="T5" fmla="*/ 0 h 371"/>
                    <a:gd name="T6" fmla="*/ 0 w 184"/>
                    <a:gd name="T7" fmla="*/ 0 h 371"/>
                    <a:gd name="T8" fmla="*/ 0 w 184"/>
                    <a:gd name="T9" fmla="*/ 0 h 371"/>
                    <a:gd name="T10" fmla="*/ 0 w 184"/>
                    <a:gd name="T11" fmla="*/ 0 h 371"/>
                    <a:gd name="T12" fmla="*/ 0 w 184"/>
                    <a:gd name="T13" fmla="*/ 0 h 371"/>
                    <a:gd name="T14" fmla="*/ 0 w 184"/>
                    <a:gd name="T15" fmla="*/ 0 h 371"/>
                    <a:gd name="T16" fmla="*/ 0 60000 65536"/>
                    <a:gd name="T17" fmla="*/ 0 60000 65536"/>
                    <a:gd name="T18" fmla="*/ 0 60000 65536"/>
                    <a:gd name="T19" fmla="*/ 0 60000 65536"/>
                    <a:gd name="T20" fmla="*/ 0 60000 65536"/>
                    <a:gd name="T21" fmla="*/ 0 60000 65536"/>
                    <a:gd name="T22" fmla="*/ 0 60000 65536"/>
                    <a:gd name="T23" fmla="*/ 0 60000 65536"/>
                    <a:gd name="T24" fmla="*/ 0 w 184"/>
                    <a:gd name="T25" fmla="*/ 0 h 371"/>
                    <a:gd name="T26" fmla="*/ 184 w 184"/>
                    <a:gd name="T27" fmla="*/ 371 h 3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4" h="371">
                      <a:moveTo>
                        <a:pt x="75" y="33"/>
                      </a:moveTo>
                      <a:lnTo>
                        <a:pt x="184" y="107"/>
                      </a:lnTo>
                      <a:lnTo>
                        <a:pt x="180" y="293"/>
                      </a:lnTo>
                      <a:lnTo>
                        <a:pt x="180" y="371"/>
                      </a:lnTo>
                      <a:lnTo>
                        <a:pt x="163" y="323"/>
                      </a:lnTo>
                      <a:lnTo>
                        <a:pt x="66" y="250"/>
                      </a:lnTo>
                      <a:lnTo>
                        <a:pt x="0" y="0"/>
                      </a:lnTo>
                      <a:lnTo>
                        <a:pt x="75" y="33"/>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66" name="Freeform 14">
                  <a:extLst>
                    <a:ext uri="{FF2B5EF4-FFF2-40B4-BE49-F238E27FC236}">
                      <a16:creationId xmlns:a16="http://schemas.microsoft.com/office/drawing/2014/main" id="{DECFF3D6-2623-4FA5-8488-6CA768376110}"/>
                    </a:ext>
                  </a:extLst>
                </p:cNvPr>
                <p:cNvSpPr>
                  <a:spLocks/>
                </p:cNvSpPr>
                <p:nvPr/>
              </p:nvSpPr>
              <p:spPr bwMode="auto">
                <a:xfrm>
                  <a:off x="3952232" y="5509301"/>
                  <a:ext cx="115888" cy="84138"/>
                </a:xfrm>
                <a:custGeom>
                  <a:avLst/>
                  <a:gdLst>
                    <a:gd name="T0" fmla="*/ 0 w 284"/>
                    <a:gd name="T1" fmla="*/ 0 h 221"/>
                    <a:gd name="T2" fmla="*/ 0 w 284"/>
                    <a:gd name="T3" fmla="*/ 0 h 221"/>
                    <a:gd name="T4" fmla="*/ 0 w 284"/>
                    <a:gd name="T5" fmla="*/ 0 h 221"/>
                    <a:gd name="T6" fmla="*/ 0 w 284"/>
                    <a:gd name="T7" fmla="*/ 0 h 221"/>
                    <a:gd name="T8" fmla="*/ 0 w 284"/>
                    <a:gd name="T9" fmla="*/ 0 h 221"/>
                    <a:gd name="T10" fmla="*/ 0 w 284"/>
                    <a:gd name="T11" fmla="*/ 0 h 221"/>
                    <a:gd name="T12" fmla="*/ 0 w 284"/>
                    <a:gd name="T13" fmla="*/ 0 h 221"/>
                    <a:gd name="T14" fmla="*/ 0 w 284"/>
                    <a:gd name="T15" fmla="*/ 0 h 221"/>
                    <a:gd name="T16" fmla="*/ 0 w 284"/>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221"/>
                    <a:gd name="T29" fmla="*/ 284 w 284"/>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221">
                      <a:moveTo>
                        <a:pt x="41" y="3"/>
                      </a:moveTo>
                      <a:lnTo>
                        <a:pt x="0" y="68"/>
                      </a:lnTo>
                      <a:lnTo>
                        <a:pt x="3" y="221"/>
                      </a:lnTo>
                      <a:lnTo>
                        <a:pt x="69" y="118"/>
                      </a:lnTo>
                      <a:lnTo>
                        <a:pt x="134" y="126"/>
                      </a:lnTo>
                      <a:lnTo>
                        <a:pt x="270" y="221"/>
                      </a:lnTo>
                      <a:lnTo>
                        <a:pt x="284" y="151"/>
                      </a:lnTo>
                      <a:lnTo>
                        <a:pt x="86" y="0"/>
                      </a:lnTo>
                      <a:lnTo>
                        <a:pt x="41" y="3"/>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sp>
              <p:nvSpPr>
                <p:cNvPr id="367" name="Freeform 28">
                  <a:extLst>
                    <a:ext uri="{FF2B5EF4-FFF2-40B4-BE49-F238E27FC236}">
                      <a16:creationId xmlns:a16="http://schemas.microsoft.com/office/drawing/2014/main" id="{5677FEC1-DDDE-4323-903D-61504A360A65}"/>
                    </a:ext>
                  </a:extLst>
                </p:cNvPr>
                <p:cNvSpPr>
                  <a:spLocks/>
                </p:cNvSpPr>
                <p:nvPr/>
              </p:nvSpPr>
              <p:spPr bwMode="auto">
                <a:xfrm>
                  <a:off x="3923657" y="5399763"/>
                  <a:ext cx="44450" cy="80963"/>
                </a:xfrm>
                <a:custGeom>
                  <a:avLst/>
                  <a:gdLst>
                    <a:gd name="T0" fmla="*/ 0 w 114"/>
                    <a:gd name="T1" fmla="*/ 0 h 213"/>
                    <a:gd name="T2" fmla="*/ 0 w 114"/>
                    <a:gd name="T3" fmla="*/ 0 h 213"/>
                    <a:gd name="T4" fmla="*/ 0 w 114"/>
                    <a:gd name="T5" fmla="*/ 0 h 213"/>
                    <a:gd name="T6" fmla="*/ 0 w 114"/>
                    <a:gd name="T7" fmla="*/ 0 h 213"/>
                    <a:gd name="T8" fmla="*/ 0 w 114"/>
                    <a:gd name="T9" fmla="*/ 0 h 213"/>
                    <a:gd name="T10" fmla="*/ 0 60000 65536"/>
                    <a:gd name="T11" fmla="*/ 0 60000 65536"/>
                    <a:gd name="T12" fmla="*/ 0 60000 65536"/>
                    <a:gd name="T13" fmla="*/ 0 60000 65536"/>
                    <a:gd name="T14" fmla="*/ 0 60000 65536"/>
                    <a:gd name="T15" fmla="*/ 0 w 114"/>
                    <a:gd name="T16" fmla="*/ 0 h 213"/>
                    <a:gd name="T17" fmla="*/ 114 w 114"/>
                    <a:gd name="T18" fmla="*/ 213 h 213"/>
                  </a:gdLst>
                  <a:ahLst/>
                  <a:cxnLst>
                    <a:cxn ang="T10">
                      <a:pos x="T0" y="T1"/>
                    </a:cxn>
                    <a:cxn ang="T11">
                      <a:pos x="T2" y="T3"/>
                    </a:cxn>
                    <a:cxn ang="T12">
                      <a:pos x="T4" y="T5"/>
                    </a:cxn>
                    <a:cxn ang="T13">
                      <a:pos x="T6" y="T7"/>
                    </a:cxn>
                    <a:cxn ang="T14">
                      <a:pos x="T8" y="T9"/>
                    </a:cxn>
                  </a:cxnLst>
                  <a:rect l="T15" t="T16" r="T17" b="T18"/>
                  <a:pathLst>
                    <a:path w="114" h="213">
                      <a:moveTo>
                        <a:pt x="114" y="56"/>
                      </a:moveTo>
                      <a:lnTo>
                        <a:pt x="85" y="213"/>
                      </a:lnTo>
                      <a:lnTo>
                        <a:pt x="12" y="153"/>
                      </a:lnTo>
                      <a:lnTo>
                        <a:pt x="0" y="0"/>
                      </a:lnTo>
                      <a:lnTo>
                        <a:pt x="114" y="56"/>
                      </a:lnTo>
                    </a:path>
                  </a:pathLst>
                </a:custGeom>
                <a:solidFill>
                  <a:schemeClr val="tx2"/>
                </a:solidFill>
                <a:ln w="127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grpSp>
          <p:sp>
            <p:nvSpPr>
              <p:cNvPr id="362" name="TextBox 335">
                <a:extLst>
                  <a:ext uri="{FF2B5EF4-FFF2-40B4-BE49-F238E27FC236}">
                    <a16:creationId xmlns:a16="http://schemas.microsoft.com/office/drawing/2014/main" id="{E8DA2A56-E086-4819-93E2-4B483F868CA9}"/>
                  </a:ext>
                </a:extLst>
              </p:cNvPr>
              <p:cNvSpPr txBox="1">
                <a:spLocks noChangeArrowheads="1"/>
              </p:cNvSpPr>
              <p:nvPr/>
            </p:nvSpPr>
            <p:spPr bwMode="auto">
              <a:xfrm>
                <a:off x="1709888" y="4859723"/>
                <a:ext cx="838200" cy="343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4C4C4E"/>
                    </a:solidFill>
                    <a:effectLst/>
                    <a:uLnTx/>
                    <a:uFillTx/>
                    <a:latin typeface="Segoe UI"/>
                    <a:ea typeface="Verdana" panose="020B0604030504040204" pitchFamily="34" charset="0"/>
                    <a:cs typeface="Verdana" panose="020B0604030504040204" pitchFamily="34" charset="0"/>
                  </a:rPr>
                  <a:t>Alaska</a:t>
                </a:r>
              </a:p>
            </p:txBody>
          </p:sp>
        </p:grpSp>
        <p:sp>
          <p:nvSpPr>
            <p:cNvPr id="368" name="Freeform 131">
              <a:extLst>
                <a:ext uri="{FF2B5EF4-FFF2-40B4-BE49-F238E27FC236}">
                  <a16:creationId xmlns:a16="http://schemas.microsoft.com/office/drawing/2014/main" id="{6FFF341A-9827-4A46-9025-0D65C942D832}"/>
                </a:ext>
              </a:extLst>
            </p:cNvPr>
            <p:cNvSpPr>
              <a:spLocks/>
            </p:cNvSpPr>
            <p:nvPr/>
          </p:nvSpPr>
          <p:spPr bwMode="auto">
            <a:xfrm>
              <a:off x="5581236" y="3267233"/>
              <a:ext cx="142847" cy="129978"/>
            </a:xfrm>
            <a:custGeom>
              <a:avLst/>
              <a:gdLst>
                <a:gd name="T0" fmla="*/ 0 w 431"/>
                <a:gd name="T1" fmla="*/ 0 h 422"/>
                <a:gd name="T2" fmla="*/ 0 w 431"/>
                <a:gd name="T3" fmla="*/ 0 h 422"/>
                <a:gd name="T4" fmla="*/ 0 w 431"/>
                <a:gd name="T5" fmla="*/ 0 h 422"/>
                <a:gd name="T6" fmla="*/ 0 w 431"/>
                <a:gd name="T7" fmla="*/ 0 h 422"/>
                <a:gd name="T8" fmla="*/ 0 w 431"/>
                <a:gd name="T9" fmla="*/ 0 h 422"/>
                <a:gd name="T10" fmla="*/ 0 w 431"/>
                <a:gd name="T11" fmla="*/ 0 h 422"/>
                <a:gd name="T12" fmla="*/ 0 w 431"/>
                <a:gd name="T13" fmla="*/ 0 h 422"/>
                <a:gd name="T14" fmla="*/ 0 w 431"/>
                <a:gd name="T15" fmla="*/ 0 h 422"/>
                <a:gd name="T16" fmla="*/ 0 w 431"/>
                <a:gd name="T17" fmla="*/ 0 h 422"/>
                <a:gd name="T18" fmla="*/ 0 w 431"/>
                <a:gd name="T19" fmla="*/ 0 h 422"/>
                <a:gd name="T20" fmla="*/ 0 w 431"/>
                <a:gd name="T21" fmla="*/ 0 h 422"/>
                <a:gd name="T22" fmla="*/ 0 w 431"/>
                <a:gd name="T23" fmla="*/ 0 h 422"/>
                <a:gd name="T24" fmla="*/ 0 w 431"/>
                <a:gd name="T25" fmla="*/ 0 h 422"/>
                <a:gd name="T26" fmla="*/ 0 w 431"/>
                <a:gd name="T27" fmla="*/ 0 h 422"/>
                <a:gd name="T28" fmla="*/ 0 w 431"/>
                <a:gd name="T29" fmla="*/ 0 h 422"/>
                <a:gd name="T30" fmla="*/ 0 w 431"/>
                <a:gd name="T31" fmla="*/ 0 h 422"/>
                <a:gd name="T32" fmla="*/ 0 w 431"/>
                <a:gd name="T33" fmla="*/ 0 h 4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1"/>
                <a:gd name="T52" fmla="*/ 0 h 422"/>
                <a:gd name="T53" fmla="*/ 431 w 431"/>
                <a:gd name="T54" fmla="*/ 422 h 4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1" h="422">
                  <a:moveTo>
                    <a:pt x="431" y="211"/>
                  </a:moveTo>
                  <a:lnTo>
                    <a:pt x="413" y="129"/>
                  </a:lnTo>
                  <a:lnTo>
                    <a:pt x="367" y="61"/>
                  </a:lnTo>
                  <a:lnTo>
                    <a:pt x="299" y="15"/>
                  </a:lnTo>
                  <a:lnTo>
                    <a:pt x="215" y="0"/>
                  </a:lnTo>
                  <a:lnTo>
                    <a:pt x="131" y="15"/>
                  </a:lnTo>
                  <a:lnTo>
                    <a:pt x="63" y="61"/>
                  </a:lnTo>
                  <a:lnTo>
                    <a:pt x="17" y="129"/>
                  </a:lnTo>
                  <a:lnTo>
                    <a:pt x="0" y="211"/>
                  </a:lnTo>
                  <a:lnTo>
                    <a:pt x="17" y="293"/>
                  </a:lnTo>
                  <a:lnTo>
                    <a:pt x="63" y="360"/>
                  </a:lnTo>
                  <a:lnTo>
                    <a:pt x="131" y="406"/>
                  </a:lnTo>
                  <a:lnTo>
                    <a:pt x="215" y="422"/>
                  </a:lnTo>
                  <a:lnTo>
                    <a:pt x="299" y="406"/>
                  </a:lnTo>
                  <a:lnTo>
                    <a:pt x="367" y="360"/>
                  </a:lnTo>
                  <a:lnTo>
                    <a:pt x="413" y="293"/>
                  </a:lnTo>
                  <a:lnTo>
                    <a:pt x="431" y="211"/>
                  </a:lnTo>
                  <a:close/>
                </a:path>
              </a:pathLst>
            </a:custGeom>
            <a:solidFill>
              <a:schemeClr val="tx2"/>
            </a:solidFill>
            <a:ln>
              <a:solidFill>
                <a:schemeClr val="tx1"/>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C4C4E"/>
                </a:solidFill>
                <a:effectLst/>
                <a:uLnTx/>
                <a:uFillTx/>
                <a:latin typeface="Segoe UI"/>
                <a:ea typeface="+mn-ea"/>
                <a:cs typeface="+mn-cs"/>
              </a:endParaRPr>
            </a:p>
          </p:txBody>
        </p:sp>
      </p:grpSp>
      <p:sp>
        <p:nvSpPr>
          <p:cNvPr id="178" name="Rectangle 140">
            <a:extLst>
              <a:ext uri="{FF2B5EF4-FFF2-40B4-BE49-F238E27FC236}">
                <a16:creationId xmlns:a16="http://schemas.microsoft.com/office/drawing/2014/main" id="{C18D8005-1F06-4AA7-9B7F-F49B36A2DE46}"/>
              </a:ext>
            </a:extLst>
          </p:cNvPr>
          <p:cNvSpPr>
            <a:spLocks noChangeArrowheads="1"/>
          </p:cNvSpPr>
          <p:nvPr/>
        </p:nvSpPr>
        <p:spPr bwMode="auto">
          <a:xfrm>
            <a:off x="1266600" y="5994470"/>
            <a:ext cx="365760" cy="365760"/>
          </a:xfrm>
          <a:prstGeom prst="rect">
            <a:avLst/>
          </a:prstGeom>
          <a:solidFill>
            <a:schemeClr val="tx2"/>
          </a:solidFill>
          <a:ln w="12700">
            <a:solidFill>
              <a:schemeClr val="tx2"/>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945" b="0" i="0" u="none" strike="noStrike" kern="1200" cap="none" spc="0" normalizeH="0" baseline="0" noProof="0">
              <a:ln>
                <a:noFill/>
              </a:ln>
              <a:solidFill>
                <a:srgbClr val="4C4C4E"/>
              </a:solidFill>
              <a:effectLst/>
              <a:uLnTx/>
              <a:uFillTx/>
              <a:latin typeface="Times New Roman" panose="02020603050405020304" pitchFamily="18" charset="0"/>
              <a:ea typeface="+mn-ea"/>
              <a:cs typeface="+mn-cs"/>
            </a:endParaRPr>
          </a:p>
        </p:txBody>
      </p:sp>
      <p:sp>
        <p:nvSpPr>
          <p:cNvPr id="179" name="Rectangle 135">
            <a:extLst>
              <a:ext uri="{FF2B5EF4-FFF2-40B4-BE49-F238E27FC236}">
                <a16:creationId xmlns:a16="http://schemas.microsoft.com/office/drawing/2014/main" id="{2262A104-E4BA-4265-8478-9B3E3EC05AC4}"/>
              </a:ext>
            </a:extLst>
          </p:cNvPr>
          <p:cNvSpPr>
            <a:spLocks noChangeArrowheads="1"/>
          </p:cNvSpPr>
          <p:nvPr/>
        </p:nvSpPr>
        <p:spPr bwMode="auto">
          <a:xfrm>
            <a:off x="1762692" y="5994470"/>
            <a:ext cx="94862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4C4C4E"/>
                </a:solidFill>
                <a:effectLst/>
                <a:uLnTx/>
                <a:uFillTx/>
                <a:latin typeface="Segoe UI"/>
                <a:ea typeface="Verdana" panose="020B0604030504040204" pitchFamily="34" charset="0"/>
                <a:cs typeface="Segoe UI" panose="020B0502040204020203" pitchFamily="34" charset="0"/>
              </a:rPr>
              <a:t>Jurisdictions where the SDM model has been implemented (in whole or in part)</a:t>
            </a:r>
          </a:p>
        </p:txBody>
      </p:sp>
      <p:grpSp>
        <p:nvGrpSpPr>
          <p:cNvPr id="395" name="Group 394">
            <a:extLst>
              <a:ext uri="{FF2B5EF4-FFF2-40B4-BE49-F238E27FC236}">
                <a16:creationId xmlns:a16="http://schemas.microsoft.com/office/drawing/2014/main" id="{CA22710D-6360-B34C-EE8B-A0719995F82C}"/>
              </a:ext>
            </a:extLst>
          </p:cNvPr>
          <p:cNvGrpSpPr/>
          <p:nvPr/>
        </p:nvGrpSpPr>
        <p:grpSpPr>
          <a:xfrm>
            <a:off x="8472352" y="205727"/>
            <a:ext cx="3486422" cy="2529848"/>
            <a:chOff x="1659257" y="248"/>
            <a:chExt cx="6601554" cy="5097099"/>
          </a:xfrm>
        </p:grpSpPr>
        <p:grpSp>
          <p:nvGrpSpPr>
            <p:cNvPr id="4" name="Group 355">
              <a:extLst>
                <a:ext uri="{FF2B5EF4-FFF2-40B4-BE49-F238E27FC236}">
                  <a16:creationId xmlns:a16="http://schemas.microsoft.com/office/drawing/2014/main" id="{5463C694-E770-1939-6868-B8C2F0CD8062}"/>
                </a:ext>
              </a:extLst>
            </p:cNvPr>
            <p:cNvGrpSpPr>
              <a:grpSpLocks/>
            </p:cNvGrpSpPr>
            <p:nvPr/>
          </p:nvGrpSpPr>
          <p:grpSpPr bwMode="auto">
            <a:xfrm>
              <a:off x="1659257" y="248"/>
              <a:ext cx="6301926" cy="5097099"/>
              <a:chOff x="1524000" y="83651"/>
              <a:chExt cx="6302410" cy="5097949"/>
            </a:xfrm>
          </p:grpSpPr>
          <p:sp>
            <p:nvSpPr>
              <p:cNvPr id="28" name="AutoShape 3">
                <a:extLst>
                  <a:ext uri="{FF2B5EF4-FFF2-40B4-BE49-F238E27FC236}">
                    <a16:creationId xmlns:a16="http://schemas.microsoft.com/office/drawing/2014/main" id="{F4F4ABD8-44E3-D646-3DE2-BA021D4A2032}"/>
                  </a:ext>
                </a:extLst>
              </p:cNvPr>
              <p:cNvSpPr>
                <a:spLocks noChangeAspect="1" noChangeArrowheads="1"/>
              </p:cNvSpPr>
              <p:nvPr/>
            </p:nvSpPr>
            <p:spPr bwMode="auto">
              <a:xfrm>
                <a:off x="1524000" y="83651"/>
                <a:ext cx="6302410" cy="509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1945" b="0" i="0" u="none" strike="noStrike" kern="1200" cap="none" spc="0" normalizeH="0" baseline="0" noProof="0">
                  <a:ln>
                    <a:noFill/>
                  </a:ln>
                  <a:solidFill>
                    <a:srgbClr val="4C4C4E"/>
                  </a:solidFill>
                  <a:effectLst/>
                  <a:uLnTx/>
                  <a:uFillTx/>
                  <a:latin typeface="Segoe UI"/>
                  <a:ea typeface="+mn-ea"/>
                  <a:cs typeface="+mn-cs"/>
                </a:endParaRPr>
              </a:p>
            </p:txBody>
          </p:sp>
          <p:sp>
            <p:nvSpPr>
              <p:cNvPr id="29" name="Freeform 4">
                <a:extLst>
                  <a:ext uri="{FF2B5EF4-FFF2-40B4-BE49-F238E27FC236}">
                    <a16:creationId xmlns:a16="http://schemas.microsoft.com/office/drawing/2014/main" id="{77E16F89-7644-CD3E-3AD0-27162DDBEF32}"/>
                  </a:ext>
                </a:extLst>
              </p:cNvPr>
              <p:cNvSpPr>
                <a:spLocks/>
              </p:cNvSpPr>
              <p:nvPr/>
            </p:nvSpPr>
            <p:spPr bwMode="auto">
              <a:xfrm>
                <a:off x="2236406" y="1562616"/>
                <a:ext cx="2605930" cy="1536854"/>
              </a:xfrm>
              <a:custGeom>
                <a:avLst/>
                <a:gdLst>
                  <a:gd name="T0" fmla="*/ 0 w 2791"/>
                  <a:gd name="T1" fmla="*/ 2147483646 h 1646"/>
                  <a:gd name="T2" fmla="*/ 2147483646 w 2791"/>
                  <a:gd name="T3" fmla="*/ 2147483646 h 1646"/>
                  <a:gd name="T4" fmla="*/ 2147483646 w 2791"/>
                  <a:gd name="T5" fmla="*/ 2147483646 h 1646"/>
                  <a:gd name="T6" fmla="*/ 2147483646 w 2791"/>
                  <a:gd name="T7" fmla="*/ 2147483646 h 1646"/>
                  <a:gd name="T8" fmla="*/ 2147483646 w 2791"/>
                  <a:gd name="T9" fmla="*/ 2147483646 h 1646"/>
                  <a:gd name="T10" fmla="*/ 2147483646 w 2791"/>
                  <a:gd name="T11" fmla="*/ 2147483646 h 1646"/>
                  <a:gd name="T12" fmla="*/ 2147483646 w 2791"/>
                  <a:gd name="T13" fmla="*/ 2147483646 h 1646"/>
                  <a:gd name="T14" fmla="*/ 2147483646 w 2791"/>
                  <a:gd name="T15" fmla="*/ 2147483646 h 1646"/>
                  <a:gd name="T16" fmla="*/ 2147483646 w 2791"/>
                  <a:gd name="T17" fmla="*/ 2147483646 h 1646"/>
                  <a:gd name="T18" fmla="*/ 2147483646 w 2791"/>
                  <a:gd name="T19" fmla="*/ 2147483646 h 1646"/>
                  <a:gd name="T20" fmla="*/ 2147483646 w 2791"/>
                  <a:gd name="T21" fmla="*/ 2147483646 h 1646"/>
                  <a:gd name="T22" fmla="*/ 2147483646 w 2791"/>
                  <a:gd name="T23" fmla="*/ 2147483646 h 1646"/>
                  <a:gd name="T24" fmla="*/ 2147483646 w 2791"/>
                  <a:gd name="T25" fmla="*/ 2147483646 h 1646"/>
                  <a:gd name="T26" fmla="*/ 2147483646 w 2791"/>
                  <a:gd name="T27" fmla="*/ 2147483646 h 1646"/>
                  <a:gd name="T28" fmla="*/ 2147483646 w 2791"/>
                  <a:gd name="T29" fmla="*/ 2147483646 h 1646"/>
                  <a:gd name="T30" fmla="*/ 2147483646 w 2791"/>
                  <a:gd name="T31" fmla="*/ 2147483646 h 1646"/>
                  <a:gd name="T32" fmla="*/ 2147483646 w 2791"/>
                  <a:gd name="T33" fmla="*/ 2147483646 h 1646"/>
                  <a:gd name="T34" fmla="*/ 2147483646 w 2791"/>
                  <a:gd name="T35" fmla="*/ 2147483646 h 1646"/>
                  <a:gd name="T36" fmla="*/ 2147483646 w 2791"/>
                  <a:gd name="T37" fmla="*/ 2147483646 h 1646"/>
                  <a:gd name="T38" fmla="*/ 2147483646 w 2791"/>
                  <a:gd name="T39" fmla="*/ 2147483646 h 1646"/>
                  <a:gd name="T40" fmla="*/ 2147483646 w 2791"/>
                  <a:gd name="T41" fmla="*/ 2147483646 h 1646"/>
                  <a:gd name="T42" fmla="*/ 2147483646 w 2791"/>
                  <a:gd name="T43" fmla="*/ 2147483646 h 1646"/>
                  <a:gd name="T44" fmla="*/ 2147483646 w 2791"/>
                  <a:gd name="T45" fmla="*/ 2147483646 h 1646"/>
                  <a:gd name="T46" fmla="*/ 2147483646 w 2791"/>
                  <a:gd name="T47" fmla="*/ 2147483646 h 1646"/>
                  <a:gd name="T48" fmla="*/ 2147483646 w 2791"/>
                  <a:gd name="T49" fmla="*/ 2147483646 h 1646"/>
                  <a:gd name="T50" fmla="*/ 2147483646 w 2791"/>
                  <a:gd name="T51" fmla="*/ 2147483646 h 1646"/>
                  <a:gd name="T52" fmla="*/ 2147483646 w 2791"/>
                  <a:gd name="T53" fmla="*/ 2147483646 h 1646"/>
                  <a:gd name="T54" fmla="*/ 2147483646 w 2791"/>
                  <a:gd name="T55" fmla="*/ 2147483646 h 1646"/>
                  <a:gd name="T56" fmla="*/ 2147483646 w 2791"/>
                  <a:gd name="T57" fmla="*/ 2147483646 h 1646"/>
                  <a:gd name="T58" fmla="*/ 2147483646 w 2791"/>
                  <a:gd name="T59" fmla="*/ 2147483646 h 1646"/>
                  <a:gd name="T60" fmla="*/ 2147483646 w 2791"/>
                  <a:gd name="T61" fmla="*/ 2147483646 h 1646"/>
                  <a:gd name="T62" fmla="*/ 2147483646 w 2791"/>
                  <a:gd name="T63" fmla="*/ 2147483646 h 1646"/>
                  <a:gd name="T64" fmla="*/ 2147483646 w 2791"/>
                  <a:gd name="T65" fmla="*/ 2147483646 h 1646"/>
                  <a:gd name="T66" fmla="*/ 2147483646 w 2791"/>
                  <a:gd name="T67" fmla="*/ 2147483646 h 1646"/>
                  <a:gd name="T68" fmla="*/ 2147483646 w 2791"/>
                  <a:gd name="T69" fmla="*/ 2147483646 h 1646"/>
                  <a:gd name="T70" fmla="*/ 2147483646 w 2791"/>
                  <a:gd name="T71" fmla="*/ 2147483646 h 1646"/>
                  <a:gd name="T72" fmla="*/ 2147483646 w 2791"/>
                  <a:gd name="T73" fmla="*/ 2147483646 h 1646"/>
                  <a:gd name="T74" fmla="*/ 2147483646 w 2791"/>
                  <a:gd name="T75" fmla="*/ 2147483646 h 1646"/>
                  <a:gd name="T76" fmla="*/ 2147483646 w 2791"/>
                  <a:gd name="T77" fmla="*/ 2147483646 h 1646"/>
                  <a:gd name="T78" fmla="*/ 2147483646 w 2791"/>
                  <a:gd name="T79" fmla="*/ 2147483646 h 1646"/>
                  <a:gd name="T80" fmla="*/ 2147483646 w 2791"/>
                  <a:gd name="T81" fmla="*/ 2147483646 h 1646"/>
                  <a:gd name="T82" fmla="*/ 2147483646 w 2791"/>
                  <a:gd name="T83" fmla="*/ 2147483646 h 1646"/>
                  <a:gd name="T84" fmla="*/ 2147483646 w 2791"/>
                  <a:gd name="T85" fmla="*/ 2147483646 h 1646"/>
                  <a:gd name="T86" fmla="*/ 2147483646 w 2791"/>
                  <a:gd name="T87" fmla="*/ 2147483646 h 1646"/>
                  <a:gd name="T88" fmla="*/ 2147483646 w 2791"/>
                  <a:gd name="T89" fmla="*/ 2147483646 h 1646"/>
                  <a:gd name="T90" fmla="*/ 2147483646 w 2791"/>
                  <a:gd name="T91" fmla="*/ 2147483646 h 1646"/>
                  <a:gd name="T92" fmla="*/ 2147483646 w 2791"/>
                  <a:gd name="T93" fmla="*/ 2147483646 h 1646"/>
                  <a:gd name="T94" fmla="*/ 2147483646 w 2791"/>
                  <a:gd name="T95" fmla="*/ 2147483646 h 1646"/>
                  <a:gd name="T96" fmla="*/ 2147483646 w 2791"/>
                  <a:gd name="T97" fmla="*/ 2147483646 h 1646"/>
                  <a:gd name="T98" fmla="*/ 2147483646 w 2791"/>
                  <a:gd name="T99" fmla="*/ 2147483646 h 1646"/>
                  <a:gd name="T100" fmla="*/ 2147483646 w 2791"/>
                  <a:gd name="T101" fmla="*/ 2147483646 h 1646"/>
                  <a:gd name="T102" fmla="*/ 2147483646 w 2791"/>
                  <a:gd name="T103" fmla="*/ 2147483646 h 1646"/>
                  <a:gd name="T104" fmla="*/ 2147483646 w 2791"/>
                  <a:gd name="T105" fmla="*/ 2147483646 h 1646"/>
                  <a:gd name="T106" fmla="*/ 2147483646 w 2791"/>
                  <a:gd name="T107" fmla="*/ 0 h 1646"/>
                  <a:gd name="T108" fmla="*/ 2147483646 w 2791"/>
                  <a:gd name="T109" fmla="*/ 2147483646 h 1646"/>
                  <a:gd name="T110" fmla="*/ 2147483646 w 2791"/>
                  <a:gd name="T111" fmla="*/ 2147483646 h 1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1"/>
                  <a:gd name="T169" fmla="*/ 0 h 1646"/>
                  <a:gd name="T170" fmla="*/ 2791 w 2791"/>
                  <a:gd name="T171" fmla="*/ 1646 h 1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91" h="1646">
                    <a:moveTo>
                      <a:pt x="73" y="50"/>
                    </a:moveTo>
                    <a:lnTo>
                      <a:pt x="0" y="309"/>
                    </a:lnTo>
                    <a:lnTo>
                      <a:pt x="57" y="359"/>
                    </a:lnTo>
                    <a:lnTo>
                      <a:pt x="28" y="444"/>
                    </a:lnTo>
                    <a:lnTo>
                      <a:pt x="69" y="492"/>
                    </a:lnTo>
                    <a:lnTo>
                      <a:pt x="45" y="622"/>
                    </a:lnTo>
                    <a:lnTo>
                      <a:pt x="97" y="796"/>
                    </a:lnTo>
                    <a:lnTo>
                      <a:pt x="147" y="1245"/>
                    </a:lnTo>
                    <a:lnTo>
                      <a:pt x="263" y="1287"/>
                    </a:lnTo>
                    <a:lnTo>
                      <a:pt x="273" y="1439"/>
                    </a:lnTo>
                    <a:lnTo>
                      <a:pt x="437" y="1501"/>
                    </a:lnTo>
                    <a:lnTo>
                      <a:pt x="1112" y="1622"/>
                    </a:lnTo>
                    <a:lnTo>
                      <a:pt x="1428" y="1636"/>
                    </a:lnTo>
                    <a:lnTo>
                      <a:pt x="1672" y="1646"/>
                    </a:lnTo>
                    <a:lnTo>
                      <a:pt x="2164" y="1589"/>
                    </a:lnTo>
                    <a:lnTo>
                      <a:pt x="2266" y="1268"/>
                    </a:lnTo>
                    <a:lnTo>
                      <a:pt x="2383" y="1188"/>
                    </a:lnTo>
                    <a:lnTo>
                      <a:pt x="2338" y="1131"/>
                    </a:lnTo>
                    <a:lnTo>
                      <a:pt x="2290" y="1116"/>
                    </a:lnTo>
                    <a:lnTo>
                      <a:pt x="2290" y="1081"/>
                    </a:lnTo>
                    <a:lnTo>
                      <a:pt x="2383" y="1109"/>
                    </a:lnTo>
                    <a:lnTo>
                      <a:pt x="2518" y="1031"/>
                    </a:lnTo>
                    <a:lnTo>
                      <a:pt x="2554" y="888"/>
                    </a:lnTo>
                    <a:lnTo>
                      <a:pt x="2435" y="860"/>
                    </a:lnTo>
                    <a:lnTo>
                      <a:pt x="2364" y="824"/>
                    </a:lnTo>
                    <a:lnTo>
                      <a:pt x="2387" y="789"/>
                    </a:lnTo>
                    <a:lnTo>
                      <a:pt x="2459" y="843"/>
                    </a:lnTo>
                    <a:lnTo>
                      <a:pt x="2554" y="836"/>
                    </a:lnTo>
                    <a:lnTo>
                      <a:pt x="2597" y="686"/>
                    </a:lnTo>
                    <a:lnTo>
                      <a:pt x="2635" y="701"/>
                    </a:lnTo>
                    <a:lnTo>
                      <a:pt x="2646" y="665"/>
                    </a:lnTo>
                    <a:lnTo>
                      <a:pt x="2694" y="629"/>
                    </a:lnTo>
                    <a:lnTo>
                      <a:pt x="2694" y="672"/>
                    </a:lnTo>
                    <a:lnTo>
                      <a:pt x="2725" y="672"/>
                    </a:lnTo>
                    <a:lnTo>
                      <a:pt x="2791" y="565"/>
                    </a:lnTo>
                    <a:lnTo>
                      <a:pt x="2791" y="492"/>
                    </a:lnTo>
                    <a:lnTo>
                      <a:pt x="2730" y="437"/>
                    </a:lnTo>
                    <a:lnTo>
                      <a:pt x="2694" y="266"/>
                    </a:lnTo>
                    <a:lnTo>
                      <a:pt x="2616" y="230"/>
                    </a:lnTo>
                    <a:lnTo>
                      <a:pt x="2492" y="266"/>
                    </a:lnTo>
                    <a:lnTo>
                      <a:pt x="2518" y="480"/>
                    </a:lnTo>
                    <a:lnTo>
                      <a:pt x="2497" y="523"/>
                    </a:lnTo>
                    <a:lnTo>
                      <a:pt x="2497" y="572"/>
                    </a:lnTo>
                    <a:lnTo>
                      <a:pt x="2464" y="587"/>
                    </a:lnTo>
                    <a:lnTo>
                      <a:pt x="2414" y="504"/>
                    </a:lnTo>
                    <a:lnTo>
                      <a:pt x="2418" y="413"/>
                    </a:lnTo>
                    <a:lnTo>
                      <a:pt x="2321" y="321"/>
                    </a:lnTo>
                    <a:lnTo>
                      <a:pt x="2316" y="394"/>
                    </a:lnTo>
                    <a:lnTo>
                      <a:pt x="2266" y="378"/>
                    </a:lnTo>
                    <a:lnTo>
                      <a:pt x="2243" y="309"/>
                    </a:lnTo>
                    <a:lnTo>
                      <a:pt x="2197" y="292"/>
                    </a:lnTo>
                    <a:lnTo>
                      <a:pt x="2209" y="202"/>
                    </a:lnTo>
                    <a:lnTo>
                      <a:pt x="2043" y="57"/>
                    </a:lnTo>
                    <a:lnTo>
                      <a:pt x="1948" y="152"/>
                    </a:lnTo>
                    <a:lnTo>
                      <a:pt x="1953" y="207"/>
                    </a:lnTo>
                    <a:lnTo>
                      <a:pt x="1948" y="309"/>
                    </a:lnTo>
                    <a:lnTo>
                      <a:pt x="2057" y="373"/>
                    </a:lnTo>
                    <a:lnTo>
                      <a:pt x="2052" y="409"/>
                    </a:lnTo>
                    <a:lnTo>
                      <a:pt x="2088" y="451"/>
                    </a:lnTo>
                    <a:lnTo>
                      <a:pt x="2081" y="504"/>
                    </a:lnTo>
                    <a:lnTo>
                      <a:pt x="2026" y="587"/>
                    </a:lnTo>
                    <a:lnTo>
                      <a:pt x="2050" y="686"/>
                    </a:lnTo>
                    <a:lnTo>
                      <a:pt x="1974" y="651"/>
                    </a:lnTo>
                    <a:lnTo>
                      <a:pt x="1972" y="572"/>
                    </a:lnTo>
                    <a:lnTo>
                      <a:pt x="2005" y="492"/>
                    </a:lnTo>
                    <a:lnTo>
                      <a:pt x="1981" y="373"/>
                    </a:lnTo>
                    <a:lnTo>
                      <a:pt x="1927" y="359"/>
                    </a:lnTo>
                    <a:lnTo>
                      <a:pt x="1910" y="309"/>
                    </a:lnTo>
                    <a:lnTo>
                      <a:pt x="1848" y="335"/>
                    </a:lnTo>
                    <a:lnTo>
                      <a:pt x="1822" y="487"/>
                    </a:lnTo>
                    <a:lnTo>
                      <a:pt x="1889" y="551"/>
                    </a:lnTo>
                    <a:lnTo>
                      <a:pt x="1786" y="601"/>
                    </a:lnTo>
                    <a:lnTo>
                      <a:pt x="1561" y="515"/>
                    </a:lnTo>
                    <a:lnTo>
                      <a:pt x="1516" y="444"/>
                    </a:lnTo>
                    <a:lnTo>
                      <a:pt x="1439" y="473"/>
                    </a:lnTo>
                    <a:lnTo>
                      <a:pt x="1506" y="515"/>
                    </a:lnTo>
                    <a:lnTo>
                      <a:pt x="1442" y="523"/>
                    </a:lnTo>
                    <a:lnTo>
                      <a:pt x="1382" y="480"/>
                    </a:lnTo>
                    <a:lnTo>
                      <a:pt x="1333" y="492"/>
                    </a:lnTo>
                    <a:lnTo>
                      <a:pt x="1404" y="587"/>
                    </a:lnTo>
                    <a:lnTo>
                      <a:pt x="1401" y="701"/>
                    </a:lnTo>
                    <a:lnTo>
                      <a:pt x="1354" y="708"/>
                    </a:lnTo>
                    <a:lnTo>
                      <a:pt x="1361" y="606"/>
                    </a:lnTo>
                    <a:lnTo>
                      <a:pt x="1245" y="537"/>
                    </a:lnTo>
                    <a:lnTo>
                      <a:pt x="1221" y="558"/>
                    </a:lnTo>
                    <a:lnTo>
                      <a:pt x="1161" y="544"/>
                    </a:lnTo>
                    <a:lnTo>
                      <a:pt x="1026" y="530"/>
                    </a:lnTo>
                    <a:lnTo>
                      <a:pt x="1017" y="504"/>
                    </a:lnTo>
                    <a:lnTo>
                      <a:pt x="1090" y="480"/>
                    </a:lnTo>
                    <a:lnTo>
                      <a:pt x="1055" y="387"/>
                    </a:lnTo>
                    <a:lnTo>
                      <a:pt x="1012" y="373"/>
                    </a:lnTo>
                    <a:lnTo>
                      <a:pt x="855" y="287"/>
                    </a:lnTo>
                    <a:lnTo>
                      <a:pt x="838" y="230"/>
                    </a:lnTo>
                    <a:lnTo>
                      <a:pt x="734" y="178"/>
                    </a:lnTo>
                    <a:lnTo>
                      <a:pt x="667" y="202"/>
                    </a:lnTo>
                    <a:lnTo>
                      <a:pt x="701" y="114"/>
                    </a:lnTo>
                    <a:lnTo>
                      <a:pt x="667" y="107"/>
                    </a:lnTo>
                    <a:lnTo>
                      <a:pt x="625" y="171"/>
                    </a:lnTo>
                    <a:lnTo>
                      <a:pt x="572" y="36"/>
                    </a:lnTo>
                    <a:lnTo>
                      <a:pt x="513" y="14"/>
                    </a:lnTo>
                    <a:lnTo>
                      <a:pt x="484" y="74"/>
                    </a:lnTo>
                    <a:lnTo>
                      <a:pt x="437" y="74"/>
                    </a:lnTo>
                    <a:lnTo>
                      <a:pt x="385" y="93"/>
                    </a:lnTo>
                    <a:lnTo>
                      <a:pt x="290" y="93"/>
                    </a:lnTo>
                    <a:lnTo>
                      <a:pt x="256" y="152"/>
                    </a:lnTo>
                    <a:lnTo>
                      <a:pt x="214" y="152"/>
                    </a:lnTo>
                    <a:lnTo>
                      <a:pt x="228" y="64"/>
                    </a:lnTo>
                    <a:lnTo>
                      <a:pt x="235" y="0"/>
                    </a:lnTo>
                    <a:lnTo>
                      <a:pt x="194" y="14"/>
                    </a:lnTo>
                    <a:lnTo>
                      <a:pt x="135" y="86"/>
                    </a:lnTo>
                    <a:lnTo>
                      <a:pt x="73"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0" name="Freeform 5">
                <a:extLst>
                  <a:ext uri="{FF2B5EF4-FFF2-40B4-BE49-F238E27FC236}">
                    <a16:creationId xmlns:a16="http://schemas.microsoft.com/office/drawing/2014/main" id="{1100A299-FD58-DC46-6B72-FD3EC1DFB899}"/>
                  </a:ext>
                </a:extLst>
              </p:cNvPr>
              <p:cNvSpPr>
                <a:spLocks/>
              </p:cNvSpPr>
              <p:nvPr/>
            </p:nvSpPr>
            <p:spPr bwMode="auto">
              <a:xfrm>
                <a:off x="1524000" y="1409491"/>
                <a:ext cx="965436" cy="1496706"/>
              </a:xfrm>
              <a:custGeom>
                <a:avLst/>
                <a:gdLst>
                  <a:gd name="T0" fmla="*/ 2147483646 w 1034"/>
                  <a:gd name="T1" fmla="*/ 0 h 1603"/>
                  <a:gd name="T2" fmla="*/ 0 w 1034"/>
                  <a:gd name="T3" fmla="*/ 2147483646 h 1603"/>
                  <a:gd name="T4" fmla="*/ 2147483646 w 1034"/>
                  <a:gd name="T5" fmla="*/ 2147483646 h 1603"/>
                  <a:gd name="T6" fmla="*/ 2147483646 w 1034"/>
                  <a:gd name="T7" fmla="*/ 2147483646 h 1603"/>
                  <a:gd name="T8" fmla="*/ 2147483646 w 1034"/>
                  <a:gd name="T9" fmla="*/ 2147483646 h 1603"/>
                  <a:gd name="T10" fmla="*/ 2147483646 w 1034"/>
                  <a:gd name="T11" fmla="*/ 2147483646 h 1603"/>
                  <a:gd name="T12" fmla="*/ 2147483646 w 1034"/>
                  <a:gd name="T13" fmla="*/ 2147483646 h 1603"/>
                  <a:gd name="T14" fmla="*/ 2147483646 w 1034"/>
                  <a:gd name="T15" fmla="*/ 2147483646 h 1603"/>
                  <a:gd name="T16" fmla="*/ 2147483646 w 1034"/>
                  <a:gd name="T17" fmla="*/ 2147483646 h 1603"/>
                  <a:gd name="T18" fmla="*/ 2147483646 w 1034"/>
                  <a:gd name="T19" fmla="*/ 2147483646 h 1603"/>
                  <a:gd name="T20" fmla="*/ 2147483646 w 1034"/>
                  <a:gd name="T21" fmla="*/ 2147483646 h 1603"/>
                  <a:gd name="T22" fmla="*/ 2147483646 w 1034"/>
                  <a:gd name="T23" fmla="*/ 2147483646 h 1603"/>
                  <a:gd name="T24" fmla="*/ 2147483646 w 1034"/>
                  <a:gd name="T25" fmla="*/ 2147483646 h 1603"/>
                  <a:gd name="T26" fmla="*/ 2147483646 w 1034"/>
                  <a:gd name="T27" fmla="*/ 2147483646 h 1603"/>
                  <a:gd name="T28" fmla="*/ 2147483646 w 1034"/>
                  <a:gd name="T29" fmla="*/ 2147483646 h 1603"/>
                  <a:gd name="T30" fmla="*/ 2147483646 w 1034"/>
                  <a:gd name="T31" fmla="*/ 2147483646 h 1603"/>
                  <a:gd name="T32" fmla="*/ 2147483646 w 1034"/>
                  <a:gd name="T33" fmla="*/ 2147483646 h 1603"/>
                  <a:gd name="T34" fmla="*/ 2147483646 w 1034"/>
                  <a:gd name="T35" fmla="*/ 2147483646 h 1603"/>
                  <a:gd name="T36" fmla="*/ 2147483646 w 1034"/>
                  <a:gd name="T37" fmla="*/ 2147483646 h 1603"/>
                  <a:gd name="T38" fmla="*/ 2147483646 w 1034"/>
                  <a:gd name="T39" fmla="*/ 0 h 1603"/>
                  <a:gd name="T40" fmla="*/ 2147483646 w 1034"/>
                  <a:gd name="T41" fmla="*/ 0 h 16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4"/>
                  <a:gd name="T64" fmla="*/ 0 h 1603"/>
                  <a:gd name="T65" fmla="*/ 1034 w 1034"/>
                  <a:gd name="T66" fmla="*/ 1603 h 16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4" h="1603">
                    <a:moveTo>
                      <a:pt x="706" y="0"/>
                    </a:moveTo>
                    <a:lnTo>
                      <a:pt x="0" y="1086"/>
                    </a:lnTo>
                    <a:lnTo>
                      <a:pt x="78" y="1126"/>
                    </a:lnTo>
                    <a:lnTo>
                      <a:pt x="112" y="1116"/>
                    </a:lnTo>
                    <a:lnTo>
                      <a:pt x="121" y="1230"/>
                    </a:lnTo>
                    <a:lnTo>
                      <a:pt x="378" y="1354"/>
                    </a:lnTo>
                    <a:lnTo>
                      <a:pt x="658" y="1480"/>
                    </a:lnTo>
                    <a:lnTo>
                      <a:pt x="753" y="1513"/>
                    </a:lnTo>
                    <a:lnTo>
                      <a:pt x="1034" y="1603"/>
                    </a:lnTo>
                    <a:lnTo>
                      <a:pt x="1026" y="1451"/>
                    </a:lnTo>
                    <a:lnTo>
                      <a:pt x="908" y="1409"/>
                    </a:lnTo>
                    <a:lnTo>
                      <a:pt x="860" y="969"/>
                    </a:lnTo>
                    <a:lnTo>
                      <a:pt x="808" y="786"/>
                    </a:lnTo>
                    <a:lnTo>
                      <a:pt x="832" y="656"/>
                    </a:lnTo>
                    <a:lnTo>
                      <a:pt x="791" y="608"/>
                    </a:lnTo>
                    <a:lnTo>
                      <a:pt x="820" y="523"/>
                    </a:lnTo>
                    <a:lnTo>
                      <a:pt x="765" y="473"/>
                    </a:lnTo>
                    <a:lnTo>
                      <a:pt x="836" y="214"/>
                    </a:lnTo>
                    <a:lnTo>
                      <a:pt x="786" y="74"/>
                    </a:lnTo>
                    <a:lnTo>
                      <a:pt x="7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1" name="Freeform 6">
                <a:extLst>
                  <a:ext uri="{FF2B5EF4-FFF2-40B4-BE49-F238E27FC236}">
                    <a16:creationId xmlns:a16="http://schemas.microsoft.com/office/drawing/2014/main" id="{23A60F42-6024-CA82-A231-70D8A397121C}"/>
                  </a:ext>
                </a:extLst>
              </p:cNvPr>
              <p:cNvSpPr>
                <a:spLocks/>
              </p:cNvSpPr>
              <p:nvPr/>
            </p:nvSpPr>
            <p:spPr bwMode="auto">
              <a:xfrm>
                <a:off x="2652832" y="2104157"/>
                <a:ext cx="375344" cy="319322"/>
              </a:xfrm>
              <a:custGeom>
                <a:avLst/>
                <a:gdLst>
                  <a:gd name="T0" fmla="*/ 2147483646 w 402"/>
                  <a:gd name="T1" fmla="*/ 0 h 342"/>
                  <a:gd name="T2" fmla="*/ 2147483646 w 402"/>
                  <a:gd name="T3" fmla="*/ 2147483646 h 342"/>
                  <a:gd name="T4" fmla="*/ 2147483646 w 402"/>
                  <a:gd name="T5" fmla="*/ 2147483646 h 342"/>
                  <a:gd name="T6" fmla="*/ 2147483646 w 402"/>
                  <a:gd name="T7" fmla="*/ 2147483646 h 342"/>
                  <a:gd name="T8" fmla="*/ 2147483646 w 402"/>
                  <a:gd name="T9" fmla="*/ 2147483646 h 342"/>
                  <a:gd name="T10" fmla="*/ 2147483646 w 402"/>
                  <a:gd name="T11" fmla="*/ 2147483646 h 342"/>
                  <a:gd name="T12" fmla="*/ 2147483646 w 402"/>
                  <a:gd name="T13" fmla="*/ 2147483646 h 342"/>
                  <a:gd name="T14" fmla="*/ 2147483646 w 402"/>
                  <a:gd name="T15" fmla="*/ 2147483646 h 342"/>
                  <a:gd name="T16" fmla="*/ 2147483646 w 402"/>
                  <a:gd name="T17" fmla="*/ 2147483646 h 342"/>
                  <a:gd name="T18" fmla="*/ 2147483646 w 402"/>
                  <a:gd name="T19" fmla="*/ 2147483646 h 342"/>
                  <a:gd name="T20" fmla="*/ 2147483646 w 402"/>
                  <a:gd name="T21" fmla="*/ 2147483646 h 342"/>
                  <a:gd name="T22" fmla="*/ 2147483646 w 402"/>
                  <a:gd name="T23" fmla="*/ 2147483646 h 342"/>
                  <a:gd name="T24" fmla="*/ 2147483646 w 402"/>
                  <a:gd name="T25" fmla="*/ 2147483646 h 342"/>
                  <a:gd name="T26" fmla="*/ 2147483646 w 402"/>
                  <a:gd name="T27" fmla="*/ 2147483646 h 342"/>
                  <a:gd name="T28" fmla="*/ 2147483646 w 402"/>
                  <a:gd name="T29" fmla="*/ 2147483646 h 342"/>
                  <a:gd name="T30" fmla="*/ 2147483646 w 402"/>
                  <a:gd name="T31" fmla="*/ 2147483646 h 342"/>
                  <a:gd name="T32" fmla="*/ 2147483646 w 402"/>
                  <a:gd name="T33" fmla="*/ 2147483646 h 342"/>
                  <a:gd name="T34" fmla="*/ 2147483646 w 402"/>
                  <a:gd name="T35" fmla="*/ 2147483646 h 342"/>
                  <a:gd name="T36" fmla="*/ 2147483646 w 402"/>
                  <a:gd name="T37" fmla="*/ 2147483646 h 342"/>
                  <a:gd name="T38" fmla="*/ 2147483646 w 402"/>
                  <a:gd name="T39" fmla="*/ 2147483646 h 342"/>
                  <a:gd name="T40" fmla="*/ 0 w 402"/>
                  <a:gd name="T41" fmla="*/ 2147483646 h 342"/>
                  <a:gd name="T42" fmla="*/ 2147483646 w 402"/>
                  <a:gd name="T43" fmla="*/ 2147483646 h 342"/>
                  <a:gd name="T44" fmla="*/ 2147483646 w 402"/>
                  <a:gd name="T45" fmla="*/ 0 h 342"/>
                  <a:gd name="T46" fmla="*/ 2147483646 w 402"/>
                  <a:gd name="T47" fmla="*/ 0 h 3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2"/>
                  <a:gd name="T73" fmla="*/ 0 h 342"/>
                  <a:gd name="T74" fmla="*/ 402 w 402"/>
                  <a:gd name="T75" fmla="*/ 342 h 3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2" h="342">
                    <a:moveTo>
                      <a:pt x="288" y="0"/>
                    </a:moveTo>
                    <a:lnTo>
                      <a:pt x="333" y="42"/>
                    </a:lnTo>
                    <a:lnTo>
                      <a:pt x="326" y="64"/>
                    </a:lnTo>
                    <a:lnTo>
                      <a:pt x="288" y="71"/>
                    </a:lnTo>
                    <a:lnTo>
                      <a:pt x="314" y="99"/>
                    </a:lnTo>
                    <a:lnTo>
                      <a:pt x="392" y="64"/>
                    </a:lnTo>
                    <a:lnTo>
                      <a:pt x="402" y="156"/>
                    </a:lnTo>
                    <a:lnTo>
                      <a:pt x="383" y="244"/>
                    </a:lnTo>
                    <a:lnTo>
                      <a:pt x="314" y="342"/>
                    </a:lnTo>
                    <a:lnTo>
                      <a:pt x="281" y="256"/>
                    </a:lnTo>
                    <a:lnTo>
                      <a:pt x="295" y="209"/>
                    </a:lnTo>
                    <a:lnTo>
                      <a:pt x="250" y="171"/>
                    </a:lnTo>
                    <a:lnTo>
                      <a:pt x="255" y="251"/>
                    </a:lnTo>
                    <a:lnTo>
                      <a:pt x="126" y="280"/>
                    </a:lnTo>
                    <a:lnTo>
                      <a:pt x="193" y="199"/>
                    </a:lnTo>
                    <a:lnTo>
                      <a:pt x="110" y="237"/>
                    </a:lnTo>
                    <a:lnTo>
                      <a:pt x="26" y="199"/>
                    </a:lnTo>
                    <a:lnTo>
                      <a:pt x="105" y="121"/>
                    </a:lnTo>
                    <a:lnTo>
                      <a:pt x="181" y="121"/>
                    </a:lnTo>
                    <a:lnTo>
                      <a:pt x="162" y="92"/>
                    </a:lnTo>
                    <a:lnTo>
                      <a:pt x="0" y="64"/>
                    </a:lnTo>
                    <a:lnTo>
                      <a:pt x="250" y="42"/>
                    </a:lnTo>
                    <a:lnTo>
                      <a:pt x="2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2" name="Freeform 7">
                <a:extLst>
                  <a:ext uri="{FF2B5EF4-FFF2-40B4-BE49-F238E27FC236}">
                    <a16:creationId xmlns:a16="http://schemas.microsoft.com/office/drawing/2014/main" id="{2C40FBEA-7628-DB2C-D62F-97BC2ABF9944}"/>
                  </a:ext>
                </a:extLst>
              </p:cNvPr>
              <p:cNvSpPr>
                <a:spLocks/>
              </p:cNvSpPr>
              <p:nvPr/>
            </p:nvSpPr>
            <p:spPr bwMode="auto">
              <a:xfrm>
                <a:off x="2810625" y="2642896"/>
                <a:ext cx="583556" cy="309985"/>
              </a:xfrm>
              <a:custGeom>
                <a:avLst/>
                <a:gdLst>
                  <a:gd name="T0" fmla="*/ 2147483646 w 625"/>
                  <a:gd name="T1" fmla="*/ 2147483646 h 332"/>
                  <a:gd name="T2" fmla="*/ 2147483646 w 625"/>
                  <a:gd name="T3" fmla="*/ 2147483646 h 332"/>
                  <a:gd name="T4" fmla="*/ 2147483646 w 625"/>
                  <a:gd name="T5" fmla="*/ 2147483646 h 332"/>
                  <a:gd name="T6" fmla="*/ 2147483646 w 625"/>
                  <a:gd name="T7" fmla="*/ 2147483646 h 332"/>
                  <a:gd name="T8" fmla="*/ 2147483646 w 625"/>
                  <a:gd name="T9" fmla="*/ 2147483646 h 332"/>
                  <a:gd name="T10" fmla="*/ 2147483646 w 625"/>
                  <a:gd name="T11" fmla="*/ 0 h 332"/>
                  <a:gd name="T12" fmla="*/ 2147483646 w 625"/>
                  <a:gd name="T13" fmla="*/ 2147483646 h 332"/>
                  <a:gd name="T14" fmla="*/ 2147483646 w 625"/>
                  <a:gd name="T15" fmla="*/ 2147483646 h 332"/>
                  <a:gd name="T16" fmla="*/ 2147483646 w 625"/>
                  <a:gd name="T17" fmla="*/ 2147483646 h 332"/>
                  <a:gd name="T18" fmla="*/ 0 w 625"/>
                  <a:gd name="T19" fmla="*/ 2147483646 h 332"/>
                  <a:gd name="T20" fmla="*/ 2147483646 w 625"/>
                  <a:gd name="T21" fmla="*/ 2147483646 h 332"/>
                  <a:gd name="T22" fmla="*/ 2147483646 w 625"/>
                  <a:gd name="T23" fmla="*/ 2147483646 h 332"/>
                  <a:gd name="T24" fmla="*/ 2147483646 w 625"/>
                  <a:gd name="T25" fmla="*/ 2147483646 h 332"/>
                  <a:gd name="T26" fmla="*/ 2147483646 w 625"/>
                  <a:gd name="T27" fmla="*/ 2147483646 h 332"/>
                  <a:gd name="T28" fmla="*/ 2147483646 w 625"/>
                  <a:gd name="T29" fmla="*/ 2147483646 h 332"/>
                  <a:gd name="T30" fmla="*/ 2147483646 w 625"/>
                  <a:gd name="T31" fmla="*/ 2147483646 h 332"/>
                  <a:gd name="T32" fmla="*/ 2147483646 w 625"/>
                  <a:gd name="T33" fmla="*/ 2147483646 h 332"/>
                  <a:gd name="T34" fmla="*/ 2147483646 w 625"/>
                  <a:gd name="T35" fmla="*/ 2147483646 h 332"/>
                  <a:gd name="T36" fmla="*/ 2147483646 w 625"/>
                  <a:gd name="T37" fmla="*/ 2147483646 h 332"/>
                  <a:gd name="T38" fmla="*/ 2147483646 w 625"/>
                  <a:gd name="T39" fmla="*/ 2147483646 h 332"/>
                  <a:gd name="T40" fmla="*/ 2147483646 w 625"/>
                  <a:gd name="T41" fmla="*/ 2147483646 h 3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5"/>
                  <a:gd name="T64" fmla="*/ 0 h 332"/>
                  <a:gd name="T65" fmla="*/ 625 w 625"/>
                  <a:gd name="T66" fmla="*/ 332 h 3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5" h="332">
                    <a:moveTo>
                      <a:pt x="625" y="111"/>
                    </a:moveTo>
                    <a:lnTo>
                      <a:pt x="606" y="66"/>
                    </a:lnTo>
                    <a:lnTo>
                      <a:pt x="518" y="45"/>
                    </a:lnTo>
                    <a:lnTo>
                      <a:pt x="347" y="130"/>
                    </a:lnTo>
                    <a:lnTo>
                      <a:pt x="299" y="73"/>
                    </a:lnTo>
                    <a:lnTo>
                      <a:pt x="181" y="0"/>
                    </a:lnTo>
                    <a:lnTo>
                      <a:pt x="240" y="152"/>
                    </a:lnTo>
                    <a:lnTo>
                      <a:pt x="190" y="175"/>
                    </a:lnTo>
                    <a:lnTo>
                      <a:pt x="131" y="209"/>
                    </a:lnTo>
                    <a:lnTo>
                      <a:pt x="0" y="137"/>
                    </a:lnTo>
                    <a:lnTo>
                      <a:pt x="12" y="194"/>
                    </a:lnTo>
                    <a:lnTo>
                      <a:pt x="112" y="251"/>
                    </a:lnTo>
                    <a:lnTo>
                      <a:pt x="112" y="297"/>
                    </a:lnTo>
                    <a:lnTo>
                      <a:pt x="214" y="304"/>
                    </a:lnTo>
                    <a:lnTo>
                      <a:pt x="273" y="332"/>
                    </a:lnTo>
                    <a:lnTo>
                      <a:pt x="318" y="261"/>
                    </a:lnTo>
                    <a:lnTo>
                      <a:pt x="397" y="251"/>
                    </a:lnTo>
                    <a:lnTo>
                      <a:pt x="475" y="152"/>
                    </a:lnTo>
                    <a:lnTo>
                      <a:pt x="563" y="116"/>
                    </a:lnTo>
                    <a:lnTo>
                      <a:pt x="625"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3" name="Freeform 8">
                <a:extLst>
                  <a:ext uri="{FF2B5EF4-FFF2-40B4-BE49-F238E27FC236}">
                    <a16:creationId xmlns:a16="http://schemas.microsoft.com/office/drawing/2014/main" id="{B6661514-8204-E964-774C-62C852CA865C}"/>
                  </a:ext>
                </a:extLst>
              </p:cNvPr>
              <p:cNvSpPr>
                <a:spLocks/>
              </p:cNvSpPr>
              <p:nvPr/>
            </p:nvSpPr>
            <p:spPr bwMode="auto">
              <a:xfrm>
                <a:off x="3782597" y="2638228"/>
                <a:ext cx="117645" cy="112977"/>
              </a:xfrm>
              <a:custGeom>
                <a:avLst/>
                <a:gdLst>
                  <a:gd name="T0" fmla="*/ 2147483646 w 126"/>
                  <a:gd name="T1" fmla="*/ 2147483646 h 121"/>
                  <a:gd name="T2" fmla="*/ 2147483646 w 126"/>
                  <a:gd name="T3" fmla="*/ 0 h 121"/>
                  <a:gd name="T4" fmla="*/ 0 w 126"/>
                  <a:gd name="T5" fmla="*/ 2147483646 h 121"/>
                  <a:gd name="T6" fmla="*/ 2147483646 w 126"/>
                  <a:gd name="T7" fmla="*/ 2147483646 h 121"/>
                  <a:gd name="T8" fmla="*/ 2147483646 w 126"/>
                  <a:gd name="T9" fmla="*/ 2147483646 h 121"/>
                  <a:gd name="T10" fmla="*/ 2147483646 w 126"/>
                  <a:gd name="T11" fmla="*/ 2147483646 h 121"/>
                  <a:gd name="T12" fmla="*/ 2147483646 w 126"/>
                  <a:gd name="T13" fmla="*/ 2147483646 h 121"/>
                  <a:gd name="T14" fmla="*/ 2147483646 w 126"/>
                  <a:gd name="T15" fmla="*/ 2147483646 h 121"/>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21"/>
                  <a:gd name="T26" fmla="*/ 126 w 126"/>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21">
                    <a:moveTo>
                      <a:pt x="126" y="36"/>
                    </a:moveTo>
                    <a:lnTo>
                      <a:pt x="47" y="0"/>
                    </a:lnTo>
                    <a:lnTo>
                      <a:pt x="0" y="50"/>
                    </a:lnTo>
                    <a:lnTo>
                      <a:pt x="14" y="121"/>
                    </a:lnTo>
                    <a:lnTo>
                      <a:pt x="88" y="100"/>
                    </a:lnTo>
                    <a:lnTo>
                      <a:pt x="76" y="50"/>
                    </a:lnTo>
                    <a:lnTo>
                      <a:pt x="12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4" name="Freeform 9">
                <a:extLst>
                  <a:ext uri="{FF2B5EF4-FFF2-40B4-BE49-F238E27FC236}">
                    <a16:creationId xmlns:a16="http://schemas.microsoft.com/office/drawing/2014/main" id="{0E7A58CE-0FD2-6533-DFB4-46B2D749B373}"/>
                  </a:ext>
                </a:extLst>
              </p:cNvPr>
              <p:cNvSpPr>
                <a:spLocks/>
              </p:cNvSpPr>
              <p:nvPr/>
            </p:nvSpPr>
            <p:spPr bwMode="auto">
              <a:xfrm>
                <a:off x="4113123" y="2525251"/>
                <a:ext cx="179269" cy="66292"/>
              </a:xfrm>
              <a:custGeom>
                <a:avLst/>
                <a:gdLst>
                  <a:gd name="T0" fmla="*/ 2147483646 w 192"/>
                  <a:gd name="T1" fmla="*/ 2147483646 h 71"/>
                  <a:gd name="T2" fmla="*/ 2147483646 w 192"/>
                  <a:gd name="T3" fmla="*/ 2147483646 h 71"/>
                  <a:gd name="T4" fmla="*/ 2147483646 w 192"/>
                  <a:gd name="T5" fmla="*/ 0 h 71"/>
                  <a:gd name="T6" fmla="*/ 0 w 192"/>
                  <a:gd name="T7" fmla="*/ 2147483646 h 71"/>
                  <a:gd name="T8" fmla="*/ 2147483646 w 192"/>
                  <a:gd name="T9" fmla="*/ 2147483646 h 71"/>
                  <a:gd name="T10" fmla="*/ 2147483646 w 192"/>
                  <a:gd name="T11" fmla="*/ 2147483646 h 71"/>
                  <a:gd name="T12" fmla="*/ 2147483646 w 192"/>
                  <a:gd name="T13" fmla="*/ 2147483646 h 71"/>
                  <a:gd name="T14" fmla="*/ 2147483646 w 192"/>
                  <a:gd name="T15" fmla="*/ 2147483646 h 71"/>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71"/>
                  <a:gd name="T26" fmla="*/ 192 w 192"/>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71">
                    <a:moveTo>
                      <a:pt x="187" y="71"/>
                    </a:moveTo>
                    <a:lnTo>
                      <a:pt x="192" y="50"/>
                    </a:lnTo>
                    <a:lnTo>
                      <a:pt x="33" y="0"/>
                    </a:lnTo>
                    <a:lnTo>
                      <a:pt x="0" y="35"/>
                    </a:lnTo>
                    <a:lnTo>
                      <a:pt x="78" y="43"/>
                    </a:lnTo>
                    <a:lnTo>
                      <a:pt x="149" y="71"/>
                    </a:lnTo>
                    <a:lnTo>
                      <a:pt x="187"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5" name="Freeform 10">
                <a:extLst>
                  <a:ext uri="{FF2B5EF4-FFF2-40B4-BE49-F238E27FC236}">
                    <a16:creationId xmlns:a16="http://schemas.microsoft.com/office/drawing/2014/main" id="{A6800C23-F040-9811-C0FA-FB57FF592F98}"/>
                  </a:ext>
                </a:extLst>
              </p:cNvPr>
              <p:cNvSpPr>
                <a:spLocks/>
              </p:cNvSpPr>
              <p:nvPr/>
            </p:nvSpPr>
            <p:spPr bwMode="auto">
              <a:xfrm>
                <a:off x="3143019" y="1385215"/>
                <a:ext cx="747886" cy="656384"/>
              </a:xfrm>
              <a:custGeom>
                <a:avLst/>
                <a:gdLst>
                  <a:gd name="T0" fmla="*/ 2147483646 w 801"/>
                  <a:gd name="T1" fmla="*/ 2147483646 h 703"/>
                  <a:gd name="T2" fmla="*/ 2147483646 w 801"/>
                  <a:gd name="T3" fmla="*/ 2147483646 h 703"/>
                  <a:gd name="T4" fmla="*/ 2147483646 w 801"/>
                  <a:gd name="T5" fmla="*/ 2147483646 h 703"/>
                  <a:gd name="T6" fmla="*/ 2147483646 w 801"/>
                  <a:gd name="T7" fmla="*/ 2147483646 h 703"/>
                  <a:gd name="T8" fmla="*/ 2147483646 w 801"/>
                  <a:gd name="T9" fmla="*/ 2147483646 h 703"/>
                  <a:gd name="T10" fmla="*/ 2147483646 w 801"/>
                  <a:gd name="T11" fmla="*/ 2147483646 h 703"/>
                  <a:gd name="T12" fmla="*/ 2147483646 w 801"/>
                  <a:gd name="T13" fmla="*/ 2147483646 h 703"/>
                  <a:gd name="T14" fmla="*/ 2147483646 w 801"/>
                  <a:gd name="T15" fmla="*/ 2147483646 h 703"/>
                  <a:gd name="T16" fmla="*/ 2147483646 w 801"/>
                  <a:gd name="T17" fmla="*/ 2147483646 h 703"/>
                  <a:gd name="T18" fmla="*/ 2147483646 w 801"/>
                  <a:gd name="T19" fmla="*/ 2147483646 h 703"/>
                  <a:gd name="T20" fmla="*/ 2147483646 w 801"/>
                  <a:gd name="T21" fmla="*/ 2147483646 h 703"/>
                  <a:gd name="T22" fmla="*/ 2147483646 w 801"/>
                  <a:gd name="T23" fmla="*/ 2147483646 h 703"/>
                  <a:gd name="T24" fmla="*/ 2147483646 w 801"/>
                  <a:gd name="T25" fmla="*/ 2147483646 h 703"/>
                  <a:gd name="T26" fmla="*/ 2147483646 w 801"/>
                  <a:gd name="T27" fmla="*/ 2147483646 h 703"/>
                  <a:gd name="T28" fmla="*/ 2147483646 w 801"/>
                  <a:gd name="T29" fmla="*/ 2147483646 h 703"/>
                  <a:gd name="T30" fmla="*/ 2147483646 w 801"/>
                  <a:gd name="T31" fmla="*/ 2147483646 h 703"/>
                  <a:gd name="T32" fmla="*/ 2147483646 w 801"/>
                  <a:gd name="T33" fmla="*/ 2147483646 h 703"/>
                  <a:gd name="T34" fmla="*/ 2147483646 w 801"/>
                  <a:gd name="T35" fmla="*/ 2147483646 h 703"/>
                  <a:gd name="T36" fmla="*/ 2147483646 w 801"/>
                  <a:gd name="T37" fmla="*/ 2147483646 h 703"/>
                  <a:gd name="T38" fmla="*/ 2147483646 w 801"/>
                  <a:gd name="T39" fmla="*/ 2147483646 h 703"/>
                  <a:gd name="T40" fmla="*/ 2147483646 w 801"/>
                  <a:gd name="T41" fmla="*/ 0 h 703"/>
                  <a:gd name="T42" fmla="*/ 2147483646 w 801"/>
                  <a:gd name="T43" fmla="*/ 2147483646 h 703"/>
                  <a:gd name="T44" fmla="*/ 2147483646 w 801"/>
                  <a:gd name="T45" fmla="*/ 2147483646 h 703"/>
                  <a:gd name="T46" fmla="*/ 2147483646 w 801"/>
                  <a:gd name="T47" fmla="*/ 2147483646 h 703"/>
                  <a:gd name="T48" fmla="*/ 2147483646 w 801"/>
                  <a:gd name="T49" fmla="*/ 2147483646 h 703"/>
                  <a:gd name="T50" fmla="*/ 0 w 801"/>
                  <a:gd name="T51" fmla="*/ 2147483646 h 703"/>
                  <a:gd name="T52" fmla="*/ 2147483646 w 801"/>
                  <a:gd name="T53" fmla="*/ 2147483646 h 703"/>
                  <a:gd name="T54" fmla="*/ 2147483646 w 801"/>
                  <a:gd name="T55" fmla="*/ 2147483646 h 703"/>
                  <a:gd name="T56" fmla="*/ 2147483646 w 801"/>
                  <a:gd name="T57" fmla="*/ 2147483646 h 703"/>
                  <a:gd name="T58" fmla="*/ 2147483646 w 801"/>
                  <a:gd name="T59" fmla="*/ 2147483646 h 703"/>
                  <a:gd name="T60" fmla="*/ 2147483646 w 801"/>
                  <a:gd name="T61" fmla="*/ 2147483646 h 703"/>
                  <a:gd name="T62" fmla="*/ 2147483646 w 801"/>
                  <a:gd name="T63" fmla="*/ 2147483646 h 703"/>
                  <a:gd name="T64" fmla="*/ 2147483646 w 801"/>
                  <a:gd name="T65" fmla="*/ 2147483646 h 703"/>
                  <a:gd name="T66" fmla="*/ 2147483646 w 801"/>
                  <a:gd name="T67" fmla="*/ 2147483646 h 703"/>
                  <a:gd name="T68" fmla="*/ 2147483646 w 801"/>
                  <a:gd name="T69" fmla="*/ 2147483646 h 703"/>
                  <a:gd name="T70" fmla="*/ 2147483646 w 801"/>
                  <a:gd name="T71" fmla="*/ 2147483646 h 703"/>
                  <a:gd name="T72" fmla="*/ 2147483646 w 801"/>
                  <a:gd name="T73" fmla="*/ 2147483646 h 703"/>
                  <a:gd name="T74" fmla="*/ 2147483646 w 801"/>
                  <a:gd name="T75" fmla="*/ 2147483646 h 703"/>
                  <a:gd name="T76" fmla="*/ 2147483646 w 801"/>
                  <a:gd name="T77" fmla="*/ 2147483646 h 703"/>
                  <a:gd name="T78" fmla="*/ 2147483646 w 801"/>
                  <a:gd name="T79" fmla="*/ 2147483646 h 703"/>
                  <a:gd name="T80" fmla="*/ 2147483646 w 801"/>
                  <a:gd name="T81" fmla="*/ 2147483646 h 703"/>
                  <a:gd name="T82" fmla="*/ 2147483646 w 801"/>
                  <a:gd name="T83" fmla="*/ 2147483646 h 703"/>
                  <a:gd name="T84" fmla="*/ 2147483646 w 801"/>
                  <a:gd name="T85" fmla="*/ 2147483646 h 703"/>
                  <a:gd name="T86" fmla="*/ 2147483646 w 801"/>
                  <a:gd name="T87" fmla="*/ 2147483646 h 7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1"/>
                  <a:gd name="T133" fmla="*/ 0 h 703"/>
                  <a:gd name="T134" fmla="*/ 801 w 801"/>
                  <a:gd name="T135" fmla="*/ 703 h 7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1" h="703">
                    <a:moveTo>
                      <a:pt x="773" y="703"/>
                    </a:moveTo>
                    <a:lnTo>
                      <a:pt x="761" y="580"/>
                    </a:lnTo>
                    <a:lnTo>
                      <a:pt x="711" y="587"/>
                    </a:lnTo>
                    <a:lnTo>
                      <a:pt x="670" y="587"/>
                    </a:lnTo>
                    <a:lnTo>
                      <a:pt x="718" y="537"/>
                    </a:lnTo>
                    <a:lnTo>
                      <a:pt x="794" y="530"/>
                    </a:lnTo>
                    <a:lnTo>
                      <a:pt x="801" y="473"/>
                    </a:lnTo>
                    <a:lnTo>
                      <a:pt x="647" y="387"/>
                    </a:lnTo>
                    <a:lnTo>
                      <a:pt x="599" y="166"/>
                    </a:lnTo>
                    <a:lnTo>
                      <a:pt x="611" y="93"/>
                    </a:lnTo>
                    <a:lnTo>
                      <a:pt x="561" y="50"/>
                    </a:lnTo>
                    <a:lnTo>
                      <a:pt x="521" y="74"/>
                    </a:lnTo>
                    <a:lnTo>
                      <a:pt x="495" y="181"/>
                    </a:lnTo>
                    <a:lnTo>
                      <a:pt x="506" y="252"/>
                    </a:lnTo>
                    <a:lnTo>
                      <a:pt x="461" y="128"/>
                    </a:lnTo>
                    <a:lnTo>
                      <a:pt x="400" y="102"/>
                    </a:lnTo>
                    <a:lnTo>
                      <a:pt x="383" y="181"/>
                    </a:lnTo>
                    <a:lnTo>
                      <a:pt x="328" y="93"/>
                    </a:lnTo>
                    <a:lnTo>
                      <a:pt x="255" y="74"/>
                    </a:lnTo>
                    <a:lnTo>
                      <a:pt x="274" y="7"/>
                    </a:lnTo>
                    <a:lnTo>
                      <a:pt x="217" y="0"/>
                    </a:lnTo>
                    <a:lnTo>
                      <a:pt x="112" y="67"/>
                    </a:lnTo>
                    <a:lnTo>
                      <a:pt x="22" y="150"/>
                    </a:lnTo>
                    <a:lnTo>
                      <a:pt x="50" y="230"/>
                    </a:lnTo>
                    <a:lnTo>
                      <a:pt x="112" y="230"/>
                    </a:lnTo>
                    <a:lnTo>
                      <a:pt x="0" y="271"/>
                    </a:lnTo>
                    <a:lnTo>
                      <a:pt x="36" y="344"/>
                    </a:lnTo>
                    <a:lnTo>
                      <a:pt x="74" y="328"/>
                    </a:lnTo>
                    <a:lnTo>
                      <a:pt x="240" y="352"/>
                    </a:lnTo>
                    <a:lnTo>
                      <a:pt x="307" y="401"/>
                    </a:lnTo>
                    <a:lnTo>
                      <a:pt x="274" y="442"/>
                    </a:lnTo>
                    <a:lnTo>
                      <a:pt x="138" y="401"/>
                    </a:lnTo>
                    <a:lnTo>
                      <a:pt x="62" y="409"/>
                    </a:lnTo>
                    <a:lnTo>
                      <a:pt x="17" y="423"/>
                    </a:lnTo>
                    <a:lnTo>
                      <a:pt x="55" y="523"/>
                    </a:lnTo>
                    <a:lnTo>
                      <a:pt x="179" y="553"/>
                    </a:lnTo>
                    <a:lnTo>
                      <a:pt x="167" y="601"/>
                    </a:lnTo>
                    <a:lnTo>
                      <a:pt x="202" y="644"/>
                    </a:lnTo>
                    <a:lnTo>
                      <a:pt x="278" y="667"/>
                    </a:lnTo>
                    <a:lnTo>
                      <a:pt x="545" y="572"/>
                    </a:lnTo>
                    <a:lnTo>
                      <a:pt x="578" y="622"/>
                    </a:lnTo>
                    <a:lnTo>
                      <a:pt x="732" y="658"/>
                    </a:lnTo>
                    <a:lnTo>
                      <a:pt x="773" y="7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6" name="Freeform 11">
                <a:extLst>
                  <a:ext uri="{FF2B5EF4-FFF2-40B4-BE49-F238E27FC236}">
                    <a16:creationId xmlns:a16="http://schemas.microsoft.com/office/drawing/2014/main" id="{24A02EC0-10D5-D69D-44E5-20C63B01F1D5}"/>
                  </a:ext>
                </a:extLst>
              </p:cNvPr>
              <p:cNvSpPr>
                <a:spLocks/>
              </p:cNvSpPr>
              <p:nvPr/>
            </p:nvSpPr>
            <p:spPr bwMode="auto">
              <a:xfrm>
                <a:off x="2928270" y="1177002"/>
                <a:ext cx="432299" cy="416426"/>
              </a:xfrm>
              <a:custGeom>
                <a:avLst/>
                <a:gdLst>
                  <a:gd name="T0" fmla="*/ 2147483646 w 463"/>
                  <a:gd name="T1" fmla="*/ 2147483646 h 446"/>
                  <a:gd name="T2" fmla="*/ 2147483646 w 463"/>
                  <a:gd name="T3" fmla="*/ 2147483646 h 446"/>
                  <a:gd name="T4" fmla="*/ 2147483646 w 463"/>
                  <a:gd name="T5" fmla="*/ 2147483646 h 446"/>
                  <a:gd name="T6" fmla="*/ 2147483646 w 463"/>
                  <a:gd name="T7" fmla="*/ 0 h 446"/>
                  <a:gd name="T8" fmla="*/ 2147483646 w 463"/>
                  <a:gd name="T9" fmla="*/ 2147483646 h 446"/>
                  <a:gd name="T10" fmla="*/ 2147483646 w 463"/>
                  <a:gd name="T11" fmla="*/ 2147483646 h 446"/>
                  <a:gd name="T12" fmla="*/ 0 w 463"/>
                  <a:gd name="T13" fmla="*/ 2147483646 h 446"/>
                  <a:gd name="T14" fmla="*/ 2147483646 w 463"/>
                  <a:gd name="T15" fmla="*/ 2147483646 h 446"/>
                  <a:gd name="T16" fmla="*/ 2147483646 w 463"/>
                  <a:gd name="T17" fmla="*/ 2147483646 h 446"/>
                  <a:gd name="T18" fmla="*/ 2147483646 w 463"/>
                  <a:gd name="T19" fmla="*/ 2147483646 h 446"/>
                  <a:gd name="T20" fmla="*/ 2147483646 w 463"/>
                  <a:gd name="T21" fmla="*/ 2147483646 h 446"/>
                  <a:gd name="T22" fmla="*/ 2147483646 w 463"/>
                  <a:gd name="T23" fmla="*/ 2147483646 h 446"/>
                  <a:gd name="T24" fmla="*/ 2147483646 w 463"/>
                  <a:gd name="T25" fmla="*/ 2147483646 h 446"/>
                  <a:gd name="T26" fmla="*/ 2147483646 w 463"/>
                  <a:gd name="T27" fmla="*/ 2147483646 h 446"/>
                  <a:gd name="T28" fmla="*/ 2147483646 w 463"/>
                  <a:gd name="T29" fmla="*/ 2147483646 h 4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3"/>
                  <a:gd name="T46" fmla="*/ 0 h 446"/>
                  <a:gd name="T47" fmla="*/ 463 w 463"/>
                  <a:gd name="T48" fmla="*/ 446 h 4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3" h="446">
                    <a:moveTo>
                      <a:pt x="463" y="195"/>
                    </a:moveTo>
                    <a:lnTo>
                      <a:pt x="447" y="102"/>
                    </a:lnTo>
                    <a:lnTo>
                      <a:pt x="368" y="52"/>
                    </a:lnTo>
                    <a:lnTo>
                      <a:pt x="214" y="0"/>
                    </a:lnTo>
                    <a:lnTo>
                      <a:pt x="147" y="16"/>
                    </a:lnTo>
                    <a:lnTo>
                      <a:pt x="107" y="114"/>
                    </a:lnTo>
                    <a:lnTo>
                      <a:pt x="0" y="280"/>
                    </a:lnTo>
                    <a:lnTo>
                      <a:pt x="47" y="396"/>
                    </a:lnTo>
                    <a:lnTo>
                      <a:pt x="38" y="446"/>
                    </a:lnTo>
                    <a:lnTo>
                      <a:pt x="159" y="425"/>
                    </a:lnTo>
                    <a:lnTo>
                      <a:pt x="200" y="425"/>
                    </a:lnTo>
                    <a:lnTo>
                      <a:pt x="276" y="316"/>
                    </a:lnTo>
                    <a:lnTo>
                      <a:pt x="409" y="223"/>
                    </a:lnTo>
                    <a:lnTo>
                      <a:pt x="463" y="1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 name="Freeform 12">
                <a:extLst>
                  <a:ext uri="{FF2B5EF4-FFF2-40B4-BE49-F238E27FC236}">
                    <a16:creationId xmlns:a16="http://schemas.microsoft.com/office/drawing/2014/main" id="{13442C26-BCBF-861A-CE78-CD488B5A7430}"/>
                  </a:ext>
                </a:extLst>
              </p:cNvPr>
              <p:cNvSpPr>
                <a:spLocks/>
              </p:cNvSpPr>
              <p:nvPr/>
            </p:nvSpPr>
            <p:spPr bwMode="auto">
              <a:xfrm>
                <a:off x="3289608" y="986530"/>
                <a:ext cx="443503" cy="305317"/>
              </a:xfrm>
              <a:custGeom>
                <a:avLst/>
                <a:gdLst>
                  <a:gd name="T0" fmla="*/ 2147483646 w 475"/>
                  <a:gd name="T1" fmla="*/ 2147483646 h 327"/>
                  <a:gd name="T2" fmla="*/ 2147483646 w 475"/>
                  <a:gd name="T3" fmla="*/ 2147483646 h 327"/>
                  <a:gd name="T4" fmla="*/ 2147483646 w 475"/>
                  <a:gd name="T5" fmla="*/ 2147483646 h 327"/>
                  <a:gd name="T6" fmla="*/ 2147483646 w 475"/>
                  <a:gd name="T7" fmla="*/ 2147483646 h 327"/>
                  <a:gd name="T8" fmla="*/ 2147483646 w 475"/>
                  <a:gd name="T9" fmla="*/ 2147483646 h 327"/>
                  <a:gd name="T10" fmla="*/ 2147483646 w 475"/>
                  <a:gd name="T11" fmla="*/ 2147483646 h 327"/>
                  <a:gd name="T12" fmla="*/ 2147483646 w 475"/>
                  <a:gd name="T13" fmla="*/ 2147483646 h 327"/>
                  <a:gd name="T14" fmla="*/ 2147483646 w 475"/>
                  <a:gd name="T15" fmla="*/ 2147483646 h 327"/>
                  <a:gd name="T16" fmla="*/ 2147483646 w 475"/>
                  <a:gd name="T17" fmla="*/ 0 h 327"/>
                  <a:gd name="T18" fmla="*/ 2147483646 w 475"/>
                  <a:gd name="T19" fmla="*/ 2147483646 h 327"/>
                  <a:gd name="T20" fmla="*/ 2147483646 w 475"/>
                  <a:gd name="T21" fmla="*/ 2147483646 h 327"/>
                  <a:gd name="T22" fmla="*/ 2147483646 w 475"/>
                  <a:gd name="T23" fmla="*/ 2147483646 h 327"/>
                  <a:gd name="T24" fmla="*/ 2147483646 w 475"/>
                  <a:gd name="T25" fmla="*/ 2147483646 h 327"/>
                  <a:gd name="T26" fmla="*/ 2147483646 w 475"/>
                  <a:gd name="T27" fmla="*/ 2147483646 h 327"/>
                  <a:gd name="T28" fmla="*/ 2147483646 w 475"/>
                  <a:gd name="T29" fmla="*/ 2147483646 h 327"/>
                  <a:gd name="T30" fmla="*/ 2147483646 w 475"/>
                  <a:gd name="T31" fmla="*/ 2147483646 h 327"/>
                  <a:gd name="T32" fmla="*/ 2147483646 w 475"/>
                  <a:gd name="T33" fmla="*/ 2147483646 h 327"/>
                  <a:gd name="T34" fmla="*/ 0 w 475"/>
                  <a:gd name="T35" fmla="*/ 2147483646 h 327"/>
                  <a:gd name="T36" fmla="*/ 2147483646 w 475"/>
                  <a:gd name="T37" fmla="*/ 2147483646 h 327"/>
                  <a:gd name="T38" fmla="*/ 2147483646 w 475"/>
                  <a:gd name="T39" fmla="*/ 2147483646 h 327"/>
                  <a:gd name="T40" fmla="*/ 2147483646 w 475"/>
                  <a:gd name="T41" fmla="*/ 2147483646 h 3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5"/>
                  <a:gd name="T64" fmla="*/ 0 h 327"/>
                  <a:gd name="T65" fmla="*/ 475 w 475"/>
                  <a:gd name="T66" fmla="*/ 327 h 3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5" h="327">
                    <a:moveTo>
                      <a:pt x="193" y="228"/>
                    </a:moveTo>
                    <a:lnTo>
                      <a:pt x="121" y="270"/>
                    </a:lnTo>
                    <a:lnTo>
                      <a:pt x="183" y="327"/>
                    </a:lnTo>
                    <a:lnTo>
                      <a:pt x="326" y="256"/>
                    </a:lnTo>
                    <a:lnTo>
                      <a:pt x="437" y="263"/>
                    </a:lnTo>
                    <a:lnTo>
                      <a:pt x="475" y="114"/>
                    </a:lnTo>
                    <a:lnTo>
                      <a:pt x="421" y="104"/>
                    </a:lnTo>
                    <a:lnTo>
                      <a:pt x="388" y="7"/>
                    </a:lnTo>
                    <a:lnTo>
                      <a:pt x="342" y="0"/>
                    </a:lnTo>
                    <a:lnTo>
                      <a:pt x="314" y="42"/>
                    </a:lnTo>
                    <a:lnTo>
                      <a:pt x="338" y="142"/>
                    </a:lnTo>
                    <a:lnTo>
                      <a:pt x="262" y="125"/>
                    </a:lnTo>
                    <a:lnTo>
                      <a:pt x="254" y="68"/>
                    </a:lnTo>
                    <a:lnTo>
                      <a:pt x="200" y="21"/>
                    </a:lnTo>
                    <a:lnTo>
                      <a:pt x="117" y="42"/>
                    </a:lnTo>
                    <a:lnTo>
                      <a:pt x="72" y="125"/>
                    </a:lnTo>
                    <a:lnTo>
                      <a:pt x="72" y="68"/>
                    </a:lnTo>
                    <a:lnTo>
                      <a:pt x="0" y="85"/>
                    </a:lnTo>
                    <a:lnTo>
                      <a:pt x="55" y="168"/>
                    </a:lnTo>
                    <a:lnTo>
                      <a:pt x="193"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 name="Freeform 13">
                <a:extLst>
                  <a:ext uri="{FF2B5EF4-FFF2-40B4-BE49-F238E27FC236}">
                    <a16:creationId xmlns:a16="http://schemas.microsoft.com/office/drawing/2014/main" id="{87019022-EC0B-675E-9229-6A84146F0FBB}"/>
                  </a:ext>
                </a:extLst>
              </p:cNvPr>
              <p:cNvSpPr>
                <a:spLocks/>
              </p:cNvSpPr>
              <p:nvPr/>
            </p:nvSpPr>
            <p:spPr bwMode="auto">
              <a:xfrm>
                <a:off x="3170096" y="851144"/>
                <a:ext cx="341731" cy="179269"/>
              </a:xfrm>
              <a:custGeom>
                <a:avLst/>
                <a:gdLst>
                  <a:gd name="T0" fmla="*/ 2147483646 w 366"/>
                  <a:gd name="T1" fmla="*/ 2147483646 h 192"/>
                  <a:gd name="T2" fmla="*/ 2147483646 w 366"/>
                  <a:gd name="T3" fmla="*/ 2147483646 h 192"/>
                  <a:gd name="T4" fmla="*/ 2147483646 w 366"/>
                  <a:gd name="T5" fmla="*/ 2147483646 h 192"/>
                  <a:gd name="T6" fmla="*/ 2147483646 w 366"/>
                  <a:gd name="T7" fmla="*/ 2147483646 h 192"/>
                  <a:gd name="T8" fmla="*/ 2147483646 w 366"/>
                  <a:gd name="T9" fmla="*/ 0 h 192"/>
                  <a:gd name="T10" fmla="*/ 2147483646 w 366"/>
                  <a:gd name="T11" fmla="*/ 2147483646 h 192"/>
                  <a:gd name="T12" fmla="*/ 0 w 366"/>
                  <a:gd name="T13" fmla="*/ 2147483646 h 192"/>
                  <a:gd name="T14" fmla="*/ 2147483646 w 366"/>
                  <a:gd name="T15" fmla="*/ 2147483646 h 192"/>
                  <a:gd name="T16" fmla="*/ 2147483646 w 366"/>
                  <a:gd name="T17" fmla="*/ 2147483646 h 192"/>
                  <a:gd name="T18" fmla="*/ 2147483646 w 366"/>
                  <a:gd name="T19" fmla="*/ 2147483646 h 192"/>
                  <a:gd name="T20" fmla="*/ 2147483646 w 366"/>
                  <a:gd name="T21" fmla="*/ 2147483646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92"/>
                  <a:gd name="T35" fmla="*/ 366 w 366"/>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92">
                    <a:moveTo>
                      <a:pt x="366" y="145"/>
                    </a:moveTo>
                    <a:lnTo>
                      <a:pt x="361" y="99"/>
                    </a:lnTo>
                    <a:lnTo>
                      <a:pt x="318" y="99"/>
                    </a:lnTo>
                    <a:lnTo>
                      <a:pt x="333" y="9"/>
                    </a:lnTo>
                    <a:lnTo>
                      <a:pt x="299" y="0"/>
                    </a:lnTo>
                    <a:lnTo>
                      <a:pt x="17" y="99"/>
                    </a:lnTo>
                    <a:lnTo>
                      <a:pt x="0" y="145"/>
                    </a:lnTo>
                    <a:lnTo>
                      <a:pt x="128" y="192"/>
                    </a:lnTo>
                    <a:lnTo>
                      <a:pt x="292" y="114"/>
                    </a:lnTo>
                    <a:lnTo>
                      <a:pt x="366"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9" name="Freeform 14">
                <a:extLst>
                  <a:ext uri="{FF2B5EF4-FFF2-40B4-BE49-F238E27FC236}">
                    <a16:creationId xmlns:a16="http://schemas.microsoft.com/office/drawing/2014/main" id="{1A708BC4-402E-E4B0-393F-A6613AB131F5}"/>
                  </a:ext>
                </a:extLst>
              </p:cNvPr>
              <p:cNvSpPr>
                <a:spLocks/>
              </p:cNvSpPr>
              <p:nvPr/>
            </p:nvSpPr>
            <p:spPr bwMode="auto">
              <a:xfrm>
                <a:off x="3487551" y="791388"/>
                <a:ext cx="164330" cy="152192"/>
              </a:xfrm>
              <a:custGeom>
                <a:avLst/>
                <a:gdLst>
                  <a:gd name="T0" fmla="*/ 2147483646 w 176"/>
                  <a:gd name="T1" fmla="*/ 2147483646 h 163"/>
                  <a:gd name="T2" fmla="*/ 2147483646 w 176"/>
                  <a:gd name="T3" fmla="*/ 0 h 163"/>
                  <a:gd name="T4" fmla="*/ 0 w 176"/>
                  <a:gd name="T5" fmla="*/ 2147483646 h 163"/>
                  <a:gd name="T6" fmla="*/ 2147483646 w 176"/>
                  <a:gd name="T7" fmla="*/ 2147483646 h 163"/>
                  <a:gd name="T8" fmla="*/ 2147483646 w 176"/>
                  <a:gd name="T9" fmla="*/ 2147483646 h 163"/>
                  <a:gd name="T10" fmla="*/ 2147483646 w 176"/>
                  <a:gd name="T11" fmla="*/ 2147483646 h 163"/>
                  <a:gd name="T12" fmla="*/ 2147483646 w 176"/>
                  <a:gd name="T13" fmla="*/ 2147483646 h 163"/>
                  <a:gd name="T14" fmla="*/ 2147483646 w 176"/>
                  <a:gd name="T15" fmla="*/ 2147483646 h 163"/>
                  <a:gd name="T16" fmla="*/ 2147483646 w 176"/>
                  <a:gd name="T17" fmla="*/ 2147483646 h 163"/>
                  <a:gd name="T18" fmla="*/ 2147483646 w 176"/>
                  <a:gd name="T19" fmla="*/ 2147483646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163"/>
                  <a:gd name="T32" fmla="*/ 176 w 176"/>
                  <a:gd name="T33" fmla="*/ 163 h 1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163">
                    <a:moveTo>
                      <a:pt x="76" y="28"/>
                    </a:moveTo>
                    <a:lnTo>
                      <a:pt x="9" y="0"/>
                    </a:lnTo>
                    <a:lnTo>
                      <a:pt x="0" y="28"/>
                    </a:lnTo>
                    <a:lnTo>
                      <a:pt x="64" y="142"/>
                    </a:lnTo>
                    <a:lnTo>
                      <a:pt x="109" y="163"/>
                    </a:lnTo>
                    <a:lnTo>
                      <a:pt x="147" y="128"/>
                    </a:lnTo>
                    <a:lnTo>
                      <a:pt x="176" y="49"/>
                    </a:lnTo>
                    <a:lnTo>
                      <a:pt x="92" y="64"/>
                    </a:lnTo>
                    <a:lnTo>
                      <a:pt x="7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0" name="Freeform 15">
                <a:extLst>
                  <a:ext uri="{FF2B5EF4-FFF2-40B4-BE49-F238E27FC236}">
                    <a16:creationId xmlns:a16="http://schemas.microsoft.com/office/drawing/2014/main" id="{33F5B20A-745D-5507-D015-5B4242C06097}"/>
                  </a:ext>
                </a:extLst>
              </p:cNvPr>
              <p:cNvSpPr>
                <a:spLocks/>
              </p:cNvSpPr>
              <p:nvPr/>
            </p:nvSpPr>
            <p:spPr bwMode="auto">
              <a:xfrm>
                <a:off x="3569716" y="764311"/>
                <a:ext cx="112977" cy="53220"/>
              </a:xfrm>
              <a:custGeom>
                <a:avLst/>
                <a:gdLst>
                  <a:gd name="T0" fmla="*/ 2147483646 w 121"/>
                  <a:gd name="T1" fmla="*/ 0 h 57"/>
                  <a:gd name="T2" fmla="*/ 2147483646 w 121"/>
                  <a:gd name="T3" fmla="*/ 2147483646 h 57"/>
                  <a:gd name="T4" fmla="*/ 0 w 121"/>
                  <a:gd name="T5" fmla="*/ 2147483646 h 57"/>
                  <a:gd name="T6" fmla="*/ 2147483646 w 121"/>
                  <a:gd name="T7" fmla="*/ 2147483646 h 57"/>
                  <a:gd name="T8" fmla="*/ 2147483646 w 121"/>
                  <a:gd name="T9" fmla="*/ 2147483646 h 57"/>
                  <a:gd name="T10" fmla="*/ 2147483646 w 121"/>
                  <a:gd name="T11" fmla="*/ 2147483646 h 57"/>
                  <a:gd name="T12" fmla="*/ 2147483646 w 121"/>
                  <a:gd name="T13" fmla="*/ 0 h 57"/>
                  <a:gd name="T14" fmla="*/ 2147483646 w 121"/>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57"/>
                  <a:gd name="T26" fmla="*/ 121 w 121"/>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57">
                    <a:moveTo>
                      <a:pt x="73" y="0"/>
                    </a:moveTo>
                    <a:lnTo>
                      <a:pt x="38" y="21"/>
                    </a:lnTo>
                    <a:lnTo>
                      <a:pt x="0" y="7"/>
                    </a:lnTo>
                    <a:lnTo>
                      <a:pt x="4" y="36"/>
                    </a:lnTo>
                    <a:lnTo>
                      <a:pt x="88" y="57"/>
                    </a:lnTo>
                    <a:lnTo>
                      <a:pt x="121" y="29"/>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1" name="Freeform 16">
                <a:extLst>
                  <a:ext uri="{FF2B5EF4-FFF2-40B4-BE49-F238E27FC236}">
                    <a16:creationId xmlns:a16="http://schemas.microsoft.com/office/drawing/2014/main" id="{9FCB530B-776F-3D80-EB31-9FDD5FA5A82F}"/>
                  </a:ext>
                </a:extLst>
              </p:cNvPr>
              <p:cNvSpPr>
                <a:spLocks/>
              </p:cNvSpPr>
              <p:nvPr/>
            </p:nvSpPr>
            <p:spPr bwMode="auto">
              <a:xfrm>
                <a:off x="3733111" y="877288"/>
                <a:ext cx="80297" cy="80297"/>
              </a:xfrm>
              <a:custGeom>
                <a:avLst/>
                <a:gdLst>
                  <a:gd name="T0" fmla="*/ 2147483646 w 86"/>
                  <a:gd name="T1" fmla="*/ 0 h 86"/>
                  <a:gd name="T2" fmla="*/ 0 w 86"/>
                  <a:gd name="T3" fmla="*/ 2147483646 h 86"/>
                  <a:gd name="T4" fmla="*/ 2147483646 w 86"/>
                  <a:gd name="T5" fmla="*/ 2147483646 h 86"/>
                  <a:gd name="T6" fmla="*/ 2147483646 w 86"/>
                  <a:gd name="T7" fmla="*/ 0 h 86"/>
                  <a:gd name="T8" fmla="*/ 2147483646 w 86"/>
                  <a:gd name="T9" fmla="*/ 0 h 86"/>
                  <a:gd name="T10" fmla="*/ 0 60000 65536"/>
                  <a:gd name="T11" fmla="*/ 0 60000 65536"/>
                  <a:gd name="T12" fmla="*/ 0 60000 65536"/>
                  <a:gd name="T13" fmla="*/ 0 60000 65536"/>
                  <a:gd name="T14" fmla="*/ 0 60000 65536"/>
                  <a:gd name="T15" fmla="*/ 0 w 86"/>
                  <a:gd name="T16" fmla="*/ 0 h 86"/>
                  <a:gd name="T17" fmla="*/ 86 w 86"/>
                  <a:gd name="T18" fmla="*/ 86 h 86"/>
                </a:gdLst>
                <a:ahLst/>
                <a:cxnLst>
                  <a:cxn ang="T10">
                    <a:pos x="T0" y="T1"/>
                  </a:cxn>
                  <a:cxn ang="T11">
                    <a:pos x="T2" y="T3"/>
                  </a:cxn>
                  <a:cxn ang="T12">
                    <a:pos x="T4" y="T5"/>
                  </a:cxn>
                  <a:cxn ang="T13">
                    <a:pos x="T6" y="T7"/>
                  </a:cxn>
                  <a:cxn ang="T14">
                    <a:pos x="T8" y="T9"/>
                  </a:cxn>
                </a:cxnLst>
                <a:rect l="T15" t="T16" r="T17" b="T18"/>
                <a:pathLst>
                  <a:path w="86" h="86">
                    <a:moveTo>
                      <a:pt x="34" y="0"/>
                    </a:moveTo>
                    <a:lnTo>
                      <a:pt x="0" y="86"/>
                    </a:lnTo>
                    <a:lnTo>
                      <a:pt x="86" y="86"/>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2" name="Freeform 17">
                <a:extLst>
                  <a:ext uri="{FF2B5EF4-FFF2-40B4-BE49-F238E27FC236}">
                    <a16:creationId xmlns:a16="http://schemas.microsoft.com/office/drawing/2014/main" id="{6132F04C-9E65-3B45-18D3-192528598AF6}"/>
                  </a:ext>
                </a:extLst>
              </p:cNvPr>
              <p:cNvSpPr>
                <a:spLocks/>
              </p:cNvSpPr>
              <p:nvPr/>
            </p:nvSpPr>
            <p:spPr bwMode="auto">
              <a:xfrm>
                <a:off x="3764857" y="1010805"/>
                <a:ext cx="61624" cy="132584"/>
              </a:xfrm>
              <a:custGeom>
                <a:avLst/>
                <a:gdLst>
                  <a:gd name="T0" fmla="*/ 2147483646 w 66"/>
                  <a:gd name="T1" fmla="*/ 0 h 142"/>
                  <a:gd name="T2" fmla="*/ 0 w 66"/>
                  <a:gd name="T3" fmla="*/ 2147483646 h 142"/>
                  <a:gd name="T4" fmla="*/ 2147483646 w 66"/>
                  <a:gd name="T5" fmla="*/ 2147483646 h 142"/>
                  <a:gd name="T6" fmla="*/ 2147483646 w 66"/>
                  <a:gd name="T7" fmla="*/ 2147483646 h 142"/>
                  <a:gd name="T8" fmla="*/ 2147483646 w 66"/>
                  <a:gd name="T9" fmla="*/ 0 h 142"/>
                  <a:gd name="T10" fmla="*/ 2147483646 w 66"/>
                  <a:gd name="T11" fmla="*/ 0 h 142"/>
                  <a:gd name="T12" fmla="*/ 0 60000 65536"/>
                  <a:gd name="T13" fmla="*/ 0 60000 65536"/>
                  <a:gd name="T14" fmla="*/ 0 60000 65536"/>
                  <a:gd name="T15" fmla="*/ 0 60000 65536"/>
                  <a:gd name="T16" fmla="*/ 0 60000 65536"/>
                  <a:gd name="T17" fmla="*/ 0 60000 65536"/>
                  <a:gd name="T18" fmla="*/ 0 w 66"/>
                  <a:gd name="T19" fmla="*/ 0 h 142"/>
                  <a:gd name="T20" fmla="*/ 66 w 6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66" h="142">
                    <a:moveTo>
                      <a:pt x="19" y="0"/>
                    </a:moveTo>
                    <a:lnTo>
                      <a:pt x="0" y="99"/>
                    </a:lnTo>
                    <a:lnTo>
                      <a:pt x="57" y="142"/>
                    </a:lnTo>
                    <a:lnTo>
                      <a:pt x="66" y="52"/>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3" name="Freeform 18">
                <a:extLst>
                  <a:ext uri="{FF2B5EF4-FFF2-40B4-BE49-F238E27FC236}">
                    <a16:creationId xmlns:a16="http://schemas.microsoft.com/office/drawing/2014/main" id="{C7B16801-4C5D-6FD4-42DD-E8ADBACEA786}"/>
                  </a:ext>
                </a:extLst>
              </p:cNvPr>
              <p:cNvSpPr>
                <a:spLocks/>
              </p:cNvSpPr>
              <p:nvPr/>
            </p:nvSpPr>
            <p:spPr bwMode="auto">
              <a:xfrm>
                <a:off x="3748984" y="1159262"/>
                <a:ext cx="57889" cy="59756"/>
              </a:xfrm>
              <a:custGeom>
                <a:avLst/>
                <a:gdLst>
                  <a:gd name="T0" fmla="*/ 2147483646 w 62"/>
                  <a:gd name="T1" fmla="*/ 2147483646 h 64"/>
                  <a:gd name="T2" fmla="*/ 2147483646 w 62"/>
                  <a:gd name="T3" fmla="*/ 2147483646 h 64"/>
                  <a:gd name="T4" fmla="*/ 0 w 62"/>
                  <a:gd name="T5" fmla="*/ 2147483646 h 64"/>
                  <a:gd name="T6" fmla="*/ 2147483646 w 62"/>
                  <a:gd name="T7" fmla="*/ 0 h 64"/>
                  <a:gd name="T8" fmla="*/ 2147483646 w 62"/>
                  <a:gd name="T9" fmla="*/ 2147483646 h 64"/>
                  <a:gd name="T10" fmla="*/ 2147483646 w 62"/>
                  <a:gd name="T11" fmla="*/ 2147483646 h 64"/>
                  <a:gd name="T12" fmla="*/ 0 60000 65536"/>
                  <a:gd name="T13" fmla="*/ 0 60000 65536"/>
                  <a:gd name="T14" fmla="*/ 0 60000 65536"/>
                  <a:gd name="T15" fmla="*/ 0 60000 65536"/>
                  <a:gd name="T16" fmla="*/ 0 60000 65536"/>
                  <a:gd name="T17" fmla="*/ 0 60000 65536"/>
                  <a:gd name="T18" fmla="*/ 0 w 62"/>
                  <a:gd name="T19" fmla="*/ 0 h 64"/>
                  <a:gd name="T20" fmla="*/ 62 w 62"/>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2" h="64">
                    <a:moveTo>
                      <a:pt x="57" y="19"/>
                    </a:moveTo>
                    <a:lnTo>
                      <a:pt x="62" y="64"/>
                    </a:lnTo>
                    <a:lnTo>
                      <a:pt x="0" y="35"/>
                    </a:lnTo>
                    <a:lnTo>
                      <a:pt x="12" y="0"/>
                    </a:lnTo>
                    <a:lnTo>
                      <a:pt x="57"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4" name="Freeform 19">
                <a:extLst>
                  <a:ext uri="{FF2B5EF4-FFF2-40B4-BE49-F238E27FC236}">
                    <a16:creationId xmlns:a16="http://schemas.microsoft.com/office/drawing/2014/main" id="{DEE4A5A8-B520-310C-3BEE-13930F563AC6}"/>
                  </a:ext>
                </a:extLst>
              </p:cNvPr>
              <p:cNvSpPr>
                <a:spLocks/>
              </p:cNvSpPr>
              <p:nvPr/>
            </p:nvSpPr>
            <p:spPr bwMode="auto">
              <a:xfrm>
                <a:off x="3831149" y="1025745"/>
                <a:ext cx="172733" cy="226887"/>
              </a:xfrm>
              <a:custGeom>
                <a:avLst/>
                <a:gdLst>
                  <a:gd name="T0" fmla="*/ 2147483646 w 185"/>
                  <a:gd name="T1" fmla="*/ 2147483646 h 243"/>
                  <a:gd name="T2" fmla="*/ 0 w 185"/>
                  <a:gd name="T3" fmla="*/ 2147483646 h 243"/>
                  <a:gd name="T4" fmla="*/ 2147483646 w 185"/>
                  <a:gd name="T5" fmla="*/ 2147483646 h 243"/>
                  <a:gd name="T6" fmla="*/ 2147483646 w 185"/>
                  <a:gd name="T7" fmla="*/ 2147483646 h 243"/>
                  <a:gd name="T8" fmla="*/ 2147483646 w 185"/>
                  <a:gd name="T9" fmla="*/ 2147483646 h 243"/>
                  <a:gd name="T10" fmla="*/ 2147483646 w 185"/>
                  <a:gd name="T11" fmla="*/ 2147483646 h 243"/>
                  <a:gd name="T12" fmla="*/ 2147483646 w 185"/>
                  <a:gd name="T13" fmla="*/ 2147483646 h 243"/>
                  <a:gd name="T14" fmla="*/ 2147483646 w 185"/>
                  <a:gd name="T15" fmla="*/ 0 h 243"/>
                  <a:gd name="T16" fmla="*/ 2147483646 w 185"/>
                  <a:gd name="T17" fmla="*/ 2147483646 h 243"/>
                  <a:gd name="T18" fmla="*/ 2147483646 w 185"/>
                  <a:gd name="T19" fmla="*/ 2147483646 h 243"/>
                  <a:gd name="T20" fmla="*/ 2147483646 w 185"/>
                  <a:gd name="T21" fmla="*/ 2147483646 h 2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243"/>
                  <a:gd name="T35" fmla="*/ 185 w 185"/>
                  <a:gd name="T36" fmla="*/ 243 h 2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243">
                    <a:moveTo>
                      <a:pt x="31" y="36"/>
                    </a:moveTo>
                    <a:lnTo>
                      <a:pt x="0" y="150"/>
                    </a:lnTo>
                    <a:lnTo>
                      <a:pt x="57" y="155"/>
                    </a:lnTo>
                    <a:lnTo>
                      <a:pt x="74" y="235"/>
                    </a:lnTo>
                    <a:lnTo>
                      <a:pt x="140" y="243"/>
                    </a:lnTo>
                    <a:lnTo>
                      <a:pt x="185" y="171"/>
                    </a:lnTo>
                    <a:lnTo>
                      <a:pt x="169" y="26"/>
                    </a:lnTo>
                    <a:lnTo>
                      <a:pt x="102" y="0"/>
                    </a:lnTo>
                    <a:lnTo>
                      <a:pt x="69" y="48"/>
                    </a:lnTo>
                    <a:lnTo>
                      <a:pt x="31"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5" name="Freeform 20">
                <a:extLst>
                  <a:ext uri="{FF2B5EF4-FFF2-40B4-BE49-F238E27FC236}">
                    <a16:creationId xmlns:a16="http://schemas.microsoft.com/office/drawing/2014/main" id="{2073E2FD-AB82-96C9-E96D-C289FC89D2FE}"/>
                  </a:ext>
                </a:extLst>
              </p:cNvPr>
              <p:cNvSpPr>
                <a:spLocks/>
              </p:cNvSpPr>
              <p:nvPr/>
            </p:nvSpPr>
            <p:spPr bwMode="auto">
              <a:xfrm>
                <a:off x="3764857" y="670942"/>
                <a:ext cx="192340" cy="246494"/>
              </a:xfrm>
              <a:custGeom>
                <a:avLst/>
                <a:gdLst>
                  <a:gd name="T0" fmla="*/ 2147483646 w 206"/>
                  <a:gd name="T1" fmla="*/ 0 h 264"/>
                  <a:gd name="T2" fmla="*/ 0 w 206"/>
                  <a:gd name="T3" fmla="*/ 2147483646 h 264"/>
                  <a:gd name="T4" fmla="*/ 2147483646 w 206"/>
                  <a:gd name="T5" fmla="*/ 2147483646 h 264"/>
                  <a:gd name="T6" fmla="*/ 2147483646 w 206"/>
                  <a:gd name="T7" fmla="*/ 2147483646 h 264"/>
                  <a:gd name="T8" fmla="*/ 2147483646 w 206"/>
                  <a:gd name="T9" fmla="*/ 2147483646 h 264"/>
                  <a:gd name="T10" fmla="*/ 2147483646 w 206"/>
                  <a:gd name="T11" fmla="*/ 2147483646 h 264"/>
                  <a:gd name="T12" fmla="*/ 2147483646 w 206"/>
                  <a:gd name="T13" fmla="*/ 2147483646 h 264"/>
                  <a:gd name="T14" fmla="*/ 2147483646 w 206"/>
                  <a:gd name="T15" fmla="*/ 2147483646 h 264"/>
                  <a:gd name="T16" fmla="*/ 2147483646 w 206"/>
                  <a:gd name="T17" fmla="*/ 2147483646 h 264"/>
                  <a:gd name="T18" fmla="*/ 2147483646 w 206"/>
                  <a:gd name="T19" fmla="*/ 2147483646 h 264"/>
                  <a:gd name="T20" fmla="*/ 2147483646 w 206"/>
                  <a:gd name="T21" fmla="*/ 0 h 264"/>
                  <a:gd name="T22" fmla="*/ 2147483646 w 206"/>
                  <a:gd name="T23" fmla="*/ 0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6"/>
                  <a:gd name="T37" fmla="*/ 0 h 264"/>
                  <a:gd name="T38" fmla="*/ 206 w 206"/>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6" h="264">
                    <a:moveTo>
                      <a:pt x="14" y="0"/>
                    </a:moveTo>
                    <a:lnTo>
                      <a:pt x="0" y="57"/>
                    </a:lnTo>
                    <a:lnTo>
                      <a:pt x="45" y="91"/>
                    </a:lnTo>
                    <a:lnTo>
                      <a:pt x="19" y="167"/>
                    </a:lnTo>
                    <a:lnTo>
                      <a:pt x="111" y="202"/>
                    </a:lnTo>
                    <a:lnTo>
                      <a:pt x="78" y="264"/>
                    </a:lnTo>
                    <a:lnTo>
                      <a:pt x="206" y="214"/>
                    </a:lnTo>
                    <a:lnTo>
                      <a:pt x="173" y="79"/>
                    </a:lnTo>
                    <a:lnTo>
                      <a:pt x="78" y="64"/>
                    </a:lnTo>
                    <a:lnTo>
                      <a:pt x="66" y="29"/>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6" name="Freeform 21">
                <a:extLst>
                  <a:ext uri="{FF2B5EF4-FFF2-40B4-BE49-F238E27FC236}">
                    <a16:creationId xmlns:a16="http://schemas.microsoft.com/office/drawing/2014/main" id="{A684A179-F86F-7FCF-564A-87918432F445}"/>
                  </a:ext>
                </a:extLst>
              </p:cNvPr>
              <p:cNvSpPr>
                <a:spLocks/>
              </p:cNvSpPr>
              <p:nvPr/>
            </p:nvSpPr>
            <p:spPr bwMode="auto">
              <a:xfrm>
                <a:off x="3973070" y="751240"/>
                <a:ext cx="161528" cy="182070"/>
              </a:xfrm>
              <a:custGeom>
                <a:avLst/>
                <a:gdLst>
                  <a:gd name="T0" fmla="*/ 2147483646 w 173"/>
                  <a:gd name="T1" fmla="*/ 0 h 195"/>
                  <a:gd name="T2" fmla="*/ 2147483646 w 173"/>
                  <a:gd name="T3" fmla="*/ 2147483646 h 195"/>
                  <a:gd name="T4" fmla="*/ 2147483646 w 173"/>
                  <a:gd name="T5" fmla="*/ 2147483646 h 195"/>
                  <a:gd name="T6" fmla="*/ 2147483646 w 173"/>
                  <a:gd name="T7" fmla="*/ 2147483646 h 195"/>
                  <a:gd name="T8" fmla="*/ 2147483646 w 173"/>
                  <a:gd name="T9" fmla="*/ 2147483646 h 195"/>
                  <a:gd name="T10" fmla="*/ 2147483646 w 173"/>
                  <a:gd name="T11" fmla="*/ 2147483646 h 195"/>
                  <a:gd name="T12" fmla="*/ 2147483646 w 173"/>
                  <a:gd name="T13" fmla="*/ 2147483646 h 195"/>
                  <a:gd name="T14" fmla="*/ 2147483646 w 173"/>
                  <a:gd name="T15" fmla="*/ 2147483646 h 195"/>
                  <a:gd name="T16" fmla="*/ 0 w 173"/>
                  <a:gd name="T17" fmla="*/ 2147483646 h 195"/>
                  <a:gd name="T18" fmla="*/ 2147483646 w 173"/>
                  <a:gd name="T19" fmla="*/ 0 h 195"/>
                  <a:gd name="T20" fmla="*/ 2147483646 w 173"/>
                  <a:gd name="T21" fmla="*/ 0 h 1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
                  <a:gd name="T34" fmla="*/ 0 h 195"/>
                  <a:gd name="T35" fmla="*/ 173 w 173"/>
                  <a:gd name="T36" fmla="*/ 195 h 1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 h="195">
                    <a:moveTo>
                      <a:pt x="5" y="0"/>
                    </a:moveTo>
                    <a:lnTo>
                      <a:pt x="88" y="35"/>
                    </a:lnTo>
                    <a:lnTo>
                      <a:pt x="93" y="128"/>
                    </a:lnTo>
                    <a:lnTo>
                      <a:pt x="173" y="152"/>
                    </a:lnTo>
                    <a:lnTo>
                      <a:pt x="159" y="195"/>
                    </a:lnTo>
                    <a:lnTo>
                      <a:pt x="83" y="185"/>
                    </a:lnTo>
                    <a:lnTo>
                      <a:pt x="76" y="128"/>
                    </a:lnTo>
                    <a:lnTo>
                      <a:pt x="29" y="116"/>
                    </a:lnTo>
                    <a:lnTo>
                      <a:pt x="0" y="57"/>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7" name="Freeform 22">
                <a:extLst>
                  <a:ext uri="{FF2B5EF4-FFF2-40B4-BE49-F238E27FC236}">
                    <a16:creationId xmlns:a16="http://schemas.microsoft.com/office/drawing/2014/main" id="{245EAE14-0380-6504-3F1D-B86512D91863}"/>
                  </a:ext>
                </a:extLst>
              </p:cNvPr>
              <p:cNvSpPr>
                <a:spLocks/>
              </p:cNvSpPr>
              <p:nvPr/>
            </p:nvSpPr>
            <p:spPr bwMode="auto">
              <a:xfrm>
                <a:off x="4028158" y="1136854"/>
                <a:ext cx="122313" cy="146589"/>
              </a:xfrm>
              <a:custGeom>
                <a:avLst/>
                <a:gdLst>
                  <a:gd name="T0" fmla="*/ 2147483646 w 131"/>
                  <a:gd name="T1" fmla="*/ 0 h 157"/>
                  <a:gd name="T2" fmla="*/ 0 w 131"/>
                  <a:gd name="T3" fmla="*/ 2147483646 h 157"/>
                  <a:gd name="T4" fmla="*/ 2147483646 w 131"/>
                  <a:gd name="T5" fmla="*/ 2147483646 h 157"/>
                  <a:gd name="T6" fmla="*/ 2147483646 w 131"/>
                  <a:gd name="T7" fmla="*/ 2147483646 h 157"/>
                  <a:gd name="T8" fmla="*/ 2147483646 w 131"/>
                  <a:gd name="T9" fmla="*/ 0 h 157"/>
                  <a:gd name="T10" fmla="*/ 2147483646 w 131"/>
                  <a:gd name="T11" fmla="*/ 0 h 157"/>
                  <a:gd name="T12" fmla="*/ 0 60000 65536"/>
                  <a:gd name="T13" fmla="*/ 0 60000 65536"/>
                  <a:gd name="T14" fmla="*/ 0 60000 65536"/>
                  <a:gd name="T15" fmla="*/ 0 60000 65536"/>
                  <a:gd name="T16" fmla="*/ 0 60000 65536"/>
                  <a:gd name="T17" fmla="*/ 0 60000 65536"/>
                  <a:gd name="T18" fmla="*/ 0 w 131"/>
                  <a:gd name="T19" fmla="*/ 0 h 157"/>
                  <a:gd name="T20" fmla="*/ 131 w 131"/>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131" h="157">
                    <a:moveTo>
                      <a:pt x="55" y="0"/>
                    </a:moveTo>
                    <a:lnTo>
                      <a:pt x="0" y="102"/>
                    </a:lnTo>
                    <a:lnTo>
                      <a:pt x="107" y="157"/>
                    </a:lnTo>
                    <a:lnTo>
                      <a:pt x="131" y="124"/>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8" name="Freeform 23">
                <a:extLst>
                  <a:ext uri="{FF2B5EF4-FFF2-40B4-BE49-F238E27FC236}">
                    <a16:creationId xmlns:a16="http://schemas.microsoft.com/office/drawing/2014/main" id="{34EEDD81-9809-7429-6610-8F2FD8469FED}"/>
                  </a:ext>
                </a:extLst>
              </p:cNvPr>
              <p:cNvSpPr>
                <a:spLocks/>
              </p:cNvSpPr>
              <p:nvPr/>
            </p:nvSpPr>
            <p:spPr bwMode="auto">
              <a:xfrm>
                <a:off x="3802205" y="1338531"/>
                <a:ext cx="257699" cy="375343"/>
              </a:xfrm>
              <a:custGeom>
                <a:avLst/>
                <a:gdLst>
                  <a:gd name="T0" fmla="*/ 2147483646 w 276"/>
                  <a:gd name="T1" fmla="*/ 2147483646 h 402"/>
                  <a:gd name="T2" fmla="*/ 2147483646 w 276"/>
                  <a:gd name="T3" fmla="*/ 2147483646 h 402"/>
                  <a:gd name="T4" fmla="*/ 2147483646 w 276"/>
                  <a:gd name="T5" fmla="*/ 2147483646 h 402"/>
                  <a:gd name="T6" fmla="*/ 2147483646 w 276"/>
                  <a:gd name="T7" fmla="*/ 0 h 402"/>
                  <a:gd name="T8" fmla="*/ 2147483646 w 276"/>
                  <a:gd name="T9" fmla="*/ 2147483646 h 402"/>
                  <a:gd name="T10" fmla="*/ 2147483646 w 276"/>
                  <a:gd name="T11" fmla="*/ 2147483646 h 402"/>
                  <a:gd name="T12" fmla="*/ 0 w 276"/>
                  <a:gd name="T13" fmla="*/ 2147483646 h 402"/>
                  <a:gd name="T14" fmla="*/ 2147483646 w 276"/>
                  <a:gd name="T15" fmla="*/ 2147483646 h 402"/>
                  <a:gd name="T16" fmla="*/ 2147483646 w 276"/>
                  <a:gd name="T17" fmla="*/ 2147483646 h 402"/>
                  <a:gd name="T18" fmla="*/ 2147483646 w 276"/>
                  <a:gd name="T19" fmla="*/ 2147483646 h 402"/>
                  <a:gd name="T20" fmla="*/ 2147483646 w 276"/>
                  <a:gd name="T21" fmla="*/ 2147483646 h 402"/>
                  <a:gd name="T22" fmla="*/ 2147483646 w 276"/>
                  <a:gd name="T23" fmla="*/ 2147483646 h 402"/>
                  <a:gd name="T24" fmla="*/ 2147483646 w 276"/>
                  <a:gd name="T25" fmla="*/ 2147483646 h 402"/>
                  <a:gd name="T26" fmla="*/ 2147483646 w 276"/>
                  <a:gd name="T27" fmla="*/ 2147483646 h 402"/>
                  <a:gd name="T28" fmla="*/ 2147483646 w 276"/>
                  <a:gd name="T29" fmla="*/ 2147483646 h 402"/>
                  <a:gd name="T30" fmla="*/ 2147483646 w 276"/>
                  <a:gd name="T31" fmla="*/ 2147483646 h 402"/>
                  <a:gd name="T32" fmla="*/ 2147483646 w 276"/>
                  <a:gd name="T33" fmla="*/ 2147483646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6"/>
                  <a:gd name="T52" fmla="*/ 0 h 402"/>
                  <a:gd name="T53" fmla="*/ 276 w 276"/>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6" h="402">
                    <a:moveTo>
                      <a:pt x="242" y="43"/>
                    </a:moveTo>
                    <a:lnTo>
                      <a:pt x="188" y="50"/>
                    </a:lnTo>
                    <a:lnTo>
                      <a:pt x="207" y="22"/>
                    </a:lnTo>
                    <a:lnTo>
                      <a:pt x="159" y="0"/>
                    </a:lnTo>
                    <a:lnTo>
                      <a:pt x="50" y="50"/>
                    </a:lnTo>
                    <a:lnTo>
                      <a:pt x="78" y="152"/>
                    </a:lnTo>
                    <a:lnTo>
                      <a:pt x="0" y="128"/>
                    </a:lnTo>
                    <a:lnTo>
                      <a:pt x="17" y="242"/>
                    </a:lnTo>
                    <a:lnTo>
                      <a:pt x="114" y="309"/>
                    </a:lnTo>
                    <a:lnTo>
                      <a:pt x="176" y="402"/>
                    </a:lnTo>
                    <a:lnTo>
                      <a:pt x="193" y="316"/>
                    </a:lnTo>
                    <a:lnTo>
                      <a:pt x="226" y="337"/>
                    </a:lnTo>
                    <a:lnTo>
                      <a:pt x="276" y="316"/>
                    </a:lnTo>
                    <a:lnTo>
                      <a:pt x="266" y="152"/>
                    </a:lnTo>
                    <a:lnTo>
                      <a:pt x="200" y="159"/>
                    </a:lnTo>
                    <a:lnTo>
                      <a:pt x="242"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49" name="Freeform 24">
                <a:extLst>
                  <a:ext uri="{FF2B5EF4-FFF2-40B4-BE49-F238E27FC236}">
                    <a16:creationId xmlns:a16="http://schemas.microsoft.com/office/drawing/2014/main" id="{A11B37DA-0118-B26E-1D33-E4856CE06368}"/>
                  </a:ext>
                </a:extLst>
              </p:cNvPr>
              <p:cNvSpPr>
                <a:spLocks/>
              </p:cNvSpPr>
              <p:nvPr/>
            </p:nvSpPr>
            <p:spPr bwMode="auto">
              <a:xfrm>
                <a:off x="3682692" y="1374011"/>
                <a:ext cx="85900" cy="84032"/>
              </a:xfrm>
              <a:custGeom>
                <a:avLst/>
                <a:gdLst>
                  <a:gd name="T0" fmla="*/ 0 w 92"/>
                  <a:gd name="T1" fmla="*/ 2147483646 h 90"/>
                  <a:gd name="T2" fmla="*/ 2147483646 w 92"/>
                  <a:gd name="T3" fmla="*/ 2147483646 h 90"/>
                  <a:gd name="T4" fmla="*/ 2147483646 w 92"/>
                  <a:gd name="T5" fmla="*/ 2147483646 h 90"/>
                  <a:gd name="T6" fmla="*/ 2147483646 w 92"/>
                  <a:gd name="T7" fmla="*/ 2147483646 h 90"/>
                  <a:gd name="T8" fmla="*/ 0 w 92"/>
                  <a:gd name="T9" fmla="*/ 0 h 90"/>
                  <a:gd name="T10" fmla="*/ 0 w 92"/>
                  <a:gd name="T11" fmla="*/ 2147483646 h 90"/>
                  <a:gd name="T12" fmla="*/ 0 w 92"/>
                  <a:gd name="T13" fmla="*/ 2147483646 h 90"/>
                  <a:gd name="T14" fmla="*/ 0 60000 65536"/>
                  <a:gd name="T15" fmla="*/ 0 60000 65536"/>
                  <a:gd name="T16" fmla="*/ 0 60000 65536"/>
                  <a:gd name="T17" fmla="*/ 0 60000 65536"/>
                  <a:gd name="T18" fmla="*/ 0 60000 65536"/>
                  <a:gd name="T19" fmla="*/ 0 60000 65536"/>
                  <a:gd name="T20" fmla="*/ 0 60000 65536"/>
                  <a:gd name="T21" fmla="*/ 0 w 92"/>
                  <a:gd name="T22" fmla="*/ 0 h 90"/>
                  <a:gd name="T23" fmla="*/ 92 w 92"/>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90">
                    <a:moveTo>
                      <a:pt x="0" y="48"/>
                    </a:moveTo>
                    <a:lnTo>
                      <a:pt x="45" y="90"/>
                    </a:lnTo>
                    <a:lnTo>
                      <a:pt x="92" y="41"/>
                    </a:lnTo>
                    <a:lnTo>
                      <a:pt x="28" y="41"/>
                    </a:lnTo>
                    <a:lnTo>
                      <a:pt x="0"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0" name="Freeform 25">
                <a:extLst>
                  <a:ext uri="{FF2B5EF4-FFF2-40B4-BE49-F238E27FC236}">
                    <a16:creationId xmlns:a16="http://schemas.microsoft.com/office/drawing/2014/main" id="{A82EF48E-3B69-2766-127B-405571919C3D}"/>
                  </a:ext>
                </a:extLst>
              </p:cNvPr>
              <p:cNvSpPr>
                <a:spLocks/>
              </p:cNvSpPr>
              <p:nvPr/>
            </p:nvSpPr>
            <p:spPr bwMode="auto">
              <a:xfrm>
                <a:off x="4059903" y="1325459"/>
                <a:ext cx="208213" cy="259566"/>
              </a:xfrm>
              <a:custGeom>
                <a:avLst/>
                <a:gdLst>
                  <a:gd name="T0" fmla="*/ 2147483646 w 223"/>
                  <a:gd name="T1" fmla="*/ 2147483646 h 278"/>
                  <a:gd name="T2" fmla="*/ 2147483646 w 223"/>
                  <a:gd name="T3" fmla="*/ 0 h 278"/>
                  <a:gd name="T4" fmla="*/ 0 w 223"/>
                  <a:gd name="T5" fmla="*/ 2147483646 h 278"/>
                  <a:gd name="T6" fmla="*/ 2147483646 w 223"/>
                  <a:gd name="T7" fmla="*/ 2147483646 h 278"/>
                  <a:gd name="T8" fmla="*/ 2147483646 w 223"/>
                  <a:gd name="T9" fmla="*/ 2147483646 h 278"/>
                  <a:gd name="T10" fmla="*/ 2147483646 w 223"/>
                  <a:gd name="T11" fmla="*/ 2147483646 h 278"/>
                  <a:gd name="T12" fmla="*/ 2147483646 w 223"/>
                  <a:gd name="T13" fmla="*/ 2147483646 h 278"/>
                  <a:gd name="T14" fmla="*/ 2147483646 w 223"/>
                  <a:gd name="T15" fmla="*/ 2147483646 h 278"/>
                  <a:gd name="T16" fmla="*/ 2147483646 w 223"/>
                  <a:gd name="T17" fmla="*/ 2147483646 h 2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278"/>
                  <a:gd name="T29" fmla="*/ 223 w 223"/>
                  <a:gd name="T30" fmla="*/ 278 h 2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278">
                    <a:moveTo>
                      <a:pt x="223" y="21"/>
                    </a:moveTo>
                    <a:lnTo>
                      <a:pt x="57" y="0"/>
                    </a:lnTo>
                    <a:lnTo>
                      <a:pt x="0" y="150"/>
                    </a:lnTo>
                    <a:lnTo>
                      <a:pt x="85" y="278"/>
                    </a:lnTo>
                    <a:lnTo>
                      <a:pt x="149" y="209"/>
                    </a:lnTo>
                    <a:lnTo>
                      <a:pt x="195" y="180"/>
                    </a:lnTo>
                    <a:lnTo>
                      <a:pt x="195" y="71"/>
                    </a:lnTo>
                    <a:lnTo>
                      <a:pt x="22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1" name="Freeform 26">
                <a:extLst>
                  <a:ext uri="{FF2B5EF4-FFF2-40B4-BE49-F238E27FC236}">
                    <a16:creationId xmlns:a16="http://schemas.microsoft.com/office/drawing/2014/main" id="{8C254B33-F90D-011A-F7F2-02C8E92B88BF}"/>
                  </a:ext>
                </a:extLst>
              </p:cNvPr>
              <p:cNvSpPr>
                <a:spLocks/>
              </p:cNvSpPr>
              <p:nvPr/>
            </p:nvSpPr>
            <p:spPr bwMode="auto">
              <a:xfrm>
                <a:off x="4008550" y="965988"/>
                <a:ext cx="578888" cy="293179"/>
              </a:xfrm>
              <a:custGeom>
                <a:avLst/>
                <a:gdLst>
                  <a:gd name="T0" fmla="*/ 2147483646 w 620"/>
                  <a:gd name="T1" fmla="*/ 2147483646 h 314"/>
                  <a:gd name="T2" fmla="*/ 2147483646 w 620"/>
                  <a:gd name="T3" fmla="*/ 0 h 314"/>
                  <a:gd name="T4" fmla="*/ 2147483646 w 620"/>
                  <a:gd name="T5" fmla="*/ 2147483646 h 314"/>
                  <a:gd name="T6" fmla="*/ 0 w 620"/>
                  <a:gd name="T7" fmla="*/ 2147483646 h 314"/>
                  <a:gd name="T8" fmla="*/ 2147483646 w 620"/>
                  <a:gd name="T9" fmla="*/ 2147483646 h 314"/>
                  <a:gd name="T10" fmla="*/ 2147483646 w 620"/>
                  <a:gd name="T11" fmla="*/ 2147483646 h 314"/>
                  <a:gd name="T12" fmla="*/ 2147483646 w 620"/>
                  <a:gd name="T13" fmla="*/ 2147483646 h 314"/>
                  <a:gd name="T14" fmla="*/ 2147483646 w 620"/>
                  <a:gd name="T15" fmla="*/ 2147483646 h 314"/>
                  <a:gd name="T16" fmla="*/ 2147483646 w 620"/>
                  <a:gd name="T17" fmla="*/ 2147483646 h 314"/>
                  <a:gd name="T18" fmla="*/ 2147483646 w 620"/>
                  <a:gd name="T19" fmla="*/ 2147483646 h 314"/>
                  <a:gd name="T20" fmla="*/ 2147483646 w 620"/>
                  <a:gd name="T21" fmla="*/ 2147483646 h 314"/>
                  <a:gd name="T22" fmla="*/ 2147483646 w 620"/>
                  <a:gd name="T23" fmla="*/ 2147483646 h 314"/>
                  <a:gd name="T24" fmla="*/ 2147483646 w 620"/>
                  <a:gd name="T25" fmla="*/ 2147483646 h 314"/>
                  <a:gd name="T26" fmla="*/ 2147483646 w 620"/>
                  <a:gd name="T27" fmla="*/ 2147483646 h 314"/>
                  <a:gd name="T28" fmla="*/ 2147483646 w 620"/>
                  <a:gd name="T29" fmla="*/ 2147483646 h 314"/>
                  <a:gd name="T30" fmla="*/ 2147483646 w 620"/>
                  <a:gd name="T31" fmla="*/ 2147483646 h 314"/>
                  <a:gd name="T32" fmla="*/ 2147483646 w 620"/>
                  <a:gd name="T33" fmla="*/ 2147483646 h 314"/>
                  <a:gd name="T34" fmla="*/ 2147483646 w 620"/>
                  <a:gd name="T35" fmla="*/ 2147483646 h 3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0"/>
                  <a:gd name="T55" fmla="*/ 0 h 314"/>
                  <a:gd name="T56" fmla="*/ 620 w 620"/>
                  <a:gd name="T57" fmla="*/ 314 h 3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0" h="314">
                    <a:moveTo>
                      <a:pt x="140" y="12"/>
                    </a:moveTo>
                    <a:lnTo>
                      <a:pt x="69" y="0"/>
                    </a:lnTo>
                    <a:lnTo>
                      <a:pt x="5" y="12"/>
                    </a:lnTo>
                    <a:lnTo>
                      <a:pt x="0" y="86"/>
                    </a:lnTo>
                    <a:lnTo>
                      <a:pt x="95" y="112"/>
                    </a:lnTo>
                    <a:lnTo>
                      <a:pt x="171" y="121"/>
                    </a:lnTo>
                    <a:lnTo>
                      <a:pt x="178" y="285"/>
                    </a:lnTo>
                    <a:lnTo>
                      <a:pt x="299" y="314"/>
                    </a:lnTo>
                    <a:lnTo>
                      <a:pt x="383" y="299"/>
                    </a:lnTo>
                    <a:lnTo>
                      <a:pt x="620" y="219"/>
                    </a:lnTo>
                    <a:lnTo>
                      <a:pt x="611" y="100"/>
                    </a:lnTo>
                    <a:lnTo>
                      <a:pt x="532" y="90"/>
                    </a:lnTo>
                    <a:lnTo>
                      <a:pt x="516" y="69"/>
                    </a:lnTo>
                    <a:lnTo>
                      <a:pt x="290" y="143"/>
                    </a:lnTo>
                    <a:lnTo>
                      <a:pt x="238" y="112"/>
                    </a:lnTo>
                    <a:lnTo>
                      <a:pt x="216" y="43"/>
                    </a:lnTo>
                    <a:lnTo>
                      <a:pt x="14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2" name="Freeform 27">
                <a:extLst>
                  <a:ext uri="{FF2B5EF4-FFF2-40B4-BE49-F238E27FC236}">
                    <a16:creationId xmlns:a16="http://schemas.microsoft.com/office/drawing/2014/main" id="{6333DA91-AF39-52A4-F63A-A6A03CF67112}"/>
                  </a:ext>
                </a:extLst>
              </p:cNvPr>
              <p:cNvSpPr>
                <a:spLocks/>
              </p:cNvSpPr>
              <p:nvPr/>
            </p:nvSpPr>
            <p:spPr bwMode="auto">
              <a:xfrm>
                <a:off x="4039362" y="443122"/>
                <a:ext cx="228754" cy="401487"/>
              </a:xfrm>
              <a:custGeom>
                <a:avLst/>
                <a:gdLst>
                  <a:gd name="T0" fmla="*/ 2147483646 w 245"/>
                  <a:gd name="T1" fmla="*/ 0 h 430"/>
                  <a:gd name="T2" fmla="*/ 2147483646 w 245"/>
                  <a:gd name="T3" fmla="*/ 2147483646 h 430"/>
                  <a:gd name="T4" fmla="*/ 2147483646 w 245"/>
                  <a:gd name="T5" fmla="*/ 2147483646 h 430"/>
                  <a:gd name="T6" fmla="*/ 2147483646 w 245"/>
                  <a:gd name="T7" fmla="*/ 2147483646 h 430"/>
                  <a:gd name="T8" fmla="*/ 2147483646 w 245"/>
                  <a:gd name="T9" fmla="*/ 2147483646 h 430"/>
                  <a:gd name="T10" fmla="*/ 2147483646 w 245"/>
                  <a:gd name="T11" fmla="*/ 2147483646 h 430"/>
                  <a:gd name="T12" fmla="*/ 2147483646 w 245"/>
                  <a:gd name="T13" fmla="*/ 2147483646 h 430"/>
                  <a:gd name="T14" fmla="*/ 2147483646 w 245"/>
                  <a:gd name="T15" fmla="*/ 2147483646 h 430"/>
                  <a:gd name="T16" fmla="*/ 2147483646 w 245"/>
                  <a:gd name="T17" fmla="*/ 2147483646 h 430"/>
                  <a:gd name="T18" fmla="*/ 2147483646 w 245"/>
                  <a:gd name="T19" fmla="*/ 2147483646 h 430"/>
                  <a:gd name="T20" fmla="*/ 0 w 245"/>
                  <a:gd name="T21" fmla="*/ 2147483646 h 430"/>
                  <a:gd name="T22" fmla="*/ 2147483646 w 245"/>
                  <a:gd name="T23" fmla="*/ 0 h 430"/>
                  <a:gd name="T24" fmla="*/ 2147483646 w 245"/>
                  <a:gd name="T25" fmla="*/ 0 h 4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430"/>
                  <a:gd name="T41" fmla="*/ 245 w 245"/>
                  <a:gd name="T42" fmla="*/ 430 h 4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430">
                    <a:moveTo>
                      <a:pt x="17" y="0"/>
                    </a:moveTo>
                    <a:lnTo>
                      <a:pt x="67" y="71"/>
                    </a:lnTo>
                    <a:lnTo>
                      <a:pt x="145" y="88"/>
                    </a:lnTo>
                    <a:lnTo>
                      <a:pt x="245" y="235"/>
                    </a:lnTo>
                    <a:lnTo>
                      <a:pt x="209" y="373"/>
                    </a:lnTo>
                    <a:lnTo>
                      <a:pt x="162" y="422"/>
                    </a:lnTo>
                    <a:lnTo>
                      <a:pt x="112" y="430"/>
                    </a:lnTo>
                    <a:lnTo>
                      <a:pt x="29" y="344"/>
                    </a:lnTo>
                    <a:lnTo>
                      <a:pt x="74" y="266"/>
                    </a:lnTo>
                    <a:lnTo>
                      <a:pt x="17" y="216"/>
                    </a:lnTo>
                    <a:lnTo>
                      <a:pt x="0" y="88"/>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3" name="Freeform 28">
                <a:extLst>
                  <a:ext uri="{FF2B5EF4-FFF2-40B4-BE49-F238E27FC236}">
                    <a16:creationId xmlns:a16="http://schemas.microsoft.com/office/drawing/2014/main" id="{AE3BBFB4-834F-1DD1-B61B-4AF747C7B9CA}"/>
                  </a:ext>
                </a:extLst>
              </p:cNvPr>
              <p:cNvSpPr>
                <a:spLocks/>
              </p:cNvSpPr>
              <p:nvPr/>
            </p:nvSpPr>
            <p:spPr bwMode="auto">
              <a:xfrm>
                <a:off x="4086046" y="132203"/>
                <a:ext cx="514463" cy="889807"/>
              </a:xfrm>
              <a:custGeom>
                <a:avLst/>
                <a:gdLst>
                  <a:gd name="T0" fmla="*/ 2147483646 w 551"/>
                  <a:gd name="T1" fmla="*/ 2147483646 h 953"/>
                  <a:gd name="T2" fmla="*/ 2147483646 w 551"/>
                  <a:gd name="T3" fmla="*/ 2147483646 h 953"/>
                  <a:gd name="T4" fmla="*/ 2147483646 w 551"/>
                  <a:gd name="T5" fmla="*/ 2147483646 h 953"/>
                  <a:gd name="T6" fmla="*/ 2147483646 w 551"/>
                  <a:gd name="T7" fmla="*/ 0 h 953"/>
                  <a:gd name="T8" fmla="*/ 2147483646 w 551"/>
                  <a:gd name="T9" fmla="*/ 2147483646 h 953"/>
                  <a:gd name="T10" fmla="*/ 2147483646 w 551"/>
                  <a:gd name="T11" fmla="*/ 2147483646 h 953"/>
                  <a:gd name="T12" fmla="*/ 2147483646 w 551"/>
                  <a:gd name="T13" fmla="*/ 2147483646 h 953"/>
                  <a:gd name="T14" fmla="*/ 2147483646 w 551"/>
                  <a:gd name="T15" fmla="*/ 2147483646 h 953"/>
                  <a:gd name="T16" fmla="*/ 2147483646 w 551"/>
                  <a:gd name="T17" fmla="*/ 2147483646 h 953"/>
                  <a:gd name="T18" fmla="*/ 0 w 551"/>
                  <a:gd name="T19" fmla="*/ 2147483646 h 953"/>
                  <a:gd name="T20" fmla="*/ 2147483646 w 551"/>
                  <a:gd name="T21" fmla="*/ 2147483646 h 953"/>
                  <a:gd name="T22" fmla="*/ 2147483646 w 551"/>
                  <a:gd name="T23" fmla="*/ 2147483646 h 953"/>
                  <a:gd name="T24" fmla="*/ 2147483646 w 551"/>
                  <a:gd name="T25" fmla="*/ 2147483646 h 953"/>
                  <a:gd name="T26" fmla="*/ 2147483646 w 551"/>
                  <a:gd name="T27" fmla="*/ 2147483646 h 953"/>
                  <a:gd name="T28" fmla="*/ 2147483646 w 551"/>
                  <a:gd name="T29" fmla="*/ 2147483646 h 953"/>
                  <a:gd name="T30" fmla="*/ 2147483646 w 551"/>
                  <a:gd name="T31" fmla="*/ 2147483646 h 953"/>
                  <a:gd name="T32" fmla="*/ 2147483646 w 551"/>
                  <a:gd name="T33" fmla="*/ 2147483646 h 953"/>
                  <a:gd name="T34" fmla="*/ 2147483646 w 551"/>
                  <a:gd name="T35" fmla="*/ 2147483646 h 953"/>
                  <a:gd name="T36" fmla="*/ 2147483646 w 551"/>
                  <a:gd name="T37" fmla="*/ 2147483646 h 953"/>
                  <a:gd name="T38" fmla="*/ 2147483646 w 551"/>
                  <a:gd name="T39" fmla="*/ 2147483646 h 953"/>
                  <a:gd name="T40" fmla="*/ 2147483646 w 551"/>
                  <a:gd name="T41" fmla="*/ 2147483646 h 953"/>
                  <a:gd name="T42" fmla="*/ 2147483646 w 551"/>
                  <a:gd name="T43" fmla="*/ 2147483646 h 953"/>
                  <a:gd name="T44" fmla="*/ 2147483646 w 551"/>
                  <a:gd name="T45" fmla="*/ 2147483646 h 953"/>
                  <a:gd name="T46" fmla="*/ 2147483646 w 551"/>
                  <a:gd name="T47" fmla="*/ 2147483646 h 953"/>
                  <a:gd name="T48" fmla="*/ 2147483646 w 551"/>
                  <a:gd name="T49" fmla="*/ 2147483646 h 953"/>
                  <a:gd name="T50" fmla="*/ 2147483646 w 551"/>
                  <a:gd name="T51" fmla="*/ 2147483646 h 953"/>
                  <a:gd name="T52" fmla="*/ 2147483646 w 551"/>
                  <a:gd name="T53" fmla="*/ 2147483646 h 953"/>
                  <a:gd name="T54" fmla="*/ 2147483646 w 551"/>
                  <a:gd name="T55" fmla="*/ 2147483646 h 953"/>
                  <a:gd name="T56" fmla="*/ 2147483646 w 551"/>
                  <a:gd name="T57" fmla="*/ 2147483646 h 953"/>
                  <a:gd name="T58" fmla="*/ 2147483646 w 551"/>
                  <a:gd name="T59" fmla="*/ 2147483646 h 953"/>
                  <a:gd name="T60" fmla="*/ 2147483646 w 551"/>
                  <a:gd name="T61" fmla="*/ 2147483646 h 953"/>
                  <a:gd name="T62" fmla="*/ 2147483646 w 551"/>
                  <a:gd name="T63" fmla="*/ 2147483646 h 953"/>
                  <a:gd name="T64" fmla="*/ 2147483646 w 551"/>
                  <a:gd name="T65" fmla="*/ 2147483646 h 953"/>
                  <a:gd name="T66" fmla="*/ 2147483646 w 551"/>
                  <a:gd name="T67" fmla="*/ 2147483646 h 953"/>
                  <a:gd name="T68" fmla="*/ 2147483646 w 551"/>
                  <a:gd name="T69" fmla="*/ 2147483646 h 953"/>
                  <a:gd name="T70" fmla="*/ 2147483646 w 551"/>
                  <a:gd name="T71" fmla="*/ 2147483646 h 953"/>
                  <a:gd name="T72" fmla="*/ 2147483646 w 551"/>
                  <a:gd name="T73" fmla="*/ 2147483646 h 953"/>
                  <a:gd name="T74" fmla="*/ 2147483646 w 551"/>
                  <a:gd name="T75" fmla="*/ 2147483646 h 953"/>
                  <a:gd name="T76" fmla="*/ 2147483646 w 551"/>
                  <a:gd name="T77" fmla="*/ 2147483646 h 9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1"/>
                  <a:gd name="T118" fmla="*/ 0 h 953"/>
                  <a:gd name="T119" fmla="*/ 551 w 551"/>
                  <a:gd name="T120" fmla="*/ 953 h 95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1" h="953">
                    <a:moveTo>
                      <a:pt x="528" y="31"/>
                    </a:moveTo>
                    <a:lnTo>
                      <a:pt x="395" y="10"/>
                    </a:lnTo>
                    <a:lnTo>
                      <a:pt x="368" y="22"/>
                    </a:lnTo>
                    <a:lnTo>
                      <a:pt x="340" y="0"/>
                    </a:lnTo>
                    <a:lnTo>
                      <a:pt x="233" y="86"/>
                    </a:lnTo>
                    <a:lnTo>
                      <a:pt x="183" y="143"/>
                    </a:lnTo>
                    <a:lnTo>
                      <a:pt x="95" y="171"/>
                    </a:lnTo>
                    <a:lnTo>
                      <a:pt x="88" y="214"/>
                    </a:lnTo>
                    <a:lnTo>
                      <a:pt x="24" y="223"/>
                    </a:lnTo>
                    <a:lnTo>
                      <a:pt x="0" y="280"/>
                    </a:lnTo>
                    <a:lnTo>
                      <a:pt x="100" y="380"/>
                    </a:lnTo>
                    <a:lnTo>
                      <a:pt x="188" y="366"/>
                    </a:lnTo>
                    <a:lnTo>
                      <a:pt x="316" y="266"/>
                    </a:lnTo>
                    <a:lnTo>
                      <a:pt x="309" y="359"/>
                    </a:lnTo>
                    <a:lnTo>
                      <a:pt x="262" y="380"/>
                    </a:lnTo>
                    <a:lnTo>
                      <a:pt x="250" y="451"/>
                    </a:lnTo>
                    <a:lnTo>
                      <a:pt x="167" y="416"/>
                    </a:lnTo>
                    <a:lnTo>
                      <a:pt x="155" y="459"/>
                    </a:lnTo>
                    <a:lnTo>
                      <a:pt x="290" y="618"/>
                    </a:lnTo>
                    <a:lnTo>
                      <a:pt x="195" y="644"/>
                    </a:lnTo>
                    <a:lnTo>
                      <a:pt x="178" y="710"/>
                    </a:lnTo>
                    <a:lnTo>
                      <a:pt x="266" y="710"/>
                    </a:lnTo>
                    <a:lnTo>
                      <a:pt x="300" y="808"/>
                    </a:lnTo>
                    <a:lnTo>
                      <a:pt x="188" y="765"/>
                    </a:lnTo>
                    <a:lnTo>
                      <a:pt x="155" y="931"/>
                    </a:lnTo>
                    <a:lnTo>
                      <a:pt x="240" y="953"/>
                    </a:lnTo>
                    <a:lnTo>
                      <a:pt x="461" y="917"/>
                    </a:lnTo>
                    <a:lnTo>
                      <a:pt x="547" y="831"/>
                    </a:lnTo>
                    <a:lnTo>
                      <a:pt x="454" y="796"/>
                    </a:lnTo>
                    <a:lnTo>
                      <a:pt x="537" y="594"/>
                    </a:lnTo>
                    <a:lnTo>
                      <a:pt x="478" y="487"/>
                    </a:lnTo>
                    <a:lnTo>
                      <a:pt x="532" y="409"/>
                    </a:lnTo>
                    <a:lnTo>
                      <a:pt x="511" y="352"/>
                    </a:lnTo>
                    <a:lnTo>
                      <a:pt x="532" y="280"/>
                    </a:lnTo>
                    <a:lnTo>
                      <a:pt x="532" y="159"/>
                    </a:lnTo>
                    <a:lnTo>
                      <a:pt x="483" y="178"/>
                    </a:lnTo>
                    <a:lnTo>
                      <a:pt x="551" y="86"/>
                    </a:lnTo>
                    <a:lnTo>
                      <a:pt x="528"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4" name="Freeform 29">
                <a:extLst>
                  <a:ext uri="{FF2B5EF4-FFF2-40B4-BE49-F238E27FC236}">
                    <a16:creationId xmlns:a16="http://schemas.microsoft.com/office/drawing/2014/main" id="{56785743-3B9D-5D5B-5F2E-4F27B3CBA3DE}"/>
                  </a:ext>
                </a:extLst>
              </p:cNvPr>
              <p:cNvSpPr>
                <a:spLocks/>
              </p:cNvSpPr>
              <p:nvPr/>
            </p:nvSpPr>
            <p:spPr bwMode="auto">
              <a:xfrm>
                <a:off x="4635990" y="1270371"/>
                <a:ext cx="149390" cy="106441"/>
              </a:xfrm>
              <a:custGeom>
                <a:avLst/>
                <a:gdLst>
                  <a:gd name="T0" fmla="*/ 0 w 160"/>
                  <a:gd name="T1" fmla="*/ 2147483646 h 114"/>
                  <a:gd name="T2" fmla="*/ 2147483646 w 160"/>
                  <a:gd name="T3" fmla="*/ 2147483646 h 114"/>
                  <a:gd name="T4" fmla="*/ 2147483646 w 160"/>
                  <a:gd name="T5" fmla="*/ 2147483646 h 114"/>
                  <a:gd name="T6" fmla="*/ 2147483646 w 160"/>
                  <a:gd name="T7" fmla="*/ 2147483646 h 114"/>
                  <a:gd name="T8" fmla="*/ 2147483646 w 160"/>
                  <a:gd name="T9" fmla="*/ 0 h 114"/>
                  <a:gd name="T10" fmla="*/ 0 w 160"/>
                  <a:gd name="T11" fmla="*/ 2147483646 h 114"/>
                  <a:gd name="T12" fmla="*/ 0 w 160"/>
                  <a:gd name="T13" fmla="*/ 2147483646 h 114"/>
                  <a:gd name="T14" fmla="*/ 0 60000 65536"/>
                  <a:gd name="T15" fmla="*/ 0 60000 65536"/>
                  <a:gd name="T16" fmla="*/ 0 60000 65536"/>
                  <a:gd name="T17" fmla="*/ 0 60000 65536"/>
                  <a:gd name="T18" fmla="*/ 0 60000 65536"/>
                  <a:gd name="T19" fmla="*/ 0 60000 65536"/>
                  <a:gd name="T20" fmla="*/ 0 60000 65536"/>
                  <a:gd name="T21" fmla="*/ 0 w 160"/>
                  <a:gd name="T22" fmla="*/ 0 h 114"/>
                  <a:gd name="T23" fmla="*/ 160 w 16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14">
                    <a:moveTo>
                      <a:pt x="0" y="14"/>
                    </a:moveTo>
                    <a:lnTo>
                      <a:pt x="38" y="114"/>
                    </a:lnTo>
                    <a:lnTo>
                      <a:pt x="160" y="78"/>
                    </a:lnTo>
                    <a:lnTo>
                      <a:pt x="155" y="4"/>
                    </a:lnTo>
                    <a:lnTo>
                      <a:pt x="93" y="0"/>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5" name="Freeform 30">
                <a:extLst>
                  <a:ext uri="{FF2B5EF4-FFF2-40B4-BE49-F238E27FC236}">
                    <a16:creationId xmlns:a16="http://schemas.microsoft.com/office/drawing/2014/main" id="{24629FE9-519C-8E71-9491-CBB9523A1EC7}"/>
                  </a:ext>
                </a:extLst>
              </p:cNvPr>
              <p:cNvSpPr>
                <a:spLocks/>
              </p:cNvSpPr>
              <p:nvPr/>
            </p:nvSpPr>
            <p:spPr bwMode="auto">
              <a:xfrm>
                <a:off x="4301729" y="1265703"/>
                <a:ext cx="1612483" cy="1141903"/>
              </a:xfrm>
              <a:custGeom>
                <a:avLst/>
                <a:gdLst>
                  <a:gd name="T0" fmla="*/ 2147483646 w 1727"/>
                  <a:gd name="T1" fmla="*/ 0 h 1223"/>
                  <a:gd name="T2" fmla="*/ 2147483646 w 1727"/>
                  <a:gd name="T3" fmla="*/ 2147483646 h 1223"/>
                  <a:gd name="T4" fmla="*/ 2147483646 w 1727"/>
                  <a:gd name="T5" fmla="*/ 2147483646 h 1223"/>
                  <a:gd name="T6" fmla="*/ 2147483646 w 1727"/>
                  <a:gd name="T7" fmla="*/ 2147483646 h 1223"/>
                  <a:gd name="T8" fmla="*/ 2147483646 w 1727"/>
                  <a:gd name="T9" fmla="*/ 2147483646 h 1223"/>
                  <a:gd name="T10" fmla="*/ 2147483646 w 1727"/>
                  <a:gd name="T11" fmla="*/ 2147483646 h 1223"/>
                  <a:gd name="T12" fmla="*/ 0 w 1727"/>
                  <a:gd name="T13" fmla="*/ 2147483646 h 1223"/>
                  <a:gd name="T14" fmla="*/ 2147483646 w 1727"/>
                  <a:gd name="T15" fmla="*/ 2147483646 h 1223"/>
                  <a:gd name="T16" fmla="*/ 2147483646 w 1727"/>
                  <a:gd name="T17" fmla="*/ 2147483646 h 1223"/>
                  <a:gd name="T18" fmla="*/ 2147483646 w 1727"/>
                  <a:gd name="T19" fmla="*/ 2147483646 h 1223"/>
                  <a:gd name="T20" fmla="*/ 2147483646 w 1727"/>
                  <a:gd name="T21" fmla="*/ 2147483646 h 1223"/>
                  <a:gd name="T22" fmla="*/ 2147483646 w 1727"/>
                  <a:gd name="T23" fmla="*/ 2147483646 h 1223"/>
                  <a:gd name="T24" fmla="*/ 2147483646 w 1727"/>
                  <a:gd name="T25" fmla="*/ 2147483646 h 1223"/>
                  <a:gd name="T26" fmla="*/ 2147483646 w 1727"/>
                  <a:gd name="T27" fmla="*/ 2147483646 h 1223"/>
                  <a:gd name="T28" fmla="*/ 2147483646 w 1727"/>
                  <a:gd name="T29" fmla="*/ 2147483646 h 1223"/>
                  <a:gd name="T30" fmla="*/ 2147483646 w 1727"/>
                  <a:gd name="T31" fmla="*/ 2147483646 h 1223"/>
                  <a:gd name="T32" fmla="*/ 2147483646 w 1727"/>
                  <a:gd name="T33" fmla="*/ 2147483646 h 1223"/>
                  <a:gd name="T34" fmla="*/ 2147483646 w 1727"/>
                  <a:gd name="T35" fmla="*/ 2147483646 h 1223"/>
                  <a:gd name="T36" fmla="*/ 2147483646 w 1727"/>
                  <a:gd name="T37" fmla="*/ 2147483646 h 1223"/>
                  <a:gd name="T38" fmla="*/ 2147483646 w 1727"/>
                  <a:gd name="T39" fmla="*/ 2147483646 h 1223"/>
                  <a:gd name="T40" fmla="*/ 2147483646 w 1727"/>
                  <a:gd name="T41" fmla="*/ 2147483646 h 1223"/>
                  <a:gd name="T42" fmla="*/ 2147483646 w 1727"/>
                  <a:gd name="T43" fmla="*/ 2147483646 h 1223"/>
                  <a:gd name="T44" fmla="*/ 2147483646 w 1727"/>
                  <a:gd name="T45" fmla="*/ 2147483646 h 1223"/>
                  <a:gd name="T46" fmla="*/ 2147483646 w 1727"/>
                  <a:gd name="T47" fmla="*/ 2147483646 h 1223"/>
                  <a:gd name="T48" fmla="*/ 2147483646 w 1727"/>
                  <a:gd name="T49" fmla="*/ 2147483646 h 1223"/>
                  <a:gd name="T50" fmla="*/ 2147483646 w 1727"/>
                  <a:gd name="T51" fmla="*/ 2147483646 h 1223"/>
                  <a:gd name="T52" fmla="*/ 2147483646 w 1727"/>
                  <a:gd name="T53" fmla="*/ 2147483646 h 1223"/>
                  <a:gd name="T54" fmla="*/ 2147483646 w 1727"/>
                  <a:gd name="T55" fmla="*/ 2147483646 h 1223"/>
                  <a:gd name="T56" fmla="*/ 2147483646 w 1727"/>
                  <a:gd name="T57" fmla="*/ 2147483646 h 1223"/>
                  <a:gd name="T58" fmla="*/ 2147483646 w 1727"/>
                  <a:gd name="T59" fmla="*/ 2147483646 h 1223"/>
                  <a:gd name="T60" fmla="*/ 2147483646 w 1727"/>
                  <a:gd name="T61" fmla="*/ 2147483646 h 1223"/>
                  <a:gd name="T62" fmla="*/ 2147483646 w 1727"/>
                  <a:gd name="T63" fmla="*/ 2147483646 h 1223"/>
                  <a:gd name="T64" fmla="*/ 2147483646 w 1727"/>
                  <a:gd name="T65" fmla="*/ 2147483646 h 1223"/>
                  <a:gd name="T66" fmla="*/ 2147483646 w 1727"/>
                  <a:gd name="T67" fmla="*/ 2147483646 h 1223"/>
                  <a:gd name="T68" fmla="*/ 2147483646 w 1727"/>
                  <a:gd name="T69" fmla="*/ 2147483646 h 1223"/>
                  <a:gd name="T70" fmla="*/ 2147483646 w 1727"/>
                  <a:gd name="T71" fmla="*/ 2147483646 h 1223"/>
                  <a:gd name="T72" fmla="*/ 2147483646 w 1727"/>
                  <a:gd name="T73" fmla="*/ 2147483646 h 1223"/>
                  <a:gd name="T74" fmla="*/ 2147483646 w 1727"/>
                  <a:gd name="T75" fmla="*/ 2147483646 h 1223"/>
                  <a:gd name="T76" fmla="*/ 2147483646 w 1727"/>
                  <a:gd name="T77" fmla="*/ 2147483646 h 1223"/>
                  <a:gd name="T78" fmla="*/ 2147483646 w 1727"/>
                  <a:gd name="T79" fmla="*/ 2147483646 h 1223"/>
                  <a:gd name="T80" fmla="*/ 2147483646 w 1727"/>
                  <a:gd name="T81" fmla="*/ 2147483646 h 1223"/>
                  <a:gd name="T82" fmla="*/ 2147483646 w 1727"/>
                  <a:gd name="T83" fmla="*/ 2147483646 h 1223"/>
                  <a:gd name="T84" fmla="*/ 2147483646 w 1727"/>
                  <a:gd name="T85" fmla="*/ 2147483646 h 1223"/>
                  <a:gd name="T86" fmla="*/ 2147483646 w 1727"/>
                  <a:gd name="T87" fmla="*/ 2147483646 h 1223"/>
                  <a:gd name="T88" fmla="*/ 2147483646 w 1727"/>
                  <a:gd name="T89" fmla="*/ 2147483646 h 1223"/>
                  <a:gd name="T90" fmla="*/ 2147483646 w 1727"/>
                  <a:gd name="T91" fmla="*/ 2147483646 h 1223"/>
                  <a:gd name="T92" fmla="*/ 2147483646 w 1727"/>
                  <a:gd name="T93" fmla="*/ 2147483646 h 1223"/>
                  <a:gd name="T94" fmla="*/ 2147483646 w 1727"/>
                  <a:gd name="T95" fmla="*/ 2147483646 h 1223"/>
                  <a:gd name="T96" fmla="*/ 2147483646 w 1727"/>
                  <a:gd name="T97" fmla="*/ 2147483646 h 12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7"/>
                  <a:gd name="T148" fmla="*/ 0 h 1223"/>
                  <a:gd name="T149" fmla="*/ 1727 w 1727"/>
                  <a:gd name="T150" fmla="*/ 1223 h 12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7" h="1223">
                    <a:moveTo>
                      <a:pt x="320" y="7"/>
                    </a:moveTo>
                    <a:lnTo>
                      <a:pt x="282" y="0"/>
                    </a:lnTo>
                    <a:lnTo>
                      <a:pt x="178" y="78"/>
                    </a:lnTo>
                    <a:lnTo>
                      <a:pt x="211" y="178"/>
                    </a:lnTo>
                    <a:lnTo>
                      <a:pt x="206" y="237"/>
                    </a:lnTo>
                    <a:lnTo>
                      <a:pt x="240" y="309"/>
                    </a:lnTo>
                    <a:lnTo>
                      <a:pt x="294" y="335"/>
                    </a:lnTo>
                    <a:lnTo>
                      <a:pt x="249" y="394"/>
                    </a:lnTo>
                    <a:lnTo>
                      <a:pt x="199" y="394"/>
                    </a:lnTo>
                    <a:lnTo>
                      <a:pt x="221" y="335"/>
                    </a:lnTo>
                    <a:lnTo>
                      <a:pt x="133" y="214"/>
                    </a:lnTo>
                    <a:lnTo>
                      <a:pt x="156" y="64"/>
                    </a:lnTo>
                    <a:lnTo>
                      <a:pt x="99" y="64"/>
                    </a:lnTo>
                    <a:lnTo>
                      <a:pt x="0" y="178"/>
                    </a:lnTo>
                    <a:lnTo>
                      <a:pt x="0" y="335"/>
                    </a:lnTo>
                    <a:lnTo>
                      <a:pt x="161" y="430"/>
                    </a:lnTo>
                    <a:lnTo>
                      <a:pt x="140" y="456"/>
                    </a:lnTo>
                    <a:lnTo>
                      <a:pt x="206" y="544"/>
                    </a:lnTo>
                    <a:lnTo>
                      <a:pt x="271" y="551"/>
                    </a:lnTo>
                    <a:lnTo>
                      <a:pt x="299" y="508"/>
                    </a:lnTo>
                    <a:lnTo>
                      <a:pt x="337" y="529"/>
                    </a:lnTo>
                    <a:lnTo>
                      <a:pt x="444" y="522"/>
                    </a:lnTo>
                    <a:lnTo>
                      <a:pt x="406" y="449"/>
                    </a:lnTo>
                    <a:lnTo>
                      <a:pt x="482" y="515"/>
                    </a:lnTo>
                    <a:lnTo>
                      <a:pt x="548" y="515"/>
                    </a:lnTo>
                    <a:lnTo>
                      <a:pt x="556" y="487"/>
                    </a:lnTo>
                    <a:lnTo>
                      <a:pt x="487" y="472"/>
                    </a:lnTo>
                    <a:lnTo>
                      <a:pt x="582" y="456"/>
                    </a:lnTo>
                    <a:lnTo>
                      <a:pt x="527" y="380"/>
                    </a:lnTo>
                    <a:lnTo>
                      <a:pt x="615" y="399"/>
                    </a:lnTo>
                    <a:lnTo>
                      <a:pt x="603" y="579"/>
                    </a:lnTo>
                    <a:lnTo>
                      <a:pt x="655" y="463"/>
                    </a:lnTo>
                    <a:lnTo>
                      <a:pt x="682" y="537"/>
                    </a:lnTo>
                    <a:lnTo>
                      <a:pt x="715" y="508"/>
                    </a:lnTo>
                    <a:lnTo>
                      <a:pt x="743" y="565"/>
                    </a:lnTo>
                    <a:lnTo>
                      <a:pt x="831" y="544"/>
                    </a:lnTo>
                    <a:lnTo>
                      <a:pt x="836" y="608"/>
                    </a:lnTo>
                    <a:lnTo>
                      <a:pt x="888" y="601"/>
                    </a:lnTo>
                    <a:lnTo>
                      <a:pt x="914" y="636"/>
                    </a:lnTo>
                    <a:lnTo>
                      <a:pt x="971" y="615"/>
                    </a:lnTo>
                    <a:lnTo>
                      <a:pt x="1021" y="693"/>
                    </a:lnTo>
                    <a:lnTo>
                      <a:pt x="993" y="867"/>
                    </a:lnTo>
                    <a:lnTo>
                      <a:pt x="1026" y="917"/>
                    </a:lnTo>
                    <a:lnTo>
                      <a:pt x="976" y="974"/>
                    </a:lnTo>
                    <a:lnTo>
                      <a:pt x="860" y="988"/>
                    </a:lnTo>
                    <a:lnTo>
                      <a:pt x="831" y="1059"/>
                    </a:lnTo>
                    <a:lnTo>
                      <a:pt x="864" y="1164"/>
                    </a:lnTo>
                    <a:lnTo>
                      <a:pt x="948" y="1173"/>
                    </a:lnTo>
                    <a:lnTo>
                      <a:pt x="1036" y="1085"/>
                    </a:lnTo>
                    <a:lnTo>
                      <a:pt x="976" y="1023"/>
                    </a:lnTo>
                    <a:lnTo>
                      <a:pt x="1059" y="1059"/>
                    </a:lnTo>
                    <a:lnTo>
                      <a:pt x="1131" y="1066"/>
                    </a:lnTo>
                    <a:lnTo>
                      <a:pt x="1259" y="1128"/>
                    </a:lnTo>
                    <a:lnTo>
                      <a:pt x="1283" y="1164"/>
                    </a:lnTo>
                    <a:lnTo>
                      <a:pt x="1409" y="1223"/>
                    </a:lnTo>
                    <a:lnTo>
                      <a:pt x="1432" y="1173"/>
                    </a:lnTo>
                    <a:lnTo>
                      <a:pt x="1670" y="1187"/>
                    </a:lnTo>
                    <a:lnTo>
                      <a:pt x="1701" y="1145"/>
                    </a:lnTo>
                    <a:lnTo>
                      <a:pt x="1658" y="1080"/>
                    </a:lnTo>
                    <a:lnTo>
                      <a:pt x="1447" y="1023"/>
                    </a:lnTo>
                    <a:lnTo>
                      <a:pt x="1603" y="1031"/>
                    </a:lnTo>
                    <a:lnTo>
                      <a:pt x="1727" y="1073"/>
                    </a:lnTo>
                    <a:lnTo>
                      <a:pt x="1653" y="909"/>
                    </a:lnTo>
                    <a:lnTo>
                      <a:pt x="1587" y="860"/>
                    </a:lnTo>
                    <a:lnTo>
                      <a:pt x="1382" y="781"/>
                    </a:lnTo>
                    <a:lnTo>
                      <a:pt x="1375" y="715"/>
                    </a:lnTo>
                    <a:lnTo>
                      <a:pt x="1297" y="658"/>
                    </a:lnTo>
                    <a:lnTo>
                      <a:pt x="1475" y="681"/>
                    </a:lnTo>
                    <a:lnTo>
                      <a:pt x="1508" y="736"/>
                    </a:lnTo>
                    <a:lnTo>
                      <a:pt x="1603" y="750"/>
                    </a:lnTo>
                    <a:lnTo>
                      <a:pt x="1592" y="472"/>
                    </a:lnTo>
                    <a:lnTo>
                      <a:pt x="1508" y="491"/>
                    </a:lnTo>
                    <a:lnTo>
                      <a:pt x="1499" y="529"/>
                    </a:lnTo>
                    <a:lnTo>
                      <a:pt x="1451" y="463"/>
                    </a:lnTo>
                    <a:lnTo>
                      <a:pt x="1425" y="491"/>
                    </a:lnTo>
                    <a:lnTo>
                      <a:pt x="1342" y="434"/>
                    </a:lnTo>
                    <a:lnTo>
                      <a:pt x="1180" y="430"/>
                    </a:lnTo>
                    <a:lnTo>
                      <a:pt x="1114" y="430"/>
                    </a:lnTo>
                    <a:lnTo>
                      <a:pt x="1180" y="316"/>
                    </a:lnTo>
                    <a:lnTo>
                      <a:pt x="1083" y="335"/>
                    </a:lnTo>
                    <a:lnTo>
                      <a:pt x="1033" y="316"/>
                    </a:lnTo>
                    <a:lnTo>
                      <a:pt x="1102" y="285"/>
                    </a:lnTo>
                    <a:lnTo>
                      <a:pt x="1043" y="230"/>
                    </a:lnTo>
                    <a:lnTo>
                      <a:pt x="1000" y="249"/>
                    </a:lnTo>
                    <a:lnTo>
                      <a:pt x="986" y="214"/>
                    </a:lnTo>
                    <a:lnTo>
                      <a:pt x="831" y="230"/>
                    </a:lnTo>
                    <a:lnTo>
                      <a:pt x="864" y="164"/>
                    </a:lnTo>
                    <a:lnTo>
                      <a:pt x="682" y="157"/>
                    </a:lnTo>
                    <a:lnTo>
                      <a:pt x="622" y="64"/>
                    </a:lnTo>
                    <a:lnTo>
                      <a:pt x="494" y="121"/>
                    </a:lnTo>
                    <a:lnTo>
                      <a:pt x="532" y="157"/>
                    </a:lnTo>
                    <a:lnTo>
                      <a:pt x="494" y="230"/>
                    </a:lnTo>
                    <a:lnTo>
                      <a:pt x="444" y="185"/>
                    </a:lnTo>
                    <a:lnTo>
                      <a:pt x="415" y="230"/>
                    </a:lnTo>
                    <a:lnTo>
                      <a:pt x="349" y="178"/>
                    </a:lnTo>
                    <a:lnTo>
                      <a:pt x="349" y="64"/>
                    </a:lnTo>
                    <a:lnTo>
                      <a:pt x="32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6" name="Freeform 31">
                <a:extLst>
                  <a:ext uri="{FF2B5EF4-FFF2-40B4-BE49-F238E27FC236}">
                    <a16:creationId xmlns:a16="http://schemas.microsoft.com/office/drawing/2014/main" id="{56D2A690-AF7D-84EB-12A5-1833BE87A9CA}"/>
                  </a:ext>
                </a:extLst>
              </p:cNvPr>
              <p:cNvSpPr>
                <a:spLocks/>
              </p:cNvSpPr>
              <p:nvPr/>
            </p:nvSpPr>
            <p:spPr bwMode="auto">
              <a:xfrm>
                <a:off x="5004798" y="1839922"/>
                <a:ext cx="111109" cy="126048"/>
              </a:xfrm>
              <a:custGeom>
                <a:avLst/>
                <a:gdLst>
                  <a:gd name="T0" fmla="*/ 2147483646 w 119"/>
                  <a:gd name="T1" fmla="*/ 0 h 135"/>
                  <a:gd name="T2" fmla="*/ 0 w 119"/>
                  <a:gd name="T3" fmla="*/ 2147483646 h 135"/>
                  <a:gd name="T4" fmla="*/ 2147483646 w 119"/>
                  <a:gd name="T5" fmla="*/ 2147483646 h 135"/>
                  <a:gd name="T6" fmla="*/ 2147483646 w 119"/>
                  <a:gd name="T7" fmla="*/ 2147483646 h 135"/>
                  <a:gd name="T8" fmla="*/ 2147483646 w 119"/>
                  <a:gd name="T9" fmla="*/ 2147483646 h 135"/>
                  <a:gd name="T10" fmla="*/ 2147483646 w 119"/>
                  <a:gd name="T11" fmla="*/ 0 h 135"/>
                  <a:gd name="T12" fmla="*/ 2147483646 w 119"/>
                  <a:gd name="T13" fmla="*/ 0 h 135"/>
                  <a:gd name="T14" fmla="*/ 0 60000 65536"/>
                  <a:gd name="T15" fmla="*/ 0 60000 65536"/>
                  <a:gd name="T16" fmla="*/ 0 60000 65536"/>
                  <a:gd name="T17" fmla="*/ 0 60000 65536"/>
                  <a:gd name="T18" fmla="*/ 0 60000 65536"/>
                  <a:gd name="T19" fmla="*/ 0 60000 65536"/>
                  <a:gd name="T20" fmla="*/ 0 60000 65536"/>
                  <a:gd name="T21" fmla="*/ 0 w 119"/>
                  <a:gd name="T22" fmla="*/ 0 h 135"/>
                  <a:gd name="T23" fmla="*/ 119 w 11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135">
                    <a:moveTo>
                      <a:pt x="64" y="0"/>
                    </a:moveTo>
                    <a:lnTo>
                      <a:pt x="0" y="50"/>
                    </a:lnTo>
                    <a:lnTo>
                      <a:pt x="73" y="135"/>
                    </a:lnTo>
                    <a:lnTo>
                      <a:pt x="119" y="100"/>
                    </a:lnTo>
                    <a:lnTo>
                      <a:pt x="107" y="14"/>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7" name="Freeform 32">
                <a:extLst>
                  <a:ext uri="{FF2B5EF4-FFF2-40B4-BE49-F238E27FC236}">
                    <a16:creationId xmlns:a16="http://schemas.microsoft.com/office/drawing/2014/main" id="{074AC090-7B69-EE95-A379-A5B958FA4490}"/>
                  </a:ext>
                </a:extLst>
              </p:cNvPr>
              <p:cNvSpPr>
                <a:spLocks/>
              </p:cNvSpPr>
              <p:nvPr/>
            </p:nvSpPr>
            <p:spPr bwMode="auto">
              <a:xfrm>
                <a:off x="4891821" y="1839922"/>
                <a:ext cx="50419" cy="66292"/>
              </a:xfrm>
              <a:custGeom>
                <a:avLst/>
                <a:gdLst>
                  <a:gd name="T0" fmla="*/ 0 w 54"/>
                  <a:gd name="T1" fmla="*/ 0 h 71"/>
                  <a:gd name="T2" fmla="*/ 2147483646 w 54"/>
                  <a:gd name="T3" fmla="*/ 2147483646 h 71"/>
                  <a:gd name="T4" fmla="*/ 2147483646 w 54"/>
                  <a:gd name="T5" fmla="*/ 2147483646 h 71"/>
                  <a:gd name="T6" fmla="*/ 0 w 54"/>
                  <a:gd name="T7" fmla="*/ 0 h 71"/>
                  <a:gd name="T8" fmla="*/ 0 w 54"/>
                  <a:gd name="T9" fmla="*/ 0 h 71"/>
                  <a:gd name="T10" fmla="*/ 0 60000 65536"/>
                  <a:gd name="T11" fmla="*/ 0 60000 65536"/>
                  <a:gd name="T12" fmla="*/ 0 60000 65536"/>
                  <a:gd name="T13" fmla="*/ 0 60000 65536"/>
                  <a:gd name="T14" fmla="*/ 0 60000 65536"/>
                  <a:gd name="T15" fmla="*/ 0 w 54"/>
                  <a:gd name="T16" fmla="*/ 0 h 71"/>
                  <a:gd name="T17" fmla="*/ 54 w 54"/>
                  <a:gd name="T18" fmla="*/ 71 h 71"/>
                </a:gdLst>
                <a:ahLst/>
                <a:cxnLst>
                  <a:cxn ang="T10">
                    <a:pos x="T0" y="T1"/>
                  </a:cxn>
                  <a:cxn ang="T11">
                    <a:pos x="T2" y="T3"/>
                  </a:cxn>
                  <a:cxn ang="T12">
                    <a:pos x="T4" y="T5"/>
                  </a:cxn>
                  <a:cxn ang="T13">
                    <a:pos x="T6" y="T7"/>
                  </a:cxn>
                  <a:cxn ang="T14">
                    <a:pos x="T8" y="T9"/>
                  </a:cxn>
                </a:cxnLst>
                <a:rect l="T15" t="T16" r="T17" b="T18"/>
                <a:pathLst>
                  <a:path w="54" h="71">
                    <a:moveTo>
                      <a:pt x="0" y="0"/>
                    </a:moveTo>
                    <a:lnTo>
                      <a:pt x="4" y="57"/>
                    </a:lnTo>
                    <a:lnTo>
                      <a:pt x="54" y="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8" name="Freeform 33">
                <a:extLst>
                  <a:ext uri="{FF2B5EF4-FFF2-40B4-BE49-F238E27FC236}">
                    <a16:creationId xmlns:a16="http://schemas.microsoft.com/office/drawing/2014/main" id="{C0A9ED7E-B41F-E2FD-A16A-02F5F95FC62D}"/>
                  </a:ext>
                </a:extLst>
              </p:cNvPr>
              <p:cNvSpPr>
                <a:spLocks/>
              </p:cNvSpPr>
              <p:nvPr/>
            </p:nvSpPr>
            <p:spPr bwMode="auto">
              <a:xfrm>
                <a:off x="4664934" y="2234873"/>
                <a:ext cx="368808" cy="338930"/>
              </a:xfrm>
              <a:custGeom>
                <a:avLst/>
                <a:gdLst>
                  <a:gd name="T0" fmla="*/ 2147483646 w 395"/>
                  <a:gd name="T1" fmla="*/ 0 h 363"/>
                  <a:gd name="T2" fmla="*/ 2147483646 w 395"/>
                  <a:gd name="T3" fmla="*/ 2147483646 h 363"/>
                  <a:gd name="T4" fmla="*/ 2147483646 w 395"/>
                  <a:gd name="T5" fmla="*/ 2147483646 h 363"/>
                  <a:gd name="T6" fmla="*/ 2147483646 w 395"/>
                  <a:gd name="T7" fmla="*/ 2147483646 h 363"/>
                  <a:gd name="T8" fmla="*/ 2147483646 w 395"/>
                  <a:gd name="T9" fmla="*/ 2147483646 h 363"/>
                  <a:gd name="T10" fmla="*/ 2147483646 w 395"/>
                  <a:gd name="T11" fmla="*/ 2147483646 h 363"/>
                  <a:gd name="T12" fmla="*/ 2147483646 w 395"/>
                  <a:gd name="T13" fmla="*/ 2147483646 h 363"/>
                  <a:gd name="T14" fmla="*/ 2147483646 w 395"/>
                  <a:gd name="T15" fmla="*/ 2147483646 h 363"/>
                  <a:gd name="T16" fmla="*/ 2147483646 w 395"/>
                  <a:gd name="T17" fmla="*/ 2147483646 h 363"/>
                  <a:gd name="T18" fmla="*/ 2147483646 w 395"/>
                  <a:gd name="T19" fmla="*/ 2147483646 h 363"/>
                  <a:gd name="T20" fmla="*/ 0 w 395"/>
                  <a:gd name="T21" fmla="*/ 2147483646 h 363"/>
                  <a:gd name="T22" fmla="*/ 2147483646 w 395"/>
                  <a:gd name="T23" fmla="*/ 0 h 363"/>
                  <a:gd name="T24" fmla="*/ 2147483646 w 395"/>
                  <a:gd name="T25" fmla="*/ 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5"/>
                  <a:gd name="T40" fmla="*/ 0 h 363"/>
                  <a:gd name="T41" fmla="*/ 395 w 395"/>
                  <a:gd name="T42" fmla="*/ 363 h 3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5" h="363">
                    <a:moveTo>
                      <a:pt x="45" y="0"/>
                    </a:moveTo>
                    <a:lnTo>
                      <a:pt x="72" y="35"/>
                    </a:lnTo>
                    <a:lnTo>
                      <a:pt x="45" y="71"/>
                    </a:lnTo>
                    <a:lnTo>
                      <a:pt x="214" y="107"/>
                    </a:lnTo>
                    <a:lnTo>
                      <a:pt x="395" y="213"/>
                    </a:lnTo>
                    <a:lnTo>
                      <a:pt x="354" y="249"/>
                    </a:lnTo>
                    <a:lnTo>
                      <a:pt x="214" y="228"/>
                    </a:lnTo>
                    <a:lnTo>
                      <a:pt x="129" y="363"/>
                    </a:lnTo>
                    <a:lnTo>
                      <a:pt x="5" y="335"/>
                    </a:lnTo>
                    <a:lnTo>
                      <a:pt x="17" y="156"/>
                    </a:lnTo>
                    <a:lnTo>
                      <a:pt x="0" y="35"/>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59" name="Freeform 34">
                <a:extLst>
                  <a:ext uri="{FF2B5EF4-FFF2-40B4-BE49-F238E27FC236}">
                    <a16:creationId xmlns:a16="http://schemas.microsoft.com/office/drawing/2014/main" id="{A9B9AFDA-9F04-1F98-440B-3B628E000018}"/>
                  </a:ext>
                </a:extLst>
              </p:cNvPr>
              <p:cNvSpPr>
                <a:spLocks/>
              </p:cNvSpPr>
              <p:nvPr/>
            </p:nvSpPr>
            <p:spPr bwMode="auto">
              <a:xfrm>
                <a:off x="4756436" y="2234873"/>
                <a:ext cx="68159" cy="59756"/>
              </a:xfrm>
              <a:custGeom>
                <a:avLst/>
                <a:gdLst>
                  <a:gd name="T0" fmla="*/ 0 w 73"/>
                  <a:gd name="T1" fmla="*/ 0 h 64"/>
                  <a:gd name="T2" fmla="*/ 2147483646 w 73"/>
                  <a:gd name="T3" fmla="*/ 2147483646 h 64"/>
                  <a:gd name="T4" fmla="*/ 2147483646 w 73"/>
                  <a:gd name="T5" fmla="*/ 2147483646 h 64"/>
                  <a:gd name="T6" fmla="*/ 0 w 73"/>
                  <a:gd name="T7" fmla="*/ 0 h 64"/>
                  <a:gd name="T8" fmla="*/ 0 w 73"/>
                  <a:gd name="T9" fmla="*/ 0 h 64"/>
                  <a:gd name="T10" fmla="*/ 0 60000 65536"/>
                  <a:gd name="T11" fmla="*/ 0 60000 65536"/>
                  <a:gd name="T12" fmla="*/ 0 60000 65536"/>
                  <a:gd name="T13" fmla="*/ 0 60000 65536"/>
                  <a:gd name="T14" fmla="*/ 0 60000 65536"/>
                  <a:gd name="T15" fmla="*/ 0 w 73"/>
                  <a:gd name="T16" fmla="*/ 0 h 64"/>
                  <a:gd name="T17" fmla="*/ 73 w 73"/>
                  <a:gd name="T18" fmla="*/ 64 h 64"/>
                </a:gdLst>
                <a:ahLst/>
                <a:cxnLst>
                  <a:cxn ang="T10">
                    <a:pos x="T0" y="T1"/>
                  </a:cxn>
                  <a:cxn ang="T11">
                    <a:pos x="T2" y="T3"/>
                  </a:cxn>
                  <a:cxn ang="T12">
                    <a:pos x="T4" y="T5"/>
                  </a:cxn>
                  <a:cxn ang="T13">
                    <a:pos x="T6" y="T7"/>
                  </a:cxn>
                  <a:cxn ang="T14">
                    <a:pos x="T8" y="T9"/>
                  </a:cxn>
                </a:cxnLst>
                <a:rect l="T15" t="T16" r="T17" b="T18"/>
                <a:pathLst>
                  <a:path w="73" h="64">
                    <a:moveTo>
                      <a:pt x="0" y="0"/>
                    </a:moveTo>
                    <a:lnTo>
                      <a:pt x="31" y="64"/>
                    </a:lnTo>
                    <a:lnTo>
                      <a:pt x="73" y="2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60" name="Freeform 35">
                <a:extLst>
                  <a:ext uri="{FF2B5EF4-FFF2-40B4-BE49-F238E27FC236}">
                    <a16:creationId xmlns:a16="http://schemas.microsoft.com/office/drawing/2014/main" id="{A10E773A-B0EE-8556-5417-E35D785B7CC1}"/>
                  </a:ext>
                </a:extLst>
              </p:cNvPr>
              <p:cNvSpPr>
                <a:spLocks/>
              </p:cNvSpPr>
              <p:nvPr/>
            </p:nvSpPr>
            <p:spPr bwMode="auto">
              <a:xfrm>
                <a:off x="5135514" y="2420678"/>
                <a:ext cx="77496" cy="80297"/>
              </a:xfrm>
              <a:custGeom>
                <a:avLst/>
                <a:gdLst>
                  <a:gd name="T0" fmla="*/ 0 w 83"/>
                  <a:gd name="T1" fmla="*/ 0 h 86"/>
                  <a:gd name="T2" fmla="*/ 2147483646 w 83"/>
                  <a:gd name="T3" fmla="*/ 2147483646 h 86"/>
                  <a:gd name="T4" fmla="*/ 2147483646 w 83"/>
                  <a:gd name="T5" fmla="*/ 2147483646 h 86"/>
                  <a:gd name="T6" fmla="*/ 2147483646 w 83"/>
                  <a:gd name="T7" fmla="*/ 0 h 86"/>
                  <a:gd name="T8" fmla="*/ 0 w 83"/>
                  <a:gd name="T9" fmla="*/ 0 h 86"/>
                  <a:gd name="T10" fmla="*/ 0 w 83"/>
                  <a:gd name="T11" fmla="*/ 0 h 86"/>
                  <a:gd name="T12" fmla="*/ 0 60000 65536"/>
                  <a:gd name="T13" fmla="*/ 0 60000 65536"/>
                  <a:gd name="T14" fmla="*/ 0 60000 65536"/>
                  <a:gd name="T15" fmla="*/ 0 60000 65536"/>
                  <a:gd name="T16" fmla="*/ 0 60000 65536"/>
                  <a:gd name="T17" fmla="*/ 0 60000 65536"/>
                  <a:gd name="T18" fmla="*/ 0 w 83"/>
                  <a:gd name="T19" fmla="*/ 0 h 86"/>
                  <a:gd name="T20" fmla="*/ 83 w 8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83" h="86">
                    <a:moveTo>
                      <a:pt x="0" y="0"/>
                    </a:moveTo>
                    <a:lnTo>
                      <a:pt x="59" y="86"/>
                    </a:lnTo>
                    <a:lnTo>
                      <a:pt x="83" y="43"/>
                    </a:lnTo>
                    <a:lnTo>
                      <a:pt x="33"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61" name="Freeform 36">
                <a:extLst>
                  <a:ext uri="{FF2B5EF4-FFF2-40B4-BE49-F238E27FC236}">
                    <a16:creationId xmlns:a16="http://schemas.microsoft.com/office/drawing/2014/main" id="{404FBCDB-4014-3A22-5834-F4249249F23C}"/>
                  </a:ext>
                </a:extLst>
              </p:cNvPr>
              <p:cNvSpPr>
                <a:spLocks/>
              </p:cNvSpPr>
              <p:nvPr/>
            </p:nvSpPr>
            <p:spPr bwMode="auto">
              <a:xfrm>
                <a:off x="5190602" y="2394534"/>
                <a:ext cx="64425" cy="59756"/>
              </a:xfrm>
              <a:custGeom>
                <a:avLst/>
                <a:gdLst>
                  <a:gd name="T0" fmla="*/ 0 w 69"/>
                  <a:gd name="T1" fmla="*/ 0 h 64"/>
                  <a:gd name="T2" fmla="*/ 2147483646 w 69"/>
                  <a:gd name="T3" fmla="*/ 2147483646 h 64"/>
                  <a:gd name="T4" fmla="*/ 2147483646 w 69"/>
                  <a:gd name="T5" fmla="*/ 2147483646 h 64"/>
                  <a:gd name="T6" fmla="*/ 2147483646 w 69"/>
                  <a:gd name="T7" fmla="*/ 2147483646 h 64"/>
                  <a:gd name="T8" fmla="*/ 0 w 69"/>
                  <a:gd name="T9" fmla="*/ 0 h 64"/>
                  <a:gd name="T10" fmla="*/ 0 w 69"/>
                  <a:gd name="T11" fmla="*/ 0 h 64"/>
                  <a:gd name="T12" fmla="*/ 0 60000 65536"/>
                  <a:gd name="T13" fmla="*/ 0 60000 65536"/>
                  <a:gd name="T14" fmla="*/ 0 60000 65536"/>
                  <a:gd name="T15" fmla="*/ 0 60000 65536"/>
                  <a:gd name="T16" fmla="*/ 0 60000 65536"/>
                  <a:gd name="T17" fmla="*/ 0 60000 65536"/>
                  <a:gd name="T18" fmla="*/ 0 w 69"/>
                  <a:gd name="T19" fmla="*/ 0 h 64"/>
                  <a:gd name="T20" fmla="*/ 69 w 69"/>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9" h="64">
                    <a:moveTo>
                      <a:pt x="0" y="0"/>
                    </a:moveTo>
                    <a:lnTo>
                      <a:pt x="8" y="21"/>
                    </a:lnTo>
                    <a:lnTo>
                      <a:pt x="69" y="64"/>
                    </a:lnTo>
                    <a:lnTo>
                      <a:pt x="65"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62" name="Freeform 37">
                <a:extLst>
                  <a:ext uri="{FF2B5EF4-FFF2-40B4-BE49-F238E27FC236}">
                    <a16:creationId xmlns:a16="http://schemas.microsoft.com/office/drawing/2014/main" id="{5C7D7ABD-9791-B690-EC0A-C4FEC2050021}"/>
                  </a:ext>
                </a:extLst>
              </p:cNvPr>
              <p:cNvSpPr>
                <a:spLocks/>
              </p:cNvSpPr>
              <p:nvPr/>
            </p:nvSpPr>
            <p:spPr bwMode="auto">
              <a:xfrm>
                <a:off x="5927284" y="2314237"/>
                <a:ext cx="73762" cy="86833"/>
              </a:xfrm>
              <a:custGeom>
                <a:avLst/>
                <a:gdLst>
                  <a:gd name="T0" fmla="*/ 0 w 79"/>
                  <a:gd name="T1" fmla="*/ 0 h 93"/>
                  <a:gd name="T2" fmla="*/ 0 w 79"/>
                  <a:gd name="T3" fmla="*/ 2147483646 h 93"/>
                  <a:gd name="T4" fmla="*/ 2147483646 w 79"/>
                  <a:gd name="T5" fmla="*/ 2147483646 h 93"/>
                  <a:gd name="T6" fmla="*/ 2147483646 w 79"/>
                  <a:gd name="T7" fmla="*/ 2147483646 h 93"/>
                  <a:gd name="T8" fmla="*/ 0 w 79"/>
                  <a:gd name="T9" fmla="*/ 0 h 93"/>
                  <a:gd name="T10" fmla="*/ 0 w 79"/>
                  <a:gd name="T11" fmla="*/ 0 h 93"/>
                  <a:gd name="T12" fmla="*/ 0 60000 65536"/>
                  <a:gd name="T13" fmla="*/ 0 60000 65536"/>
                  <a:gd name="T14" fmla="*/ 0 60000 65536"/>
                  <a:gd name="T15" fmla="*/ 0 60000 65536"/>
                  <a:gd name="T16" fmla="*/ 0 60000 65536"/>
                  <a:gd name="T17" fmla="*/ 0 60000 65536"/>
                  <a:gd name="T18" fmla="*/ 0 w 79"/>
                  <a:gd name="T19" fmla="*/ 0 h 93"/>
                  <a:gd name="T20" fmla="*/ 79 w 79"/>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79" h="93">
                    <a:moveTo>
                      <a:pt x="0" y="0"/>
                    </a:moveTo>
                    <a:lnTo>
                      <a:pt x="0" y="71"/>
                    </a:lnTo>
                    <a:lnTo>
                      <a:pt x="57" y="93"/>
                    </a:lnTo>
                    <a:lnTo>
                      <a:pt x="79" y="5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63" name="Freeform 38">
                <a:extLst>
                  <a:ext uri="{FF2B5EF4-FFF2-40B4-BE49-F238E27FC236}">
                    <a16:creationId xmlns:a16="http://schemas.microsoft.com/office/drawing/2014/main" id="{2984EDF4-19CC-622D-C733-6DEF3FCFCBBB}"/>
                  </a:ext>
                </a:extLst>
              </p:cNvPr>
              <p:cNvSpPr>
                <a:spLocks/>
              </p:cNvSpPr>
              <p:nvPr/>
            </p:nvSpPr>
            <p:spPr bwMode="auto">
              <a:xfrm>
                <a:off x="4887153" y="2565400"/>
                <a:ext cx="99905" cy="132584"/>
              </a:xfrm>
              <a:custGeom>
                <a:avLst/>
                <a:gdLst>
                  <a:gd name="T0" fmla="*/ 2147483646 w 107"/>
                  <a:gd name="T1" fmla="*/ 0 h 142"/>
                  <a:gd name="T2" fmla="*/ 2147483646 w 107"/>
                  <a:gd name="T3" fmla="*/ 2147483646 h 142"/>
                  <a:gd name="T4" fmla="*/ 0 w 107"/>
                  <a:gd name="T5" fmla="*/ 2147483646 h 142"/>
                  <a:gd name="T6" fmla="*/ 2147483646 w 107"/>
                  <a:gd name="T7" fmla="*/ 2147483646 h 142"/>
                  <a:gd name="T8" fmla="*/ 2147483646 w 107"/>
                  <a:gd name="T9" fmla="*/ 2147483646 h 142"/>
                  <a:gd name="T10" fmla="*/ 2147483646 w 107"/>
                  <a:gd name="T11" fmla="*/ 0 h 142"/>
                  <a:gd name="T12" fmla="*/ 2147483646 w 107"/>
                  <a:gd name="T13" fmla="*/ 0 h 142"/>
                  <a:gd name="T14" fmla="*/ 0 60000 65536"/>
                  <a:gd name="T15" fmla="*/ 0 60000 65536"/>
                  <a:gd name="T16" fmla="*/ 0 60000 65536"/>
                  <a:gd name="T17" fmla="*/ 0 60000 65536"/>
                  <a:gd name="T18" fmla="*/ 0 60000 65536"/>
                  <a:gd name="T19" fmla="*/ 0 60000 65536"/>
                  <a:gd name="T20" fmla="*/ 0 60000 65536"/>
                  <a:gd name="T21" fmla="*/ 0 w 107"/>
                  <a:gd name="T22" fmla="*/ 0 h 142"/>
                  <a:gd name="T23" fmla="*/ 107 w 107"/>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142">
                    <a:moveTo>
                      <a:pt x="55" y="0"/>
                    </a:moveTo>
                    <a:lnTo>
                      <a:pt x="47" y="33"/>
                    </a:lnTo>
                    <a:lnTo>
                      <a:pt x="0" y="42"/>
                    </a:lnTo>
                    <a:lnTo>
                      <a:pt x="7" y="142"/>
                    </a:lnTo>
                    <a:lnTo>
                      <a:pt x="107" y="42"/>
                    </a:lnTo>
                    <a:lnTo>
                      <a:pt x="5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28" name="Freeform 39">
                <a:extLst>
                  <a:ext uri="{FF2B5EF4-FFF2-40B4-BE49-F238E27FC236}">
                    <a16:creationId xmlns:a16="http://schemas.microsoft.com/office/drawing/2014/main" id="{1DA90ADA-DB5C-C674-1010-58415BCC8BE4}"/>
                  </a:ext>
                </a:extLst>
              </p:cNvPr>
              <p:cNvSpPr>
                <a:spLocks/>
              </p:cNvSpPr>
              <p:nvPr/>
            </p:nvSpPr>
            <p:spPr bwMode="auto">
              <a:xfrm>
                <a:off x="5072957" y="2589676"/>
                <a:ext cx="78430" cy="108308"/>
              </a:xfrm>
              <a:custGeom>
                <a:avLst/>
                <a:gdLst>
                  <a:gd name="T0" fmla="*/ 2147483646 w 84"/>
                  <a:gd name="T1" fmla="*/ 0 h 116"/>
                  <a:gd name="T2" fmla="*/ 2147483646 w 84"/>
                  <a:gd name="T3" fmla="*/ 2147483646 h 116"/>
                  <a:gd name="T4" fmla="*/ 2147483646 w 84"/>
                  <a:gd name="T5" fmla="*/ 2147483646 h 116"/>
                  <a:gd name="T6" fmla="*/ 0 w 84"/>
                  <a:gd name="T7" fmla="*/ 2147483646 h 116"/>
                  <a:gd name="T8" fmla="*/ 2147483646 w 84"/>
                  <a:gd name="T9" fmla="*/ 0 h 116"/>
                  <a:gd name="T10" fmla="*/ 2147483646 w 84"/>
                  <a:gd name="T11" fmla="*/ 0 h 116"/>
                  <a:gd name="T12" fmla="*/ 0 60000 65536"/>
                  <a:gd name="T13" fmla="*/ 0 60000 65536"/>
                  <a:gd name="T14" fmla="*/ 0 60000 65536"/>
                  <a:gd name="T15" fmla="*/ 0 60000 65536"/>
                  <a:gd name="T16" fmla="*/ 0 60000 65536"/>
                  <a:gd name="T17" fmla="*/ 0 60000 65536"/>
                  <a:gd name="T18" fmla="*/ 0 w 84"/>
                  <a:gd name="T19" fmla="*/ 0 h 116"/>
                  <a:gd name="T20" fmla="*/ 84 w 84"/>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84" h="116">
                    <a:moveTo>
                      <a:pt x="38" y="0"/>
                    </a:moveTo>
                    <a:lnTo>
                      <a:pt x="84" y="23"/>
                    </a:lnTo>
                    <a:lnTo>
                      <a:pt x="77" y="116"/>
                    </a:lnTo>
                    <a:lnTo>
                      <a:pt x="0" y="73"/>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29" name="Freeform 40">
                <a:extLst>
                  <a:ext uri="{FF2B5EF4-FFF2-40B4-BE49-F238E27FC236}">
                    <a16:creationId xmlns:a16="http://schemas.microsoft.com/office/drawing/2014/main" id="{279EC1A2-1174-F41E-7289-499146912DEC}"/>
                  </a:ext>
                </a:extLst>
              </p:cNvPr>
              <p:cNvSpPr>
                <a:spLocks/>
              </p:cNvSpPr>
              <p:nvPr/>
            </p:nvSpPr>
            <p:spPr bwMode="auto">
              <a:xfrm>
                <a:off x="5215812" y="2864181"/>
                <a:ext cx="42016" cy="82165"/>
              </a:xfrm>
              <a:custGeom>
                <a:avLst/>
                <a:gdLst>
                  <a:gd name="T0" fmla="*/ 2147483646 w 45"/>
                  <a:gd name="T1" fmla="*/ 0 h 88"/>
                  <a:gd name="T2" fmla="*/ 2147483646 w 45"/>
                  <a:gd name="T3" fmla="*/ 2147483646 h 88"/>
                  <a:gd name="T4" fmla="*/ 0 w 45"/>
                  <a:gd name="T5" fmla="*/ 2147483646 h 88"/>
                  <a:gd name="T6" fmla="*/ 2147483646 w 45"/>
                  <a:gd name="T7" fmla="*/ 0 h 88"/>
                  <a:gd name="T8" fmla="*/ 2147483646 w 45"/>
                  <a:gd name="T9" fmla="*/ 0 h 88"/>
                  <a:gd name="T10" fmla="*/ 0 60000 65536"/>
                  <a:gd name="T11" fmla="*/ 0 60000 65536"/>
                  <a:gd name="T12" fmla="*/ 0 60000 65536"/>
                  <a:gd name="T13" fmla="*/ 0 60000 65536"/>
                  <a:gd name="T14" fmla="*/ 0 60000 65536"/>
                  <a:gd name="T15" fmla="*/ 0 w 45"/>
                  <a:gd name="T16" fmla="*/ 0 h 88"/>
                  <a:gd name="T17" fmla="*/ 45 w 45"/>
                  <a:gd name="T18" fmla="*/ 88 h 88"/>
                </a:gdLst>
                <a:ahLst/>
                <a:cxnLst>
                  <a:cxn ang="T10">
                    <a:pos x="T0" y="T1"/>
                  </a:cxn>
                  <a:cxn ang="T11">
                    <a:pos x="T2" y="T3"/>
                  </a:cxn>
                  <a:cxn ang="T12">
                    <a:pos x="T4" y="T5"/>
                  </a:cxn>
                  <a:cxn ang="T13">
                    <a:pos x="T6" y="T7"/>
                  </a:cxn>
                  <a:cxn ang="T14">
                    <a:pos x="T8" y="T9"/>
                  </a:cxn>
                </a:cxnLst>
                <a:rect l="T15" t="T16" r="T17" b="T18"/>
                <a:pathLst>
                  <a:path w="45" h="88">
                    <a:moveTo>
                      <a:pt x="2" y="0"/>
                    </a:moveTo>
                    <a:lnTo>
                      <a:pt x="45" y="41"/>
                    </a:lnTo>
                    <a:lnTo>
                      <a:pt x="0" y="88"/>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0" name="Freeform 41">
                <a:extLst>
                  <a:ext uri="{FF2B5EF4-FFF2-40B4-BE49-F238E27FC236}">
                    <a16:creationId xmlns:a16="http://schemas.microsoft.com/office/drawing/2014/main" id="{9E65DED0-338C-E4C1-0203-ADBBEFA26E7F}"/>
                  </a:ext>
                </a:extLst>
              </p:cNvPr>
              <p:cNvSpPr>
                <a:spLocks/>
              </p:cNvSpPr>
              <p:nvPr/>
            </p:nvSpPr>
            <p:spPr bwMode="auto">
              <a:xfrm>
                <a:off x="5175663" y="2994897"/>
                <a:ext cx="68159" cy="49486"/>
              </a:xfrm>
              <a:custGeom>
                <a:avLst/>
                <a:gdLst>
                  <a:gd name="T0" fmla="*/ 0 w 73"/>
                  <a:gd name="T1" fmla="*/ 0 h 53"/>
                  <a:gd name="T2" fmla="*/ 2147483646 w 73"/>
                  <a:gd name="T3" fmla="*/ 2147483646 h 53"/>
                  <a:gd name="T4" fmla="*/ 2147483646 w 73"/>
                  <a:gd name="T5" fmla="*/ 2147483646 h 53"/>
                  <a:gd name="T6" fmla="*/ 0 w 73"/>
                  <a:gd name="T7" fmla="*/ 0 h 53"/>
                  <a:gd name="T8" fmla="*/ 0 w 73"/>
                  <a:gd name="T9" fmla="*/ 0 h 53"/>
                  <a:gd name="T10" fmla="*/ 0 60000 65536"/>
                  <a:gd name="T11" fmla="*/ 0 60000 65536"/>
                  <a:gd name="T12" fmla="*/ 0 60000 65536"/>
                  <a:gd name="T13" fmla="*/ 0 60000 65536"/>
                  <a:gd name="T14" fmla="*/ 0 60000 65536"/>
                  <a:gd name="T15" fmla="*/ 0 w 73"/>
                  <a:gd name="T16" fmla="*/ 0 h 53"/>
                  <a:gd name="T17" fmla="*/ 73 w 73"/>
                  <a:gd name="T18" fmla="*/ 53 h 53"/>
                </a:gdLst>
                <a:ahLst/>
                <a:cxnLst>
                  <a:cxn ang="T10">
                    <a:pos x="T0" y="T1"/>
                  </a:cxn>
                  <a:cxn ang="T11">
                    <a:pos x="T2" y="T3"/>
                  </a:cxn>
                  <a:cxn ang="T12">
                    <a:pos x="T4" y="T5"/>
                  </a:cxn>
                  <a:cxn ang="T13">
                    <a:pos x="T6" y="T7"/>
                  </a:cxn>
                  <a:cxn ang="T14">
                    <a:pos x="T8" y="T9"/>
                  </a:cxn>
                </a:cxnLst>
                <a:rect l="T15" t="T16" r="T17" b="T18"/>
                <a:pathLst>
                  <a:path w="73" h="53">
                    <a:moveTo>
                      <a:pt x="0" y="0"/>
                    </a:moveTo>
                    <a:lnTo>
                      <a:pt x="73" y="36"/>
                    </a:lnTo>
                    <a:lnTo>
                      <a:pt x="21"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1" name="Freeform 42">
                <a:extLst>
                  <a:ext uri="{FF2B5EF4-FFF2-40B4-BE49-F238E27FC236}">
                    <a16:creationId xmlns:a16="http://schemas.microsoft.com/office/drawing/2014/main" id="{D02124E1-EABE-8459-A5E7-80760110A1F6}"/>
                  </a:ext>
                </a:extLst>
              </p:cNvPr>
              <p:cNvSpPr>
                <a:spLocks/>
              </p:cNvSpPr>
              <p:nvPr/>
            </p:nvSpPr>
            <p:spPr bwMode="auto">
              <a:xfrm>
                <a:off x="5261563" y="3094802"/>
                <a:ext cx="60690" cy="56021"/>
              </a:xfrm>
              <a:custGeom>
                <a:avLst/>
                <a:gdLst>
                  <a:gd name="T0" fmla="*/ 0 w 65"/>
                  <a:gd name="T1" fmla="*/ 0 h 60"/>
                  <a:gd name="T2" fmla="*/ 2147483646 w 65"/>
                  <a:gd name="T3" fmla="*/ 2147483646 h 60"/>
                  <a:gd name="T4" fmla="*/ 2147483646 w 65"/>
                  <a:gd name="T5" fmla="*/ 2147483646 h 60"/>
                  <a:gd name="T6" fmla="*/ 0 w 65"/>
                  <a:gd name="T7" fmla="*/ 0 h 60"/>
                  <a:gd name="T8" fmla="*/ 0 w 65"/>
                  <a:gd name="T9" fmla="*/ 0 h 60"/>
                  <a:gd name="T10" fmla="*/ 0 60000 65536"/>
                  <a:gd name="T11" fmla="*/ 0 60000 65536"/>
                  <a:gd name="T12" fmla="*/ 0 60000 65536"/>
                  <a:gd name="T13" fmla="*/ 0 60000 65536"/>
                  <a:gd name="T14" fmla="*/ 0 60000 65536"/>
                  <a:gd name="T15" fmla="*/ 0 w 65"/>
                  <a:gd name="T16" fmla="*/ 0 h 60"/>
                  <a:gd name="T17" fmla="*/ 65 w 65"/>
                  <a:gd name="T18" fmla="*/ 60 h 60"/>
                </a:gdLst>
                <a:ahLst/>
                <a:cxnLst>
                  <a:cxn ang="T10">
                    <a:pos x="T0" y="T1"/>
                  </a:cxn>
                  <a:cxn ang="T11">
                    <a:pos x="T2" y="T3"/>
                  </a:cxn>
                  <a:cxn ang="T12">
                    <a:pos x="T4" y="T5"/>
                  </a:cxn>
                  <a:cxn ang="T13">
                    <a:pos x="T6" y="T7"/>
                  </a:cxn>
                  <a:cxn ang="T14">
                    <a:pos x="T8" y="T9"/>
                  </a:cxn>
                </a:cxnLst>
                <a:rect l="T15" t="T16" r="T17" b="T18"/>
                <a:pathLst>
                  <a:path w="65" h="60">
                    <a:moveTo>
                      <a:pt x="0" y="0"/>
                    </a:moveTo>
                    <a:lnTo>
                      <a:pt x="48" y="7"/>
                    </a:lnTo>
                    <a:lnTo>
                      <a:pt x="65" y="6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2" name="Freeform 43">
                <a:extLst>
                  <a:ext uri="{FF2B5EF4-FFF2-40B4-BE49-F238E27FC236}">
                    <a16:creationId xmlns:a16="http://schemas.microsoft.com/office/drawing/2014/main" id="{C999DB31-6DBC-E56B-EA0F-47570BD188C7}"/>
                  </a:ext>
                </a:extLst>
              </p:cNvPr>
              <p:cNvSpPr>
                <a:spLocks/>
              </p:cNvSpPr>
              <p:nvPr/>
            </p:nvSpPr>
            <p:spPr bwMode="auto">
              <a:xfrm>
                <a:off x="5279303" y="3157359"/>
                <a:ext cx="42950" cy="74695"/>
              </a:xfrm>
              <a:custGeom>
                <a:avLst/>
                <a:gdLst>
                  <a:gd name="T0" fmla="*/ 0 w 46"/>
                  <a:gd name="T1" fmla="*/ 0 h 80"/>
                  <a:gd name="T2" fmla="*/ 2147483646 w 46"/>
                  <a:gd name="T3" fmla="*/ 2147483646 h 80"/>
                  <a:gd name="T4" fmla="*/ 2147483646 w 46"/>
                  <a:gd name="T5" fmla="*/ 2147483646 h 80"/>
                  <a:gd name="T6" fmla="*/ 0 w 46"/>
                  <a:gd name="T7" fmla="*/ 0 h 80"/>
                  <a:gd name="T8" fmla="*/ 0 w 46"/>
                  <a:gd name="T9" fmla="*/ 0 h 80"/>
                  <a:gd name="T10" fmla="*/ 0 60000 65536"/>
                  <a:gd name="T11" fmla="*/ 0 60000 65536"/>
                  <a:gd name="T12" fmla="*/ 0 60000 65536"/>
                  <a:gd name="T13" fmla="*/ 0 60000 65536"/>
                  <a:gd name="T14" fmla="*/ 0 60000 65536"/>
                  <a:gd name="T15" fmla="*/ 0 w 46"/>
                  <a:gd name="T16" fmla="*/ 0 h 80"/>
                  <a:gd name="T17" fmla="*/ 46 w 46"/>
                  <a:gd name="T18" fmla="*/ 80 h 80"/>
                </a:gdLst>
                <a:ahLst/>
                <a:cxnLst>
                  <a:cxn ang="T10">
                    <a:pos x="T0" y="T1"/>
                  </a:cxn>
                  <a:cxn ang="T11">
                    <a:pos x="T2" y="T3"/>
                  </a:cxn>
                  <a:cxn ang="T12">
                    <a:pos x="T4" y="T5"/>
                  </a:cxn>
                  <a:cxn ang="T13">
                    <a:pos x="T6" y="T7"/>
                  </a:cxn>
                  <a:cxn ang="T14">
                    <a:pos x="T8" y="T9"/>
                  </a:cxn>
                </a:cxnLst>
                <a:rect l="T15" t="T16" r="T17" b="T18"/>
                <a:pathLst>
                  <a:path w="46" h="80">
                    <a:moveTo>
                      <a:pt x="0" y="0"/>
                    </a:moveTo>
                    <a:lnTo>
                      <a:pt x="46" y="16"/>
                    </a:lnTo>
                    <a:lnTo>
                      <a:pt x="34" y="8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3" name="Freeform 44">
                <a:extLst>
                  <a:ext uri="{FF2B5EF4-FFF2-40B4-BE49-F238E27FC236}">
                    <a16:creationId xmlns:a16="http://schemas.microsoft.com/office/drawing/2014/main" id="{FCAAEBD7-43CC-D57D-6B73-BF422C9991F9}"/>
                  </a:ext>
                </a:extLst>
              </p:cNvPr>
              <p:cNvSpPr>
                <a:spLocks/>
              </p:cNvSpPr>
              <p:nvPr/>
            </p:nvSpPr>
            <p:spPr bwMode="auto">
              <a:xfrm>
                <a:off x="5328788" y="3259132"/>
                <a:ext cx="111109" cy="126048"/>
              </a:xfrm>
              <a:custGeom>
                <a:avLst/>
                <a:gdLst>
                  <a:gd name="T0" fmla="*/ 2147483646 w 119"/>
                  <a:gd name="T1" fmla="*/ 0 h 135"/>
                  <a:gd name="T2" fmla="*/ 2147483646 w 119"/>
                  <a:gd name="T3" fmla="*/ 2147483646 h 135"/>
                  <a:gd name="T4" fmla="*/ 2147483646 w 119"/>
                  <a:gd name="T5" fmla="*/ 2147483646 h 135"/>
                  <a:gd name="T6" fmla="*/ 0 w 119"/>
                  <a:gd name="T7" fmla="*/ 2147483646 h 135"/>
                  <a:gd name="T8" fmla="*/ 0 w 119"/>
                  <a:gd name="T9" fmla="*/ 2147483646 h 135"/>
                  <a:gd name="T10" fmla="*/ 2147483646 w 119"/>
                  <a:gd name="T11" fmla="*/ 2147483646 h 135"/>
                  <a:gd name="T12" fmla="*/ 2147483646 w 119"/>
                  <a:gd name="T13" fmla="*/ 0 h 135"/>
                  <a:gd name="T14" fmla="*/ 2147483646 w 119"/>
                  <a:gd name="T15" fmla="*/ 0 h 135"/>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135"/>
                  <a:gd name="T26" fmla="*/ 119 w 119"/>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135">
                    <a:moveTo>
                      <a:pt x="52" y="0"/>
                    </a:moveTo>
                    <a:lnTo>
                      <a:pt x="119" y="28"/>
                    </a:lnTo>
                    <a:lnTo>
                      <a:pt x="57" y="135"/>
                    </a:lnTo>
                    <a:lnTo>
                      <a:pt x="0" y="119"/>
                    </a:lnTo>
                    <a:lnTo>
                      <a:pt x="0" y="43"/>
                    </a:lnTo>
                    <a:lnTo>
                      <a:pt x="61" y="47"/>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4" name="Freeform 45">
                <a:extLst>
                  <a:ext uri="{FF2B5EF4-FFF2-40B4-BE49-F238E27FC236}">
                    <a16:creationId xmlns:a16="http://schemas.microsoft.com/office/drawing/2014/main" id="{FF226A2C-8DFF-7F0B-D218-4C1B8549E245}"/>
                  </a:ext>
                </a:extLst>
              </p:cNvPr>
              <p:cNvSpPr>
                <a:spLocks/>
              </p:cNvSpPr>
              <p:nvPr/>
            </p:nvSpPr>
            <p:spPr bwMode="auto">
              <a:xfrm>
                <a:off x="5396948" y="3591525"/>
                <a:ext cx="60690" cy="48552"/>
              </a:xfrm>
              <a:custGeom>
                <a:avLst/>
                <a:gdLst>
                  <a:gd name="T0" fmla="*/ 0 w 65"/>
                  <a:gd name="T1" fmla="*/ 0 h 52"/>
                  <a:gd name="T2" fmla="*/ 2147483646 w 65"/>
                  <a:gd name="T3" fmla="*/ 2147483646 h 52"/>
                  <a:gd name="T4" fmla="*/ 2147483646 w 65"/>
                  <a:gd name="T5" fmla="*/ 2147483646 h 52"/>
                  <a:gd name="T6" fmla="*/ 0 w 65"/>
                  <a:gd name="T7" fmla="*/ 0 h 52"/>
                  <a:gd name="T8" fmla="*/ 0 w 65"/>
                  <a:gd name="T9" fmla="*/ 0 h 52"/>
                  <a:gd name="T10" fmla="*/ 0 60000 65536"/>
                  <a:gd name="T11" fmla="*/ 0 60000 65536"/>
                  <a:gd name="T12" fmla="*/ 0 60000 65536"/>
                  <a:gd name="T13" fmla="*/ 0 60000 65536"/>
                  <a:gd name="T14" fmla="*/ 0 60000 65536"/>
                  <a:gd name="T15" fmla="*/ 0 w 65"/>
                  <a:gd name="T16" fmla="*/ 0 h 52"/>
                  <a:gd name="T17" fmla="*/ 65 w 65"/>
                  <a:gd name="T18" fmla="*/ 52 h 52"/>
                </a:gdLst>
                <a:ahLst/>
                <a:cxnLst>
                  <a:cxn ang="T10">
                    <a:pos x="T0" y="T1"/>
                  </a:cxn>
                  <a:cxn ang="T11">
                    <a:pos x="T2" y="T3"/>
                  </a:cxn>
                  <a:cxn ang="T12">
                    <a:pos x="T4" y="T5"/>
                  </a:cxn>
                  <a:cxn ang="T13">
                    <a:pos x="T6" y="T7"/>
                  </a:cxn>
                  <a:cxn ang="T14">
                    <a:pos x="T8" y="T9"/>
                  </a:cxn>
                </a:cxnLst>
                <a:rect l="T15" t="T16" r="T17" b="T18"/>
                <a:pathLst>
                  <a:path w="65" h="52">
                    <a:moveTo>
                      <a:pt x="0" y="0"/>
                    </a:moveTo>
                    <a:lnTo>
                      <a:pt x="65" y="38"/>
                    </a:lnTo>
                    <a:lnTo>
                      <a:pt x="50" y="52"/>
                    </a:lnTo>
                    <a:lnTo>
                      <a:pt x="0" y="0"/>
                    </a:lnTo>
                    <a:close/>
                  </a:path>
                </a:pathLst>
              </a:custGeom>
              <a:solidFill>
                <a:srgbClr val="000000"/>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5" name="Freeform 46">
                <a:extLst>
                  <a:ext uri="{FF2B5EF4-FFF2-40B4-BE49-F238E27FC236}">
                    <a16:creationId xmlns:a16="http://schemas.microsoft.com/office/drawing/2014/main" id="{5F8F659C-2ED3-5764-ABBC-B69CDCEE6F74}"/>
                  </a:ext>
                </a:extLst>
              </p:cNvPr>
              <p:cNvSpPr>
                <a:spLocks/>
              </p:cNvSpPr>
              <p:nvPr/>
            </p:nvSpPr>
            <p:spPr bwMode="auto">
              <a:xfrm>
                <a:off x="5332523" y="3718507"/>
                <a:ext cx="91502" cy="55088"/>
              </a:xfrm>
              <a:custGeom>
                <a:avLst/>
                <a:gdLst>
                  <a:gd name="T0" fmla="*/ 0 w 98"/>
                  <a:gd name="T1" fmla="*/ 2147483646 h 59"/>
                  <a:gd name="T2" fmla="*/ 2147483646 w 98"/>
                  <a:gd name="T3" fmla="*/ 0 h 59"/>
                  <a:gd name="T4" fmla="*/ 2147483646 w 98"/>
                  <a:gd name="T5" fmla="*/ 2147483646 h 59"/>
                  <a:gd name="T6" fmla="*/ 2147483646 w 98"/>
                  <a:gd name="T7" fmla="*/ 2147483646 h 59"/>
                  <a:gd name="T8" fmla="*/ 0 w 98"/>
                  <a:gd name="T9" fmla="*/ 2147483646 h 59"/>
                  <a:gd name="T10" fmla="*/ 0 w 98"/>
                  <a:gd name="T11" fmla="*/ 2147483646 h 59"/>
                  <a:gd name="T12" fmla="*/ 0 60000 65536"/>
                  <a:gd name="T13" fmla="*/ 0 60000 65536"/>
                  <a:gd name="T14" fmla="*/ 0 60000 65536"/>
                  <a:gd name="T15" fmla="*/ 0 60000 65536"/>
                  <a:gd name="T16" fmla="*/ 0 60000 65536"/>
                  <a:gd name="T17" fmla="*/ 0 60000 65536"/>
                  <a:gd name="T18" fmla="*/ 0 w 98"/>
                  <a:gd name="T19" fmla="*/ 0 h 59"/>
                  <a:gd name="T20" fmla="*/ 98 w 98"/>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98" h="59">
                    <a:moveTo>
                      <a:pt x="0" y="11"/>
                    </a:moveTo>
                    <a:lnTo>
                      <a:pt x="69" y="0"/>
                    </a:lnTo>
                    <a:lnTo>
                      <a:pt x="98" y="59"/>
                    </a:lnTo>
                    <a:lnTo>
                      <a:pt x="53" y="26"/>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6" name="Freeform 47">
                <a:extLst>
                  <a:ext uri="{FF2B5EF4-FFF2-40B4-BE49-F238E27FC236}">
                    <a16:creationId xmlns:a16="http://schemas.microsoft.com/office/drawing/2014/main" id="{AFB6079D-70E0-A53C-DAC0-0839A6176448}"/>
                  </a:ext>
                </a:extLst>
              </p:cNvPr>
              <p:cNvSpPr>
                <a:spLocks/>
              </p:cNvSpPr>
              <p:nvPr/>
            </p:nvSpPr>
            <p:spPr bwMode="auto">
              <a:xfrm>
                <a:off x="1623905" y="2557930"/>
                <a:ext cx="1115760" cy="1827232"/>
              </a:xfrm>
              <a:custGeom>
                <a:avLst/>
                <a:gdLst>
                  <a:gd name="T0" fmla="*/ 2147483646 w 1195"/>
                  <a:gd name="T1" fmla="*/ 0 h 1957"/>
                  <a:gd name="T2" fmla="*/ 0 w 1195"/>
                  <a:gd name="T3" fmla="*/ 2147483646 h 1957"/>
                  <a:gd name="T4" fmla="*/ 2147483646 w 1195"/>
                  <a:gd name="T5" fmla="*/ 2147483646 h 1957"/>
                  <a:gd name="T6" fmla="*/ 2147483646 w 1195"/>
                  <a:gd name="T7" fmla="*/ 2147483646 h 1957"/>
                  <a:gd name="T8" fmla="*/ 2147483646 w 1195"/>
                  <a:gd name="T9" fmla="*/ 2147483646 h 1957"/>
                  <a:gd name="T10" fmla="*/ 2147483646 w 1195"/>
                  <a:gd name="T11" fmla="*/ 2147483646 h 1957"/>
                  <a:gd name="T12" fmla="*/ 2147483646 w 1195"/>
                  <a:gd name="T13" fmla="*/ 2147483646 h 1957"/>
                  <a:gd name="T14" fmla="*/ 2147483646 w 1195"/>
                  <a:gd name="T15" fmla="*/ 2147483646 h 1957"/>
                  <a:gd name="T16" fmla="*/ 2147483646 w 1195"/>
                  <a:gd name="T17" fmla="*/ 2147483646 h 1957"/>
                  <a:gd name="T18" fmla="*/ 2147483646 w 1195"/>
                  <a:gd name="T19" fmla="*/ 2147483646 h 1957"/>
                  <a:gd name="T20" fmla="*/ 2147483646 w 1195"/>
                  <a:gd name="T21" fmla="*/ 2147483646 h 1957"/>
                  <a:gd name="T22" fmla="*/ 2147483646 w 1195"/>
                  <a:gd name="T23" fmla="*/ 2147483646 h 1957"/>
                  <a:gd name="T24" fmla="*/ 2147483646 w 1195"/>
                  <a:gd name="T25" fmla="*/ 2147483646 h 1957"/>
                  <a:gd name="T26" fmla="*/ 2147483646 w 1195"/>
                  <a:gd name="T27" fmla="*/ 2147483646 h 1957"/>
                  <a:gd name="T28" fmla="*/ 2147483646 w 1195"/>
                  <a:gd name="T29" fmla="*/ 2147483646 h 1957"/>
                  <a:gd name="T30" fmla="*/ 2147483646 w 1195"/>
                  <a:gd name="T31" fmla="*/ 2147483646 h 1957"/>
                  <a:gd name="T32" fmla="*/ 2147483646 w 1195"/>
                  <a:gd name="T33" fmla="*/ 2147483646 h 1957"/>
                  <a:gd name="T34" fmla="*/ 2147483646 w 1195"/>
                  <a:gd name="T35" fmla="*/ 2147483646 h 1957"/>
                  <a:gd name="T36" fmla="*/ 2147483646 w 1195"/>
                  <a:gd name="T37" fmla="*/ 2147483646 h 1957"/>
                  <a:gd name="T38" fmla="*/ 2147483646 w 1195"/>
                  <a:gd name="T39" fmla="*/ 2147483646 h 1957"/>
                  <a:gd name="T40" fmla="*/ 2147483646 w 1195"/>
                  <a:gd name="T41" fmla="*/ 2147483646 h 1957"/>
                  <a:gd name="T42" fmla="*/ 2147483646 w 1195"/>
                  <a:gd name="T43" fmla="*/ 2147483646 h 1957"/>
                  <a:gd name="T44" fmla="*/ 2147483646 w 1195"/>
                  <a:gd name="T45" fmla="*/ 2147483646 h 1957"/>
                  <a:gd name="T46" fmla="*/ 2147483646 w 1195"/>
                  <a:gd name="T47" fmla="*/ 2147483646 h 1957"/>
                  <a:gd name="T48" fmla="*/ 2147483646 w 1195"/>
                  <a:gd name="T49" fmla="*/ 2147483646 h 1957"/>
                  <a:gd name="T50" fmla="*/ 2147483646 w 1195"/>
                  <a:gd name="T51" fmla="*/ 2147483646 h 1957"/>
                  <a:gd name="T52" fmla="*/ 2147483646 w 1195"/>
                  <a:gd name="T53" fmla="*/ 2147483646 h 1957"/>
                  <a:gd name="T54" fmla="*/ 2147483646 w 1195"/>
                  <a:gd name="T55" fmla="*/ 2147483646 h 1957"/>
                  <a:gd name="T56" fmla="*/ 2147483646 w 1195"/>
                  <a:gd name="T57" fmla="*/ 2147483646 h 1957"/>
                  <a:gd name="T58" fmla="*/ 2147483646 w 1195"/>
                  <a:gd name="T59" fmla="*/ 2147483646 h 1957"/>
                  <a:gd name="T60" fmla="*/ 2147483646 w 1195"/>
                  <a:gd name="T61" fmla="*/ 2147483646 h 1957"/>
                  <a:gd name="T62" fmla="*/ 2147483646 w 1195"/>
                  <a:gd name="T63" fmla="*/ 2147483646 h 1957"/>
                  <a:gd name="T64" fmla="*/ 2147483646 w 1195"/>
                  <a:gd name="T65" fmla="*/ 2147483646 h 1957"/>
                  <a:gd name="T66" fmla="*/ 2147483646 w 1195"/>
                  <a:gd name="T67" fmla="*/ 2147483646 h 1957"/>
                  <a:gd name="T68" fmla="*/ 2147483646 w 1195"/>
                  <a:gd name="T69" fmla="*/ 2147483646 h 1957"/>
                  <a:gd name="T70" fmla="*/ 2147483646 w 1195"/>
                  <a:gd name="T71" fmla="*/ 2147483646 h 1957"/>
                  <a:gd name="T72" fmla="*/ 2147483646 w 1195"/>
                  <a:gd name="T73" fmla="*/ 2147483646 h 1957"/>
                  <a:gd name="T74" fmla="*/ 2147483646 w 1195"/>
                  <a:gd name="T75" fmla="*/ 2147483646 h 1957"/>
                  <a:gd name="T76" fmla="*/ 2147483646 w 1195"/>
                  <a:gd name="T77" fmla="*/ 2147483646 h 1957"/>
                  <a:gd name="T78" fmla="*/ 2147483646 w 1195"/>
                  <a:gd name="T79" fmla="*/ 2147483646 h 1957"/>
                  <a:gd name="T80" fmla="*/ 2147483646 w 1195"/>
                  <a:gd name="T81" fmla="*/ 2147483646 h 1957"/>
                  <a:gd name="T82" fmla="*/ 2147483646 w 1195"/>
                  <a:gd name="T83" fmla="*/ 2147483646 h 1957"/>
                  <a:gd name="T84" fmla="*/ 2147483646 w 1195"/>
                  <a:gd name="T85" fmla="*/ 2147483646 h 1957"/>
                  <a:gd name="T86" fmla="*/ 2147483646 w 1195"/>
                  <a:gd name="T87" fmla="*/ 2147483646 h 1957"/>
                  <a:gd name="T88" fmla="*/ 2147483646 w 1195"/>
                  <a:gd name="T89" fmla="*/ 2147483646 h 1957"/>
                  <a:gd name="T90" fmla="*/ 2147483646 w 1195"/>
                  <a:gd name="T91" fmla="*/ 2147483646 h 1957"/>
                  <a:gd name="T92" fmla="*/ 2147483646 w 1195"/>
                  <a:gd name="T93" fmla="*/ 2147483646 h 1957"/>
                  <a:gd name="T94" fmla="*/ 2147483646 w 1195"/>
                  <a:gd name="T95" fmla="*/ 2147483646 h 1957"/>
                  <a:gd name="T96" fmla="*/ 2147483646 w 1195"/>
                  <a:gd name="T97" fmla="*/ 2147483646 h 1957"/>
                  <a:gd name="T98" fmla="*/ 2147483646 w 1195"/>
                  <a:gd name="T99" fmla="*/ 2147483646 h 1957"/>
                  <a:gd name="T100" fmla="*/ 2147483646 w 1195"/>
                  <a:gd name="T101" fmla="*/ 2147483646 h 1957"/>
                  <a:gd name="T102" fmla="*/ 2147483646 w 1195"/>
                  <a:gd name="T103" fmla="*/ 2147483646 h 1957"/>
                  <a:gd name="T104" fmla="*/ 2147483646 w 1195"/>
                  <a:gd name="T105" fmla="*/ 0 h 1957"/>
                  <a:gd name="T106" fmla="*/ 2147483646 w 1195"/>
                  <a:gd name="T107" fmla="*/ 0 h 19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95"/>
                  <a:gd name="T163" fmla="*/ 0 h 1957"/>
                  <a:gd name="T164" fmla="*/ 1195 w 1195"/>
                  <a:gd name="T165" fmla="*/ 1957 h 19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95" h="1957">
                    <a:moveTo>
                      <a:pt x="14" y="0"/>
                    </a:moveTo>
                    <a:lnTo>
                      <a:pt x="0" y="143"/>
                    </a:lnTo>
                    <a:lnTo>
                      <a:pt x="159" y="110"/>
                    </a:lnTo>
                    <a:lnTo>
                      <a:pt x="195" y="551"/>
                    </a:lnTo>
                    <a:lnTo>
                      <a:pt x="280" y="692"/>
                    </a:lnTo>
                    <a:lnTo>
                      <a:pt x="238" y="803"/>
                    </a:lnTo>
                    <a:lnTo>
                      <a:pt x="190" y="810"/>
                    </a:lnTo>
                    <a:lnTo>
                      <a:pt x="176" y="865"/>
                    </a:lnTo>
                    <a:lnTo>
                      <a:pt x="126" y="844"/>
                    </a:lnTo>
                    <a:lnTo>
                      <a:pt x="159" y="908"/>
                    </a:lnTo>
                    <a:lnTo>
                      <a:pt x="126" y="1003"/>
                    </a:lnTo>
                    <a:lnTo>
                      <a:pt x="140" y="1029"/>
                    </a:lnTo>
                    <a:lnTo>
                      <a:pt x="112" y="1072"/>
                    </a:lnTo>
                    <a:lnTo>
                      <a:pt x="142" y="1076"/>
                    </a:lnTo>
                    <a:lnTo>
                      <a:pt x="199" y="1036"/>
                    </a:lnTo>
                    <a:lnTo>
                      <a:pt x="238" y="1091"/>
                    </a:lnTo>
                    <a:lnTo>
                      <a:pt x="180" y="1140"/>
                    </a:lnTo>
                    <a:lnTo>
                      <a:pt x="190" y="1235"/>
                    </a:lnTo>
                    <a:lnTo>
                      <a:pt x="199" y="1399"/>
                    </a:lnTo>
                    <a:lnTo>
                      <a:pt x="259" y="1456"/>
                    </a:lnTo>
                    <a:lnTo>
                      <a:pt x="309" y="1482"/>
                    </a:lnTo>
                    <a:lnTo>
                      <a:pt x="276" y="1532"/>
                    </a:lnTo>
                    <a:lnTo>
                      <a:pt x="207" y="1463"/>
                    </a:lnTo>
                    <a:lnTo>
                      <a:pt x="140" y="1414"/>
                    </a:lnTo>
                    <a:lnTo>
                      <a:pt x="121" y="1463"/>
                    </a:lnTo>
                    <a:lnTo>
                      <a:pt x="142" y="1497"/>
                    </a:lnTo>
                    <a:lnTo>
                      <a:pt x="121" y="1525"/>
                    </a:lnTo>
                    <a:lnTo>
                      <a:pt x="238" y="1634"/>
                    </a:lnTo>
                    <a:lnTo>
                      <a:pt x="223" y="1661"/>
                    </a:lnTo>
                    <a:lnTo>
                      <a:pt x="366" y="1853"/>
                    </a:lnTo>
                    <a:lnTo>
                      <a:pt x="425" y="1862"/>
                    </a:lnTo>
                    <a:lnTo>
                      <a:pt x="425" y="1725"/>
                    </a:lnTo>
                    <a:lnTo>
                      <a:pt x="361" y="1710"/>
                    </a:lnTo>
                    <a:lnTo>
                      <a:pt x="330" y="1608"/>
                    </a:lnTo>
                    <a:lnTo>
                      <a:pt x="347" y="1539"/>
                    </a:lnTo>
                    <a:lnTo>
                      <a:pt x="420" y="1592"/>
                    </a:lnTo>
                    <a:lnTo>
                      <a:pt x="382" y="1627"/>
                    </a:lnTo>
                    <a:lnTo>
                      <a:pt x="430" y="1670"/>
                    </a:lnTo>
                    <a:lnTo>
                      <a:pt x="425" y="1703"/>
                    </a:lnTo>
                    <a:lnTo>
                      <a:pt x="494" y="1820"/>
                    </a:lnTo>
                    <a:lnTo>
                      <a:pt x="1000" y="1931"/>
                    </a:lnTo>
                    <a:lnTo>
                      <a:pt x="1195" y="1957"/>
                    </a:lnTo>
                    <a:lnTo>
                      <a:pt x="1186" y="1758"/>
                    </a:lnTo>
                    <a:lnTo>
                      <a:pt x="1128" y="1661"/>
                    </a:lnTo>
                    <a:lnTo>
                      <a:pt x="1055" y="1518"/>
                    </a:lnTo>
                    <a:lnTo>
                      <a:pt x="1036" y="1414"/>
                    </a:lnTo>
                    <a:lnTo>
                      <a:pt x="910" y="1278"/>
                    </a:lnTo>
                    <a:lnTo>
                      <a:pt x="910" y="1159"/>
                    </a:lnTo>
                    <a:lnTo>
                      <a:pt x="1098" y="433"/>
                    </a:lnTo>
                    <a:lnTo>
                      <a:pt x="938" y="378"/>
                    </a:lnTo>
                    <a:lnTo>
                      <a:pt x="542" y="247"/>
                    </a:lnTo>
                    <a:lnTo>
                      <a:pt x="228" y="103"/>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7" name="Freeform 48">
                <a:extLst>
                  <a:ext uri="{FF2B5EF4-FFF2-40B4-BE49-F238E27FC236}">
                    <a16:creationId xmlns:a16="http://schemas.microsoft.com/office/drawing/2014/main" id="{5A6E34F1-79A5-A80D-5AFC-96E0A88BD2D4}"/>
                  </a:ext>
                </a:extLst>
              </p:cNvPr>
              <p:cNvSpPr>
                <a:spLocks/>
              </p:cNvSpPr>
              <p:nvPr/>
            </p:nvSpPr>
            <p:spPr bwMode="auto">
              <a:xfrm>
                <a:off x="2475430" y="2962218"/>
                <a:ext cx="799239" cy="1469629"/>
              </a:xfrm>
              <a:custGeom>
                <a:avLst/>
                <a:gdLst>
                  <a:gd name="T0" fmla="*/ 2147483646 w 856"/>
                  <a:gd name="T1" fmla="*/ 0 h 1574"/>
                  <a:gd name="T2" fmla="*/ 0 w 856"/>
                  <a:gd name="T3" fmla="*/ 2147483646 h 1574"/>
                  <a:gd name="T4" fmla="*/ 0 w 856"/>
                  <a:gd name="T5" fmla="*/ 2147483646 h 1574"/>
                  <a:gd name="T6" fmla="*/ 2147483646 w 856"/>
                  <a:gd name="T7" fmla="*/ 2147483646 h 1574"/>
                  <a:gd name="T8" fmla="*/ 2147483646 w 856"/>
                  <a:gd name="T9" fmla="*/ 2147483646 h 1574"/>
                  <a:gd name="T10" fmla="*/ 2147483646 w 856"/>
                  <a:gd name="T11" fmla="*/ 2147483646 h 1574"/>
                  <a:gd name="T12" fmla="*/ 2147483646 w 856"/>
                  <a:gd name="T13" fmla="*/ 2147483646 h 1574"/>
                  <a:gd name="T14" fmla="*/ 2147483646 w 856"/>
                  <a:gd name="T15" fmla="*/ 2147483646 h 1574"/>
                  <a:gd name="T16" fmla="*/ 2147483646 w 856"/>
                  <a:gd name="T17" fmla="*/ 2147483646 h 1574"/>
                  <a:gd name="T18" fmla="*/ 2147483646 w 856"/>
                  <a:gd name="T19" fmla="*/ 2147483646 h 1574"/>
                  <a:gd name="T20" fmla="*/ 2147483646 w 856"/>
                  <a:gd name="T21" fmla="*/ 0 h 1574"/>
                  <a:gd name="T22" fmla="*/ 2147483646 w 856"/>
                  <a:gd name="T23" fmla="*/ 0 h 1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6"/>
                  <a:gd name="T37" fmla="*/ 0 h 1574"/>
                  <a:gd name="T38" fmla="*/ 856 w 856"/>
                  <a:gd name="T39" fmla="*/ 1574 h 1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6" h="1574">
                    <a:moveTo>
                      <a:pt x="186" y="0"/>
                    </a:moveTo>
                    <a:lnTo>
                      <a:pt x="0" y="726"/>
                    </a:lnTo>
                    <a:lnTo>
                      <a:pt x="0" y="838"/>
                    </a:lnTo>
                    <a:lnTo>
                      <a:pt x="76" y="931"/>
                    </a:lnTo>
                    <a:lnTo>
                      <a:pt x="124" y="981"/>
                    </a:lnTo>
                    <a:lnTo>
                      <a:pt x="143" y="1095"/>
                    </a:lnTo>
                    <a:lnTo>
                      <a:pt x="274" y="1325"/>
                    </a:lnTo>
                    <a:lnTo>
                      <a:pt x="283" y="1524"/>
                    </a:lnTo>
                    <a:lnTo>
                      <a:pt x="713" y="1574"/>
                    </a:lnTo>
                    <a:lnTo>
                      <a:pt x="856" y="123"/>
                    </a:lnTo>
                    <a:lnTo>
                      <a:pt x="1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8" name="Freeform 49">
                <a:extLst>
                  <a:ext uri="{FF2B5EF4-FFF2-40B4-BE49-F238E27FC236}">
                    <a16:creationId xmlns:a16="http://schemas.microsoft.com/office/drawing/2014/main" id="{B3F379AF-4347-093E-0CEB-71ADF87AA865}"/>
                  </a:ext>
                </a:extLst>
              </p:cNvPr>
              <p:cNvSpPr>
                <a:spLocks/>
              </p:cNvSpPr>
              <p:nvPr/>
            </p:nvSpPr>
            <p:spPr bwMode="auto">
              <a:xfrm>
                <a:off x="3141152" y="3077062"/>
                <a:ext cx="694666" cy="1386530"/>
              </a:xfrm>
              <a:custGeom>
                <a:avLst/>
                <a:gdLst>
                  <a:gd name="T0" fmla="*/ 2147483646 w 744"/>
                  <a:gd name="T1" fmla="*/ 0 h 1485"/>
                  <a:gd name="T2" fmla="*/ 0 w 744"/>
                  <a:gd name="T3" fmla="*/ 2147483646 h 1485"/>
                  <a:gd name="T4" fmla="*/ 2147483646 w 744"/>
                  <a:gd name="T5" fmla="*/ 2147483646 h 1485"/>
                  <a:gd name="T6" fmla="*/ 2147483646 w 744"/>
                  <a:gd name="T7" fmla="*/ 2147483646 h 1485"/>
                  <a:gd name="T8" fmla="*/ 2147483646 w 744"/>
                  <a:gd name="T9" fmla="*/ 2147483646 h 1485"/>
                  <a:gd name="T10" fmla="*/ 2147483646 w 744"/>
                  <a:gd name="T11" fmla="*/ 2147483646 h 1485"/>
                  <a:gd name="T12" fmla="*/ 2147483646 w 744"/>
                  <a:gd name="T13" fmla="*/ 0 h 1485"/>
                  <a:gd name="T14" fmla="*/ 2147483646 w 744"/>
                  <a:gd name="T15" fmla="*/ 0 h 1485"/>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1485"/>
                  <a:gd name="T26" fmla="*/ 744 w 744"/>
                  <a:gd name="T27" fmla="*/ 1485 h 14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1485">
                    <a:moveTo>
                      <a:pt x="140" y="0"/>
                    </a:moveTo>
                    <a:lnTo>
                      <a:pt x="0" y="1451"/>
                    </a:lnTo>
                    <a:lnTo>
                      <a:pt x="459" y="1485"/>
                    </a:lnTo>
                    <a:lnTo>
                      <a:pt x="744" y="1475"/>
                    </a:lnTo>
                    <a:lnTo>
                      <a:pt x="703" y="24"/>
                    </a:lnTo>
                    <a:lnTo>
                      <a:pt x="459" y="14"/>
                    </a:lnTo>
                    <a:lnTo>
                      <a:pt x="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39" name="Freeform 50">
                <a:extLst>
                  <a:ext uri="{FF2B5EF4-FFF2-40B4-BE49-F238E27FC236}">
                    <a16:creationId xmlns:a16="http://schemas.microsoft.com/office/drawing/2014/main" id="{BF1AB043-47F7-2AEB-A0C4-FAF235CA0B86}"/>
                  </a:ext>
                </a:extLst>
              </p:cNvPr>
              <p:cNvSpPr>
                <a:spLocks/>
              </p:cNvSpPr>
              <p:nvPr/>
            </p:nvSpPr>
            <p:spPr bwMode="auto">
              <a:xfrm>
                <a:off x="3797536" y="3046250"/>
                <a:ext cx="847791" cy="1408005"/>
              </a:xfrm>
              <a:custGeom>
                <a:avLst/>
                <a:gdLst>
                  <a:gd name="T0" fmla="*/ 0 w 908"/>
                  <a:gd name="T1" fmla="*/ 2147483646 h 1508"/>
                  <a:gd name="T2" fmla="*/ 2147483646 w 908"/>
                  <a:gd name="T3" fmla="*/ 2147483646 h 1508"/>
                  <a:gd name="T4" fmla="*/ 2147483646 w 908"/>
                  <a:gd name="T5" fmla="*/ 2147483646 h 1508"/>
                  <a:gd name="T6" fmla="*/ 2147483646 w 908"/>
                  <a:gd name="T7" fmla="*/ 2147483646 h 1508"/>
                  <a:gd name="T8" fmla="*/ 2147483646 w 908"/>
                  <a:gd name="T9" fmla="*/ 2147483646 h 1508"/>
                  <a:gd name="T10" fmla="*/ 2147483646 w 908"/>
                  <a:gd name="T11" fmla="*/ 2147483646 h 1508"/>
                  <a:gd name="T12" fmla="*/ 2147483646 w 908"/>
                  <a:gd name="T13" fmla="*/ 2147483646 h 1508"/>
                  <a:gd name="T14" fmla="*/ 2147483646 w 908"/>
                  <a:gd name="T15" fmla="*/ 2147483646 h 1508"/>
                  <a:gd name="T16" fmla="*/ 2147483646 w 908"/>
                  <a:gd name="T17" fmla="*/ 2147483646 h 1508"/>
                  <a:gd name="T18" fmla="*/ 2147483646 w 908"/>
                  <a:gd name="T19" fmla="*/ 2147483646 h 1508"/>
                  <a:gd name="T20" fmla="*/ 2147483646 w 908"/>
                  <a:gd name="T21" fmla="*/ 2147483646 h 1508"/>
                  <a:gd name="T22" fmla="*/ 2147483646 w 908"/>
                  <a:gd name="T23" fmla="*/ 2147483646 h 1508"/>
                  <a:gd name="T24" fmla="*/ 2147483646 w 908"/>
                  <a:gd name="T25" fmla="*/ 0 h 1508"/>
                  <a:gd name="T26" fmla="*/ 2147483646 w 908"/>
                  <a:gd name="T27" fmla="*/ 2147483646 h 1508"/>
                  <a:gd name="T28" fmla="*/ 0 w 908"/>
                  <a:gd name="T29" fmla="*/ 2147483646 h 1508"/>
                  <a:gd name="T30" fmla="*/ 0 w 908"/>
                  <a:gd name="T31" fmla="*/ 2147483646 h 15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8"/>
                  <a:gd name="T49" fmla="*/ 0 h 1508"/>
                  <a:gd name="T50" fmla="*/ 908 w 908"/>
                  <a:gd name="T51" fmla="*/ 1508 h 15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8" h="1508">
                    <a:moveTo>
                      <a:pt x="0" y="59"/>
                    </a:moveTo>
                    <a:lnTo>
                      <a:pt x="43" y="1508"/>
                    </a:lnTo>
                    <a:lnTo>
                      <a:pt x="571" y="1489"/>
                    </a:lnTo>
                    <a:lnTo>
                      <a:pt x="566" y="926"/>
                    </a:lnTo>
                    <a:lnTo>
                      <a:pt x="908" y="368"/>
                    </a:lnTo>
                    <a:lnTo>
                      <a:pt x="860" y="328"/>
                    </a:lnTo>
                    <a:lnTo>
                      <a:pt x="780" y="349"/>
                    </a:lnTo>
                    <a:lnTo>
                      <a:pt x="706" y="397"/>
                    </a:lnTo>
                    <a:lnTo>
                      <a:pt x="630" y="197"/>
                    </a:lnTo>
                    <a:lnTo>
                      <a:pt x="594" y="178"/>
                    </a:lnTo>
                    <a:lnTo>
                      <a:pt x="537" y="190"/>
                    </a:lnTo>
                    <a:lnTo>
                      <a:pt x="476" y="123"/>
                    </a:lnTo>
                    <a:lnTo>
                      <a:pt x="492" y="0"/>
                    </a:lnTo>
                    <a:lnTo>
                      <a:pt x="271" y="26"/>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0" name="Freeform 51">
                <a:extLst>
                  <a:ext uri="{FF2B5EF4-FFF2-40B4-BE49-F238E27FC236}">
                    <a16:creationId xmlns:a16="http://schemas.microsoft.com/office/drawing/2014/main" id="{CC9E8C1D-E2B4-0813-7876-468DA04FAC16}"/>
                  </a:ext>
                </a:extLst>
              </p:cNvPr>
              <p:cNvSpPr>
                <a:spLocks/>
              </p:cNvSpPr>
              <p:nvPr/>
            </p:nvSpPr>
            <p:spPr bwMode="auto">
              <a:xfrm>
                <a:off x="4323204" y="3387981"/>
                <a:ext cx="1899126" cy="1749736"/>
              </a:xfrm>
              <a:custGeom>
                <a:avLst/>
                <a:gdLst>
                  <a:gd name="T0" fmla="*/ 0 w 2034"/>
                  <a:gd name="T1" fmla="*/ 2147483646 h 1874"/>
                  <a:gd name="T2" fmla="*/ 2147483646 w 2034"/>
                  <a:gd name="T3" fmla="*/ 2147483646 h 1874"/>
                  <a:gd name="T4" fmla="*/ 2147483646 w 2034"/>
                  <a:gd name="T5" fmla="*/ 2147483646 h 1874"/>
                  <a:gd name="T6" fmla="*/ 2147483646 w 2034"/>
                  <a:gd name="T7" fmla="*/ 2147483646 h 1874"/>
                  <a:gd name="T8" fmla="*/ 2147483646 w 2034"/>
                  <a:gd name="T9" fmla="*/ 2147483646 h 1874"/>
                  <a:gd name="T10" fmla="*/ 2147483646 w 2034"/>
                  <a:gd name="T11" fmla="*/ 2147483646 h 1874"/>
                  <a:gd name="T12" fmla="*/ 2147483646 w 2034"/>
                  <a:gd name="T13" fmla="*/ 2147483646 h 1874"/>
                  <a:gd name="T14" fmla="*/ 2147483646 w 2034"/>
                  <a:gd name="T15" fmla="*/ 2147483646 h 1874"/>
                  <a:gd name="T16" fmla="*/ 2147483646 w 2034"/>
                  <a:gd name="T17" fmla="*/ 2147483646 h 1874"/>
                  <a:gd name="T18" fmla="*/ 2147483646 w 2034"/>
                  <a:gd name="T19" fmla="*/ 2147483646 h 1874"/>
                  <a:gd name="T20" fmla="*/ 2147483646 w 2034"/>
                  <a:gd name="T21" fmla="*/ 2147483646 h 1874"/>
                  <a:gd name="T22" fmla="*/ 2147483646 w 2034"/>
                  <a:gd name="T23" fmla="*/ 2147483646 h 1874"/>
                  <a:gd name="T24" fmla="*/ 2147483646 w 2034"/>
                  <a:gd name="T25" fmla="*/ 2147483646 h 1874"/>
                  <a:gd name="T26" fmla="*/ 2147483646 w 2034"/>
                  <a:gd name="T27" fmla="*/ 2147483646 h 1874"/>
                  <a:gd name="T28" fmla="*/ 2147483646 w 2034"/>
                  <a:gd name="T29" fmla="*/ 2147483646 h 1874"/>
                  <a:gd name="T30" fmla="*/ 2147483646 w 2034"/>
                  <a:gd name="T31" fmla="*/ 2147483646 h 1874"/>
                  <a:gd name="T32" fmla="*/ 2147483646 w 2034"/>
                  <a:gd name="T33" fmla="*/ 2147483646 h 1874"/>
                  <a:gd name="T34" fmla="*/ 2147483646 w 2034"/>
                  <a:gd name="T35" fmla="*/ 2147483646 h 1874"/>
                  <a:gd name="T36" fmla="*/ 2147483646 w 2034"/>
                  <a:gd name="T37" fmla="*/ 2147483646 h 1874"/>
                  <a:gd name="T38" fmla="*/ 2147483646 w 2034"/>
                  <a:gd name="T39" fmla="*/ 2147483646 h 1874"/>
                  <a:gd name="T40" fmla="*/ 2147483646 w 2034"/>
                  <a:gd name="T41" fmla="*/ 2147483646 h 1874"/>
                  <a:gd name="T42" fmla="*/ 2147483646 w 2034"/>
                  <a:gd name="T43" fmla="*/ 2147483646 h 1874"/>
                  <a:gd name="T44" fmla="*/ 2147483646 w 2034"/>
                  <a:gd name="T45" fmla="*/ 2147483646 h 1874"/>
                  <a:gd name="T46" fmla="*/ 2147483646 w 2034"/>
                  <a:gd name="T47" fmla="*/ 2147483646 h 1874"/>
                  <a:gd name="T48" fmla="*/ 2147483646 w 2034"/>
                  <a:gd name="T49" fmla="*/ 2147483646 h 1874"/>
                  <a:gd name="T50" fmla="*/ 2147483646 w 2034"/>
                  <a:gd name="T51" fmla="*/ 2147483646 h 1874"/>
                  <a:gd name="T52" fmla="*/ 2147483646 w 2034"/>
                  <a:gd name="T53" fmla="*/ 2147483646 h 1874"/>
                  <a:gd name="T54" fmla="*/ 2147483646 w 2034"/>
                  <a:gd name="T55" fmla="*/ 2147483646 h 1874"/>
                  <a:gd name="T56" fmla="*/ 2147483646 w 2034"/>
                  <a:gd name="T57" fmla="*/ 2147483646 h 1874"/>
                  <a:gd name="T58" fmla="*/ 2147483646 w 2034"/>
                  <a:gd name="T59" fmla="*/ 2147483646 h 1874"/>
                  <a:gd name="T60" fmla="*/ 2147483646 w 2034"/>
                  <a:gd name="T61" fmla="*/ 2147483646 h 1874"/>
                  <a:gd name="T62" fmla="*/ 2147483646 w 2034"/>
                  <a:gd name="T63" fmla="*/ 2147483646 h 1874"/>
                  <a:gd name="T64" fmla="*/ 2147483646 w 2034"/>
                  <a:gd name="T65" fmla="*/ 2147483646 h 1874"/>
                  <a:gd name="T66" fmla="*/ 2147483646 w 2034"/>
                  <a:gd name="T67" fmla="*/ 2147483646 h 1874"/>
                  <a:gd name="T68" fmla="*/ 2147483646 w 2034"/>
                  <a:gd name="T69" fmla="*/ 2147483646 h 1874"/>
                  <a:gd name="T70" fmla="*/ 2147483646 w 2034"/>
                  <a:gd name="T71" fmla="*/ 2147483646 h 1874"/>
                  <a:gd name="T72" fmla="*/ 2147483646 w 2034"/>
                  <a:gd name="T73" fmla="*/ 2147483646 h 1874"/>
                  <a:gd name="T74" fmla="*/ 2147483646 w 2034"/>
                  <a:gd name="T75" fmla="*/ 2147483646 h 1874"/>
                  <a:gd name="T76" fmla="*/ 2147483646 w 2034"/>
                  <a:gd name="T77" fmla="*/ 2147483646 h 1874"/>
                  <a:gd name="T78" fmla="*/ 2147483646 w 2034"/>
                  <a:gd name="T79" fmla="*/ 2147483646 h 1874"/>
                  <a:gd name="T80" fmla="*/ 2147483646 w 2034"/>
                  <a:gd name="T81" fmla="*/ 0 h 18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4"/>
                  <a:gd name="T124" fmla="*/ 0 h 1874"/>
                  <a:gd name="T125" fmla="*/ 2034 w 2034"/>
                  <a:gd name="T126" fmla="*/ 1874 h 18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4" h="1874">
                    <a:moveTo>
                      <a:pt x="343" y="0"/>
                    </a:moveTo>
                    <a:lnTo>
                      <a:pt x="0" y="558"/>
                    </a:lnTo>
                    <a:lnTo>
                      <a:pt x="10" y="1080"/>
                    </a:lnTo>
                    <a:lnTo>
                      <a:pt x="55" y="1061"/>
                    </a:lnTo>
                    <a:lnTo>
                      <a:pt x="50" y="1035"/>
                    </a:lnTo>
                    <a:lnTo>
                      <a:pt x="88" y="1004"/>
                    </a:lnTo>
                    <a:lnTo>
                      <a:pt x="124" y="1057"/>
                    </a:lnTo>
                    <a:lnTo>
                      <a:pt x="152" y="1087"/>
                    </a:lnTo>
                    <a:lnTo>
                      <a:pt x="119" y="1114"/>
                    </a:lnTo>
                    <a:lnTo>
                      <a:pt x="93" y="1076"/>
                    </a:lnTo>
                    <a:lnTo>
                      <a:pt x="72" y="1133"/>
                    </a:lnTo>
                    <a:lnTo>
                      <a:pt x="198" y="1178"/>
                    </a:lnTo>
                    <a:lnTo>
                      <a:pt x="229" y="1137"/>
                    </a:lnTo>
                    <a:lnTo>
                      <a:pt x="326" y="1197"/>
                    </a:lnTo>
                    <a:lnTo>
                      <a:pt x="575" y="1182"/>
                    </a:lnTo>
                    <a:lnTo>
                      <a:pt x="580" y="1125"/>
                    </a:lnTo>
                    <a:lnTo>
                      <a:pt x="668" y="1104"/>
                    </a:lnTo>
                    <a:lnTo>
                      <a:pt x="668" y="1076"/>
                    </a:lnTo>
                    <a:lnTo>
                      <a:pt x="782" y="1049"/>
                    </a:lnTo>
                    <a:lnTo>
                      <a:pt x="887" y="1133"/>
                    </a:lnTo>
                    <a:lnTo>
                      <a:pt x="901" y="1190"/>
                    </a:lnTo>
                    <a:lnTo>
                      <a:pt x="937" y="1137"/>
                    </a:lnTo>
                    <a:lnTo>
                      <a:pt x="977" y="1137"/>
                    </a:lnTo>
                    <a:lnTo>
                      <a:pt x="970" y="1182"/>
                    </a:lnTo>
                    <a:lnTo>
                      <a:pt x="1010" y="1182"/>
                    </a:lnTo>
                    <a:lnTo>
                      <a:pt x="1051" y="1296"/>
                    </a:lnTo>
                    <a:lnTo>
                      <a:pt x="1298" y="1285"/>
                    </a:lnTo>
                    <a:lnTo>
                      <a:pt x="1129" y="1323"/>
                    </a:lnTo>
                    <a:lnTo>
                      <a:pt x="1146" y="1349"/>
                    </a:lnTo>
                    <a:lnTo>
                      <a:pt x="1283" y="1342"/>
                    </a:lnTo>
                    <a:lnTo>
                      <a:pt x="1364" y="1356"/>
                    </a:lnTo>
                    <a:lnTo>
                      <a:pt x="1336" y="1285"/>
                    </a:lnTo>
                    <a:lnTo>
                      <a:pt x="1462" y="1285"/>
                    </a:lnTo>
                    <a:lnTo>
                      <a:pt x="1540" y="1370"/>
                    </a:lnTo>
                    <a:lnTo>
                      <a:pt x="1566" y="1375"/>
                    </a:lnTo>
                    <a:lnTo>
                      <a:pt x="1540" y="1446"/>
                    </a:lnTo>
                    <a:lnTo>
                      <a:pt x="1426" y="1427"/>
                    </a:lnTo>
                    <a:lnTo>
                      <a:pt x="1407" y="1375"/>
                    </a:lnTo>
                    <a:lnTo>
                      <a:pt x="1369" y="1375"/>
                    </a:lnTo>
                    <a:lnTo>
                      <a:pt x="1397" y="1446"/>
                    </a:lnTo>
                    <a:lnTo>
                      <a:pt x="1390" y="1572"/>
                    </a:lnTo>
                    <a:lnTo>
                      <a:pt x="1369" y="1752"/>
                    </a:lnTo>
                    <a:lnTo>
                      <a:pt x="1386" y="1783"/>
                    </a:lnTo>
                    <a:lnTo>
                      <a:pt x="1336" y="1798"/>
                    </a:lnTo>
                    <a:lnTo>
                      <a:pt x="1329" y="1840"/>
                    </a:lnTo>
                    <a:lnTo>
                      <a:pt x="1376" y="1874"/>
                    </a:lnTo>
                    <a:lnTo>
                      <a:pt x="1407" y="1828"/>
                    </a:lnTo>
                    <a:lnTo>
                      <a:pt x="1402" y="1790"/>
                    </a:lnTo>
                    <a:lnTo>
                      <a:pt x="1512" y="1738"/>
                    </a:lnTo>
                    <a:lnTo>
                      <a:pt x="1604" y="1731"/>
                    </a:lnTo>
                    <a:lnTo>
                      <a:pt x="1614" y="1681"/>
                    </a:lnTo>
                    <a:lnTo>
                      <a:pt x="1723" y="1643"/>
                    </a:lnTo>
                    <a:lnTo>
                      <a:pt x="1699" y="1572"/>
                    </a:lnTo>
                    <a:lnTo>
                      <a:pt x="1645" y="1593"/>
                    </a:lnTo>
                    <a:lnTo>
                      <a:pt x="1609" y="1600"/>
                    </a:lnTo>
                    <a:lnTo>
                      <a:pt x="1635" y="1541"/>
                    </a:lnTo>
                    <a:lnTo>
                      <a:pt x="1704" y="1477"/>
                    </a:lnTo>
                    <a:lnTo>
                      <a:pt x="1759" y="1458"/>
                    </a:lnTo>
                    <a:lnTo>
                      <a:pt x="1832" y="1470"/>
                    </a:lnTo>
                    <a:lnTo>
                      <a:pt x="1828" y="1427"/>
                    </a:lnTo>
                    <a:lnTo>
                      <a:pt x="1851" y="1389"/>
                    </a:lnTo>
                    <a:lnTo>
                      <a:pt x="1932" y="1349"/>
                    </a:lnTo>
                    <a:lnTo>
                      <a:pt x="2034" y="1201"/>
                    </a:lnTo>
                    <a:lnTo>
                      <a:pt x="2013" y="1166"/>
                    </a:lnTo>
                    <a:lnTo>
                      <a:pt x="1880" y="1232"/>
                    </a:lnTo>
                    <a:lnTo>
                      <a:pt x="1756" y="1197"/>
                    </a:lnTo>
                    <a:lnTo>
                      <a:pt x="1578" y="1180"/>
                    </a:lnTo>
                    <a:lnTo>
                      <a:pt x="1504" y="1109"/>
                    </a:lnTo>
                    <a:lnTo>
                      <a:pt x="1464" y="1064"/>
                    </a:lnTo>
                    <a:lnTo>
                      <a:pt x="1305" y="570"/>
                    </a:lnTo>
                    <a:lnTo>
                      <a:pt x="1238" y="570"/>
                    </a:lnTo>
                    <a:lnTo>
                      <a:pt x="1086" y="411"/>
                    </a:lnTo>
                    <a:lnTo>
                      <a:pt x="1060" y="406"/>
                    </a:lnTo>
                    <a:lnTo>
                      <a:pt x="1024" y="282"/>
                    </a:lnTo>
                    <a:lnTo>
                      <a:pt x="986" y="218"/>
                    </a:lnTo>
                    <a:lnTo>
                      <a:pt x="965" y="116"/>
                    </a:lnTo>
                    <a:lnTo>
                      <a:pt x="782" y="121"/>
                    </a:lnTo>
                    <a:lnTo>
                      <a:pt x="649" y="121"/>
                    </a:lnTo>
                    <a:lnTo>
                      <a:pt x="535" y="78"/>
                    </a:lnTo>
                    <a:lnTo>
                      <a:pt x="525" y="47"/>
                    </a:lnTo>
                    <a:lnTo>
                      <a:pt x="3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1" name="Freeform 52">
                <a:extLst>
                  <a:ext uri="{FF2B5EF4-FFF2-40B4-BE49-F238E27FC236}">
                    <a16:creationId xmlns:a16="http://schemas.microsoft.com/office/drawing/2014/main" id="{B805A453-487A-729B-6D31-8E9876E19E24}"/>
                  </a:ext>
                </a:extLst>
              </p:cNvPr>
              <p:cNvSpPr>
                <a:spLocks/>
              </p:cNvSpPr>
              <p:nvPr/>
            </p:nvSpPr>
            <p:spPr bwMode="auto">
              <a:xfrm>
                <a:off x="5199939" y="2460826"/>
                <a:ext cx="1920601" cy="2077461"/>
              </a:xfrm>
              <a:custGeom>
                <a:avLst/>
                <a:gdLst>
                  <a:gd name="T0" fmla="*/ 0 w 2057"/>
                  <a:gd name="T1" fmla="*/ 2147483646 h 2225"/>
                  <a:gd name="T2" fmla="*/ 2147483646 w 2057"/>
                  <a:gd name="T3" fmla="*/ 2147483646 h 2225"/>
                  <a:gd name="T4" fmla="*/ 2147483646 w 2057"/>
                  <a:gd name="T5" fmla="*/ 2147483646 h 2225"/>
                  <a:gd name="T6" fmla="*/ 2147483646 w 2057"/>
                  <a:gd name="T7" fmla="*/ 2147483646 h 2225"/>
                  <a:gd name="T8" fmla="*/ 2147483646 w 2057"/>
                  <a:gd name="T9" fmla="*/ 2147483646 h 2225"/>
                  <a:gd name="T10" fmla="*/ 2147483646 w 2057"/>
                  <a:gd name="T11" fmla="*/ 2147483646 h 2225"/>
                  <a:gd name="T12" fmla="*/ 2147483646 w 2057"/>
                  <a:gd name="T13" fmla="*/ 2147483646 h 2225"/>
                  <a:gd name="T14" fmla="*/ 2147483646 w 2057"/>
                  <a:gd name="T15" fmla="*/ 2147483646 h 2225"/>
                  <a:gd name="T16" fmla="*/ 2147483646 w 2057"/>
                  <a:gd name="T17" fmla="*/ 2147483646 h 2225"/>
                  <a:gd name="T18" fmla="*/ 2147483646 w 2057"/>
                  <a:gd name="T19" fmla="*/ 2147483646 h 2225"/>
                  <a:gd name="T20" fmla="*/ 2147483646 w 2057"/>
                  <a:gd name="T21" fmla="*/ 2147483646 h 2225"/>
                  <a:gd name="T22" fmla="*/ 2147483646 w 2057"/>
                  <a:gd name="T23" fmla="*/ 2147483646 h 2225"/>
                  <a:gd name="T24" fmla="*/ 2147483646 w 2057"/>
                  <a:gd name="T25" fmla="*/ 2147483646 h 2225"/>
                  <a:gd name="T26" fmla="*/ 2147483646 w 2057"/>
                  <a:gd name="T27" fmla="*/ 2147483646 h 2225"/>
                  <a:gd name="T28" fmla="*/ 2147483646 w 2057"/>
                  <a:gd name="T29" fmla="*/ 2147483646 h 2225"/>
                  <a:gd name="T30" fmla="*/ 2147483646 w 2057"/>
                  <a:gd name="T31" fmla="*/ 2147483646 h 2225"/>
                  <a:gd name="T32" fmla="*/ 2147483646 w 2057"/>
                  <a:gd name="T33" fmla="*/ 2147483646 h 2225"/>
                  <a:gd name="T34" fmla="*/ 2147483646 w 2057"/>
                  <a:gd name="T35" fmla="*/ 2147483646 h 2225"/>
                  <a:gd name="T36" fmla="*/ 2147483646 w 2057"/>
                  <a:gd name="T37" fmla="*/ 2147483646 h 2225"/>
                  <a:gd name="T38" fmla="*/ 2147483646 w 2057"/>
                  <a:gd name="T39" fmla="*/ 2147483646 h 2225"/>
                  <a:gd name="T40" fmla="*/ 2147483646 w 2057"/>
                  <a:gd name="T41" fmla="*/ 2147483646 h 2225"/>
                  <a:gd name="T42" fmla="*/ 2147483646 w 2057"/>
                  <a:gd name="T43" fmla="*/ 2147483646 h 2225"/>
                  <a:gd name="T44" fmla="*/ 2147483646 w 2057"/>
                  <a:gd name="T45" fmla="*/ 2147483646 h 2225"/>
                  <a:gd name="T46" fmla="*/ 2147483646 w 2057"/>
                  <a:gd name="T47" fmla="*/ 2147483646 h 2225"/>
                  <a:gd name="T48" fmla="*/ 2147483646 w 2057"/>
                  <a:gd name="T49" fmla="*/ 2147483646 h 2225"/>
                  <a:gd name="T50" fmla="*/ 2147483646 w 2057"/>
                  <a:gd name="T51" fmla="*/ 2147483646 h 2225"/>
                  <a:gd name="T52" fmla="*/ 2147483646 w 2057"/>
                  <a:gd name="T53" fmla="*/ 2147483646 h 2225"/>
                  <a:gd name="T54" fmla="*/ 2147483646 w 2057"/>
                  <a:gd name="T55" fmla="*/ 2147483646 h 2225"/>
                  <a:gd name="T56" fmla="*/ 2147483646 w 2057"/>
                  <a:gd name="T57" fmla="*/ 2147483646 h 2225"/>
                  <a:gd name="T58" fmla="*/ 2147483646 w 2057"/>
                  <a:gd name="T59" fmla="*/ 2147483646 h 2225"/>
                  <a:gd name="T60" fmla="*/ 2147483646 w 2057"/>
                  <a:gd name="T61" fmla="*/ 2147483646 h 2225"/>
                  <a:gd name="T62" fmla="*/ 2147483646 w 2057"/>
                  <a:gd name="T63" fmla="*/ 2147483646 h 2225"/>
                  <a:gd name="T64" fmla="*/ 2147483646 w 2057"/>
                  <a:gd name="T65" fmla="*/ 2147483646 h 2225"/>
                  <a:gd name="T66" fmla="*/ 2147483646 w 2057"/>
                  <a:gd name="T67" fmla="*/ 2147483646 h 2225"/>
                  <a:gd name="T68" fmla="*/ 2147483646 w 2057"/>
                  <a:gd name="T69" fmla="*/ 2147483646 h 2225"/>
                  <a:gd name="T70" fmla="*/ 2147483646 w 2057"/>
                  <a:gd name="T71" fmla="*/ 2147483646 h 2225"/>
                  <a:gd name="T72" fmla="*/ 2147483646 w 2057"/>
                  <a:gd name="T73" fmla="*/ 2147483646 h 2225"/>
                  <a:gd name="T74" fmla="*/ 2147483646 w 2057"/>
                  <a:gd name="T75" fmla="*/ 2147483646 h 2225"/>
                  <a:gd name="T76" fmla="*/ 2147483646 w 2057"/>
                  <a:gd name="T77" fmla="*/ 2147483646 h 2225"/>
                  <a:gd name="T78" fmla="*/ 2147483646 w 2057"/>
                  <a:gd name="T79" fmla="*/ 2147483646 h 2225"/>
                  <a:gd name="T80" fmla="*/ 2147483646 w 2057"/>
                  <a:gd name="T81" fmla="*/ 2147483646 h 2225"/>
                  <a:gd name="T82" fmla="*/ 2147483646 w 2057"/>
                  <a:gd name="T83" fmla="*/ 2147483646 h 2225"/>
                  <a:gd name="T84" fmla="*/ 2147483646 w 2057"/>
                  <a:gd name="T85" fmla="*/ 2147483646 h 2225"/>
                  <a:gd name="T86" fmla="*/ 2147483646 w 2057"/>
                  <a:gd name="T87" fmla="*/ 2147483646 h 2225"/>
                  <a:gd name="T88" fmla="*/ 2147483646 w 2057"/>
                  <a:gd name="T89" fmla="*/ 2147483646 h 2225"/>
                  <a:gd name="T90" fmla="*/ 2147483646 w 2057"/>
                  <a:gd name="T91" fmla="*/ 2147483646 h 2225"/>
                  <a:gd name="T92" fmla="*/ 2147483646 w 2057"/>
                  <a:gd name="T93" fmla="*/ 2147483646 h 2225"/>
                  <a:gd name="T94" fmla="*/ 2147483646 w 2057"/>
                  <a:gd name="T95" fmla="*/ 0 h 2225"/>
                  <a:gd name="T96" fmla="*/ 2147483646 w 2057"/>
                  <a:gd name="T97" fmla="*/ 2147483646 h 2225"/>
                  <a:gd name="T98" fmla="*/ 2147483646 w 2057"/>
                  <a:gd name="T99" fmla="*/ 2147483646 h 2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57"/>
                  <a:gd name="T151" fmla="*/ 0 h 2225"/>
                  <a:gd name="T152" fmla="*/ 2057 w 2057"/>
                  <a:gd name="T153" fmla="*/ 2225 h 22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57" h="2225">
                    <a:moveTo>
                      <a:pt x="21" y="66"/>
                    </a:moveTo>
                    <a:lnTo>
                      <a:pt x="0" y="180"/>
                    </a:lnTo>
                    <a:lnTo>
                      <a:pt x="62" y="264"/>
                    </a:lnTo>
                    <a:lnTo>
                      <a:pt x="62" y="342"/>
                    </a:lnTo>
                    <a:lnTo>
                      <a:pt x="119" y="342"/>
                    </a:lnTo>
                    <a:lnTo>
                      <a:pt x="152" y="416"/>
                    </a:lnTo>
                    <a:lnTo>
                      <a:pt x="135" y="496"/>
                    </a:lnTo>
                    <a:lnTo>
                      <a:pt x="95" y="511"/>
                    </a:lnTo>
                    <a:lnTo>
                      <a:pt x="62" y="541"/>
                    </a:lnTo>
                    <a:lnTo>
                      <a:pt x="104" y="532"/>
                    </a:lnTo>
                    <a:lnTo>
                      <a:pt x="112" y="570"/>
                    </a:lnTo>
                    <a:lnTo>
                      <a:pt x="95" y="598"/>
                    </a:lnTo>
                    <a:lnTo>
                      <a:pt x="218" y="634"/>
                    </a:lnTo>
                    <a:lnTo>
                      <a:pt x="259" y="705"/>
                    </a:lnTo>
                    <a:lnTo>
                      <a:pt x="382" y="838"/>
                    </a:lnTo>
                    <a:lnTo>
                      <a:pt x="311" y="1043"/>
                    </a:lnTo>
                    <a:lnTo>
                      <a:pt x="247" y="1050"/>
                    </a:lnTo>
                    <a:lnTo>
                      <a:pt x="237" y="1130"/>
                    </a:lnTo>
                    <a:lnTo>
                      <a:pt x="292" y="1211"/>
                    </a:lnTo>
                    <a:lnTo>
                      <a:pt x="378" y="1358"/>
                    </a:lnTo>
                    <a:lnTo>
                      <a:pt x="366" y="1408"/>
                    </a:lnTo>
                    <a:lnTo>
                      <a:pt x="418" y="1458"/>
                    </a:lnTo>
                    <a:lnTo>
                      <a:pt x="366" y="1560"/>
                    </a:lnTo>
                    <a:lnTo>
                      <a:pt x="525" y="2057"/>
                    </a:lnTo>
                    <a:lnTo>
                      <a:pt x="637" y="2173"/>
                    </a:lnTo>
                    <a:lnTo>
                      <a:pt x="820" y="2190"/>
                    </a:lnTo>
                    <a:lnTo>
                      <a:pt x="938" y="2225"/>
                    </a:lnTo>
                    <a:lnTo>
                      <a:pt x="1076" y="2159"/>
                    </a:lnTo>
                    <a:lnTo>
                      <a:pt x="1095" y="2194"/>
                    </a:lnTo>
                    <a:lnTo>
                      <a:pt x="1402" y="2092"/>
                    </a:lnTo>
                    <a:lnTo>
                      <a:pt x="1409" y="1985"/>
                    </a:lnTo>
                    <a:lnTo>
                      <a:pt x="1385" y="1831"/>
                    </a:lnTo>
                    <a:lnTo>
                      <a:pt x="1430" y="1727"/>
                    </a:lnTo>
                    <a:lnTo>
                      <a:pt x="1480" y="1715"/>
                    </a:lnTo>
                    <a:lnTo>
                      <a:pt x="1487" y="1624"/>
                    </a:lnTo>
                    <a:lnTo>
                      <a:pt x="1463" y="1591"/>
                    </a:lnTo>
                    <a:lnTo>
                      <a:pt x="1627" y="1532"/>
                    </a:lnTo>
                    <a:lnTo>
                      <a:pt x="1632" y="1494"/>
                    </a:lnTo>
                    <a:lnTo>
                      <a:pt x="1692" y="1494"/>
                    </a:lnTo>
                    <a:lnTo>
                      <a:pt x="1765" y="1401"/>
                    </a:lnTo>
                    <a:lnTo>
                      <a:pt x="1713" y="1335"/>
                    </a:lnTo>
                    <a:lnTo>
                      <a:pt x="1611" y="1328"/>
                    </a:lnTo>
                    <a:lnTo>
                      <a:pt x="1409" y="1575"/>
                    </a:lnTo>
                    <a:lnTo>
                      <a:pt x="1316" y="1838"/>
                    </a:lnTo>
                    <a:lnTo>
                      <a:pt x="1347" y="1579"/>
                    </a:lnTo>
                    <a:lnTo>
                      <a:pt x="1357" y="1487"/>
                    </a:lnTo>
                    <a:lnTo>
                      <a:pt x="1440" y="1430"/>
                    </a:lnTo>
                    <a:lnTo>
                      <a:pt x="1475" y="1297"/>
                    </a:lnTo>
                    <a:lnTo>
                      <a:pt x="1542" y="1268"/>
                    </a:lnTo>
                    <a:lnTo>
                      <a:pt x="1568" y="1233"/>
                    </a:lnTo>
                    <a:lnTo>
                      <a:pt x="1955" y="1019"/>
                    </a:lnTo>
                    <a:lnTo>
                      <a:pt x="1986" y="817"/>
                    </a:lnTo>
                    <a:lnTo>
                      <a:pt x="2041" y="765"/>
                    </a:lnTo>
                    <a:lnTo>
                      <a:pt x="2057" y="705"/>
                    </a:lnTo>
                    <a:lnTo>
                      <a:pt x="2000" y="648"/>
                    </a:lnTo>
                    <a:lnTo>
                      <a:pt x="1551" y="940"/>
                    </a:lnTo>
                    <a:lnTo>
                      <a:pt x="1492" y="933"/>
                    </a:lnTo>
                    <a:lnTo>
                      <a:pt x="1492" y="853"/>
                    </a:lnTo>
                    <a:lnTo>
                      <a:pt x="1440" y="822"/>
                    </a:lnTo>
                    <a:lnTo>
                      <a:pt x="1459" y="910"/>
                    </a:lnTo>
                    <a:lnTo>
                      <a:pt x="1497" y="1050"/>
                    </a:lnTo>
                    <a:lnTo>
                      <a:pt x="1425" y="1021"/>
                    </a:lnTo>
                    <a:lnTo>
                      <a:pt x="1347" y="1045"/>
                    </a:lnTo>
                    <a:lnTo>
                      <a:pt x="1271" y="983"/>
                    </a:lnTo>
                    <a:lnTo>
                      <a:pt x="1238" y="1009"/>
                    </a:lnTo>
                    <a:lnTo>
                      <a:pt x="1171" y="924"/>
                    </a:lnTo>
                    <a:lnTo>
                      <a:pt x="1090" y="817"/>
                    </a:lnTo>
                    <a:lnTo>
                      <a:pt x="1067" y="720"/>
                    </a:lnTo>
                    <a:lnTo>
                      <a:pt x="1109" y="720"/>
                    </a:lnTo>
                    <a:lnTo>
                      <a:pt x="1114" y="670"/>
                    </a:lnTo>
                    <a:lnTo>
                      <a:pt x="1250" y="686"/>
                    </a:lnTo>
                    <a:lnTo>
                      <a:pt x="1342" y="670"/>
                    </a:lnTo>
                    <a:lnTo>
                      <a:pt x="1311" y="560"/>
                    </a:lnTo>
                    <a:lnTo>
                      <a:pt x="1159" y="416"/>
                    </a:lnTo>
                    <a:lnTo>
                      <a:pt x="1157" y="342"/>
                    </a:lnTo>
                    <a:lnTo>
                      <a:pt x="1090" y="349"/>
                    </a:lnTo>
                    <a:lnTo>
                      <a:pt x="1045" y="211"/>
                    </a:lnTo>
                    <a:lnTo>
                      <a:pt x="984" y="190"/>
                    </a:lnTo>
                    <a:lnTo>
                      <a:pt x="962" y="131"/>
                    </a:lnTo>
                    <a:lnTo>
                      <a:pt x="877" y="109"/>
                    </a:lnTo>
                    <a:lnTo>
                      <a:pt x="927" y="195"/>
                    </a:lnTo>
                    <a:lnTo>
                      <a:pt x="955" y="275"/>
                    </a:lnTo>
                    <a:lnTo>
                      <a:pt x="865" y="378"/>
                    </a:lnTo>
                    <a:lnTo>
                      <a:pt x="763" y="328"/>
                    </a:lnTo>
                    <a:lnTo>
                      <a:pt x="722" y="356"/>
                    </a:lnTo>
                    <a:lnTo>
                      <a:pt x="689" y="349"/>
                    </a:lnTo>
                    <a:lnTo>
                      <a:pt x="701" y="275"/>
                    </a:lnTo>
                    <a:lnTo>
                      <a:pt x="651" y="275"/>
                    </a:lnTo>
                    <a:lnTo>
                      <a:pt x="615" y="74"/>
                    </a:lnTo>
                    <a:lnTo>
                      <a:pt x="582" y="78"/>
                    </a:lnTo>
                    <a:lnTo>
                      <a:pt x="561" y="116"/>
                    </a:lnTo>
                    <a:lnTo>
                      <a:pt x="463" y="109"/>
                    </a:lnTo>
                    <a:lnTo>
                      <a:pt x="430" y="74"/>
                    </a:lnTo>
                    <a:lnTo>
                      <a:pt x="373" y="50"/>
                    </a:lnTo>
                    <a:lnTo>
                      <a:pt x="356" y="14"/>
                    </a:lnTo>
                    <a:lnTo>
                      <a:pt x="180" y="0"/>
                    </a:lnTo>
                    <a:lnTo>
                      <a:pt x="223" y="28"/>
                    </a:lnTo>
                    <a:lnTo>
                      <a:pt x="214" y="50"/>
                    </a:lnTo>
                    <a:lnTo>
                      <a:pt x="112" y="50"/>
                    </a:lnTo>
                    <a:lnTo>
                      <a:pt x="21"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2" name="Freeform 53">
                <a:extLst>
                  <a:ext uri="{FF2B5EF4-FFF2-40B4-BE49-F238E27FC236}">
                    <a16:creationId xmlns:a16="http://schemas.microsoft.com/office/drawing/2014/main" id="{5E2BA2CA-1B57-C412-52FE-78CE100E5405}"/>
                  </a:ext>
                </a:extLst>
              </p:cNvPr>
              <p:cNvSpPr>
                <a:spLocks/>
              </p:cNvSpPr>
              <p:nvPr/>
            </p:nvSpPr>
            <p:spPr bwMode="auto">
              <a:xfrm>
                <a:off x="6018785" y="2454291"/>
                <a:ext cx="1135367" cy="986911"/>
              </a:xfrm>
              <a:custGeom>
                <a:avLst/>
                <a:gdLst>
                  <a:gd name="T0" fmla="*/ 2147483646 w 1216"/>
                  <a:gd name="T1" fmla="*/ 0 h 1057"/>
                  <a:gd name="T2" fmla="*/ 0 w 1216"/>
                  <a:gd name="T3" fmla="*/ 2147483646 h 1057"/>
                  <a:gd name="T4" fmla="*/ 2147483646 w 1216"/>
                  <a:gd name="T5" fmla="*/ 2147483646 h 1057"/>
                  <a:gd name="T6" fmla="*/ 2147483646 w 1216"/>
                  <a:gd name="T7" fmla="*/ 2147483646 h 1057"/>
                  <a:gd name="T8" fmla="*/ 2147483646 w 1216"/>
                  <a:gd name="T9" fmla="*/ 2147483646 h 1057"/>
                  <a:gd name="T10" fmla="*/ 2147483646 w 1216"/>
                  <a:gd name="T11" fmla="*/ 2147483646 h 1057"/>
                  <a:gd name="T12" fmla="*/ 2147483646 w 1216"/>
                  <a:gd name="T13" fmla="*/ 2147483646 h 1057"/>
                  <a:gd name="T14" fmla="*/ 2147483646 w 1216"/>
                  <a:gd name="T15" fmla="*/ 2147483646 h 1057"/>
                  <a:gd name="T16" fmla="*/ 2147483646 w 1216"/>
                  <a:gd name="T17" fmla="*/ 2147483646 h 1057"/>
                  <a:gd name="T18" fmla="*/ 2147483646 w 1216"/>
                  <a:gd name="T19" fmla="*/ 2147483646 h 1057"/>
                  <a:gd name="T20" fmla="*/ 2147483646 w 1216"/>
                  <a:gd name="T21" fmla="*/ 2147483646 h 1057"/>
                  <a:gd name="T22" fmla="*/ 2147483646 w 1216"/>
                  <a:gd name="T23" fmla="*/ 2147483646 h 1057"/>
                  <a:gd name="T24" fmla="*/ 2147483646 w 1216"/>
                  <a:gd name="T25" fmla="*/ 2147483646 h 1057"/>
                  <a:gd name="T26" fmla="*/ 2147483646 w 1216"/>
                  <a:gd name="T27" fmla="*/ 2147483646 h 1057"/>
                  <a:gd name="T28" fmla="*/ 2147483646 w 1216"/>
                  <a:gd name="T29" fmla="*/ 2147483646 h 1057"/>
                  <a:gd name="T30" fmla="*/ 2147483646 w 1216"/>
                  <a:gd name="T31" fmla="*/ 2147483646 h 1057"/>
                  <a:gd name="T32" fmla="*/ 2147483646 w 1216"/>
                  <a:gd name="T33" fmla="*/ 2147483646 h 1057"/>
                  <a:gd name="T34" fmla="*/ 2147483646 w 1216"/>
                  <a:gd name="T35" fmla="*/ 2147483646 h 1057"/>
                  <a:gd name="T36" fmla="*/ 2147483646 w 1216"/>
                  <a:gd name="T37" fmla="*/ 2147483646 h 1057"/>
                  <a:gd name="T38" fmla="*/ 2147483646 w 1216"/>
                  <a:gd name="T39" fmla="*/ 2147483646 h 1057"/>
                  <a:gd name="T40" fmla="*/ 2147483646 w 1216"/>
                  <a:gd name="T41" fmla="*/ 2147483646 h 1057"/>
                  <a:gd name="T42" fmla="*/ 2147483646 w 1216"/>
                  <a:gd name="T43" fmla="*/ 2147483646 h 1057"/>
                  <a:gd name="T44" fmla="*/ 2147483646 w 1216"/>
                  <a:gd name="T45" fmla="*/ 2147483646 h 1057"/>
                  <a:gd name="T46" fmla="*/ 2147483646 w 1216"/>
                  <a:gd name="T47" fmla="*/ 2147483646 h 1057"/>
                  <a:gd name="T48" fmla="*/ 2147483646 w 1216"/>
                  <a:gd name="T49" fmla="*/ 2147483646 h 1057"/>
                  <a:gd name="T50" fmla="*/ 2147483646 w 1216"/>
                  <a:gd name="T51" fmla="*/ 2147483646 h 1057"/>
                  <a:gd name="T52" fmla="*/ 2147483646 w 1216"/>
                  <a:gd name="T53" fmla="*/ 2147483646 h 1057"/>
                  <a:gd name="T54" fmla="*/ 2147483646 w 1216"/>
                  <a:gd name="T55" fmla="*/ 2147483646 h 1057"/>
                  <a:gd name="T56" fmla="*/ 2147483646 w 1216"/>
                  <a:gd name="T57" fmla="*/ 2147483646 h 1057"/>
                  <a:gd name="T58" fmla="*/ 2147483646 w 1216"/>
                  <a:gd name="T59" fmla="*/ 2147483646 h 1057"/>
                  <a:gd name="T60" fmla="*/ 2147483646 w 1216"/>
                  <a:gd name="T61" fmla="*/ 2147483646 h 1057"/>
                  <a:gd name="T62" fmla="*/ 2147483646 w 1216"/>
                  <a:gd name="T63" fmla="*/ 2147483646 h 1057"/>
                  <a:gd name="T64" fmla="*/ 2147483646 w 1216"/>
                  <a:gd name="T65" fmla="*/ 2147483646 h 1057"/>
                  <a:gd name="T66" fmla="*/ 2147483646 w 1216"/>
                  <a:gd name="T67" fmla="*/ 2147483646 h 1057"/>
                  <a:gd name="T68" fmla="*/ 2147483646 w 1216"/>
                  <a:gd name="T69" fmla="*/ 2147483646 h 1057"/>
                  <a:gd name="T70" fmla="*/ 2147483646 w 1216"/>
                  <a:gd name="T71" fmla="*/ 2147483646 h 1057"/>
                  <a:gd name="T72" fmla="*/ 2147483646 w 1216"/>
                  <a:gd name="T73" fmla="*/ 2147483646 h 1057"/>
                  <a:gd name="T74" fmla="*/ 2147483646 w 1216"/>
                  <a:gd name="T75" fmla="*/ 2147483646 h 1057"/>
                  <a:gd name="T76" fmla="*/ 2147483646 w 1216"/>
                  <a:gd name="T77" fmla="*/ 2147483646 h 1057"/>
                  <a:gd name="T78" fmla="*/ 2147483646 w 1216"/>
                  <a:gd name="T79" fmla="*/ 2147483646 h 1057"/>
                  <a:gd name="T80" fmla="*/ 2147483646 w 1216"/>
                  <a:gd name="T81" fmla="*/ 2147483646 h 1057"/>
                  <a:gd name="T82" fmla="*/ 2147483646 w 1216"/>
                  <a:gd name="T83" fmla="*/ 2147483646 h 1057"/>
                  <a:gd name="T84" fmla="*/ 2147483646 w 1216"/>
                  <a:gd name="T85" fmla="*/ 2147483646 h 1057"/>
                  <a:gd name="T86" fmla="*/ 2147483646 w 1216"/>
                  <a:gd name="T87" fmla="*/ 2147483646 h 1057"/>
                  <a:gd name="T88" fmla="*/ 2147483646 w 1216"/>
                  <a:gd name="T89" fmla="*/ 2147483646 h 1057"/>
                  <a:gd name="T90" fmla="*/ 2147483646 w 1216"/>
                  <a:gd name="T91" fmla="*/ 2147483646 h 1057"/>
                  <a:gd name="T92" fmla="*/ 2147483646 w 1216"/>
                  <a:gd name="T93" fmla="*/ 2147483646 h 1057"/>
                  <a:gd name="T94" fmla="*/ 2147483646 w 1216"/>
                  <a:gd name="T95" fmla="*/ 2147483646 h 1057"/>
                  <a:gd name="T96" fmla="*/ 2147483646 w 1216"/>
                  <a:gd name="T97" fmla="*/ 2147483646 h 1057"/>
                  <a:gd name="T98" fmla="*/ 2147483646 w 1216"/>
                  <a:gd name="T99" fmla="*/ 0 h 1057"/>
                  <a:gd name="T100" fmla="*/ 2147483646 w 1216"/>
                  <a:gd name="T101" fmla="*/ 0 h 10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16"/>
                  <a:gd name="T154" fmla="*/ 0 h 1057"/>
                  <a:gd name="T155" fmla="*/ 1216 w 1216"/>
                  <a:gd name="T156" fmla="*/ 1057 h 10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16" h="1057">
                    <a:moveTo>
                      <a:pt x="21" y="0"/>
                    </a:moveTo>
                    <a:lnTo>
                      <a:pt x="0" y="116"/>
                    </a:lnTo>
                    <a:lnTo>
                      <a:pt x="85" y="140"/>
                    </a:lnTo>
                    <a:lnTo>
                      <a:pt x="107" y="197"/>
                    </a:lnTo>
                    <a:lnTo>
                      <a:pt x="168" y="218"/>
                    </a:lnTo>
                    <a:lnTo>
                      <a:pt x="213" y="356"/>
                    </a:lnTo>
                    <a:lnTo>
                      <a:pt x="278" y="349"/>
                    </a:lnTo>
                    <a:lnTo>
                      <a:pt x="282" y="423"/>
                    </a:lnTo>
                    <a:lnTo>
                      <a:pt x="434" y="567"/>
                    </a:lnTo>
                    <a:lnTo>
                      <a:pt x="463" y="677"/>
                    </a:lnTo>
                    <a:lnTo>
                      <a:pt x="368" y="693"/>
                    </a:lnTo>
                    <a:lnTo>
                      <a:pt x="259" y="677"/>
                    </a:lnTo>
                    <a:lnTo>
                      <a:pt x="237" y="677"/>
                    </a:lnTo>
                    <a:lnTo>
                      <a:pt x="232" y="727"/>
                    </a:lnTo>
                    <a:lnTo>
                      <a:pt x="192" y="727"/>
                    </a:lnTo>
                    <a:lnTo>
                      <a:pt x="199" y="765"/>
                    </a:lnTo>
                    <a:lnTo>
                      <a:pt x="213" y="824"/>
                    </a:lnTo>
                    <a:lnTo>
                      <a:pt x="361" y="1014"/>
                    </a:lnTo>
                    <a:lnTo>
                      <a:pt x="394" y="990"/>
                    </a:lnTo>
                    <a:lnTo>
                      <a:pt x="470" y="1050"/>
                    </a:lnTo>
                    <a:lnTo>
                      <a:pt x="548" y="1026"/>
                    </a:lnTo>
                    <a:lnTo>
                      <a:pt x="620" y="1057"/>
                    </a:lnTo>
                    <a:lnTo>
                      <a:pt x="577" y="881"/>
                    </a:lnTo>
                    <a:lnTo>
                      <a:pt x="563" y="831"/>
                    </a:lnTo>
                    <a:lnTo>
                      <a:pt x="615" y="860"/>
                    </a:lnTo>
                    <a:lnTo>
                      <a:pt x="615" y="940"/>
                    </a:lnTo>
                    <a:lnTo>
                      <a:pt x="672" y="947"/>
                    </a:lnTo>
                    <a:lnTo>
                      <a:pt x="1123" y="655"/>
                    </a:lnTo>
                    <a:lnTo>
                      <a:pt x="1180" y="712"/>
                    </a:lnTo>
                    <a:lnTo>
                      <a:pt x="1216" y="646"/>
                    </a:lnTo>
                    <a:lnTo>
                      <a:pt x="1188" y="584"/>
                    </a:lnTo>
                    <a:lnTo>
                      <a:pt x="1114" y="465"/>
                    </a:lnTo>
                    <a:lnTo>
                      <a:pt x="1028" y="458"/>
                    </a:lnTo>
                    <a:lnTo>
                      <a:pt x="888" y="472"/>
                    </a:lnTo>
                    <a:lnTo>
                      <a:pt x="900" y="392"/>
                    </a:lnTo>
                    <a:lnTo>
                      <a:pt x="810" y="415"/>
                    </a:lnTo>
                    <a:lnTo>
                      <a:pt x="684" y="472"/>
                    </a:lnTo>
                    <a:lnTo>
                      <a:pt x="655" y="415"/>
                    </a:lnTo>
                    <a:lnTo>
                      <a:pt x="610" y="430"/>
                    </a:lnTo>
                    <a:lnTo>
                      <a:pt x="537" y="406"/>
                    </a:lnTo>
                    <a:lnTo>
                      <a:pt x="475" y="401"/>
                    </a:lnTo>
                    <a:lnTo>
                      <a:pt x="491" y="342"/>
                    </a:lnTo>
                    <a:lnTo>
                      <a:pt x="463" y="306"/>
                    </a:lnTo>
                    <a:lnTo>
                      <a:pt x="385" y="271"/>
                    </a:lnTo>
                    <a:lnTo>
                      <a:pt x="373" y="233"/>
                    </a:lnTo>
                    <a:lnTo>
                      <a:pt x="311" y="225"/>
                    </a:lnTo>
                    <a:lnTo>
                      <a:pt x="287" y="152"/>
                    </a:lnTo>
                    <a:lnTo>
                      <a:pt x="168" y="109"/>
                    </a:lnTo>
                    <a:lnTo>
                      <a:pt x="73" y="28"/>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3" name="Freeform 54">
                <a:extLst>
                  <a:ext uri="{FF2B5EF4-FFF2-40B4-BE49-F238E27FC236}">
                    <a16:creationId xmlns:a16="http://schemas.microsoft.com/office/drawing/2014/main" id="{111E0E7F-7D46-86BF-C2A8-479DDE1AF997}"/>
                  </a:ext>
                </a:extLst>
              </p:cNvPr>
              <p:cNvSpPr>
                <a:spLocks/>
              </p:cNvSpPr>
              <p:nvPr/>
            </p:nvSpPr>
            <p:spPr bwMode="auto">
              <a:xfrm>
                <a:off x="7120540" y="3010770"/>
                <a:ext cx="661053" cy="674124"/>
              </a:xfrm>
              <a:custGeom>
                <a:avLst/>
                <a:gdLst>
                  <a:gd name="T0" fmla="*/ 2147483646 w 708"/>
                  <a:gd name="T1" fmla="*/ 0 h 722"/>
                  <a:gd name="T2" fmla="*/ 2147483646 w 708"/>
                  <a:gd name="T3" fmla="*/ 2147483646 h 722"/>
                  <a:gd name="T4" fmla="*/ 2147483646 w 708"/>
                  <a:gd name="T5" fmla="*/ 2147483646 h 722"/>
                  <a:gd name="T6" fmla="*/ 0 w 708"/>
                  <a:gd name="T7" fmla="*/ 2147483646 h 722"/>
                  <a:gd name="T8" fmla="*/ 2147483646 w 708"/>
                  <a:gd name="T9" fmla="*/ 2147483646 h 722"/>
                  <a:gd name="T10" fmla="*/ 2147483646 w 708"/>
                  <a:gd name="T11" fmla="*/ 2147483646 h 722"/>
                  <a:gd name="T12" fmla="*/ 2147483646 w 708"/>
                  <a:gd name="T13" fmla="*/ 2147483646 h 722"/>
                  <a:gd name="T14" fmla="*/ 2147483646 w 708"/>
                  <a:gd name="T15" fmla="*/ 2147483646 h 722"/>
                  <a:gd name="T16" fmla="*/ 2147483646 w 708"/>
                  <a:gd name="T17" fmla="*/ 2147483646 h 722"/>
                  <a:gd name="T18" fmla="*/ 2147483646 w 708"/>
                  <a:gd name="T19" fmla="*/ 2147483646 h 722"/>
                  <a:gd name="T20" fmla="*/ 2147483646 w 708"/>
                  <a:gd name="T21" fmla="*/ 2147483646 h 722"/>
                  <a:gd name="T22" fmla="*/ 2147483646 w 708"/>
                  <a:gd name="T23" fmla="*/ 2147483646 h 722"/>
                  <a:gd name="T24" fmla="*/ 2147483646 w 708"/>
                  <a:gd name="T25" fmla="*/ 2147483646 h 722"/>
                  <a:gd name="T26" fmla="*/ 2147483646 w 708"/>
                  <a:gd name="T27" fmla="*/ 2147483646 h 722"/>
                  <a:gd name="T28" fmla="*/ 2147483646 w 708"/>
                  <a:gd name="T29" fmla="*/ 2147483646 h 722"/>
                  <a:gd name="T30" fmla="*/ 2147483646 w 708"/>
                  <a:gd name="T31" fmla="*/ 2147483646 h 722"/>
                  <a:gd name="T32" fmla="*/ 2147483646 w 708"/>
                  <a:gd name="T33" fmla="*/ 2147483646 h 722"/>
                  <a:gd name="T34" fmla="*/ 2147483646 w 708"/>
                  <a:gd name="T35" fmla="*/ 2147483646 h 722"/>
                  <a:gd name="T36" fmla="*/ 2147483646 w 708"/>
                  <a:gd name="T37" fmla="*/ 2147483646 h 722"/>
                  <a:gd name="T38" fmla="*/ 2147483646 w 708"/>
                  <a:gd name="T39" fmla="*/ 2147483646 h 722"/>
                  <a:gd name="T40" fmla="*/ 2147483646 w 708"/>
                  <a:gd name="T41" fmla="*/ 2147483646 h 722"/>
                  <a:gd name="T42" fmla="*/ 2147483646 w 708"/>
                  <a:gd name="T43" fmla="*/ 2147483646 h 722"/>
                  <a:gd name="T44" fmla="*/ 2147483646 w 708"/>
                  <a:gd name="T45" fmla="*/ 2147483646 h 722"/>
                  <a:gd name="T46" fmla="*/ 2147483646 w 708"/>
                  <a:gd name="T47" fmla="*/ 2147483646 h 722"/>
                  <a:gd name="T48" fmla="*/ 2147483646 w 708"/>
                  <a:gd name="T49" fmla="*/ 2147483646 h 722"/>
                  <a:gd name="T50" fmla="*/ 2147483646 w 708"/>
                  <a:gd name="T51" fmla="*/ 2147483646 h 722"/>
                  <a:gd name="T52" fmla="*/ 2147483646 w 708"/>
                  <a:gd name="T53" fmla="*/ 2147483646 h 722"/>
                  <a:gd name="T54" fmla="*/ 2147483646 w 708"/>
                  <a:gd name="T55" fmla="*/ 2147483646 h 722"/>
                  <a:gd name="T56" fmla="*/ 2147483646 w 708"/>
                  <a:gd name="T57" fmla="*/ 2147483646 h 722"/>
                  <a:gd name="T58" fmla="*/ 2147483646 w 708"/>
                  <a:gd name="T59" fmla="*/ 2147483646 h 722"/>
                  <a:gd name="T60" fmla="*/ 2147483646 w 708"/>
                  <a:gd name="T61" fmla="*/ 2147483646 h 722"/>
                  <a:gd name="T62" fmla="*/ 2147483646 w 708"/>
                  <a:gd name="T63" fmla="*/ 2147483646 h 722"/>
                  <a:gd name="T64" fmla="*/ 2147483646 w 708"/>
                  <a:gd name="T65" fmla="*/ 2147483646 h 722"/>
                  <a:gd name="T66" fmla="*/ 2147483646 w 708"/>
                  <a:gd name="T67" fmla="*/ 2147483646 h 722"/>
                  <a:gd name="T68" fmla="*/ 2147483646 w 708"/>
                  <a:gd name="T69" fmla="*/ 2147483646 h 722"/>
                  <a:gd name="T70" fmla="*/ 2147483646 w 708"/>
                  <a:gd name="T71" fmla="*/ 2147483646 h 722"/>
                  <a:gd name="T72" fmla="*/ 2147483646 w 708"/>
                  <a:gd name="T73" fmla="*/ 2147483646 h 722"/>
                  <a:gd name="T74" fmla="*/ 2147483646 w 708"/>
                  <a:gd name="T75" fmla="*/ 2147483646 h 722"/>
                  <a:gd name="T76" fmla="*/ 2147483646 w 708"/>
                  <a:gd name="T77" fmla="*/ 2147483646 h 722"/>
                  <a:gd name="T78" fmla="*/ 2147483646 w 708"/>
                  <a:gd name="T79" fmla="*/ 2147483646 h 722"/>
                  <a:gd name="T80" fmla="*/ 2147483646 w 708"/>
                  <a:gd name="T81" fmla="*/ 2147483646 h 722"/>
                  <a:gd name="T82" fmla="*/ 2147483646 w 708"/>
                  <a:gd name="T83" fmla="*/ 2147483646 h 722"/>
                  <a:gd name="T84" fmla="*/ 2147483646 w 708"/>
                  <a:gd name="T85" fmla="*/ 2147483646 h 722"/>
                  <a:gd name="T86" fmla="*/ 2147483646 w 708"/>
                  <a:gd name="T87" fmla="*/ 2147483646 h 722"/>
                  <a:gd name="T88" fmla="*/ 2147483646 w 708"/>
                  <a:gd name="T89" fmla="*/ 2147483646 h 722"/>
                  <a:gd name="T90" fmla="*/ 2147483646 w 708"/>
                  <a:gd name="T91" fmla="*/ 2147483646 h 722"/>
                  <a:gd name="T92" fmla="*/ 2147483646 w 708"/>
                  <a:gd name="T93" fmla="*/ 2147483646 h 722"/>
                  <a:gd name="T94" fmla="*/ 2147483646 w 708"/>
                  <a:gd name="T95" fmla="*/ 2147483646 h 722"/>
                  <a:gd name="T96" fmla="*/ 2147483646 w 708"/>
                  <a:gd name="T97" fmla="*/ 2147483646 h 722"/>
                  <a:gd name="T98" fmla="*/ 2147483646 w 708"/>
                  <a:gd name="T99" fmla="*/ 2147483646 h 722"/>
                  <a:gd name="T100" fmla="*/ 2147483646 w 708"/>
                  <a:gd name="T101" fmla="*/ 2147483646 h 722"/>
                  <a:gd name="T102" fmla="*/ 2147483646 w 708"/>
                  <a:gd name="T103" fmla="*/ 0 h 722"/>
                  <a:gd name="T104" fmla="*/ 2147483646 w 708"/>
                  <a:gd name="T105" fmla="*/ 0 h 7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8"/>
                  <a:gd name="T160" fmla="*/ 0 h 722"/>
                  <a:gd name="T161" fmla="*/ 708 w 708"/>
                  <a:gd name="T162" fmla="*/ 722 h 7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8" h="722">
                    <a:moveTo>
                      <a:pt x="62" y="0"/>
                    </a:moveTo>
                    <a:lnTo>
                      <a:pt x="53" y="59"/>
                    </a:lnTo>
                    <a:lnTo>
                      <a:pt x="8" y="131"/>
                    </a:lnTo>
                    <a:lnTo>
                      <a:pt x="0" y="228"/>
                    </a:lnTo>
                    <a:lnTo>
                      <a:pt x="62" y="359"/>
                    </a:lnTo>
                    <a:lnTo>
                      <a:pt x="62" y="425"/>
                    </a:lnTo>
                    <a:lnTo>
                      <a:pt x="107" y="475"/>
                    </a:lnTo>
                    <a:lnTo>
                      <a:pt x="62" y="492"/>
                    </a:lnTo>
                    <a:lnTo>
                      <a:pt x="53" y="591"/>
                    </a:lnTo>
                    <a:lnTo>
                      <a:pt x="76" y="615"/>
                    </a:lnTo>
                    <a:lnTo>
                      <a:pt x="98" y="606"/>
                    </a:lnTo>
                    <a:lnTo>
                      <a:pt x="86" y="672"/>
                    </a:lnTo>
                    <a:lnTo>
                      <a:pt x="160" y="722"/>
                    </a:lnTo>
                    <a:lnTo>
                      <a:pt x="286" y="606"/>
                    </a:lnTo>
                    <a:lnTo>
                      <a:pt x="362" y="560"/>
                    </a:lnTo>
                    <a:lnTo>
                      <a:pt x="369" y="503"/>
                    </a:lnTo>
                    <a:lnTo>
                      <a:pt x="407" y="549"/>
                    </a:lnTo>
                    <a:lnTo>
                      <a:pt x="421" y="492"/>
                    </a:lnTo>
                    <a:lnTo>
                      <a:pt x="459" y="496"/>
                    </a:lnTo>
                    <a:lnTo>
                      <a:pt x="430" y="560"/>
                    </a:lnTo>
                    <a:lnTo>
                      <a:pt x="402" y="606"/>
                    </a:lnTo>
                    <a:lnTo>
                      <a:pt x="369" y="606"/>
                    </a:lnTo>
                    <a:lnTo>
                      <a:pt x="421" y="644"/>
                    </a:lnTo>
                    <a:lnTo>
                      <a:pt x="466" y="636"/>
                    </a:lnTo>
                    <a:lnTo>
                      <a:pt x="457" y="598"/>
                    </a:lnTo>
                    <a:lnTo>
                      <a:pt x="495" y="577"/>
                    </a:lnTo>
                    <a:lnTo>
                      <a:pt x="549" y="439"/>
                    </a:lnTo>
                    <a:lnTo>
                      <a:pt x="613" y="513"/>
                    </a:lnTo>
                    <a:lnTo>
                      <a:pt x="708" y="513"/>
                    </a:lnTo>
                    <a:lnTo>
                      <a:pt x="640" y="366"/>
                    </a:lnTo>
                    <a:lnTo>
                      <a:pt x="609" y="389"/>
                    </a:lnTo>
                    <a:lnTo>
                      <a:pt x="609" y="313"/>
                    </a:lnTo>
                    <a:lnTo>
                      <a:pt x="540" y="351"/>
                    </a:lnTo>
                    <a:lnTo>
                      <a:pt x="540" y="278"/>
                    </a:lnTo>
                    <a:lnTo>
                      <a:pt x="526" y="259"/>
                    </a:lnTo>
                    <a:lnTo>
                      <a:pt x="476" y="302"/>
                    </a:lnTo>
                    <a:lnTo>
                      <a:pt x="466" y="337"/>
                    </a:lnTo>
                    <a:lnTo>
                      <a:pt x="426" y="278"/>
                    </a:lnTo>
                    <a:lnTo>
                      <a:pt x="447" y="235"/>
                    </a:lnTo>
                    <a:lnTo>
                      <a:pt x="362" y="242"/>
                    </a:lnTo>
                    <a:lnTo>
                      <a:pt x="362" y="214"/>
                    </a:lnTo>
                    <a:lnTo>
                      <a:pt x="290" y="228"/>
                    </a:lnTo>
                    <a:lnTo>
                      <a:pt x="319" y="271"/>
                    </a:lnTo>
                    <a:lnTo>
                      <a:pt x="238" y="313"/>
                    </a:lnTo>
                    <a:lnTo>
                      <a:pt x="229" y="278"/>
                    </a:lnTo>
                    <a:lnTo>
                      <a:pt x="172" y="271"/>
                    </a:lnTo>
                    <a:lnTo>
                      <a:pt x="172" y="313"/>
                    </a:lnTo>
                    <a:lnTo>
                      <a:pt x="131" y="249"/>
                    </a:lnTo>
                    <a:lnTo>
                      <a:pt x="131" y="97"/>
                    </a:lnTo>
                    <a:lnTo>
                      <a:pt x="86" y="97"/>
                    </a:lnTo>
                    <a:lnTo>
                      <a:pt x="98" y="5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4" name="Freeform 55">
                <a:extLst>
                  <a:ext uri="{FF2B5EF4-FFF2-40B4-BE49-F238E27FC236}">
                    <a16:creationId xmlns:a16="http://schemas.microsoft.com/office/drawing/2014/main" id="{9B86A122-3752-8B24-089C-74F3A5BD4F28}"/>
                  </a:ext>
                </a:extLst>
              </p:cNvPr>
              <p:cNvSpPr>
                <a:spLocks/>
              </p:cNvSpPr>
              <p:nvPr/>
            </p:nvSpPr>
            <p:spPr bwMode="auto">
              <a:xfrm>
                <a:off x="6921664" y="3935123"/>
                <a:ext cx="168064" cy="77496"/>
              </a:xfrm>
              <a:custGeom>
                <a:avLst/>
                <a:gdLst>
                  <a:gd name="T0" fmla="*/ 2147483646 w 180"/>
                  <a:gd name="T1" fmla="*/ 0 h 83"/>
                  <a:gd name="T2" fmla="*/ 0 w 180"/>
                  <a:gd name="T3" fmla="*/ 2147483646 h 83"/>
                  <a:gd name="T4" fmla="*/ 2147483646 w 180"/>
                  <a:gd name="T5" fmla="*/ 2147483646 h 83"/>
                  <a:gd name="T6" fmla="*/ 2147483646 w 180"/>
                  <a:gd name="T7" fmla="*/ 2147483646 h 83"/>
                  <a:gd name="T8" fmla="*/ 2147483646 w 180"/>
                  <a:gd name="T9" fmla="*/ 2147483646 h 83"/>
                  <a:gd name="T10" fmla="*/ 2147483646 w 180"/>
                  <a:gd name="T11" fmla="*/ 2147483646 h 83"/>
                  <a:gd name="T12" fmla="*/ 2147483646 w 180"/>
                  <a:gd name="T13" fmla="*/ 2147483646 h 83"/>
                  <a:gd name="T14" fmla="*/ 2147483646 w 180"/>
                  <a:gd name="T15" fmla="*/ 2147483646 h 83"/>
                  <a:gd name="T16" fmla="*/ 2147483646 w 180"/>
                  <a:gd name="T17" fmla="*/ 2147483646 h 83"/>
                  <a:gd name="T18" fmla="*/ 2147483646 w 180"/>
                  <a:gd name="T19" fmla="*/ 0 h 83"/>
                  <a:gd name="T20" fmla="*/ 2147483646 w 180"/>
                  <a:gd name="T21" fmla="*/ 0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83"/>
                  <a:gd name="T35" fmla="*/ 180 w 180"/>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83">
                    <a:moveTo>
                      <a:pt x="4" y="0"/>
                    </a:moveTo>
                    <a:lnTo>
                      <a:pt x="0" y="41"/>
                    </a:lnTo>
                    <a:lnTo>
                      <a:pt x="57" y="76"/>
                    </a:lnTo>
                    <a:lnTo>
                      <a:pt x="118" y="83"/>
                    </a:lnTo>
                    <a:lnTo>
                      <a:pt x="147" y="55"/>
                    </a:lnTo>
                    <a:lnTo>
                      <a:pt x="180" y="55"/>
                    </a:lnTo>
                    <a:lnTo>
                      <a:pt x="180" y="12"/>
                    </a:lnTo>
                    <a:lnTo>
                      <a:pt x="118" y="41"/>
                    </a:lnTo>
                    <a:lnTo>
                      <a:pt x="61" y="4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5" name="Freeform 56">
                <a:extLst>
                  <a:ext uri="{FF2B5EF4-FFF2-40B4-BE49-F238E27FC236}">
                    <a16:creationId xmlns:a16="http://schemas.microsoft.com/office/drawing/2014/main" id="{1B24A62C-8315-8278-2808-B8E3D3E15B7E}"/>
                  </a:ext>
                </a:extLst>
              </p:cNvPr>
              <p:cNvSpPr>
                <a:spLocks/>
              </p:cNvSpPr>
              <p:nvPr/>
            </p:nvSpPr>
            <p:spPr bwMode="auto">
              <a:xfrm>
                <a:off x="7065452" y="3718507"/>
                <a:ext cx="40149" cy="110175"/>
              </a:xfrm>
              <a:custGeom>
                <a:avLst/>
                <a:gdLst>
                  <a:gd name="T0" fmla="*/ 2147483646 w 43"/>
                  <a:gd name="T1" fmla="*/ 0 h 118"/>
                  <a:gd name="T2" fmla="*/ 2147483646 w 43"/>
                  <a:gd name="T3" fmla="*/ 2147483646 h 118"/>
                  <a:gd name="T4" fmla="*/ 2147483646 w 43"/>
                  <a:gd name="T5" fmla="*/ 2147483646 h 118"/>
                  <a:gd name="T6" fmla="*/ 0 w 43"/>
                  <a:gd name="T7" fmla="*/ 2147483646 h 118"/>
                  <a:gd name="T8" fmla="*/ 2147483646 w 43"/>
                  <a:gd name="T9" fmla="*/ 0 h 118"/>
                  <a:gd name="T10" fmla="*/ 2147483646 w 43"/>
                  <a:gd name="T11" fmla="*/ 0 h 118"/>
                  <a:gd name="T12" fmla="*/ 0 60000 65536"/>
                  <a:gd name="T13" fmla="*/ 0 60000 65536"/>
                  <a:gd name="T14" fmla="*/ 0 60000 65536"/>
                  <a:gd name="T15" fmla="*/ 0 60000 65536"/>
                  <a:gd name="T16" fmla="*/ 0 60000 65536"/>
                  <a:gd name="T17" fmla="*/ 0 60000 65536"/>
                  <a:gd name="T18" fmla="*/ 0 w 43"/>
                  <a:gd name="T19" fmla="*/ 0 h 118"/>
                  <a:gd name="T20" fmla="*/ 43 w 43"/>
                  <a:gd name="T21" fmla="*/ 118 h 118"/>
                </a:gdLst>
                <a:ahLst/>
                <a:cxnLst>
                  <a:cxn ang="T12">
                    <a:pos x="T0" y="T1"/>
                  </a:cxn>
                  <a:cxn ang="T13">
                    <a:pos x="T2" y="T3"/>
                  </a:cxn>
                  <a:cxn ang="T14">
                    <a:pos x="T4" y="T5"/>
                  </a:cxn>
                  <a:cxn ang="T15">
                    <a:pos x="T6" y="T7"/>
                  </a:cxn>
                  <a:cxn ang="T16">
                    <a:pos x="T8" y="T9"/>
                  </a:cxn>
                  <a:cxn ang="T17">
                    <a:pos x="T10" y="T11"/>
                  </a:cxn>
                </a:cxnLst>
                <a:rect l="T18" t="T19" r="T20" b="T21"/>
                <a:pathLst>
                  <a:path w="43" h="118">
                    <a:moveTo>
                      <a:pt x="10" y="0"/>
                    </a:moveTo>
                    <a:lnTo>
                      <a:pt x="43" y="30"/>
                    </a:lnTo>
                    <a:lnTo>
                      <a:pt x="2" y="118"/>
                    </a:lnTo>
                    <a:lnTo>
                      <a:pt x="0" y="9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6" name="Freeform 57">
                <a:extLst>
                  <a:ext uri="{FF2B5EF4-FFF2-40B4-BE49-F238E27FC236}">
                    <a16:creationId xmlns:a16="http://schemas.microsoft.com/office/drawing/2014/main" id="{1F138EFA-ACFC-CF23-89C2-A9918C3592F2}"/>
                  </a:ext>
                </a:extLst>
              </p:cNvPr>
              <p:cNvSpPr>
                <a:spLocks/>
              </p:cNvSpPr>
              <p:nvPr/>
            </p:nvSpPr>
            <p:spPr bwMode="auto">
              <a:xfrm>
                <a:off x="6719053" y="3584990"/>
                <a:ext cx="267035" cy="69093"/>
              </a:xfrm>
              <a:custGeom>
                <a:avLst/>
                <a:gdLst>
                  <a:gd name="T0" fmla="*/ 2147483646 w 286"/>
                  <a:gd name="T1" fmla="*/ 0 h 74"/>
                  <a:gd name="T2" fmla="*/ 2147483646 w 286"/>
                  <a:gd name="T3" fmla="*/ 2147483646 h 74"/>
                  <a:gd name="T4" fmla="*/ 2147483646 w 286"/>
                  <a:gd name="T5" fmla="*/ 2147483646 h 74"/>
                  <a:gd name="T6" fmla="*/ 0 w 286"/>
                  <a:gd name="T7" fmla="*/ 2147483646 h 74"/>
                  <a:gd name="T8" fmla="*/ 2147483646 w 286"/>
                  <a:gd name="T9" fmla="*/ 0 h 74"/>
                  <a:gd name="T10" fmla="*/ 2147483646 w 286"/>
                  <a:gd name="T11" fmla="*/ 2147483646 h 74"/>
                  <a:gd name="T12" fmla="*/ 2147483646 w 286"/>
                  <a:gd name="T13" fmla="*/ 0 h 74"/>
                  <a:gd name="T14" fmla="*/ 2147483646 w 286"/>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74"/>
                  <a:gd name="T26" fmla="*/ 286 w 286"/>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74">
                    <a:moveTo>
                      <a:pt x="286" y="0"/>
                    </a:moveTo>
                    <a:lnTo>
                      <a:pt x="257" y="45"/>
                    </a:lnTo>
                    <a:lnTo>
                      <a:pt x="155" y="74"/>
                    </a:lnTo>
                    <a:lnTo>
                      <a:pt x="0" y="45"/>
                    </a:lnTo>
                    <a:lnTo>
                      <a:pt x="103" y="0"/>
                    </a:lnTo>
                    <a:lnTo>
                      <a:pt x="188" y="14"/>
                    </a:lnTo>
                    <a:lnTo>
                      <a:pt x="2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7" name="Freeform 58">
                <a:extLst>
                  <a:ext uri="{FF2B5EF4-FFF2-40B4-BE49-F238E27FC236}">
                    <a16:creationId xmlns:a16="http://schemas.microsoft.com/office/drawing/2014/main" id="{3385FFF5-C7A1-B898-AEBC-542B867C7EA8}"/>
                  </a:ext>
                </a:extLst>
              </p:cNvPr>
              <p:cNvSpPr>
                <a:spLocks/>
              </p:cNvSpPr>
              <p:nvPr/>
            </p:nvSpPr>
            <p:spPr bwMode="auto">
              <a:xfrm>
                <a:off x="1564149" y="3334761"/>
                <a:ext cx="121380" cy="327725"/>
              </a:xfrm>
              <a:custGeom>
                <a:avLst/>
                <a:gdLst>
                  <a:gd name="T0" fmla="*/ 2147483646 w 130"/>
                  <a:gd name="T1" fmla="*/ 0 h 351"/>
                  <a:gd name="T2" fmla="*/ 2147483646 w 130"/>
                  <a:gd name="T3" fmla="*/ 2147483646 h 351"/>
                  <a:gd name="T4" fmla="*/ 2147483646 w 130"/>
                  <a:gd name="T5" fmla="*/ 2147483646 h 351"/>
                  <a:gd name="T6" fmla="*/ 2147483646 w 130"/>
                  <a:gd name="T7" fmla="*/ 2147483646 h 351"/>
                  <a:gd name="T8" fmla="*/ 2147483646 w 130"/>
                  <a:gd name="T9" fmla="*/ 2147483646 h 351"/>
                  <a:gd name="T10" fmla="*/ 2147483646 w 130"/>
                  <a:gd name="T11" fmla="*/ 2147483646 h 351"/>
                  <a:gd name="T12" fmla="*/ 2147483646 w 130"/>
                  <a:gd name="T13" fmla="*/ 2147483646 h 351"/>
                  <a:gd name="T14" fmla="*/ 2147483646 w 130"/>
                  <a:gd name="T15" fmla="*/ 2147483646 h 351"/>
                  <a:gd name="T16" fmla="*/ 2147483646 w 130"/>
                  <a:gd name="T17" fmla="*/ 2147483646 h 351"/>
                  <a:gd name="T18" fmla="*/ 2147483646 w 130"/>
                  <a:gd name="T19" fmla="*/ 2147483646 h 351"/>
                  <a:gd name="T20" fmla="*/ 2147483646 w 130"/>
                  <a:gd name="T21" fmla="*/ 2147483646 h 351"/>
                  <a:gd name="T22" fmla="*/ 0 w 130"/>
                  <a:gd name="T23" fmla="*/ 2147483646 h 351"/>
                  <a:gd name="T24" fmla="*/ 2147483646 w 130"/>
                  <a:gd name="T25" fmla="*/ 0 h 351"/>
                  <a:gd name="T26" fmla="*/ 2147483646 w 130"/>
                  <a:gd name="T27" fmla="*/ 0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351"/>
                  <a:gd name="T44" fmla="*/ 130 w 130"/>
                  <a:gd name="T45" fmla="*/ 351 h 3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351">
                    <a:moveTo>
                      <a:pt x="35" y="0"/>
                    </a:moveTo>
                    <a:lnTo>
                      <a:pt x="76" y="47"/>
                    </a:lnTo>
                    <a:lnTo>
                      <a:pt x="111" y="38"/>
                    </a:lnTo>
                    <a:lnTo>
                      <a:pt x="130" y="69"/>
                    </a:lnTo>
                    <a:lnTo>
                      <a:pt x="57" y="133"/>
                    </a:lnTo>
                    <a:lnTo>
                      <a:pt x="73" y="168"/>
                    </a:lnTo>
                    <a:lnTo>
                      <a:pt x="76" y="230"/>
                    </a:lnTo>
                    <a:lnTo>
                      <a:pt x="64" y="351"/>
                    </a:lnTo>
                    <a:lnTo>
                      <a:pt x="43" y="225"/>
                    </a:lnTo>
                    <a:lnTo>
                      <a:pt x="26" y="213"/>
                    </a:lnTo>
                    <a:lnTo>
                      <a:pt x="16" y="147"/>
                    </a:lnTo>
                    <a:lnTo>
                      <a:pt x="0" y="107"/>
                    </a:lnTo>
                    <a:lnTo>
                      <a:pt x="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8" name="Freeform 59">
                <a:extLst>
                  <a:ext uri="{FF2B5EF4-FFF2-40B4-BE49-F238E27FC236}">
                    <a16:creationId xmlns:a16="http://schemas.microsoft.com/office/drawing/2014/main" id="{CCF685F4-C688-D89E-BB86-FC423FCC2F99}"/>
                  </a:ext>
                </a:extLst>
              </p:cNvPr>
              <p:cNvSpPr>
                <a:spLocks/>
              </p:cNvSpPr>
              <p:nvPr/>
            </p:nvSpPr>
            <p:spPr bwMode="auto">
              <a:xfrm>
                <a:off x="3183168" y="3104139"/>
                <a:ext cx="337062" cy="112977"/>
              </a:xfrm>
              <a:custGeom>
                <a:avLst/>
                <a:gdLst>
                  <a:gd name="T0" fmla="*/ 2147483646 w 361"/>
                  <a:gd name="T1" fmla="*/ 0 h 121"/>
                  <a:gd name="T2" fmla="*/ 2147483646 w 361"/>
                  <a:gd name="T3" fmla="*/ 2147483646 h 121"/>
                  <a:gd name="T4" fmla="*/ 2147483646 w 361"/>
                  <a:gd name="T5" fmla="*/ 2147483646 h 121"/>
                  <a:gd name="T6" fmla="*/ 0 w 361"/>
                  <a:gd name="T7" fmla="*/ 2147483646 h 121"/>
                  <a:gd name="T8" fmla="*/ 2147483646 w 361"/>
                  <a:gd name="T9" fmla="*/ 2147483646 h 121"/>
                  <a:gd name="T10" fmla="*/ 2147483646 w 361"/>
                  <a:gd name="T11" fmla="*/ 2147483646 h 121"/>
                  <a:gd name="T12" fmla="*/ 2147483646 w 361"/>
                  <a:gd name="T13" fmla="*/ 2147483646 h 121"/>
                  <a:gd name="T14" fmla="*/ 2147483646 w 361"/>
                  <a:gd name="T15" fmla="*/ 2147483646 h 121"/>
                  <a:gd name="T16" fmla="*/ 2147483646 w 361"/>
                  <a:gd name="T17" fmla="*/ 2147483646 h 121"/>
                  <a:gd name="T18" fmla="*/ 2147483646 w 361"/>
                  <a:gd name="T19" fmla="*/ 2147483646 h 121"/>
                  <a:gd name="T20" fmla="*/ 2147483646 w 361"/>
                  <a:gd name="T21" fmla="*/ 2147483646 h 121"/>
                  <a:gd name="T22" fmla="*/ 2147483646 w 361"/>
                  <a:gd name="T23" fmla="*/ 2147483646 h 121"/>
                  <a:gd name="T24" fmla="*/ 2147483646 w 361"/>
                  <a:gd name="T25" fmla="*/ 2147483646 h 121"/>
                  <a:gd name="T26" fmla="*/ 2147483646 w 361"/>
                  <a:gd name="T27" fmla="*/ 0 h 121"/>
                  <a:gd name="T28" fmla="*/ 2147483646 w 361"/>
                  <a:gd name="T29" fmla="*/ 0 h 1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1"/>
                  <a:gd name="T46" fmla="*/ 0 h 121"/>
                  <a:gd name="T47" fmla="*/ 361 w 361"/>
                  <a:gd name="T48" fmla="*/ 121 h 1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1" h="121">
                    <a:moveTo>
                      <a:pt x="133" y="0"/>
                    </a:moveTo>
                    <a:lnTo>
                      <a:pt x="71" y="4"/>
                    </a:lnTo>
                    <a:lnTo>
                      <a:pt x="81" y="40"/>
                    </a:lnTo>
                    <a:lnTo>
                      <a:pt x="0" y="92"/>
                    </a:lnTo>
                    <a:lnTo>
                      <a:pt x="57" y="121"/>
                    </a:lnTo>
                    <a:lnTo>
                      <a:pt x="145" y="64"/>
                    </a:lnTo>
                    <a:lnTo>
                      <a:pt x="140" y="92"/>
                    </a:lnTo>
                    <a:lnTo>
                      <a:pt x="207" y="88"/>
                    </a:lnTo>
                    <a:lnTo>
                      <a:pt x="235" y="57"/>
                    </a:lnTo>
                    <a:lnTo>
                      <a:pt x="361" y="64"/>
                    </a:lnTo>
                    <a:lnTo>
                      <a:pt x="361" y="47"/>
                    </a:lnTo>
                    <a:lnTo>
                      <a:pt x="202" y="12"/>
                    </a:lnTo>
                    <a:lnTo>
                      <a:pt x="145" y="28"/>
                    </a:lnTo>
                    <a:lnTo>
                      <a:pt x="1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49" name="Freeform 60">
                <a:extLst>
                  <a:ext uri="{FF2B5EF4-FFF2-40B4-BE49-F238E27FC236}">
                    <a16:creationId xmlns:a16="http://schemas.microsoft.com/office/drawing/2014/main" id="{351737F4-5830-19B4-F38D-A676F052ADE5}"/>
                  </a:ext>
                </a:extLst>
              </p:cNvPr>
              <p:cNvSpPr>
                <a:spLocks/>
              </p:cNvSpPr>
              <p:nvPr/>
            </p:nvSpPr>
            <p:spPr bwMode="auto">
              <a:xfrm>
                <a:off x="3662151" y="3243259"/>
                <a:ext cx="102706" cy="130717"/>
              </a:xfrm>
              <a:custGeom>
                <a:avLst/>
                <a:gdLst>
                  <a:gd name="T0" fmla="*/ 2147483646 w 110"/>
                  <a:gd name="T1" fmla="*/ 0 h 140"/>
                  <a:gd name="T2" fmla="*/ 2147483646 w 110"/>
                  <a:gd name="T3" fmla="*/ 2147483646 h 140"/>
                  <a:gd name="T4" fmla="*/ 2147483646 w 110"/>
                  <a:gd name="T5" fmla="*/ 2147483646 h 140"/>
                  <a:gd name="T6" fmla="*/ 2147483646 w 110"/>
                  <a:gd name="T7" fmla="*/ 2147483646 h 140"/>
                  <a:gd name="T8" fmla="*/ 0 w 110"/>
                  <a:gd name="T9" fmla="*/ 2147483646 h 140"/>
                  <a:gd name="T10" fmla="*/ 2147483646 w 110"/>
                  <a:gd name="T11" fmla="*/ 2147483646 h 140"/>
                  <a:gd name="T12" fmla="*/ 2147483646 w 110"/>
                  <a:gd name="T13" fmla="*/ 2147483646 h 140"/>
                  <a:gd name="T14" fmla="*/ 2147483646 w 110"/>
                  <a:gd name="T15" fmla="*/ 0 h 140"/>
                  <a:gd name="T16" fmla="*/ 2147483646 w 110"/>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140"/>
                  <a:gd name="T29" fmla="*/ 110 w 110"/>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140">
                    <a:moveTo>
                      <a:pt x="74" y="0"/>
                    </a:moveTo>
                    <a:lnTo>
                      <a:pt x="110" y="55"/>
                    </a:lnTo>
                    <a:lnTo>
                      <a:pt x="69" y="100"/>
                    </a:lnTo>
                    <a:lnTo>
                      <a:pt x="38" y="100"/>
                    </a:lnTo>
                    <a:lnTo>
                      <a:pt x="0" y="140"/>
                    </a:lnTo>
                    <a:lnTo>
                      <a:pt x="15" y="15"/>
                    </a:lnTo>
                    <a:lnTo>
                      <a:pt x="48" y="26"/>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0" name="Freeform 61">
                <a:extLst>
                  <a:ext uri="{FF2B5EF4-FFF2-40B4-BE49-F238E27FC236}">
                    <a16:creationId xmlns:a16="http://schemas.microsoft.com/office/drawing/2014/main" id="{F246B053-5B81-B7D3-86DA-6AE322E8AE58}"/>
                  </a:ext>
                </a:extLst>
              </p:cNvPr>
              <p:cNvSpPr>
                <a:spLocks/>
              </p:cNvSpPr>
              <p:nvPr/>
            </p:nvSpPr>
            <p:spPr bwMode="auto">
              <a:xfrm>
                <a:off x="3693896" y="3303015"/>
                <a:ext cx="135385" cy="246494"/>
              </a:xfrm>
              <a:custGeom>
                <a:avLst/>
                <a:gdLst>
                  <a:gd name="T0" fmla="*/ 2147483646 w 145"/>
                  <a:gd name="T1" fmla="*/ 0 h 264"/>
                  <a:gd name="T2" fmla="*/ 2147483646 w 145"/>
                  <a:gd name="T3" fmla="*/ 2147483646 h 264"/>
                  <a:gd name="T4" fmla="*/ 2147483646 w 145"/>
                  <a:gd name="T5" fmla="*/ 2147483646 h 264"/>
                  <a:gd name="T6" fmla="*/ 0 w 145"/>
                  <a:gd name="T7" fmla="*/ 2147483646 h 264"/>
                  <a:gd name="T8" fmla="*/ 2147483646 w 145"/>
                  <a:gd name="T9" fmla="*/ 2147483646 h 264"/>
                  <a:gd name="T10" fmla="*/ 2147483646 w 145"/>
                  <a:gd name="T11" fmla="*/ 2147483646 h 264"/>
                  <a:gd name="T12" fmla="*/ 2147483646 w 145"/>
                  <a:gd name="T13" fmla="*/ 2147483646 h 264"/>
                  <a:gd name="T14" fmla="*/ 2147483646 w 145"/>
                  <a:gd name="T15" fmla="*/ 2147483646 h 264"/>
                  <a:gd name="T16" fmla="*/ 2147483646 w 145"/>
                  <a:gd name="T17" fmla="*/ 2147483646 h 264"/>
                  <a:gd name="T18" fmla="*/ 2147483646 w 145"/>
                  <a:gd name="T19" fmla="*/ 2147483646 h 264"/>
                  <a:gd name="T20" fmla="*/ 2147483646 w 145"/>
                  <a:gd name="T21" fmla="*/ 2147483646 h 264"/>
                  <a:gd name="T22" fmla="*/ 2147483646 w 145"/>
                  <a:gd name="T23" fmla="*/ 0 h 264"/>
                  <a:gd name="T24" fmla="*/ 2147483646 w 145"/>
                  <a:gd name="T25" fmla="*/ 0 h 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5"/>
                  <a:gd name="T40" fmla="*/ 0 h 264"/>
                  <a:gd name="T41" fmla="*/ 145 w 145"/>
                  <a:gd name="T42" fmla="*/ 264 h 2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5" h="264">
                    <a:moveTo>
                      <a:pt x="95" y="0"/>
                    </a:moveTo>
                    <a:lnTo>
                      <a:pt x="19" y="72"/>
                    </a:lnTo>
                    <a:lnTo>
                      <a:pt x="45" y="202"/>
                    </a:lnTo>
                    <a:lnTo>
                      <a:pt x="0" y="202"/>
                    </a:lnTo>
                    <a:lnTo>
                      <a:pt x="4" y="224"/>
                    </a:lnTo>
                    <a:lnTo>
                      <a:pt x="23" y="264"/>
                    </a:lnTo>
                    <a:lnTo>
                      <a:pt x="95" y="219"/>
                    </a:lnTo>
                    <a:lnTo>
                      <a:pt x="135" y="114"/>
                    </a:lnTo>
                    <a:lnTo>
                      <a:pt x="85" y="95"/>
                    </a:lnTo>
                    <a:lnTo>
                      <a:pt x="145" y="43"/>
                    </a:lnTo>
                    <a:lnTo>
                      <a:pt x="126" y="8"/>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1" name="Freeform 62">
                <a:extLst>
                  <a:ext uri="{FF2B5EF4-FFF2-40B4-BE49-F238E27FC236}">
                    <a16:creationId xmlns:a16="http://schemas.microsoft.com/office/drawing/2014/main" id="{39F4D756-5480-0F1B-D171-4541F7EEB735}"/>
                  </a:ext>
                </a:extLst>
              </p:cNvPr>
              <p:cNvSpPr>
                <a:spLocks/>
              </p:cNvSpPr>
              <p:nvPr/>
            </p:nvSpPr>
            <p:spPr bwMode="auto">
              <a:xfrm>
                <a:off x="3819945" y="3796004"/>
                <a:ext cx="144722" cy="325858"/>
              </a:xfrm>
              <a:custGeom>
                <a:avLst/>
                <a:gdLst>
                  <a:gd name="T0" fmla="*/ 2147483646 w 155"/>
                  <a:gd name="T1" fmla="*/ 0 h 349"/>
                  <a:gd name="T2" fmla="*/ 2147483646 w 155"/>
                  <a:gd name="T3" fmla="*/ 2147483646 h 349"/>
                  <a:gd name="T4" fmla="*/ 2147483646 w 155"/>
                  <a:gd name="T5" fmla="*/ 2147483646 h 349"/>
                  <a:gd name="T6" fmla="*/ 2147483646 w 155"/>
                  <a:gd name="T7" fmla="*/ 2147483646 h 349"/>
                  <a:gd name="T8" fmla="*/ 0 w 155"/>
                  <a:gd name="T9" fmla="*/ 2147483646 h 349"/>
                  <a:gd name="T10" fmla="*/ 2147483646 w 155"/>
                  <a:gd name="T11" fmla="*/ 2147483646 h 349"/>
                  <a:gd name="T12" fmla="*/ 2147483646 w 155"/>
                  <a:gd name="T13" fmla="*/ 2147483646 h 349"/>
                  <a:gd name="T14" fmla="*/ 2147483646 w 155"/>
                  <a:gd name="T15" fmla="*/ 2147483646 h 349"/>
                  <a:gd name="T16" fmla="*/ 2147483646 w 155"/>
                  <a:gd name="T17" fmla="*/ 2147483646 h 349"/>
                  <a:gd name="T18" fmla="*/ 2147483646 w 155"/>
                  <a:gd name="T19" fmla="*/ 2147483646 h 349"/>
                  <a:gd name="T20" fmla="*/ 2147483646 w 155"/>
                  <a:gd name="T21" fmla="*/ 2147483646 h 349"/>
                  <a:gd name="T22" fmla="*/ 2147483646 w 155"/>
                  <a:gd name="T23" fmla="*/ 2147483646 h 349"/>
                  <a:gd name="T24" fmla="*/ 2147483646 w 155"/>
                  <a:gd name="T25" fmla="*/ 2147483646 h 349"/>
                  <a:gd name="T26" fmla="*/ 2147483646 w 155"/>
                  <a:gd name="T27" fmla="*/ 2147483646 h 349"/>
                  <a:gd name="T28" fmla="*/ 2147483646 w 155"/>
                  <a:gd name="T29" fmla="*/ 2147483646 h 349"/>
                  <a:gd name="T30" fmla="*/ 2147483646 w 155"/>
                  <a:gd name="T31" fmla="*/ 2147483646 h 349"/>
                  <a:gd name="T32" fmla="*/ 2147483646 w 155"/>
                  <a:gd name="T33" fmla="*/ 0 h 349"/>
                  <a:gd name="T34" fmla="*/ 2147483646 w 155"/>
                  <a:gd name="T35" fmla="*/ 0 h 3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5"/>
                  <a:gd name="T55" fmla="*/ 0 h 349"/>
                  <a:gd name="T56" fmla="*/ 155 w 155"/>
                  <a:gd name="T57" fmla="*/ 349 h 3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5" h="349">
                    <a:moveTo>
                      <a:pt x="81" y="0"/>
                    </a:moveTo>
                    <a:lnTo>
                      <a:pt x="93" y="83"/>
                    </a:lnTo>
                    <a:lnTo>
                      <a:pt x="88" y="145"/>
                    </a:lnTo>
                    <a:lnTo>
                      <a:pt x="17" y="145"/>
                    </a:lnTo>
                    <a:lnTo>
                      <a:pt x="0" y="180"/>
                    </a:lnTo>
                    <a:lnTo>
                      <a:pt x="24" y="213"/>
                    </a:lnTo>
                    <a:lnTo>
                      <a:pt x="50" y="180"/>
                    </a:lnTo>
                    <a:lnTo>
                      <a:pt x="86" y="221"/>
                    </a:lnTo>
                    <a:lnTo>
                      <a:pt x="88" y="320"/>
                    </a:lnTo>
                    <a:lnTo>
                      <a:pt x="133" y="349"/>
                    </a:lnTo>
                    <a:lnTo>
                      <a:pt x="155" y="308"/>
                    </a:lnTo>
                    <a:lnTo>
                      <a:pt x="126" y="249"/>
                    </a:lnTo>
                    <a:lnTo>
                      <a:pt x="147" y="192"/>
                    </a:lnTo>
                    <a:lnTo>
                      <a:pt x="119" y="128"/>
                    </a:lnTo>
                    <a:lnTo>
                      <a:pt x="121" y="57"/>
                    </a:lnTo>
                    <a:lnTo>
                      <a:pt x="147" y="28"/>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2" name="Freeform 63">
                <a:extLst>
                  <a:ext uri="{FF2B5EF4-FFF2-40B4-BE49-F238E27FC236}">
                    <a16:creationId xmlns:a16="http://schemas.microsoft.com/office/drawing/2014/main" id="{8134158A-58D4-5D2E-63A0-1480D3AC03DB}"/>
                  </a:ext>
                </a:extLst>
              </p:cNvPr>
              <p:cNvSpPr>
                <a:spLocks/>
              </p:cNvSpPr>
              <p:nvPr/>
            </p:nvSpPr>
            <p:spPr bwMode="auto">
              <a:xfrm>
                <a:off x="3974937" y="3810943"/>
                <a:ext cx="246494" cy="457508"/>
              </a:xfrm>
              <a:custGeom>
                <a:avLst/>
                <a:gdLst>
                  <a:gd name="T0" fmla="*/ 2147483646 w 264"/>
                  <a:gd name="T1" fmla="*/ 2147483646 h 490"/>
                  <a:gd name="T2" fmla="*/ 0 w 264"/>
                  <a:gd name="T3" fmla="*/ 2147483646 h 490"/>
                  <a:gd name="T4" fmla="*/ 2147483646 w 264"/>
                  <a:gd name="T5" fmla="*/ 2147483646 h 490"/>
                  <a:gd name="T6" fmla="*/ 2147483646 w 264"/>
                  <a:gd name="T7" fmla="*/ 2147483646 h 490"/>
                  <a:gd name="T8" fmla="*/ 2147483646 w 264"/>
                  <a:gd name="T9" fmla="*/ 2147483646 h 490"/>
                  <a:gd name="T10" fmla="*/ 2147483646 w 264"/>
                  <a:gd name="T11" fmla="*/ 2147483646 h 490"/>
                  <a:gd name="T12" fmla="*/ 2147483646 w 264"/>
                  <a:gd name="T13" fmla="*/ 2147483646 h 490"/>
                  <a:gd name="T14" fmla="*/ 2147483646 w 264"/>
                  <a:gd name="T15" fmla="*/ 2147483646 h 490"/>
                  <a:gd name="T16" fmla="*/ 2147483646 w 264"/>
                  <a:gd name="T17" fmla="*/ 2147483646 h 490"/>
                  <a:gd name="T18" fmla="*/ 2147483646 w 264"/>
                  <a:gd name="T19" fmla="*/ 2147483646 h 490"/>
                  <a:gd name="T20" fmla="*/ 2147483646 w 264"/>
                  <a:gd name="T21" fmla="*/ 2147483646 h 490"/>
                  <a:gd name="T22" fmla="*/ 2147483646 w 264"/>
                  <a:gd name="T23" fmla="*/ 2147483646 h 490"/>
                  <a:gd name="T24" fmla="*/ 2147483646 w 264"/>
                  <a:gd name="T25" fmla="*/ 2147483646 h 490"/>
                  <a:gd name="T26" fmla="*/ 2147483646 w 264"/>
                  <a:gd name="T27" fmla="*/ 2147483646 h 490"/>
                  <a:gd name="T28" fmla="*/ 2147483646 w 264"/>
                  <a:gd name="T29" fmla="*/ 2147483646 h 490"/>
                  <a:gd name="T30" fmla="*/ 2147483646 w 264"/>
                  <a:gd name="T31" fmla="*/ 2147483646 h 490"/>
                  <a:gd name="T32" fmla="*/ 2147483646 w 264"/>
                  <a:gd name="T33" fmla="*/ 2147483646 h 490"/>
                  <a:gd name="T34" fmla="*/ 2147483646 w 264"/>
                  <a:gd name="T35" fmla="*/ 2147483646 h 490"/>
                  <a:gd name="T36" fmla="*/ 2147483646 w 264"/>
                  <a:gd name="T37" fmla="*/ 2147483646 h 490"/>
                  <a:gd name="T38" fmla="*/ 2147483646 w 264"/>
                  <a:gd name="T39" fmla="*/ 2147483646 h 490"/>
                  <a:gd name="T40" fmla="*/ 2147483646 w 264"/>
                  <a:gd name="T41" fmla="*/ 2147483646 h 490"/>
                  <a:gd name="T42" fmla="*/ 2147483646 w 264"/>
                  <a:gd name="T43" fmla="*/ 0 h 490"/>
                  <a:gd name="T44" fmla="*/ 2147483646 w 264"/>
                  <a:gd name="T45" fmla="*/ 2147483646 h 490"/>
                  <a:gd name="T46" fmla="*/ 2147483646 w 264"/>
                  <a:gd name="T47" fmla="*/ 2147483646 h 490"/>
                  <a:gd name="T48" fmla="*/ 2147483646 w 264"/>
                  <a:gd name="T49" fmla="*/ 2147483646 h 4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4"/>
                  <a:gd name="T76" fmla="*/ 0 h 490"/>
                  <a:gd name="T77" fmla="*/ 264 w 264"/>
                  <a:gd name="T78" fmla="*/ 490 h 4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4" h="490">
                    <a:moveTo>
                      <a:pt x="34" y="38"/>
                    </a:moveTo>
                    <a:lnTo>
                      <a:pt x="0" y="133"/>
                    </a:lnTo>
                    <a:lnTo>
                      <a:pt x="57" y="140"/>
                    </a:lnTo>
                    <a:lnTo>
                      <a:pt x="110" y="124"/>
                    </a:lnTo>
                    <a:lnTo>
                      <a:pt x="112" y="148"/>
                    </a:lnTo>
                    <a:lnTo>
                      <a:pt x="74" y="152"/>
                    </a:lnTo>
                    <a:lnTo>
                      <a:pt x="57" y="171"/>
                    </a:lnTo>
                    <a:lnTo>
                      <a:pt x="88" y="245"/>
                    </a:lnTo>
                    <a:lnTo>
                      <a:pt x="145" y="297"/>
                    </a:lnTo>
                    <a:lnTo>
                      <a:pt x="209" y="304"/>
                    </a:lnTo>
                    <a:lnTo>
                      <a:pt x="228" y="357"/>
                    </a:lnTo>
                    <a:lnTo>
                      <a:pt x="195" y="444"/>
                    </a:lnTo>
                    <a:lnTo>
                      <a:pt x="238" y="490"/>
                    </a:lnTo>
                    <a:lnTo>
                      <a:pt x="247" y="387"/>
                    </a:lnTo>
                    <a:lnTo>
                      <a:pt x="264" y="368"/>
                    </a:lnTo>
                    <a:lnTo>
                      <a:pt x="247" y="292"/>
                    </a:lnTo>
                    <a:lnTo>
                      <a:pt x="188" y="193"/>
                    </a:lnTo>
                    <a:lnTo>
                      <a:pt x="171" y="112"/>
                    </a:lnTo>
                    <a:lnTo>
                      <a:pt x="152" y="72"/>
                    </a:lnTo>
                    <a:lnTo>
                      <a:pt x="119" y="38"/>
                    </a:lnTo>
                    <a:lnTo>
                      <a:pt x="110" y="12"/>
                    </a:lnTo>
                    <a:lnTo>
                      <a:pt x="84" y="0"/>
                    </a:lnTo>
                    <a:lnTo>
                      <a:pt x="74" y="38"/>
                    </a:lnTo>
                    <a:lnTo>
                      <a:pt x="3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3" name="Freeform 64">
                <a:extLst>
                  <a:ext uri="{FF2B5EF4-FFF2-40B4-BE49-F238E27FC236}">
                    <a16:creationId xmlns:a16="http://schemas.microsoft.com/office/drawing/2014/main" id="{279225B5-2767-0578-6E1D-6CFC20D4B0D5}"/>
                  </a:ext>
                </a:extLst>
              </p:cNvPr>
              <p:cNvSpPr>
                <a:spLocks/>
              </p:cNvSpPr>
              <p:nvPr/>
            </p:nvSpPr>
            <p:spPr bwMode="auto">
              <a:xfrm>
                <a:off x="4492202" y="4188154"/>
                <a:ext cx="133518" cy="108308"/>
              </a:xfrm>
              <a:custGeom>
                <a:avLst/>
                <a:gdLst>
                  <a:gd name="T0" fmla="*/ 2147483646 w 143"/>
                  <a:gd name="T1" fmla="*/ 0 h 116"/>
                  <a:gd name="T2" fmla="*/ 0 w 143"/>
                  <a:gd name="T3" fmla="*/ 2147483646 h 116"/>
                  <a:gd name="T4" fmla="*/ 2147483646 w 143"/>
                  <a:gd name="T5" fmla="*/ 2147483646 h 116"/>
                  <a:gd name="T6" fmla="*/ 2147483646 w 143"/>
                  <a:gd name="T7" fmla="*/ 2147483646 h 116"/>
                  <a:gd name="T8" fmla="*/ 2147483646 w 143"/>
                  <a:gd name="T9" fmla="*/ 2147483646 h 116"/>
                  <a:gd name="T10" fmla="*/ 2147483646 w 143"/>
                  <a:gd name="T11" fmla="*/ 2147483646 h 116"/>
                  <a:gd name="T12" fmla="*/ 2147483646 w 143"/>
                  <a:gd name="T13" fmla="*/ 2147483646 h 116"/>
                  <a:gd name="T14" fmla="*/ 2147483646 w 143"/>
                  <a:gd name="T15" fmla="*/ 0 h 116"/>
                  <a:gd name="T16" fmla="*/ 2147483646 w 143"/>
                  <a:gd name="T17" fmla="*/ 2147483646 h 116"/>
                  <a:gd name="T18" fmla="*/ 2147483646 w 143"/>
                  <a:gd name="T19" fmla="*/ 0 h 116"/>
                  <a:gd name="T20" fmla="*/ 2147483646 w 143"/>
                  <a:gd name="T21" fmla="*/ 0 h 1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116"/>
                  <a:gd name="T35" fmla="*/ 143 w 143"/>
                  <a:gd name="T36" fmla="*/ 116 h 1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116">
                    <a:moveTo>
                      <a:pt x="9" y="0"/>
                    </a:moveTo>
                    <a:lnTo>
                      <a:pt x="0" y="40"/>
                    </a:lnTo>
                    <a:lnTo>
                      <a:pt x="90" y="71"/>
                    </a:lnTo>
                    <a:lnTo>
                      <a:pt x="102" y="116"/>
                    </a:lnTo>
                    <a:lnTo>
                      <a:pt x="135" y="116"/>
                    </a:lnTo>
                    <a:lnTo>
                      <a:pt x="143" y="59"/>
                    </a:lnTo>
                    <a:lnTo>
                      <a:pt x="124" y="10"/>
                    </a:lnTo>
                    <a:lnTo>
                      <a:pt x="90" y="0"/>
                    </a:lnTo>
                    <a:lnTo>
                      <a:pt x="62" y="24"/>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4" name="Freeform 65">
                <a:extLst>
                  <a:ext uri="{FF2B5EF4-FFF2-40B4-BE49-F238E27FC236}">
                    <a16:creationId xmlns:a16="http://schemas.microsoft.com/office/drawing/2014/main" id="{50CBCA4C-3BE6-44FE-DC42-4B40ABCF6F49}"/>
                  </a:ext>
                </a:extLst>
              </p:cNvPr>
              <p:cNvSpPr>
                <a:spLocks/>
              </p:cNvSpPr>
              <p:nvPr/>
            </p:nvSpPr>
            <p:spPr bwMode="auto">
              <a:xfrm>
                <a:off x="4833932" y="4188154"/>
                <a:ext cx="124181" cy="119512"/>
              </a:xfrm>
              <a:custGeom>
                <a:avLst/>
                <a:gdLst>
                  <a:gd name="T0" fmla="*/ 2147483646 w 133"/>
                  <a:gd name="T1" fmla="*/ 0 h 128"/>
                  <a:gd name="T2" fmla="*/ 2147483646 w 133"/>
                  <a:gd name="T3" fmla="*/ 2147483646 h 128"/>
                  <a:gd name="T4" fmla="*/ 0 w 133"/>
                  <a:gd name="T5" fmla="*/ 2147483646 h 128"/>
                  <a:gd name="T6" fmla="*/ 2147483646 w 133"/>
                  <a:gd name="T7" fmla="*/ 2147483646 h 128"/>
                  <a:gd name="T8" fmla="*/ 2147483646 w 133"/>
                  <a:gd name="T9" fmla="*/ 2147483646 h 128"/>
                  <a:gd name="T10" fmla="*/ 2147483646 w 133"/>
                  <a:gd name="T11" fmla="*/ 2147483646 h 128"/>
                  <a:gd name="T12" fmla="*/ 2147483646 w 133"/>
                  <a:gd name="T13" fmla="*/ 0 h 128"/>
                  <a:gd name="T14" fmla="*/ 2147483646 w 133"/>
                  <a:gd name="T15" fmla="*/ 0 h 128"/>
                  <a:gd name="T16" fmla="*/ 0 60000 65536"/>
                  <a:gd name="T17" fmla="*/ 0 60000 65536"/>
                  <a:gd name="T18" fmla="*/ 0 60000 65536"/>
                  <a:gd name="T19" fmla="*/ 0 60000 65536"/>
                  <a:gd name="T20" fmla="*/ 0 60000 65536"/>
                  <a:gd name="T21" fmla="*/ 0 60000 65536"/>
                  <a:gd name="T22" fmla="*/ 0 60000 65536"/>
                  <a:gd name="T23" fmla="*/ 0 60000 65536"/>
                  <a:gd name="T24" fmla="*/ 0 w 133"/>
                  <a:gd name="T25" fmla="*/ 0 h 128"/>
                  <a:gd name="T26" fmla="*/ 133 w 133"/>
                  <a:gd name="T27" fmla="*/ 128 h 1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 h="128">
                    <a:moveTo>
                      <a:pt x="64" y="0"/>
                    </a:moveTo>
                    <a:lnTo>
                      <a:pt x="28" y="17"/>
                    </a:lnTo>
                    <a:lnTo>
                      <a:pt x="0" y="86"/>
                    </a:lnTo>
                    <a:lnTo>
                      <a:pt x="40" y="109"/>
                    </a:lnTo>
                    <a:lnTo>
                      <a:pt x="121" y="128"/>
                    </a:lnTo>
                    <a:lnTo>
                      <a:pt x="133" y="50"/>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5" name="Freeform 66">
                <a:extLst>
                  <a:ext uri="{FF2B5EF4-FFF2-40B4-BE49-F238E27FC236}">
                    <a16:creationId xmlns:a16="http://schemas.microsoft.com/office/drawing/2014/main" id="{C5C90D2E-BF6F-1C02-A9C3-BCD5FEAB13EC}"/>
                  </a:ext>
                </a:extLst>
              </p:cNvPr>
              <p:cNvSpPr>
                <a:spLocks/>
              </p:cNvSpPr>
              <p:nvPr/>
            </p:nvSpPr>
            <p:spPr bwMode="auto">
              <a:xfrm>
                <a:off x="5975836" y="3709170"/>
                <a:ext cx="73762" cy="193274"/>
              </a:xfrm>
              <a:custGeom>
                <a:avLst/>
                <a:gdLst>
                  <a:gd name="T0" fmla="*/ 2147483646 w 79"/>
                  <a:gd name="T1" fmla="*/ 0 h 207"/>
                  <a:gd name="T2" fmla="*/ 0 w 79"/>
                  <a:gd name="T3" fmla="*/ 2147483646 h 207"/>
                  <a:gd name="T4" fmla="*/ 2147483646 w 79"/>
                  <a:gd name="T5" fmla="*/ 2147483646 h 207"/>
                  <a:gd name="T6" fmla="*/ 2147483646 w 79"/>
                  <a:gd name="T7" fmla="*/ 2147483646 h 207"/>
                  <a:gd name="T8" fmla="*/ 2147483646 w 79"/>
                  <a:gd name="T9" fmla="*/ 2147483646 h 207"/>
                  <a:gd name="T10" fmla="*/ 2147483646 w 79"/>
                  <a:gd name="T11" fmla="*/ 2147483646 h 207"/>
                  <a:gd name="T12" fmla="*/ 2147483646 w 79"/>
                  <a:gd name="T13" fmla="*/ 0 h 207"/>
                  <a:gd name="T14" fmla="*/ 2147483646 w 79"/>
                  <a:gd name="T15" fmla="*/ 0 h 207"/>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207"/>
                  <a:gd name="T26" fmla="*/ 79 w 79"/>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207">
                    <a:moveTo>
                      <a:pt x="72" y="0"/>
                    </a:moveTo>
                    <a:lnTo>
                      <a:pt x="0" y="64"/>
                    </a:lnTo>
                    <a:lnTo>
                      <a:pt x="12" y="207"/>
                    </a:lnTo>
                    <a:lnTo>
                      <a:pt x="58" y="185"/>
                    </a:lnTo>
                    <a:lnTo>
                      <a:pt x="41" y="97"/>
                    </a:lnTo>
                    <a:lnTo>
                      <a:pt x="79" y="29"/>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6" name="Freeform 67">
                <a:extLst>
                  <a:ext uri="{FF2B5EF4-FFF2-40B4-BE49-F238E27FC236}">
                    <a16:creationId xmlns:a16="http://schemas.microsoft.com/office/drawing/2014/main" id="{5418E3DB-D590-6B4A-5164-10DE8D7D9195}"/>
                  </a:ext>
                </a:extLst>
              </p:cNvPr>
              <p:cNvSpPr>
                <a:spLocks/>
              </p:cNvSpPr>
              <p:nvPr/>
            </p:nvSpPr>
            <p:spPr bwMode="auto">
              <a:xfrm>
                <a:off x="3955330" y="4079845"/>
                <a:ext cx="157794" cy="234356"/>
              </a:xfrm>
              <a:custGeom>
                <a:avLst/>
                <a:gdLst>
                  <a:gd name="T0" fmla="*/ 2147483646 w 169"/>
                  <a:gd name="T1" fmla="*/ 0 h 251"/>
                  <a:gd name="T2" fmla="*/ 2147483646 w 169"/>
                  <a:gd name="T3" fmla="*/ 2147483646 h 251"/>
                  <a:gd name="T4" fmla="*/ 2147483646 w 169"/>
                  <a:gd name="T5" fmla="*/ 2147483646 h 251"/>
                  <a:gd name="T6" fmla="*/ 0 w 169"/>
                  <a:gd name="T7" fmla="*/ 2147483646 h 251"/>
                  <a:gd name="T8" fmla="*/ 2147483646 w 169"/>
                  <a:gd name="T9" fmla="*/ 2147483646 h 251"/>
                  <a:gd name="T10" fmla="*/ 2147483646 w 169"/>
                  <a:gd name="T11" fmla="*/ 2147483646 h 251"/>
                  <a:gd name="T12" fmla="*/ 2147483646 w 169"/>
                  <a:gd name="T13" fmla="*/ 2147483646 h 251"/>
                  <a:gd name="T14" fmla="*/ 2147483646 w 169"/>
                  <a:gd name="T15" fmla="*/ 2147483646 h 251"/>
                  <a:gd name="T16" fmla="*/ 2147483646 w 169"/>
                  <a:gd name="T17" fmla="*/ 2147483646 h 251"/>
                  <a:gd name="T18" fmla="*/ 2147483646 w 169"/>
                  <a:gd name="T19" fmla="*/ 2147483646 h 251"/>
                  <a:gd name="T20" fmla="*/ 2147483646 w 169"/>
                  <a:gd name="T21" fmla="*/ 2147483646 h 251"/>
                  <a:gd name="T22" fmla="*/ 2147483646 w 169"/>
                  <a:gd name="T23" fmla="*/ 2147483646 h 251"/>
                  <a:gd name="T24" fmla="*/ 2147483646 w 169"/>
                  <a:gd name="T25" fmla="*/ 2147483646 h 251"/>
                  <a:gd name="T26" fmla="*/ 2147483646 w 169"/>
                  <a:gd name="T27" fmla="*/ 2147483646 h 251"/>
                  <a:gd name="T28" fmla="*/ 2147483646 w 169"/>
                  <a:gd name="T29" fmla="*/ 2147483646 h 251"/>
                  <a:gd name="T30" fmla="*/ 2147483646 w 169"/>
                  <a:gd name="T31" fmla="*/ 2147483646 h 251"/>
                  <a:gd name="T32" fmla="*/ 2147483646 w 169"/>
                  <a:gd name="T33" fmla="*/ 0 h 251"/>
                  <a:gd name="T34" fmla="*/ 2147483646 w 169"/>
                  <a:gd name="T35" fmla="*/ 0 h 2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9"/>
                  <a:gd name="T55" fmla="*/ 0 h 251"/>
                  <a:gd name="T56" fmla="*/ 169 w 169"/>
                  <a:gd name="T57" fmla="*/ 251 h 2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9" h="251">
                    <a:moveTo>
                      <a:pt x="78" y="0"/>
                    </a:moveTo>
                    <a:lnTo>
                      <a:pt x="31" y="19"/>
                    </a:lnTo>
                    <a:lnTo>
                      <a:pt x="10" y="14"/>
                    </a:lnTo>
                    <a:lnTo>
                      <a:pt x="0" y="50"/>
                    </a:lnTo>
                    <a:lnTo>
                      <a:pt x="19" y="50"/>
                    </a:lnTo>
                    <a:lnTo>
                      <a:pt x="48" y="114"/>
                    </a:lnTo>
                    <a:lnTo>
                      <a:pt x="62" y="121"/>
                    </a:lnTo>
                    <a:lnTo>
                      <a:pt x="116" y="251"/>
                    </a:lnTo>
                    <a:lnTo>
                      <a:pt x="150" y="228"/>
                    </a:lnTo>
                    <a:lnTo>
                      <a:pt x="152" y="206"/>
                    </a:lnTo>
                    <a:lnTo>
                      <a:pt x="169" y="202"/>
                    </a:lnTo>
                    <a:lnTo>
                      <a:pt x="166" y="168"/>
                    </a:lnTo>
                    <a:lnTo>
                      <a:pt x="133" y="137"/>
                    </a:lnTo>
                    <a:lnTo>
                      <a:pt x="105" y="137"/>
                    </a:lnTo>
                    <a:lnTo>
                      <a:pt x="105" y="71"/>
                    </a:lnTo>
                    <a:lnTo>
                      <a:pt x="95" y="7"/>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7" name="Freeform 68">
                <a:extLst>
                  <a:ext uri="{FF2B5EF4-FFF2-40B4-BE49-F238E27FC236}">
                    <a16:creationId xmlns:a16="http://schemas.microsoft.com/office/drawing/2014/main" id="{99BD65D3-47AC-7ABF-D6D5-158B66826100}"/>
                  </a:ext>
                </a:extLst>
              </p:cNvPr>
              <p:cNvSpPr>
                <a:spLocks/>
              </p:cNvSpPr>
              <p:nvPr/>
            </p:nvSpPr>
            <p:spPr bwMode="auto">
              <a:xfrm>
                <a:off x="3886237" y="2977157"/>
                <a:ext cx="109242" cy="155926"/>
              </a:xfrm>
              <a:custGeom>
                <a:avLst/>
                <a:gdLst>
                  <a:gd name="T0" fmla="*/ 2147483646 w 117"/>
                  <a:gd name="T1" fmla="*/ 0 h 167"/>
                  <a:gd name="T2" fmla="*/ 2147483646 w 117"/>
                  <a:gd name="T3" fmla="*/ 2147483646 h 167"/>
                  <a:gd name="T4" fmla="*/ 2147483646 w 117"/>
                  <a:gd name="T5" fmla="*/ 2147483646 h 167"/>
                  <a:gd name="T6" fmla="*/ 0 w 117"/>
                  <a:gd name="T7" fmla="*/ 2147483646 h 167"/>
                  <a:gd name="T8" fmla="*/ 2147483646 w 117"/>
                  <a:gd name="T9" fmla="*/ 2147483646 h 167"/>
                  <a:gd name="T10" fmla="*/ 2147483646 w 117"/>
                  <a:gd name="T11" fmla="*/ 0 h 167"/>
                  <a:gd name="T12" fmla="*/ 2147483646 w 117"/>
                  <a:gd name="T13" fmla="*/ 0 h 167"/>
                  <a:gd name="T14" fmla="*/ 0 60000 65536"/>
                  <a:gd name="T15" fmla="*/ 0 60000 65536"/>
                  <a:gd name="T16" fmla="*/ 0 60000 65536"/>
                  <a:gd name="T17" fmla="*/ 0 60000 65536"/>
                  <a:gd name="T18" fmla="*/ 0 60000 65536"/>
                  <a:gd name="T19" fmla="*/ 0 60000 65536"/>
                  <a:gd name="T20" fmla="*/ 0 60000 65536"/>
                  <a:gd name="T21" fmla="*/ 0 w 117"/>
                  <a:gd name="T22" fmla="*/ 0 h 167"/>
                  <a:gd name="T23" fmla="*/ 117 w 117"/>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167">
                    <a:moveTo>
                      <a:pt x="117" y="0"/>
                    </a:moveTo>
                    <a:lnTo>
                      <a:pt x="57" y="112"/>
                    </a:lnTo>
                    <a:lnTo>
                      <a:pt x="57" y="167"/>
                    </a:lnTo>
                    <a:lnTo>
                      <a:pt x="0" y="112"/>
                    </a:lnTo>
                    <a:lnTo>
                      <a:pt x="57" y="57"/>
                    </a:lnTo>
                    <a:lnTo>
                      <a:pt x="1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8" name="Freeform 69">
                <a:extLst>
                  <a:ext uri="{FF2B5EF4-FFF2-40B4-BE49-F238E27FC236}">
                    <a16:creationId xmlns:a16="http://schemas.microsoft.com/office/drawing/2014/main" id="{0F0D0A0A-D83A-46FF-90F5-026185823EA6}"/>
                  </a:ext>
                </a:extLst>
              </p:cNvPr>
              <p:cNvSpPr>
                <a:spLocks/>
              </p:cNvSpPr>
              <p:nvPr/>
            </p:nvSpPr>
            <p:spPr bwMode="auto">
              <a:xfrm>
                <a:off x="6986089" y="4374892"/>
                <a:ext cx="68159" cy="19607"/>
              </a:xfrm>
              <a:custGeom>
                <a:avLst/>
                <a:gdLst>
                  <a:gd name="T0" fmla="*/ 2147483646 w 73"/>
                  <a:gd name="T1" fmla="*/ 2147483646 h 21"/>
                  <a:gd name="T2" fmla="*/ 0 w 73"/>
                  <a:gd name="T3" fmla="*/ 0 h 21"/>
                  <a:gd name="T4" fmla="*/ 2147483646 w 73"/>
                  <a:gd name="T5" fmla="*/ 2147483646 h 21"/>
                  <a:gd name="T6" fmla="*/ 2147483646 w 73"/>
                  <a:gd name="T7" fmla="*/ 2147483646 h 21"/>
                  <a:gd name="T8" fmla="*/ 0 60000 65536"/>
                  <a:gd name="T9" fmla="*/ 0 60000 65536"/>
                  <a:gd name="T10" fmla="*/ 0 60000 65536"/>
                  <a:gd name="T11" fmla="*/ 0 60000 65536"/>
                  <a:gd name="T12" fmla="*/ 0 w 73"/>
                  <a:gd name="T13" fmla="*/ 0 h 21"/>
                  <a:gd name="T14" fmla="*/ 73 w 73"/>
                  <a:gd name="T15" fmla="*/ 21 h 21"/>
                </a:gdLst>
                <a:ahLst/>
                <a:cxnLst>
                  <a:cxn ang="T8">
                    <a:pos x="T0" y="T1"/>
                  </a:cxn>
                  <a:cxn ang="T9">
                    <a:pos x="T2" y="T3"/>
                  </a:cxn>
                  <a:cxn ang="T10">
                    <a:pos x="T4" y="T5"/>
                  </a:cxn>
                  <a:cxn ang="T11">
                    <a:pos x="T6" y="T7"/>
                  </a:cxn>
                </a:cxnLst>
                <a:rect l="T12" t="T13" r="T14" b="T15"/>
                <a:pathLst>
                  <a:path w="73" h="21">
                    <a:moveTo>
                      <a:pt x="73" y="21"/>
                    </a:moveTo>
                    <a:lnTo>
                      <a:pt x="0" y="0"/>
                    </a:lnTo>
                    <a:lnTo>
                      <a:pt x="7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59" name="Freeform 70">
                <a:extLst>
                  <a:ext uri="{FF2B5EF4-FFF2-40B4-BE49-F238E27FC236}">
                    <a16:creationId xmlns:a16="http://schemas.microsoft.com/office/drawing/2014/main" id="{4BB3193F-8502-3280-1F8F-36E8CEEB334E}"/>
                  </a:ext>
                </a:extLst>
              </p:cNvPr>
              <p:cNvSpPr>
                <a:spLocks/>
              </p:cNvSpPr>
              <p:nvPr/>
            </p:nvSpPr>
            <p:spPr bwMode="auto">
              <a:xfrm>
                <a:off x="6905791" y="3746518"/>
                <a:ext cx="417360" cy="647981"/>
              </a:xfrm>
              <a:custGeom>
                <a:avLst/>
                <a:gdLst>
                  <a:gd name="T0" fmla="*/ 2147483646 w 447"/>
                  <a:gd name="T1" fmla="*/ 2147483646 h 694"/>
                  <a:gd name="T2" fmla="*/ 2147483646 w 447"/>
                  <a:gd name="T3" fmla="*/ 2147483646 h 694"/>
                  <a:gd name="T4" fmla="*/ 2147483646 w 447"/>
                  <a:gd name="T5" fmla="*/ 2147483646 h 694"/>
                  <a:gd name="T6" fmla="*/ 2147483646 w 447"/>
                  <a:gd name="T7" fmla="*/ 2147483646 h 694"/>
                  <a:gd name="T8" fmla="*/ 2147483646 w 447"/>
                  <a:gd name="T9" fmla="*/ 2147483646 h 694"/>
                  <a:gd name="T10" fmla="*/ 2147483646 w 447"/>
                  <a:gd name="T11" fmla="*/ 2147483646 h 694"/>
                  <a:gd name="T12" fmla="*/ 2147483646 w 447"/>
                  <a:gd name="T13" fmla="*/ 2147483646 h 694"/>
                  <a:gd name="T14" fmla="*/ 2147483646 w 447"/>
                  <a:gd name="T15" fmla="*/ 0 h 694"/>
                  <a:gd name="T16" fmla="*/ 2147483646 w 447"/>
                  <a:gd name="T17" fmla="*/ 2147483646 h 694"/>
                  <a:gd name="T18" fmla="*/ 2147483646 w 447"/>
                  <a:gd name="T19" fmla="*/ 2147483646 h 694"/>
                  <a:gd name="T20" fmla="*/ 2147483646 w 447"/>
                  <a:gd name="T21" fmla="*/ 2147483646 h 694"/>
                  <a:gd name="T22" fmla="*/ 2147483646 w 447"/>
                  <a:gd name="T23" fmla="*/ 2147483646 h 694"/>
                  <a:gd name="T24" fmla="*/ 2147483646 w 447"/>
                  <a:gd name="T25" fmla="*/ 2147483646 h 694"/>
                  <a:gd name="T26" fmla="*/ 2147483646 w 447"/>
                  <a:gd name="T27" fmla="*/ 2147483646 h 694"/>
                  <a:gd name="T28" fmla="*/ 2147483646 w 447"/>
                  <a:gd name="T29" fmla="*/ 2147483646 h 694"/>
                  <a:gd name="T30" fmla="*/ 2147483646 w 447"/>
                  <a:gd name="T31" fmla="*/ 2147483646 h 694"/>
                  <a:gd name="T32" fmla="*/ 2147483646 w 447"/>
                  <a:gd name="T33" fmla="*/ 2147483646 h 694"/>
                  <a:gd name="T34" fmla="*/ 2147483646 w 447"/>
                  <a:gd name="T35" fmla="*/ 2147483646 h 694"/>
                  <a:gd name="T36" fmla="*/ 2147483646 w 447"/>
                  <a:gd name="T37" fmla="*/ 2147483646 h 694"/>
                  <a:gd name="T38" fmla="*/ 2147483646 w 447"/>
                  <a:gd name="T39" fmla="*/ 2147483646 h 694"/>
                  <a:gd name="T40" fmla="*/ 2147483646 w 447"/>
                  <a:gd name="T41" fmla="*/ 2147483646 h 694"/>
                  <a:gd name="T42" fmla="*/ 0 w 447"/>
                  <a:gd name="T43" fmla="*/ 2147483646 h 694"/>
                  <a:gd name="T44" fmla="*/ 2147483646 w 447"/>
                  <a:gd name="T45" fmla="*/ 2147483646 h 694"/>
                  <a:gd name="T46" fmla="*/ 2147483646 w 447"/>
                  <a:gd name="T47" fmla="*/ 2147483646 h 694"/>
                  <a:gd name="T48" fmla="*/ 2147483646 w 447"/>
                  <a:gd name="T49" fmla="*/ 2147483646 h 694"/>
                  <a:gd name="T50" fmla="*/ 2147483646 w 447"/>
                  <a:gd name="T51" fmla="*/ 2147483646 h 694"/>
                  <a:gd name="T52" fmla="*/ 2147483646 w 447"/>
                  <a:gd name="T53" fmla="*/ 2147483646 h 694"/>
                  <a:gd name="T54" fmla="*/ 2147483646 w 447"/>
                  <a:gd name="T55" fmla="*/ 2147483646 h 6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7"/>
                  <a:gd name="T85" fmla="*/ 0 h 694"/>
                  <a:gd name="T86" fmla="*/ 447 w 447"/>
                  <a:gd name="T87" fmla="*/ 694 h 6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7" h="694">
                    <a:moveTo>
                      <a:pt x="95" y="302"/>
                    </a:moveTo>
                    <a:lnTo>
                      <a:pt x="145" y="321"/>
                    </a:lnTo>
                    <a:lnTo>
                      <a:pt x="214" y="271"/>
                    </a:lnTo>
                    <a:lnTo>
                      <a:pt x="247" y="271"/>
                    </a:lnTo>
                    <a:lnTo>
                      <a:pt x="259" y="243"/>
                    </a:lnTo>
                    <a:lnTo>
                      <a:pt x="306" y="243"/>
                    </a:lnTo>
                    <a:lnTo>
                      <a:pt x="287" y="17"/>
                    </a:lnTo>
                    <a:lnTo>
                      <a:pt x="337" y="0"/>
                    </a:lnTo>
                    <a:lnTo>
                      <a:pt x="380" y="110"/>
                    </a:lnTo>
                    <a:lnTo>
                      <a:pt x="447" y="117"/>
                    </a:lnTo>
                    <a:lnTo>
                      <a:pt x="402" y="183"/>
                    </a:lnTo>
                    <a:lnTo>
                      <a:pt x="356" y="243"/>
                    </a:lnTo>
                    <a:lnTo>
                      <a:pt x="406" y="247"/>
                    </a:lnTo>
                    <a:lnTo>
                      <a:pt x="345" y="321"/>
                    </a:lnTo>
                    <a:lnTo>
                      <a:pt x="273" y="338"/>
                    </a:lnTo>
                    <a:lnTo>
                      <a:pt x="266" y="418"/>
                    </a:lnTo>
                    <a:lnTo>
                      <a:pt x="192" y="475"/>
                    </a:lnTo>
                    <a:lnTo>
                      <a:pt x="192" y="525"/>
                    </a:lnTo>
                    <a:lnTo>
                      <a:pt x="140" y="620"/>
                    </a:lnTo>
                    <a:lnTo>
                      <a:pt x="159" y="694"/>
                    </a:lnTo>
                    <a:lnTo>
                      <a:pt x="86" y="673"/>
                    </a:lnTo>
                    <a:lnTo>
                      <a:pt x="0" y="635"/>
                    </a:lnTo>
                    <a:lnTo>
                      <a:pt x="45" y="490"/>
                    </a:lnTo>
                    <a:lnTo>
                      <a:pt x="154" y="418"/>
                    </a:lnTo>
                    <a:lnTo>
                      <a:pt x="181" y="366"/>
                    </a:lnTo>
                    <a:lnTo>
                      <a:pt x="86" y="388"/>
                    </a:lnTo>
                    <a:lnTo>
                      <a:pt x="95" y="3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0" name="Freeform 71">
                <a:extLst>
                  <a:ext uri="{FF2B5EF4-FFF2-40B4-BE49-F238E27FC236}">
                    <a16:creationId xmlns:a16="http://schemas.microsoft.com/office/drawing/2014/main" id="{F2EAA0FD-7B5B-49E4-6580-C86EF923C6B7}"/>
                  </a:ext>
                </a:extLst>
              </p:cNvPr>
              <p:cNvSpPr>
                <a:spLocks/>
              </p:cNvSpPr>
              <p:nvPr/>
            </p:nvSpPr>
            <p:spPr bwMode="auto">
              <a:xfrm>
                <a:off x="6986089" y="4374892"/>
                <a:ext cx="68159" cy="19607"/>
              </a:xfrm>
              <a:custGeom>
                <a:avLst/>
                <a:gdLst>
                  <a:gd name="T0" fmla="*/ 2147483646 w 73"/>
                  <a:gd name="T1" fmla="*/ 2147483646 h 21"/>
                  <a:gd name="T2" fmla="*/ 0 w 73"/>
                  <a:gd name="T3" fmla="*/ 0 h 21"/>
                  <a:gd name="T4" fmla="*/ 2147483646 w 73"/>
                  <a:gd name="T5" fmla="*/ 2147483646 h 21"/>
                  <a:gd name="T6" fmla="*/ 2147483646 w 73"/>
                  <a:gd name="T7" fmla="*/ 2147483646 h 21"/>
                  <a:gd name="T8" fmla="*/ 0 60000 65536"/>
                  <a:gd name="T9" fmla="*/ 0 60000 65536"/>
                  <a:gd name="T10" fmla="*/ 0 60000 65536"/>
                  <a:gd name="T11" fmla="*/ 0 60000 65536"/>
                  <a:gd name="T12" fmla="*/ 0 w 73"/>
                  <a:gd name="T13" fmla="*/ 0 h 21"/>
                  <a:gd name="T14" fmla="*/ 73 w 73"/>
                  <a:gd name="T15" fmla="*/ 21 h 21"/>
                </a:gdLst>
                <a:ahLst/>
                <a:cxnLst>
                  <a:cxn ang="T8">
                    <a:pos x="T0" y="T1"/>
                  </a:cxn>
                  <a:cxn ang="T9">
                    <a:pos x="T2" y="T3"/>
                  </a:cxn>
                  <a:cxn ang="T10">
                    <a:pos x="T4" y="T5"/>
                  </a:cxn>
                  <a:cxn ang="T11">
                    <a:pos x="T6" y="T7"/>
                  </a:cxn>
                </a:cxnLst>
                <a:rect l="T12" t="T13" r="T14" b="T15"/>
                <a:pathLst>
                  <a:path w="73" h="21">
                    <a:moveTo>
                      <a:pt x="73" y="21"/>
                    </a:moveTo>
                    <a:lnTo>
                      <a:pt x="0" y="0"/>
                    </a:lnTo>
                    <a:lnTo>
                      <a:pt x="7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1" name="Freeform 72">
                <a:extLst>
                  <a:ext uri="{FF2B5EF4-FFF2-40B4-BE49-F238E27FC236}">
                    <a16:creationId xmlns:a16="http://schemas.microsoft.com/office/drawing/2014/main" id="{18478317-17F3-A35D-6B7C-BDE08EEF42CE}"/>
                  </a:ext>
                </a:extLst>
              </p:cNvPr>
              <p:cNvSpPr>
                <a:spLocks/>
              </p:cNvSpPr>
              <p:nvPr/>
            </p:nvSpPr>
            <p:spPr bwMode="auto">
              <a:xfrm>
                <a:off x="6565928" y="3870699"/>
                <a:ext cx="428564" cy="394951"/>
              </a:xfrm>
              <a:custGeom>
                <a:avLst/>
                <a:gdLst>
                  <a:gd name="T0" fmla="*/ 2147483646 w 459"/>
                  <a:gd name="T1" fmla="*/ 2147483646 h 423"/>
                  <a:gd name="T2" fmla="*/ 2147483646 w 459"/>
                  <a:gd name="T3" fmla="*/ 2147483646 h 423"/>
                  <a:gd name="T4" fmla="*/ 2147483646 w 459"/>
                  <a:gd name="T5" fmla="*/ 2147483646 h 423"/>
                  <a:gd name="T6" fmla="*/ 2147483646 w 459"/>
                  <a:gd name="T7" fmla="*/ 0 h 423"/>
                  <a:gd name="T8" fmla="*/ 2147483646 w 459"/>
                  <a:gd name="T9" fmla="*/ 2147483646 h 423"/>
                  <a:gd name="T10" fmla="*/ 2147483646 w 459"/>
                  <a:gd name="T11" fmla="*/ 2147483646 h 423"/>
                  <a:gd name="T12" fmla="*/ 2147483646 w 459"/>
                  <a:gd name="T13" fmla="*/ 2147483646 h 423"/>
                  <a:gd name="T14" fmla="*/ 2147483646 w 459"/>
                  <a:gd name="T15" fmla="*/ 2147483646 h 423"/>
                  <a:gd name="T16" fmla="*/ 2147483646 w 459"/>
                  <a:gd name="T17" fmla="*/ 2147483646 h 423"/>
                  <a:gd name="T18" fmla="*/ 2147483646 w 459"/>
                  <a:gd name="T19" fmla="*/ 2147483646 h 423"/>
                  <a:gd name="T20" fmla="*/ 2147483646 w 459"/>
                  <a:gd name="T21" fmla="*/ 2147483646 h 423"/>
                  <a:gd name="T22" fmla="*/ 2147483646 w 459"/>
                  <a:gd name="T23" fmla="*/ 2147483646 h 423"/>
                  <a:gd name="T24" fmla="*/ 2147483646 w 459"/>
                  <a:gd name="T25" fmla="*/ 2147483646 h 423"/>
                  <a:gd name="T26" fmla="*/ 2147483646 w 459"/>
                  <a:gd name="T27" fmla="*/ 2147483646 h 423"/>
                  <a:gd name="T28" fmla="*/ 2147483646 w 459"/>
                  <a:gd name="T29" fmla="*/ 2147483646 h 423"/>
                  <a:gd name="T30" fmla="*/ 2147483646 w 459"/>
                  <a:gd name="T31" fmla="*/ 2147483646 h 423"/>
                  <a:gd name="T32" fmla="*/ 2147483646 w 459"/>
                  <a:gd name="T33" fmla="*/ 2147483646 h 423"/>
                  <a:gd name="T34" fmla="*/ 2147483646 w 459"/>
                  <a:gd name="T35" fmla="*/ 2147483646 h 423"/>
                  <a:gd name="T36" fmla="*/ 0 w 459"/>
                  <a:gd name="T37" fmla="*/ 2147483646 h 423"/>
                  <a:gd name="T38" fmla="*/ 2147483646 w 459"/>
                  <a:gd name="T39" fmla="*/ 2147483646 h 423"/>
                  <a:gd name="T40" fmla="*/ 2147483646 w 459"/>
                  <a:gd name="T41" fmla="*/ 2147483646 h 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9"/>
                  <a:gd name="T64" fmla="*/ 0 h 423"/>
                  <a:gd name="T65" fmla="*/ 459 w 459"/>
                  <a:gd name="T66" fmla="*/ 423 h 4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9" h="423">
                    <a:moveTo>
                      <a:pt x="164" y="22"/>
                    </a:moveTo>
                    <a:lnTo>
                      <a:pt x="217" y="57"/>
                    </a:lnTo>
                    <a:lnTo>
                      <a:pt x="243" y="22"/>
                    </a:lnTo>
                    <a:lnTo>
                      <a:pt x="307" y="0"/>
                    </a:lnTo>
                    <a:lnTo>
                      <a:pt x="295" y="93"/>
                    </a:lnTo>
                    <a:lnTo>
                      <a:pt x="340" y="145"/>
                    </a:lnTo>
                    <a:lnTo>
                      <a:pt x="459" y="169"/>
                    </a:lnTo>
                    <a:lnTo>
                      <a:pt x="450" y="255"/>
                    </a:lnTo>
                    <a:lnTo>
                      <a:pt x="414" y="240"/>
                    </a:lnTo>
                    <a:lnTo>
                      <a:pt x="369" y="269"/>
                    </a:lnTo>
                    <a:lnTo>
                      <a:pt x="357" y="342"/>
                    </a:lnTo>
                    <a:lnTo>
                      <a:pt x="319" y="321"/>
                    </a:lnTo>
                    <a:lnTo>
                      <a:pt x="307" y="385"/>
                    </a:lnTo>
                    <a:lnTo>
                      <a:pt x="224" y="423"/>
                    </a:lnTo>
                    <a:lnTo>
                      <a:pt x="179" y="414"/>
                    </a:lnTo>
                    <a:lnTo>
                      <a:pt x="65" y="205"/>
                    </a:lnTo>
                    <a:lnTo>
                      <a:pt x="17" y="205"/>
                    </a:lnTo>
                    <a:lnTo>
                      <a:pt x="24" y="114"/>
                    </a:lnTo>
                    <a:lnTo>
                      <a:pt x="0" y="81"/>
                    </a:lnTo>
                    <a:lnTo>
                      <a:pt x="16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2" name="Freeform 73">
                <a:extLst>
                  <a:ext uri="{FF2B5EF4-FFF2-40B4-BE49-F238E27FC236}">
                    <a16:creationId xmlns:a16="http://schemas.microsoft.com/office/drawing/2014/main" id="{23EF0D59-DC0D-2218-2D53-C7A69EF23562}"/>
                  </a:ext>
                </a:extLst>
              </p:cNvPr>
              <p:cNvSpPr>
                <a:spLocks/>
              </p:cNvSpPr>
              <p:nvPr/>
            </p:nvSpPr>
            <p:spPr bwMode="auto">
              <a:xfrm>
                <a:off x="1524000" y="1391751"/>
                <a:ext cx="967303" cy="1499507"/>
              </a:xfrm>
              <a:custGeom>
                <a:avLst/>
                <a:gdLst>
                  <a:gd name="T0" fmla="*/ 2147483646 w 1036"/>
                  <a:gd name="T1" fmla="*/ 0 h 1606"/>
                  <a:gd name="T2" fmla="*/ 0 w 1036"/>
                  <a:gd name="T3" fmla="*/ 2147483646 h 1606"/>
                  <a:gd name="T4" fmla="*/ 2147483646 w 1036"/>
                  <a:gd name="T5" fmla="*/ 2147483646 h 1606"/>
                  <a:gd name="T6" fmla="*/ 2147483646 w 1036"/>
                  <a:gd name="T7" fmla="*/ 2147483646 h 1606"/>
                  <a:gd name="T8" fmla="*/ 2147483646 w 1036"/>
                  <a:gd name="T9" fmla="*/ 2147483646 h 1606"/>
                  <a:gd name="T10" fmla="*/ 2147483646 w 1036"/>
                  <a:gd name="T11" fmla="*/ 2147483646 h 1606"/>
                  <a:gd name="T12" fmla="*/ 2147483646 w 1036"/>
                  <a:gd name="T13" fmla="*/ 2147483646 h 1606"/>
                  <a:gd name="T14" fmla="*/ 2147483646 w 1036"/>
                  <a:gd name="T15" fmla="*/ 2147483646 h 1606"/>
                  <a:gd name="T16" fmla="*/ 2147483646 w 1036"/>
                  <a:gd name="T17" fmla="*/ 2147483646 h 1606"/>
                  <a:gd name="T18" fmla="*/ 2147483646 w 1036"/>
                  <a:gd name="T19" fmla="*/ 2147483646 h 1606"/>
                  <a:gd name="T20" fmla="*/ 2147483646 w 1036"/>
                  <a:gd name="T21" fmla="*/ 2147483646 h 1606"/>
                  <a:gd name="T22" fmla="*/ 2147483646 w 1036"/>
                  <a:gd name="T23" fmla="*/ 2147483646 h 1606"/>
                  <a:gd name="T24" fmla="*/ 2147483646 w 1036"/>
                  <a:gd name="T25" fmla="*/ 2147483646 h 1606"/>
                  <a:gd name="T26" fmla="*/ 2147483646 w 1036"/>
                  <a:gd name="T27" fmla="*/ 2147483646 h 1606"/>
                  <a:gd name="T28" fmla="*/ 2147483646 w 1036"/>
                  <a:gd name="T29" fmla="*/ 2147483646 h 1606"/>
                  <a:gd name="T30" fmla="*/ 2147483646 w 1036"/>
                  <a:gd name="T31" fmla="*/ 2147483646 h 1606"/>
                  <a:gd name="T32" fmla="*/ 2147483646 w 1036"/>
                  <a:gd name="T33" fmla="*/ 2147483646 h 1606"/>
                  <a:gd name="T34" fmla="*/ 2147483646 w 1036"/>
                  <a:gd name="T35" fmla="*/ 2147483646 h 1606"/>
                  <a:gd name="T36" fmla="*/ 2147483646 w 1036"/>
                  <a:gd name="T37" fmla="*/ 2147483646 h 1606"/>
                  <a:gd name="T38" fmla="*/ 2147483646 w 1036"/>
                  <a:gd name="T39" fmla="*/ 0 h 1606"/>
                  <a:gd name="T40" fmla="*/ 2147483646 w 1036"/>
                  <a:gd name="T41" fmla="*/ 0 h 16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6"/>
                  <a:gd name="T64" fmla="*/ 0 h 1606"/>
                  <a:gd name="T65" fmla="*/ 1036 w 1036"/>
                  <a:gd name="T66" fmla="*/ 1606 h 16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6" h="1606">
                    <a:moveTo>
                      <a:pt x="706" y="0"/>
                    </a:moveTo>
                    <a:lnTo>
                      <a:pt x="0" y="1086"/>
                    </a:lnTo>
                    <a:lnTo>
                      <a:pt x="78" y="1126"/>
                    </a:lnTo>
                    <a:lnTo>
                      <a:pt x="112" y="1116"/>
                    </a:lnTo>
                    <a:lnTo>
                      <a:pt x="121" y="1230"/>
                    </a:lnTo>
                    <a:lnTo>
                      <a:pt x="378" y="1354"/>
                    </a:lnTo>
                    <a:lnTo>
                      <a:pt x="658" y="1480"/>
                    </a:lnTo>
                    <a:lnTo>
                      <a:pt x="753" y="1513"/>
                    </a:lnTo>
                    <a:lnTo>
                      <a:pt x="1036" y="1606"/>
                    </a:lnTo>
                    <a:lnTo>
                      <a:pt x="1026" y="1451"/>
                    </a:lnTo>
                    <a:lnTo>
                      <a:pt x="912" y="1409"/>
                    </a:lnTo>
                    <a:lnTo>
                      <a:pt x="860" y="969"/>
                    </a:lnTo>
                    <a:lnTo>
                      <a:pt x="808" y="789"/>
                    </a:lnTo>
                    <a:lnTo>
                      <a:pt x="832" y="656"/>
                    </a:lnTo>
                    <a:lnTo>
                      <a:pt x="791" y="608"/>
                    </a:lnTo>
                    <a:lnTo>
                      <a:pt x="820" y="523"/>
                    </a:lnTo>
                    <a:lnTo>
                      <a:pt x="765" y="473"/>
                    </a:lnTo>
                    <a:lnTo>
                      <a:pt x="836" y="214"/>
                    </a:lnTo>
                    <a:lnTo>
                      <a:pt x="786" y="74"/>
                    </a:lnTo>
                    <a:lnTo>
                      <a:pt x="706" y="0"/>
                    </a:lnTo>
                    <a:close/>
                  </a:path>
                </a:pathLst>
              </a:custGeom>
              <a:solidFill>
                <a:srgbClr val="E6E6E6"/>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3" name="Freeform 74">
                <a:extLst>
                  <a:ext uri="{FF2B5EF4-FFF2-40B4-BE49-F238E27FC236}">
                    <a16:creationId xmlns:a16="http://schemas.microsoft.com/office/drawing/2014/main" id="{4ECC3DE0-E71A-87D0-7633-75FE687A21D0}"/>
                  </a:ext>
                </a:extLst>
              </p:cNvPr>
              <p:cNvSpPr>
                <a:spLocks/>
              </p:cNvSpPr>
              <p:nvPr/>
            </p:nvSpPr>
            <p:spPr bwMode="auto">
              <a:xfrm>
                <a:off x="2652832" y="2088284"/>
                <a:ext cx="375344" cy="317455"/>
              </a:xfrm>
              <a:custGeom>
                <a:avLst/>
                <a:gdLst>
                  <a:gd name="T0" fmla="*/ 2147483646 w 402"/>
                  <a:gd name="T1" fmla="*/ 0 h 340"/>
                  <a:gd name="T2" fmla="*/ 2147483646 w 402"/>
                  <a:gd name="T3" fmla="*/ 2147483646 h 340"/>
                  <a:gd name="T4" fmla="*/ 2147483646 w 402"/>
                  <a:gd name="T5" fmla="*/ 2147483646 h 340"/>
                  <a:gd name="T6" fmla="*/ 2147483646 w 402"/>
                  <a:gd name="T7" fmla="*/ 2147483646 h 340"/>
                  <a:gd name="T8" fmla="*/ 2147483646 w 402"/>
                  <a:gd name="T9" fmla="*/ 2147483646 h 340"/>
                  <a:gd name="T10" fmla="*/ 2147483646 w 402"/>
                  <a:gd name="T11" fmla="*/ 2147483646 h 340"/>
                  <a:gd name="T12" fmla="*/ 2147483646 w 402"/>
                  <a:gd name="T13" fmla="*/ 2147483646 h 340"/>
                  <a:gd name="T14" fmla="*/ 2147483646 w 402"/>
                  <a:gd name="T15" fmla="*/ 2147483646 h 340"/>
                  <a:gd name="T16" fmla="*/ 2147483646 w 402"/>
                  <a:gd name="T17" fmla="*/ 2147483646 h 340"/>
                  <a:gd name="T18" fmla="*/ 2147483646 w 402"/>
                  <a:gd name="T19" fmla="*/ 2147483646 h 340"/>
                  <a:gd name="T20" fmla="*/ 2147483646 w 402"/>
                  <a:gd name="T21" fmla="*/ 2147483646 h 340"/>
                  <a:gd name="T22" fmla="*/ 2147483646 w 402"/>
                  <a:gd name="T23" fmla="*/ 2147483646 h 340"/>
                  <a:gd name="T24" fmla="*/ 2147483646 w 402"/>
                  <a:gd name="T25" fmla="*/ 2147483646 h 340"/>
                  <a:gd name="T26" fmla="*/ 2147483646 w 402"/>
                  <a:gd name="T27" fmla="*/ 2147483646 h 340"/>
                  <a:gd name="T28" fmla="*/ 2147483646 w 402"/>
                  <a:gd name="T29" fmla="*/ 2147483646 h 340"/>
                  <a:gd name="T30" fmla="*/ 2147483646 w 402"/>
                  <a:gd name="T31" fmla="*/ 2147483646 h 340"/>
                  <a:gd name="T32" fmla="*/ 2147483646 w 402"/>
                  <a:gd name="T33" fmla="*/ 2147483646 h 340"/>
                  <a:gd name="T34" fmla="*/ 2147483646 w 402"/>
                  <a:gd name="T35" fmla="*/ 2147483646 h 340"/>
                  <a:gd name="T36" fmla="*/ 2147483646 w 402"/>
                  <a:gd name="T37" fmla="*/ 2147483646 h 340"/>
                  <a:gd name="T38" fmla="*/ 2147483646 w 402"/>
                  <a:gd name="T39" fmla="*/ 2147483646 h 340"/>
                  <a:gd name="T40" fmla="*/ 0 w 402"/>
                  <a:gd name="T41" fmla="*/ 2147483646 h 340"/>
                  <a:gd name="T42" fmla="*/ 2147483646 w 402"/>
                  <a:gd name="T43" fmla="*/ 2147483646 h 340"/>
                  <a:gd name="T44" fmla="*/ 2147483646 w 402"/>
                  <a:gd name="T45" fmla="*/ 0 h 340"/>
                  <a:gd name="T46" fmla="*/ 2147483646 w 402"/>
                  <a:gd name="T47" fmla="*/ 0 h 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2"/>
                  <a:gd name="T73" fmla="*/ 0 h 340"/>
                  <a:gd name="T74" fmla="*/ 402 w 402"/>
                  <a:gd name="T75" fmla="*/ 340 h 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2" h="340">
                    <a:moveTo>
                      <a:pt x="288" y="0"/>
                    </a:moveTo>
                    <a:lnTo>
                      <a:pt x="333" y="43"/>
                    </a:lnTo>
                    <a:lnTo>
                      <a:pt x="326" y="62"/>
                    </a:lnTo>
                    <a:lnTo>
                      <a:pt x="288" y="69"/>
                    </a:lnTo>
                    <a:lnTo>
                      <a:pt x="314" y="100"/>
                    </a:lnTo>
                    <a:lnTo>
                      <a:pt x="392" y="62"/>
                    </a:lnTo>
                    <a:lnTo>
                      <a:pt x="402" y="154"/>
                    </a:lnTo>
                    <a:lnTo>
                      <a:pt x="383" y="242"/>
                    </a:lnTo>
                    <a:lnTo>
                      <a:pt x="314" y="340"/>
                    </a:lnTo>
                    <a:lnTo>
                      <a:pt x="281" y="254"/>
                    </a:lnTo>
                    <a:lnTo>
                      <a:pt x="295" y="207"/>
                    </a:lnTo>
                    <a:lnTo>
                      <a:pt x="250" y="171"/>
                    </a:lnTo>
                    <a:lnTo>
                      <a:pt x="255" y="249"/>
                    </a:lnTo>
                    <a:lnTo>
                      <a:pt x="126" y="278"/>
                    </a:lnTo>
                    <a:lnTo>
                      <a:pt x="193" y="197"/>
                    </a:lnTo>
                    <a:lnTo>
                      <a:pt x="110" y="235"/>
                    </a:lnTo>
                    <a:lnTo>
                      <a:pt x="26" y="197"/>
                    </a:lnTo>
                    <a:lnTo>
                      <a:pt x="105" y="119"/>
                    </a:lnTo>
                    <a:lnTo>
                      <a:pt x="181" y="119"/>
                    </a:lnTo>
                    <a:lnTo>
                      <a:pt x="162" y="90"/>
                    </a:lnTo>
                    <a:lnTo>
                      <a:pt x="0" y="62"/>
                    </a:lnTo>
                    <a:lnTo>
                      <a:pt x="250" y="43"/>
                    </a:lnTo>
                    <a:lnTo>
                      <a:pt x="288" y="0"/>
                    </a:lnTo>
                    <a:close/>
                  </a:path>
                </a:pathLst>
              </a:custGeom>
              <a:solidFill>
                <a:srgbClr val="00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4" name="Freeform 75">
                <a:extLst>
                  <a:ext uri="{FF2B5EF4-FFF2-40B4-BE49-F238E27FC236}">
                    <a16:creationId xmlns:a16="http://schemas.microsoft.com/office/drawing/2014/main" id="{19E081AF-EE05-F191-65BD-2F5DFC774D05}"/>
                  </a:ext>
                </a:extLst>
              </p:cNvPr>
              <p:cNvSpPr>
                <a:spLocks/>
              </p:cNvSpPr>
              <p:nvPr/>
            </p:nvSpPr>
            <p:spPr bwMode="auto">
              <a:xfrm>
                <a:off x="2810625" y="2627023"/>
                <a:ext cx="583556" cy="308118"/>
              </a:xfrm>
              <a:custGeom>
                <a:avLst/>
                <a:gdLst>
                  <a:gd name="T0" fmla="*/ 2147483646 w 625"/>
                  <a:gd name="T1" fmla="*/ 2147483646 h 330"/>
                  <a:gd name="T2" fmla="*/ 2147483646 w 625"/>
                  <a:gd name="T3" fmla="*/ 2147483646 h 330"/>
                  <a:gd name="T4" fmla="*/ 2147483646 w 625"/>
                  <a:gd name="T5" fmla="*/ 2147483646 h 330"/>
                  <a:gd name="T6" fmla="*/ 2147483646 w 625"/>
                  <a:gd name="T7" fmla="*/ 2147483646 h 330"/>
                  <a:gd name="T8" fmla="*/ 2147483646 w 625"/>
                  <a:gd name="T9" fmla="*/ 2147483646 h 330"/>
                  <a:gd name="T10" fmla="*/ 2147483646 w 625"/>
                  <a:gd name="T11" fmla="*/ 0 h 330"/>
                  <a:gd name="T12" fmla="*/ 2147483646 w 625"/>
                  <a:gd name="T13" fmla="*/ 2147483646 h 330"/>
                  <a:gd name="T14" fmla="*/ 2147483646 w 625"/>
                  <a:gd name="T15" fmla="*/ 2147483646 h 330"/>
                  <a:gd name="T16" fmla="*/ 2147483646 w 625"/>
                  <a:gd name="T17" fmla="*/ 2147483646 h 330"/>
                  <a:gd name="T18" fmla="*/ 0 w 625"/>
                  <a:gd name="T19" fmla="*/ 2147483646 h 330"/>
                  <a:gd name="T20" fmla="*/ 2147483646 w 625"/>
                  <a:gd name="T21" fmla="*/ 2147483646 h 330"/>
                  <a:gd name="T22" fmla="*/ 2147483646 w 625"/>
                  <a:gd name="T23" fmla="*/ 2147483646 h 330"/>
                  <a:gd name="T24" fmla="*/ 2147483646 w 625"/>
                  <a:gd name="T25" fmla="*/ 2147483646 h 330"/>
                  <a:gd name="T26" fmla="*/ 2147483646 w 625"/>
                  <a:gd name="T27" fmla="*/ 2147483646 h 330"/>
                  <a:gd name="T28" fmla="*/ 2147483646 w 625"/>
                  <a:gd name="T29" fmla="*/ 2147483646 h 330"/>
                  <a:gd name="T30" fmla="*/ 2147483646 w 625"/>
                  <a:gd name="T31" fmla="*/ 2147483646 h 330"/>
                  <a:gd name="T32" fmla="*/ 2147483646 w 625"/>
                  <a:gd name="T33" fmla="*/ 2147483646 h 330"/>
                  <a:gd name="T34" fmla="*/ 2147483646 w 625"/>
                  <a:gd name="T35" fmla="*/ 2147483646 h 330"/>
                  <a:gd name="T36" fmla="*/ 2147483646 w 625"/>
                  <a:gd name="T37" fmla="*/ 2147483646 h 330"/>
                  <a:gd name="T38" fmla="*/ 2147483646 w 625"/>
                  <a:gd name="T39" fmla="*/ 2147483646 h 330"/>
                  <a:gd name="T40" fmla="*/ 2147483646 w 625"/>
                  <a:gd name="T41" fmla="*/ 2147483646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5"/>
                  <a:gd name="T64" fmla="*/ 0 h 330"/>
                  <a:gd name="T65" fmla="*/ 625 w 625"/>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5" h="330">
                    <a:moveTo>
                      <a:pt x="625" y="109"/>
                    </a:moveTo>
                    <a:lnTo>
                      <a:pt x="606" y="64"/>
                    </a:lnTo>
                    <a:lnTo>
                      <a:pt x="518" y="43"/>
                    </a:lnTo>
                    <a:lnTo>
                      <a:pt x="347" y="128"/>
                    </a:lnTo>
                    <a:lnTo>
                      <a:pt x="299" y="71"/>
                    </a:lnTo>
                    <a:lnTo>
                      <a:pt x="181" y="0"/>
                    </a:lnTo>
                    <a:lnTo>
                      <a:pt x="240" y="150"/>
                    </a:lnTo>
                    <a:lnTo>
                      <a:pt x="190" y="173"/>
                    </a:lnTo>
                    <a:lnTo>
                      <a:pt x="131" y="207"/>
                    </a:lnTo>
                    <a:lnTo>
                      <a:pt x="0" y="135"/>
                    </a:lnTo>
                    <a:lnTo>
                      <a:pt x="12" y="195"/>
                    </a:lnTo>
                    <a:lnTo>
                      <a:pt x="112" y="252"/>
                    </a:lnTo>
                    <a:lnTo>
                      <a:pt x="112" y="295"/>
                    </a:lnTo>
                    <a:lnTo>
                      <a:pt x="214" y="302"/>
                    </a:lnTo>
                    <a:lnTo>
                      <a:pt x="273" y="330"/>
                    </a:lnTo>
                    <a:lnTo>
                      <a:pt x="318" y="259"/>
                    </a:lnTo>
                    <a:lnTo>
                      <a:pt x="397" y="252"/>
                    </a:lnTo>
                    <a:lnTo>
                      <a:pt x="475" y="150"/>
                    </a:lnTo>
                    <a:lnTo>
                      <a:pt x="563" y="114"/>
                    </a:lnTo>
                    <a:lnTo>
                      <a:pt x="625" y="109"/>
                    </a:lnTo>
                    <a:close/>
                  </a:path>
                </a:pathLst>
              </a:custGeom>
              <a:solidFill>
                <a:srgbClr val="00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5" name="Freeform 76">
                <a:extLst>
                  <a:ext uri="{FF2B5EF4-FFF2-40B4-BE49-F238E27FC236}">
                    <a16:creationId xmlns:a16="http://schemas.microsoft.com/office/drawing/2014/main" id="{D9187324-F31F-CEA4-7EF8-7DB39BE2E4A4}"/>
                  </a:ext>
                </a:extLst>
              </p:cNvPr>
              <p:cNvSpPr>
                <a:spLocks/>
              </p:cNvSpPr>
              <p:nvPr/>
            </p:nvSpPr>
            <p:spPr bwMode="auto">
              <a:xfrm>
                <a:off x="3782597" y="2620488"/>
                <a:ext cx="117645" cy="112977"/>
              </a:xfrm>
              <a:custGeom>
                <a:avLst/>
                <a:gdLst>
                  <a:gd name="T0" fmla="*/ 2147483646 w 126"/>
                  <a:gd name="T1" fmla="*/ 2147483646 h 121"/>
                  <a:gd name="T2" fmla="*/ 2147483646 w 126"/>
                  <a:gd name="T3" fmla="*/ 0 h 121"/>
                  <a:gd name="T4" fmla="*/ 0 w 126"/>
                  <a:gd name="T5" fmla="*/ 2147483646 h 121"/>
                  <a:gd name="T6" fmla="*/ 2147483646 w 126"/>
                  <a:gd name="T7" fmla="*/ 2147483646 h 121"/>
                  <a:gd name="T8" fmla="*/ 2147483646 w 126"/>
                  <a:gd name="T9" fmla="*/ 2147483646 h 121"/>
                  <a:gd name="T10" fmla="*/ 2147483646 w 126"/>
                  <a:gd name="T11" fmla="*/ 2147483646 h 121"/>
                  <a:gd name="T12" fmla="*/ 2147483646 w 126"/>
                  <a:gd name="T13" fmla="*/ 2147483646 h 121"/>
                  <a:gd name="T14" fmla="*/ 2147483646 w 126"/>
                  <a:gd name="T15" fmla="*/ 2147483646 h 121"/>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121"/>
                  <a:gd name="T26" fmla="*/ 126 w 126"/>
                  <a:gd name="T27" fmla="*/ 121 h 1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121">
                    <a:moveTo>
                      <a:pt x="126" y="36"/>
                    </a:moveTo>
                    <a:lnTo>
                      <a:pt x="47" y="0"/>
                    </a:lnTo>
                    <a:lnTo>
                      <a:pt x="0" y="50"/>
                    </a:lnTo>
                    <a:lnTo>
                      <a:pt x="14" y="121"/>
                    </a:lnTo>
                    <a:lnTo>
                      <a:pt x="88" y="102"/>
                    </a:lnTo>
                    <a:lnTo>
                      <a:pt x="76" y="50"/>
                    </a:lnTo>
                    <a:lnTo>
                      <a:pt x="126" y="36"/>
                    </a:lnTo>
                    <a:close/>
                  </a:path>
                </a:pathLst>
              </a:custGeom>
              <a:solidFill>
                <a:srgbClr val="00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6" name="Freeform 77">
                <a:extLst>
                  <a:ext uri="{FF2B5EF4-FFF2-40B4-BE49-F238E27FC236}">
                    <a16:creationId xmlns:a16="http://schemas.microsoft.com/office/drawing/2014/main" id="{00D313AB-AFA0-4432-96F8-409409271923}"/>
                  </a:ext>
                </a:extLst>
              </p:cNvPr>
              <p:cNvSpPr>
                <a:spLocks/>
              </p:cNvSpPr>
              <p:nvPr/>
            </p:nvSpPr>
            <p:spPr bwMode="auto">
              <a:xfrm>
                <a:off x="4113123" y="2507511"/>
                <a:ext cx="179269" cy="66292"/>
              </a:xfrm>
              <a:custGeom>
                <a:avLst/>
                <a:gdLst>
                  <a:gd name="T0" fmla="*/ 2147483646 w 192"/>
                  <a:gd name="T1" fmla="*/ 2147483646 h 71"/>
                  <a:gd name="T2" fmla="*/ 2147483646 w 192"/>
                  <a:gd name="T3" fmla="*/ 2147483646 h 71"/>
                  <a:gd name="T4" fmla="*/ 2147483646 w 192"/>
                  <a:gd name="T5" fmla="*/ 0 h 71"/>
                  <a:gd name="T6" fmla="*/ 0 w 192"/>
                  <a:gd name="T7" fmla="*/ 2147483646 h 71"/>
                  <a:gd name="T8" fmla="*/ 2147483646 w 192"/>
                  <a:gd name="T9" fmla="*/ 2147483646 h 71"/>
                  <a:gd name="T10" fmla="*/ 2147483646 w 192"/>
                  <a:gd name="T11" fmla="*/ 2147483646 h 71"/>
                  <a:gd name="T12" fmla="*/ 2147483646 w 192"/>
                  <a:gd name="T13" fmla="*/ 2147483646 h 71"/>
                  <a:gd name="T14" fmla="*/ 2147483646 w 192"/>
                  <a:gd name="T15" fmla="*/ 2147483646 h 71"/>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71"/>
                  <a:gd name="T26" fmla="*/ 192 w 192"/>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71">
                    <a:moveTo>
                      <a:pt x="187" y="71"/>
                    </a:moveTo>
                    <a:lnTo>
                      <a:pt x="192" y="50"/>
                    </a:lnTo>
                    <a:lnTo>
                      <a:pt x="33" y="0"/>
                    </a:lnTo>
                    <a:lnTo>
                      <a:pt x="0" y="35"/>
                    </a:lnTo>
                    <a:lnTo>
                      <a:pt x="78" y="43"/>
                    </a:lnTo>
                    <a:lnTo>
                      <a:pt x="149" y="71"/>
                    </a:lnTo>
                    <a:lnTo>
                      <a:pt x="187" y="71"/>
                    </a:lnTo>
                    <a:close/>
                  </a:path>
                </a:pathLst>
              </a:custGeom>
              <a:solidFill>
                <a:srgbClr val="00E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7" name="Freeform 78">
                <a:extLst>
                  <a:ext uri="{FF2B5EF4-FFF2-40B4-BE49-F238E27FC236}">
                    <a16:creationId xmlns:a16="http://schemas.microsoft.com/office/drawing/2014/main" id="{E509FFC6-DAF3-0543-72A7-610BAF8D3974}"/>
                  </a:ext>
                </a:extLst>
              </p:cNvPr>
              <p:cNvSpPr>
                <a:spLocks/>
              </p:cNvSpPr>
              <p:nvPr/>
            </p:nvSpPr>
            <p:spPr bwMode="auto">
              <a:xfrm>
                <a:off x="4301729" y="1247963"/>
                <a:ext cx="1612483" cy="1141903"/>
              </a:xfrm>
              <a:custGeom>
                <a:avLst/>
                <a:gdLst>
                  <a:gd name="T0" fmla="*/ 2147483646 w 1727"/>
                  <a:gd name="T1" fmla="*/ 0 h 1223"/>
                  <a:gd name="T2" fmla="*/ 2147483646 w 1727"/>
                  <a:gd name="T3" fmla="*/ 2147483646 h 1223"/>
                  <a:gd name="T4" fmla="*/ 2147483646 w 1727"/>
                  <a:gd name="T5" fmla="*/ 2147483646 h 1223"/>
                  <a:gd name="T6" fmla="*/ 2147483646 w 1727"/>
                  <a:gd name="T7" fmla="*/ 2147483646 h 1223"/>
                  <a:gd name="T8" fmla="*/ 2147483646 w 1727"/>
                  <a:gd name="T9" fmla="*/ 2147483646 h 1223"/>
                  <a:gd name="T10" fmla="*/ 2147483646 w 1727"/>
                  <a:gd name="T11" fmla="*/ 2147483646 h 1223"/>
                  <a:gd name="T12" fmla="*/ 0 w 1727"/>
                  <a:gd name="T13" fmla="*/ 2147483646 h 1223"/>
                  <a:gd name="T14" fmla="*/ 2147483646 w 1727"/>
                  <a:gd name="T15" fmla="*/ 2147483646 h 1223"/>
                  <a:gd name="T16" fmla="*/ 2147483646 w 1727"/>
                  <a:gd name="T17" fmla="*/ 2147483646 h 1223"/>
                  <a:gd name="T18" fmla="*/ 2147483646 w 1727"/>
                  <a:gd name="T19" fmla="*/ 2147483646 h 1223"/>
                  <a:gd name="T20" fmla="*/ 2147483646 w 1727"/>
                  <a:gd name="T21" fmla="*/ 2147483646 h 1223"/>
                  <a:gd name="T22" fmla="*/ 2147483646 w 1727"/>
                  <a:gd name="T23" fmla="*/ 2147483646 h 1223"/>
                  <a:gd name="T24" fmla="*/ 2147483646 w 1727"/>
                  <a:gd name="T25" fmla="*/ 2147483646 h 1223"/>
                  <a:gd name="T26" fmla="*/ 2147483646 w 1727"/>
                  <a:gd name="T27" fmla="*/ 2147483646 h 1223"/>
                  <a:gd name="T28" fmla="*/ 2147483646 w 1727"/>
                  <a:gd name="T29" fmla="*/ 2147483646 h 1223"/>
                  <a:gd name="T30" fmla="*/ 2147483646 w 1727"/>
                  <a:gd name="T31" fmla="*/ 2147483646 h 1223"/>
                  <a:gd name="T32" fmla="*/ 2147483646 w 1727"/>
                  <a:gd name="T33" fmla="*/ 2147483646 h 1223"/>
                  <a:gd name="T34" fmla="*/ 2147483646 w 1727"/>
                  <a:gd name="T35" fmla="*/ 2147483646 h 1223"/>
                  <a:gd name="T36" fmla="*/ 2147483646 w 1727"/>
                  <a:gd name="T37" fmla="*/ 2147483646 h 1223"/>
                  <a:gd name="T38" fmla="*/ 2147483646 w 1727"/>
                  <a:gd name="T39" fmla="*/ 2147483646 h 1223"/>
                  <a:gd name="T40" fmla="*/ 2147483646 w 1727"/>
                  <a:gd name="T41" fmla="*/ 2147483646 h 1223"/>
                  <a:gd name="T42" fmla="*/ 2147483646 w 1727"/>
                  <a:gd name="T43" fmla="*/ 2147483646 h 1223"/>
                  <a:gd name="T44" fmla="*/ 2147483646 w 1727"/>
                  <a:gd name="T45" fmla="*/ 2147483646 h 1223"/>
                  <a:gd name="T46" fmla="*/ 2147483646 w 1727"/>
                  <a:gd name="T47" fmla="*/ 2147483646 h 1223"/>
                  <a:gd name="T48" fmla="*/ 2147483646 w 1727"/>
                  <a:gd name="T49" fmla="*/ 2147483646 h 1223"/>
                  <a:gd name="T50" fmla="*/ 2147483646 w 1727"/>
                  <a:gd name="T51" fmla="*/ 2147483646 h 1223"/>
                  <a:gd name="T52" fmla="*/ 2147483646 w 1727"/>
                  <a:gd name="T53" fmla="*/ 2147483646 h 1223"/>
                  <a:gd name="T54" fmla="*/ 2147483646 w 1727"/>
                  <a:gd name="T55" fmla="*/ 2147483646 h 1223"/>
                  <a:gd name="T56" fmla="*/ 2147483646 w 1727"/>
                  <a:gd name="T57" fmla="*/ 2147483646 h 1223"/>
                  <a:gd name="T58" fmla="*/ 2147483646 w 1727"/>
                  <a:gd name="T59" fmla="*/ 2147483646 h 1223"/>
                  <a:gd name="T60" fmla="*/ 2147483646 w 1727"/>
                  <a:gd name="T61" fmla="*/ 2147483646 h 1223"/>
                  <a:gd name="T62" fmla="*/ 2147483646 w 1727"/>
                  <a:gd name="T63" fmla="*/ 2147483646 h 1223"/>
                  <a:gd name="T64" fmla="*/ 2147483646 w 1727"/>
                  <a:gd name="T65" fmla="*/ 2147483646 h 1223"/>
                  <a:gd name="T66" fmla="*/ 2147483646 w 1727"/>
                  <a:gd name="T67" fmla="*/ 2147483646 h 1223"/>
                  <a:gd name="T68" fmla="*/ 2147483646 w 1727"/>
                  <a:gd name="T69" fmla="*/ 2147483646 h 1223"/>
                  <a:gd name="T70" fmla="*/ 2147483646 w 1727"/>
                  <a:gd name="T71" fmla="*/ 2147483646 h 1223"/>
                  <a:gd name="T72" fmla="*/ 2147483646 w 1727"/>
                  <a:gd name="T73" fmla="*/ 2147483646 h 1223"/>
                  <a:gd name="T74" fmla="*/ 2147483646 w 1727"/>
                  <a:gd name="T75" fmla="*/ 2147483646 h 1223"/>
                  <a:gd name="T76" fmla="*/ 2147483646 w 1727"/>
                  <a:gd name="T77" fmla="*/ 2147483646 h 1223"/>
                  <a:gd name="T78" fmla="*/ 2147483646 w 1727"/>
                  <a:gd name="T79" fmla="*/ 2147483646 h 1223"/>
                  <a:gd name="T80" fmla="*/ 2147483646 w 1727"/>
                  <a:gd name="T81" fmla="*/ 2147483646 h 1223"/>
                  <a:gd name="T82" fmla="*/ 2147483646 w 1727"/>
                  <a:gd name="T83" fmla="*/ 2147483646 h 1223"/>
                  <a:gd name="T84" fmla="*/ 2147483646 w 1727"/>
                  <a:gd name="T85" fmla="*/ 2147483646 h 1223"/>
                  <a:gd name="T86" fmla="*/ 2147483646 w 1727"/>
                  <a:gd name="T87" fmla="*/ 2147483646 h 1223"/>
                  <a:gd name="T88" fmla="*/ 2147483646 w 1727"/>
                  <a:gd name="T89" fmla="*/ 2147483646 h 1223"/>
                  <a:gd name="T90" fmla="*/ 2147483646 w 1727"/>
                  <a:gd name="T91" fmla="*/ 2147483646 h 1223"/>
                  <a:gd name="T92" fmla="*/ 2147483646 w 1727"/>
                  <a:gd name="T93" fmla="*/ 2147483646 h 1223"/>
                  <a:gd name="T94" fmla="*/ 2147483646 w 1727"/>
                  <a:gd name="T95" fmla="*/ 2147483646 h 1223"/>
                  <a:gd name="T96" fmla="*/ 2147483646 w 1727"/>
                  <a:gd name="T97" fmla="*/ 2147483646 h 12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27"/>
                  <a:gd name="T148" fmla="*/ 0 h 1223"/>
                  <a:gd name="T149" fmla="*/ 1727 w 1727"/>
                  <a:gd name="T150" fmla="*/ 1223 h 12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27" h="1223">
                    <a:moveTo>
                      <a:pt x="320" y="7"/>
                    </a:moveTo>
                    <a:lnTo>
                      <a:pt x="282" y="0"/>
                    </a:lnTo>
                    <a:lnTo>
                      <a:pt x="178" y="78"/>
                    </a:lnTo>
                    <a:lnTo>
                      <a:pt x="211" y="178"/>
                    </a:lnTo>
                    <a:lnTo>
                      <a:pt x="206" y="237"/>
                    </a:lnTo>
                    <a:lnTo>
                      <a:pt x="240" y="309"/>
                    </a:lnTo>
                    <a:lnTo>
                      <a:pt x="294" y="337"/>
                    </a:lnTo>
                    <a:lnTo>
                      <a:pt x="249" y="394"/>
                    </a:lnTo>
                    <a:lnTo>
                      <a:pt x="199" y="394"/>
                    </a:lnTo>
                    <a:lnTo>
                      <a:pt x="221" y="337"/>
                    </a:lnTo>
                    <a:lnTo>
                      <a:pt x="133" y="214"/>
                    </a:lnTo>
                    <a:lnTo>
                      <a:pt x="156" y="64"/>
                    </a:lnTo>
                    <a:lnTo>
                      <a:pt x="99" y="64"/>
                    </a:lnTo>
                    <a:lnTo>
                      <a:pt x="0" y="178"/>
                    </a:lnTo>
                    <a:lnTo>
                      <a:pt x="0" y="337"/>
                    </a:lnTo>
                    <a:lnTo>
                      <a:pt x="161" y="432"/>
                    </a:lnTo>
                    <a:lnTo>
                      <a:pt x="140" y="458"/>
                    </a:lnTo>
                    <a:lnTo>
                      <a:pt x="206" y="546"/>
                    </a:lnTo>
                    <a:lnTo>
                      <a:pt x="271" y="551"/>
                    </a:lnTo>
                    <a:lnTo>
                      <a:pt x="299" y="508"/>
                    </a:lnTo>
                    <a:lnTo>
                      <a:pt x="337" y="529"/>
                    </a:lnTo>
                    <a:lnTo>
                      <a:pt x="444" y="522"/>
                    </a:lnTo>
                    <a:lnTo>
                      <a:pt x="406" y="451"/>
                    </a:lnTo>
                    <a:lnTo>
                      <a:pt x="482" y="515"/>
                    </a:lnTo>
                    <a:lnTo>
                      <a:pt x="548" y="515"/>
                    </a:lnTo>
                    <a:lnTo>
                      <a:pt x="556" y="487"/>
                    </a:lnTo>
                    <a:lnTo>
                      <a:pt x="487" y="472"/>
                    </a:lnTo>
                    <a:lnTo>
                      <a:pt x="582" y="458"/>
                    </a:lnTo>
                    <a:lnTo>
                      <a:pt x="527" y="380"/>
                    </a:lnTo>
                    <a:lnTo>
                      <a:pt x="615" y="399"/>
                    </a:lnTo>
                    <a:lnTo>
                      <a:pt x="603" y="579"/>
                    </a:lnTo>
                    <a:lnTo>
                      <a:pt x="655" y="463"/>
                    </a:lnTo>
                    <a:lnTo>
                      <a:pt x="682" y="537"/>
                    </a:lnTo>
                    <a:lnTo>
                      <a:pt x="715" y="508"/>
                    </a:lnTo>
                    <a:lnTo>
                      <a:pt x="743" y="565"/>
                    </a:lnTo>
                    <a:lnTo>
                      <a:pt x="831" y="546"/>
                    </a:lnTo>
                    <a:lnTo>
                      <a:pt x="836" y="608"/>
                    </a:lnTo>
                    <a:lnTo>
                      <a:pt x="888" y="601"/>
                    </a:lnTo>
                    <a:lnTo>
                      <a:pt x="914" y="636"/>
                    </a:lnTo>
                    <a:lnTo>
                      <a:pt x="971" y="615"/>
                    </a:lnTo>
                    <a:lnTo>
                      <a:pt x="1021" y="693"/>
                    </a:lnTo>
                    <a:lnTo>
                      <a:pt x="993" y="867"/>
                    </a:lnTo>
                    <a:lnTo>
                      <a:pt x="1026" y="917"/>
                    </a:lnTo>
                    <a:lnTo>
                      <a:pt x="976" y="974"/>
                    </a:lnTo>
                    <a:lnTo>
                      <a:pt x="860" y="988"/>
                    </a:lnTo>
                    <a:lnTo>
                      <a:pt x="831" y="1059"/>
                    </a:lnTo>
                    <a:lnTo>
                      <a:pt x="864" y="1166"/>
                    </a:lnTo>
                    <a:lnTo>
                      <a:pt x="948" y="1173"/>
                    </a:lnTo>
                    <a:lnTo>
                      <a:pt x="1036" y="1088"/>
                    </a:lnTo>
                    <a:lnTo>
                      <a:pt x="976" y="1023"/>
                    </a:lnTo>
                    <a:lnTo>
                      <a:pt x="1059" y="1059"/>
                    </a:lnTo>
                    <a:lnTo>
                      <a:pt x="1131" y="1066"/>
                    </a:lnTo>
                    <a:lnTo>
                      <a:pt x="1259" y="1128"/>
                    </a:lnTo>
                    <a:lnTo>
                      <a:pt x="1283" y="1166"/>
                    </a:lnTo>
                    <a:lnTo>
                      <a:pt x="1409" y="1223"/>
                    </a:lnTo>
                    <a:lnTo>
                      <a:pt x="1432" y="1173"/>
                    </a:lnTo>
                    <a:lnTo>
                      <a:pt x="1670" y="1187"/>
                    </a:lnTo>
                    <a:lnTo>
                      <a:pt x="1701" y="1147"/>
                    </a:lnTo>
                    <a:lnTo>
                      <a:pt x="1658" y="1080"/>
                    </a:lnTo>
                    <a:lnTo>
                      <a:pt x="1447" y="1023"/>
                    </a:lnTo>
                    <a:lnTo>
                      <a:pt x="1603" y="1031"/>
                    </a:lnTo>
                    <a:lnTo>
                      <a:pt x="1727" y="1073"/>
                    </a:lnTo>
                    <a:lnTo>
                      <a:pt x="1653" y="909"/>
                    </a:lnTo>
                    <a:lnTo>
                      <a:pt x="1587" y="860"/>
                    </a:lnTo>
                    <a:lnTo>
                      <a:pt x="1382" y="781"/>
                    </a:lnTo>
                    <a:lnTo>
                      <a:pt x="1375" y="717"/>
                    </a:lnTo>
                    <a:lnTo>
                      <a:pt x="1297" y="658"/>
                    </a:lnTo>
                    <a:lnTo>
                      <a:pt x="1475" y="681"/>
                    </a:lnTo>
                    <a:lnTo>
                      <a:pt x="1508" y="736"/>
                    </a:lnTo>
                    <a:lnTo>
                      <a:pt x="1603" y="750"/>
                    </a:lnTo>
                    <a:lnTo>
                      <a:pt x="1592" y="472"/>
                    </a:lnTo>
                    <a:lnTo>
                      <a:pt x="1508" y="494"/>
                    </a:lnTo>
                    <a:lnTo>
                      <a:pt x="1499" y="529"/>
                    </a:lnTo>
                    <a:lnTo>
                      <a:pt x="1451" y="463"/>
                    </a:lnTo>
                    <a:lnTo>
                      <a:pt x="1425" y="494"/>
                    </a:lnTo>
                    <a:lnTo>
                      <a:pt x="1342" y="437"/>
                    </a:lnTo>
                    <a:lnTo>
                      <a:pt x="1180" y="432"/>
                    </a:lnTo>
                    <a:lnTo>
                      <a:pt x="1114" y="432"/>
                    </a:lnTo>
                    <a:lnTo>
                      <a:pt x="1180" y="316"/>
                    </a:lnTo>
                    <a:lnTo>
                      <a:pt x="1083" y="337"/>
                    </a:lnTo>
                    <a:lnTo>
                      <a:pt x="1033" y="316"/>
                    </a:lnTo>
                    <a:lnTo>
                      <a:pt x="1102" y="285"/>
                    </a:lnTo>
                    <a:lnTo>
                      <a:pt x="1043" y="230"/>
                    </a:lnTo>
                    <a:lnTo>
                      <a:pt x="1000" y="249"/>
                    </a:lnTo>
                    <a:lnTo>
                      <a:pt x="986" y="214"/>
                    </a:lnTo>
                    <a:lnTo>
                      <a:pt x="831" y="230"/>
                    </a:lnTo>
                    <a:lnTo>
                      <a:pt x="864" y="166"/>
                    </a:lnTo>
                    <a:lnTo>
                      <a:pt x="682" y="157"/>
                    </a:lnTo>
                    <a:lnTo>
                      <a:pt x="622" y="64"/>
                    </a:lnTo>
                    <a:lnTo>
                      <a:pt x="494" y="121"/>
                    </a:lnTo>
                    <a:lnTo>
                      <a:pt x="532" y="157"/>
                    </a:lnTo>
                    <a:lnTo>
                      <a:pt x="494" y="230"/>
                    </a:lnTo>
                    <a:lnTo>
                      <a:pt x="444" y="185"/>
                    </a:lnTo>
                    <a:lnTo>
                      <a:pt x="415" y="230"/>
                    </a:lnTo>
                    <a:lnTo>
                      <a:pt x="349" y="178"/>
                    </a:lnTo>
                    <a:lnTo>
                      <a:pt x="349" y="64"/>
                    </a:lnTo>
                    <a:lnTo>
                      <a:pt x="320" y="7"/>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8" name="Freeform 79">
                <a:extLst>
                  <a:ext uri="{FF2B5EF4-FFF2-40B4-BE49-F238E27FC236}">
                    <a16:creationId xmlns:a16="http://schemas.microsoft.com/office/drawing/2014/main" id="{7A3A27EC-C509-F468-18B1-6AEC43ECBDE7}"/>
                  </a:ext>
                </a:extLst>
              </p:cNvPr>
              <p:cNvSpPr>
                <a:spLocks/>
              </p:cNvSpPr>
              <p:nvPr/>
            </p:nvSpPr>
            <p:spPr bwMode="auto">
              <a:xfrm>
                <a:off x="3487551" y="773648"/>
                <a:ext cx="164330" cy="154993"/>
              </a:xfrm>
              <a:custGeom>
                <a:avLst/>
                <a:gdLst>
                  <a:gd name="T0" fmla="*/ 2147483646 w 176"/>
                  <a:gd name="T1" fmla="*/ 2147483646 h 166"/>
                  <a:gd name="T2" fmla="*/ 2147483646 w 176"/>
                  <a:gd name="T3" fmla="*/ 0 h 166"/>
                  <a:gd name="T4" fmla="*/ 0 w 176"/>
                  <a:gd name="T5" fmla="*/ 2147483646 h 166"/>
                  <a:gd name="T6" fmla="*/ 2147483646 w 176"/>
                  <a:gd name="T7" fmla="*/ 2147483646 h 166"/>
                  <a:gd name="T8" fmla="*/ 2147483646 w 176"/>
                  <a:gd name="T9" fmla="*/ 2147483646 h 166"/>
                  <a:gd name="T10" fmla="*/ 2147483646 w 176"/>
                  <a:gd name="T11" fmla="*/ 2147483646 h 166"/>
                  <a:gd name="T12" fmla="*/ 2147483646 w 176"/>
                  <a:gd name="T13" fmla="*/ 2147483646 h 166"/>
                  <a:gd name="T14" fmla="*/ 2147483646 w 176"/>
                  <a:gd name="T15" fmla="*/ 2147483646 h 166"/>
                  <a:gd name="T16" fmla="*/ 2147483646 w 176"/>
                  <a:gd name="T17" fmla="*/ 2147483646 h 166"/>
                  <a:gd name="T18" fmla="*/ 2147483646 w 176"/>
                  <a:gd name="T19" fmla="*/ 2147483646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166"/>
                  <a:gd name="T32" fmla="*/ 176 w 176"/>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166">
                    <a:moveTo>
                      <a:pt x="76" y="28"/>
                    </a:moveTo>
                    <a:lnTo>
                      <a:pt x="9" y="0"/>
                    </a:lnTo>
                    <a:lnTo>
                      <a:pt x="0" y="28"/>
                    </a:lnTo>
                    <a:lnTo>
                      <a:pt x="64" y="142"/>
                    </a:lnTo>
                    <a:lnTo>
                      <a:pt x="109" y="166"/>
                    </a:lnTo>
                    <a:lnTo>
                      <a:pt x="147" y="128"/>
                    </a:lnTo>
                    <a:lnTo>
                      <a:pt x="176" y="49"/>
                    </a:lnTo>
                    <a:lnTo>
                      <a:pt x="92" y="64"/>
                    </a:lnTo>
                    <a:lnTo>
                      <a:pt x="76" y="28"/>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69" name="Freeform 80">
                <a:extLst>
                  <a:ext uri="{FF2B5EF4-FFF2-40B4-BE49-F238E27FC236}">
                    <a16:creationId xmlns:a16="http://schemas.microsoft.com/office/drawing/2014/main" id="{168EEBF9-65F9-C42E-59D8-2D41E215E1BB}"/>
                  </a:ext>
                </a:extLst>
              </p:cNvPr>
              <p:cNvSpPr>
                <a:spLocks/>
              </p:cNvSpPr>
              <p:nvPr/>
            </p:nvSpPr>
            <p:spPr bwMode="auto">
              <a:xfrm>
                <a:off x="3569716" y="746571"/>
                <a:ext cx="112977" cy="53220"/>
              </a:xfrm>
              <a:custGeom>
                <a:avLst/>
                <a:gdLst>
                  <a:gd name="T0" fmla="*/ 2147483646 w 121"/>
                  <a:gd name="T1" fmla="*/ 0 h 57"/>
                  <a:gd name="T2" fmla="*/ 2147483646 w 121"/>
                  <a:gd name="T3" fmla="*/ 2147483646 h 57"/>
                  <a:gd name="T4" fmla="*/ 0 w 121"/>
                  <a:gd name="T5" fmla="*/ 2147483646 h 57"/>
                  <a:gd name="T6" fmla="*/ 2147483646 w 121"/>
                  <a:gd name="T7" fmla="*/ 2147483646 h 57"/>
                  <a:gd name="T8" fmla="*/ 2147483646 w 121"/>
                  <a:gd name="T9" fmla="*/ 2147483646 h 57"/>
                  <a:gd name="T10" fmla="*/ 2147483646 w 121"/>
                  <a:gd name="T11" fmla="*/ 2147483646 h 57"/>
                  <a:gd name="T12" fmla="*/ 2147483646 w 121"/>
                  <a:gd name="T13" fmla="*/ 0 h 57"/>
                  <a:gd name="T14" fmla="*/ 2147483646 w 121"/>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121"/>
                  <a:gd name="T25" fmla="*/ 0 h 57"/>
                  <a:gd name="T26" fmla="*/ 121 w 121"/>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 h="57">
                    <a:moveTo>
                      <a:pt x="73" y="0"/>
                    </a:moveTo>
                    <a:lnTo>
                      <a:pt x="38" y="21"/>
                    </a:lnTo>
                    <a:lnTo>
                      <a:pt x="0" y="7"/>
                    </a:lnTo>
                    <a:lnTo>
                      <a:pt x="4" y="38"/>
                    </a:lnTo>
                    <a:lnTo>
                      <a:pt x="88" y="57"/>
                    </a:lnTo>
                    <a:lnTo>
                      <a:pt x="121" y="29"/>
                    </a:lnTo>
                    <a:lnTo>
                      <a:pt x="73"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0" name="Freeform 81">
                <a:extLst>
                  <a:ext uri="{FF2B5EF4-FFF2-40B4-BE49-F238E27FC236}">
                    <a16:creationId xmlns:a16="http://schemas.microsoft.com/office/drawing/2014/main" id="{6B766AE4-BF52-F6C8-2E6B-084CA9902AC9}"/>
                  </a:ext>
                </a:extLst>
              </p:cNvPr>
              <p:cNvSpPr>
                <a:spLocks/>
              </p:cNvSpPr>
              <p:nvPr/>
            </p:nvSpPr>
            <p:spPr bwMode="auto">
              <a:xfrm>
                <a:off x="3973070" y="733499"/>
                <a:ext cx="161528" cy="182070"/>
              </a:xfrm>
              <a:custGeom>
                <a:avLst/>
                <a:gdLst>
                  <a:gd name="T0" fmla="*/ 2147483646 w 173"/>
                  <a:gd name="T1" fmla="*/ 0 h 195"/>
                  <a:gd name="T2" fmla="*/ 2147483646 w 173"/>
                  <a:gd name="T3" fmla="*/ 2147483646 h 195"/>
                  <a:gd name="T4" fmla="*/ 2147483646 w 173"/>
                  <a:gd name="T5" fmla="*/ 2147483646 h 195"/>
                  <a:gd name="T6" fmla="*/ 2147483646 w 173"/>
                  <a:gd name="T7" fmla="*/ 2147483646 h 195"/>
                  <a:gd name="T8" fmla="*/ 2147483646 w 173"/>
                  <a:gd name="T9" fmla="*/ 2147483646 h 195"/>
                  <a:gd name="T10" fmla="*/ 2147483646 w 173"/>
                  <a:gd name="T11" fmla="*/ 2147483646 h 195"/>
                  <a:gd name="T12" fmla="*/ 2147483646 w 173"/>
                  <a:gd name="T13" fmla="*/ 2147483646 h 195"/>
                  <a:gd name="T14" fmla="*/ 2147483646 w 173"/>
                  <a:gd name="T15" fmla="*/ 2147483646 h 195"/>
                  <a:gd name="T16" fmla="*/ 0 w 173"/>
                  <a:gd name="T17" fmla="*/ 2147483646 h 195"/>
                  <a:gd name="T18" fmla="*/ 2147483646 w 173"/>
                  <a:gd name="T19" fmla="*/ 0 h 195"/>
                  <a:gd name="T20" fmla="*/ 2147483646 w 173"/>
                  <a:gd name="T21" fmla="*/ 0 h 1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
                  <a:gd name="T34" fmla="*/ 0 h 195"/>
                  <a:gd name="T35" fmla="*/ 173 w 173"/>
                  <a:gd name="T36" fmla="*/ 195 h 1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 h="195">
                    <a:moveTo>
                      <a:pt x="5" y="0"/>
                    </a:moveTo>
                    <a:lnTo>
                      <a:pt x="88" y="35"/>
                    </a:lnTo>
                    <a:lnTo>
                      <a:pt x="93" y="128"/>
                    </a:lnTo>
                    <a:lnTo>
                      <a:pt x="173" y="152"/>
                    </a:lnTo>
                    <a:lnTo>
                      <a:pt x="159" y="195"/>
                    </a:lnTo>
                    <a:lnTo>
                      <a:pt x="83" y="185"/>
                    </a:lnTo>
                    <a:lnTo>
                      <a:pt x="76" y="128"/>
                    </a:lnTo>
                    <a:lnTo>
                      <a:pt x="29" y="116"/>
                    </a:lnTo>
                    <a:lnTo>
                      <a:pt x="0" y="57"/>
                    </a:lnTo>
                    <a:lnTo>
                      <a:pt x="5"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1" name="Freeform 82">
                <a:extLst>
                  <a:ext uri="{FF2B5EF4-FFF2-40B4-BE49-F238E27FC236}">
                    <a16:creationId xmlns:a16="http://schemas.microsoft.com/office/drawing/2014/main" id="{2811BC5E-F796-2526-942E-00DCE46EEED3}"/>
                  </a:ext>
                </a:extLst>
              </p:cNvPr>
              <p:cNvSpPr>
                <a:spLocks/>
              </p:cNvSpPr>
              <p:nvPr/>
            </p:nvSpPr>
            <p:spPr bwMode="auto">
              <a:xfrm>
                <a:off x="3682692" y="1356271"/>
                <a:ext cx="85900" cy="86833"/>
              </a:xfrm>
              <a:custGeom>
                <a:avLst/>
                <a:gdLst>
                  <a:gd name="T0" fmla="*/ 0 w 92"/>
                  <a:gd name="T1" fmla="*/ 2147483646 h 93"/>
                  <a:gd name="T2" fmla="*/ 2147483646 w 92"/>
                  <a:gd name="T3" fmla="*/ 2147483646 h 93"/>
                  <a:gd name="T4" fmla="*/ 2147483646 w 92"/>
                  <a:gd name="T5" fmla="*/ 2147483646 h 93"/>
                  <a:gd name="T6" fmla="*/ 2147483646 w 92"/>
                  <a:gd name="T7" fmla="*/ 2147483646 h 93"/>
                  <a:gd name="T8" fmla="*/ 0 w 92"/>
                  <a:gd name="T9" fmla="*/ 0 h 93"/>
                  <a:gd name="T10" fmla="*/ 0 w 92"/>
                  <a:gd name="T11" fmla="*/ 2147483646 h 93"/>
                  <a:gd name="T12" fmla="*/ 0 w 92"/>
                  <a:gd name="T13" fmla="*/ 2147483646 h 93"/>
                  <a:gd name="T14" fmla="*/ 0 60000 65536"/>
                  <a:gd name="T15" fmla="*/ 0 60000 65536"/>
                  <a:gd name="T16" fmla="*/ 0 60000 65536"/>
                  <a:gd name="T17" fmla="*/ 0 60000 65536"/>
                  <a:gd name="T18" fmla="*/ 0 60000 65536"/>
                  <a:gd name="T19" fmla="*/ 0 60000 65536"/>
                  <a:gd name="T20" fmla="*/ 0 60000 65536"/>
                  <a:gd name="T21" fmla="*/ 0 w 92"/>
                  <a:gd name="T22" fmla="*/ 0 h 93"/>
                  <a:gd name="T23" fmla="*/ 92 w 92"/>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93">
                    <a:moveTo>
                      <a:pt x="0" y="50"/>
                    </a:moveTo>
                    <a:lnTo>
                      <a:pt x="45" y="93"/>
                    </a:lnTo>
                    <a:lnTo>
                      <a:pt x="92" y="41"/>
                    </a:lnTo>
                    <a:lnTo>
                      <a:pt x="28" y="41"/>
                    </a:lnTo>
                    <a:lnTo>
                      <a:pt x="0" y="0"/>
                    </a:lnTo>
                    <a:lnTo>
                      <a:pt x="0" y="5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2" name="Freeform 83">
                <a:extLst>
                  <a:ext uri="{FF2B5EF4-FFF2-40B4-BE49-F238E27FC236}">
                    <a16:creationId xmlns:a16="http://schemas.microsoft.com/office/drawing/2014/main" id="{B70A26C1-3D4C-DDCB-AC15-822A3F0EBA5C}"/>
                  </a:ext>
                </a:extLst>
              </p:cNvPr>
              <p:cNvSpPr>
                <a:spLocks/>
              </p:cNvSpPr>
              <p:nvPr/>
            </p:nvSpPr>
            <p:spPr bwMode="auto">
              <a:xfrm>
                <a:off x="5135514" y="2402938"/>
                <a:ext cx="77496" cy="80297"/>
              </a:xfrm>
              <a:custGeom>
                <a:avLst/>
                <a:gdLst>
                  <a:gd name="T0" fmla="*/ 0 w 83"/>
                  <a:gd name="T1" fmla="*/ 0 h 86"/>
                  <a:gd name="T2" fmla="*/ 2147483646 w 83"/>
                  <a:gd name="T3" fmla="*/ 2147483646 h 86"/>
                  <a:gd name="T4" fmla="*/ 2147483646 w 83"/>
                  <a:gd name="T5" fmla="*/ 2147483646 h 86"/>
                  <a:gd name="T6" fmla="*/ 2147483646 w 83"/>
                  <a:gd name="T7" fmla="*/ 0 h 86"/>
                  <a:gd name="T8" fmla="*/ 0 w 83"/>
                  <a:gd name="T9" fmla="*/ 0 h 86"/>
                  <a:gd name="T10" fmla="*/ 0 w 83"/>
                  <a:gd name="T11" fmla="*/ 0 h 86"/>
                  <a:gd name="T12" fmla="*/ 0 60000 65536"/>
                  <a:gd name="T13" fmla="*/ 0 60000 65536"/>
                  <a:gd name="T14" fmla="*/ 0 60000 65536"/>
                  <a:gd name="T15" fmla="*/ 0 60000 65536"/>
                  <a:gd name="T16" fmla="*/ 0 60000 65536"/>
                  <a:gd name="T17" fmla="*/ 0 60000 65536"/>
                  <a:gd name="T18" fmla="*/ 0 w 83"/>
                  <a:gd name="T19" fmla="*/ 0 h 86"/>
                  <a:gd name="T20" fmla="*/ 83 w 83"/>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83" h="86">
                    <a:moveTo>
                      <a:pt x="0" y="0"/>
                    </a:moveTo>
                    <a:lnTo>
                      <a:pt x="59" y="86"/>
                    </a:lnTo>
                    <a:lnTo>
                      <a:pt x="83" y="43"/>
                    </a:lnTo>
                    <a:lnTo>
                      <a:pt x="33" y="0"/>
                    </a:lnTo>
                    <a:lnTo>
                      <a:pt x="0" y="0"/>
                    </a:lnTo>
                    <a:close/>
                  </a:path>
                </a:pathLst>
              </a:custGeom>
              <a:solidFill>
                <a:schemeClr val="accent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3" name="Freeform 84">
                <a:extLst>
                  <a:ext uri="{FF2B5EF4-FFF2-40B4-BE49-F238E27FC236}">
                    <a16:creationId xmlns:a16="http://schemas.microsoft.com/office/drawing/2014/main" id="{2B638A2E-C28C-282D-E5CA-B175F28EB219}"/>
                  </a:ext>
                </a:extLst>
              </p:cNvPr>
              <p:cNvSpPr>
                <a:spLocks/>
              </p:cNvSpPr>
              <p:nvPr/>
            </p:nvSpPr>
            <p:spPr bwMode="auto">
              <a:xfrm>
                <a:off x="2236406" y="1544876"/>
                <a:ext cx="2605930" cy="1536854"/>
              </a:xfrm>
              <a:custGeom>
                <a:avLst/>
                <a:gdLst>
                  <a:gd name="T0" fmla="*/ 0 w 2791"/>
                  <a:gd name="T1" fmla="*/ 2147483646 h 1646"/>
                  <a:gd name="T2" fmla="*/ 2147483646 w 2791"/>
                  <a:gd name="T3" fmla="*/ 2147483646 h 1646"/>
                  <a:gd name="T4" fmla="*/ 2147483646 w 2791"/>
                  <a:gd name="T5" fmla="*/ 2147483646 h 1646"/>
                  <a:gd name="T6" fmla="*/ 2147483646 w 2791"/>
                  <a:gd name="T7" fmla="*/ 2147483646 h 1646"/>
                  <a:gd name="T8" fmla="*/ 2147483646 w 2791"/>
                  <a:gd name="T9" fmla="*/ 2147483646 h 1646"/>
                  <a:gd name="T10" fmla="*/ 2147483646 w 2791"/>
                  <a:gd name="T11" fmla="*/ 2147483646 h 1646"/>
                  <a:gd name="T12" fmla="*/ 2147483646 w 2791"/>
                  <a:gd name="T13" fmla="*/ 2147483646 h 1646"/>
                  <a:gd name="T14" fmla="*/ 2147483646 w 2791"/>
                  <a:gd name="T15" fmla="*/ 2147483646 h 1646"/>
                  <a:gd name="T16" fmla="*/ 2147483646 w 2791"/>
                  <a:gd name="T17" fmla="*/ 2147483646 h 1646"/>
                  <a:gd name="T18" fmla="*/ 2147483646 w 2791"/>
                  <a:gd name="T19" fmla="*/ 2147483646 h 1646"/>
                  <a:gd name="T20" fmla="*/ 2147483646 w 2791"/>
                  <a:gd name="T21" fmla="*/ 2147483646 h 1646"/>
                  <a:gd name="T22" fmla="*/ 2147483646 w 2791"/>
                  <a:gd name="T23" fmla="*/ 2147483646 h 1646"/>
                  <a:gd name="T24" fmla="*/ 2147483646 w 2791"/>
                  <a:gd name="T25" fmla="*/ 2147483646 h 1646"/>
                  <a:gd name="T26" fmla="*/ 2147483646 w 2791"/>
                  <a:gd name="T27" fmla="*/ 2147483646 h 1646"/>
                  <a:gd name="T28" fmla="*/ 2147483646 w 2791"/>
                  <a:gd name="T29" fmla="*/ 2147483646 h 1646"/>
                  <a:gd name="T30" fmla="*/ 2147483646 w 2791"/>
                  <a:gd name="T31" fmla="*/ 2147483646 h 1646"/>
                  <a:gd name="T32" fmla="*/ 2147483646 w 2791"/>
                  <a:gd name="T33" fmla="*/ 2147483646 h 1646"/>
                  <a:gd name="T34" fmla="*/ 2147483646 w 2791"/>
                  <a:gd name="T35" fmla="*/ 2147483646 h 1646"/>
                  <a:gd name="T36" fmla="*/ 2147483646 w 2791"/>
                  <a:gd name="T37" fmla="*/ 2147483646 h 1646"/>
                  <a:gd name="T38" fmla="*/ 2147483646 w 2791"/>
                  <a:gd name="T39" fmla="*/ 2147483646 h 1646"/>
                  <a:gd name="T40" fmla="*/ 2147483646 w 2791"/>
                  <a:gd name="T41" fmla="*/ 2147483646 h 1646"/>
                  <a:gd name="T42" fmla="*/ 2147483646 w 2791"/>
                  <a:gd name="T43" fmla="*/ 2147483646 h 1646"/>
                  <a:gd name="T44" fmla="*/ 2147483646 w 2791"/>
                  <a:gd name="T45" fmla="*/ 2147483646 h 1646"/>
                  <a:gd name="T46" fmla="*/ 2147483646 w 2791"/>
                  <a:gd name="T47" fmla="*/ 2147483646 h 1646"/>
                  <a:gd name="T48" fmla="*/ 2147483646 w 2791"/>
                  <a:gd name="T49" fmla="*/ 2147483646 h 1646"/>
                  <a:gd name="T50" fmla="*/ 2147483646 w 2791"/>
                  <a:gd name="T51" fmla="*/ 2147483646 h 1646"/>
                  <a:gd name="T52" fmla="*/ 2147483646 w 2791"/>
                  <a:gd name="T53" fmla="*/ 2147483646 h 1646"/>
                  <a:gd name="T54" fmla="*/ 2147483646 w 2791"/>
                  <a:gd name="T55" fmla="*/ 2147483646 h 1646"/>
                  <a:gd name="T56" fmla="*/ 2147483646 w 2791"/>
                  <a:gd name="T57" fmla="*/ 2147483646 h 1646"/>
                  <a:gd name="T58" fmla="*/ 2147483646 w 2791"/>
                  <a:gd name="T59" fmla="*/ 2147483646 h 1646"/>
                  <a:gd name="T60" fmla="*/ 2147483646 w 2791"/>
                  <a:gd name="T61" fmla="*/ 2147483646 h 1646"/>
                  <a:gd name="T62" fmla="*/ 2147483646 w 2791"/>
                  <a:gd name="T63" fmla="*/ 2147483646 h 1646"/>
                  <a:gd name="T64" fmla="*/ 2147483646 w 2791"/>
                  <a:gd name="T65" fmla="*/ 2147483646 h 1646"/>
                  <a:gd name="T66" fmla="*/ 2147483646 w 2791"/>
                  <a:gd name="T67" fmla="*/ 2147483646 h 1646"/>
                  <a:gd name="T68" fmla="*/ 2147483646 w 2791"/>
                  <a:gd name="T69" fmla="*/ 2147483646 h 1646"/>
                  <a:gd name="T70" fmla="*/ 2147483646 w 2791"/>
                  <a:gd name="T71" fmla="*/ 2147483646 h 1646"/>
                  <a:gd name="T72" fmla="*/ 2147483646 w 2791"/>
                  <a:gd name="T73" fmla="*/ 2147483646 h 1646"/>
                  <a:gd name="T74" fmla="*/ 2147483646 w 2791"/>
                  <a:gd name="T75" fmla="*/ 2147483646 h 1646"/>
                  <a:gd name="T76" fmla="*/ 2147483646 w 2791"/>
                  <a:gd name="T77" fmla="*/ 2147483646 h 1646"/>
                  <a:gd name="T78" fmla="*/ 2147483646 w 2791"/>
                  <a:gd name="T79" fmla="*/ 2147483646 h 1646"/>
                  <a:gd name="T80" fmla="*/ 2147483646 w 2791"/>
                  <a:gd name="T81" fmla="*/ 2147483646 h 1646"/>
                  <a:gd name="T82" fmla="*/ 2147483646 w 2791"/>
                  <a:gd name="T83" fmla="*/ 2147483646 h 1646"/>
                  <a:gd name="T84" fmla="*/ 2147483646 w 2791"/>
                  <a:gd name="T85" fmla="*/ 2147483646 h 1646"/>
                  <a:gd name="T86" fmla="*/ 2147483646 w 2791"/>
                  <a:gd name="T87" fmla="*/ 2147483646 h 1646"/>
                  <a:gd name="T88" fmla="*/ 2147483646 w 2791"/>
                  <a:gd name="T89" fmla="*/ 2147483646 h 1646"/>
                  <a:gd name="T90" fmla="*/ 2147483646 w 2791"/>
                  <a:gd name="T91" fmla="*/ 2147483646 h 1646"/>
                  <a:gd name="T92" fmla="*/ 2147483646 w 2791"/>
                  <a:gd name="T93" fmla="*/ 2147483646 h 1646"/>
                  <a:gd name="T94" fmla="*/ 2147483646 w 2791"/>
                  <a:gd name="T95" fmla="*/ 2147483646 h 1646"/>
                  <a:gd name="T96" fmla="*/ 2147483646 w 2791"/>
                  <a:gd name="T97" fmla="*/ 2147483646 h 1646"/>
                  <a:gd name="T98" fmla="*/ 2147483646 w 2791"/>
                  <a:gd name="T99" fmla="*/ 2147483646 h 1646"/>
                  <a:gd name="T100" fmla="*/ 2147483646 w 2791"/>
                  <a:gd name="T101" fmla="*/ 2147483646 h 1646"/>
                  <a:gd name="T102" fmla="*/ 2147483646 w 2791"/>
                  <a:gd name="T103" fmla="*/ 2147483646 h 1646"/>
                  <a:gd name="T104" fmla="*/ 2147483646 w 2791"/>
                  <a:gd name="T105" fmla="*/ 2147483646 h 1646"/>
                  <a:gd name="T106" fmla="*/ 2147483646 w 2791"/>
                  <a:gd name="T107" fmla="*/ 0 h 1646"/>
                  <a:gd name="T108" fmla="*/ 2147483646 w 2791"/>
                  <a:gd name="T109" fmla="*/ 2147483646 h 1646"/>
                  <a:gd name="T110" fmla="*/ 2147483646 w 2791"/>
                  <a:gd name="T111" fmla="*/ 2147483646 h 1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1"/>
                  <a:gd name="T169" fmla="*/ 0 h 1646"/>
                  <a:gd name="T170" fmla="*/ 2791 w 2791"/>
                  <a:gd name="T171" fmla="*/ 1646 h 1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91" h="1646">
                    <a:moveTo>
                      <a:pt x="73" y="50"/>
                    </a:moveTo>
                    <a:lnTo>
                      <a:pt x="0" y="309"/>
                    </a:lnTo>
                    <a:lnTo>
                      <a:pt x="57" y="359"/>
                    </a:lnTo>
                    <a:lnTo>
                      <a:pt x="28" y="444"/>
                    </a:lnTo>
                    <a:lnTo>
                      <a:pt x="69" y="492"/>
                    </a:lnTo>
                    <a:lnTo>
                      <a:pt x="45" y="625"/>
                    </a:lnTo>
                    <a:lnTo>
                      <a:pt x="97" y="796"/>
                    </a:lnTo>
                    <a:lnTo>
                      <a:pt x="147" y="1245"/>
                    </a:lnTo>
                    <a:lnTo>
                      <a:pt x="263" y="1287"/>
                    </a:lnTo>
                    <a:lnTo>
                      <a:pt x="273" y="1442"/>
                    </a:lnTo>
                    <a:lnTo>
                      <a:pt x="437" y="1501"/>
                    </a:lnTo>
                    <a:lnTo>
                      <a:pt x="1112" y="1625"/>
                    </a:lnTo>
                    <a:lnTo>
                      <a:pt x="1428" y="1636"/>
                    </a:lnTo>
                    <a:lnTo>
                      <a:pt x="1672" y="1646"/>
                    </a:lnTo>
                    <a:lnTo>
                      <a:pt x="2164" y="1589"/>
                    </a:lnTo>
                    <a:lnTo>
                      <a:pt x="2266" y="1268"/>
                    </a:lnTo>
                    <a:lnTo>
                      <a:pt x="2383" y="1188"/>
                    </a:lnTo>
                    <a:lnTo>
                      <a:pt x="2338" y="1131"/>
                    </a:lnTo>
                    <a:lnTo>
                      <a:pt x="2290" y="1116"/>
                    </a:lnTo>
                    <a:lnTo>
                      <a:pt x="2290" y="1081"/>
                    </a:lnTo>
                    <a:lnTo>
                      <a:pt x="2383" y="1109"/>
                    </a:lnTo>
                    <a:lnTo>
                      <a:pt x="2518" y="1031"/>
                    </a:lnTo>
                    <a:lnTo>
                      <a:pt x="2554" y="888"/>
                    </a:lnTo>
                    <a:lnTo>
                      <a:pt x="2435" y="860"/>
                    </a:lnTo>
                    <a:lnTo>
                      <a:pt x="2364" y="824"/>
                    </a:lnTo>
                    <a:lnTo>
                      <a:pt x="2387" y="789"/>
                    </a:lnTo>
                    <a:lnTo>
                      <a:pt x="2459" y="843"/>
                    </a:lnTo>
                    <a:lnTo>
                      <a:pt x="2554" y="836"/>
                    </a:lnTo>
                    <a:lnTo>
                      <a:pt x="2597" y="686"/>
                    </a:lnTo>
                    <a:lnTo>
                      <a:pt x="2635" y="701"/>
                    </a:lnTo>
                    <a:lnTo>
                      <a:pt x="2646" y="665"/>
                    </a:lnTo>
                    <a:lnTo>
                      <a:pt x="2694" y="629"/>
                    </a:lnTo>
                    <a:lnTo>
                      <a:pt x="2694" y="672"/>
                    </a:lnTo>
                    <a:lnTo>
                      <a:pt x="2725" y="672"/>
                    </a:lnTo>
                    <a:lnTo>
                      <a:pt x="2791" y="565"/>
                    </a:lnTo>
                    <a:lnTo>
                      <a:pt x="2791" y="492"/>
                    </a:lnTo>
                    <a:lnTo>
                      <a:pt x="2730" y="437"/>
                    </a:lnTo>
                    <a:lnTo>
                      <a:pt x="2694" y="266"/>
                    </a:lnTo>
                    <a:lnTo>
                      <a:pt x="2616" y="230"/>
                    </a:lnTo>
                    <a:lnTo>
                      <a:pt x="2492" y="266"/>
                    </a:lnTo>
                    <a:lnTo>
                      <a:pt x="2518" y="480"/>
                    </a:lnTo>
                    <a:lnTo>
                      <a:pt x="2497" y="523"/>
                    </a:lnTo>
                    <a:lnTo>
                      <a:pt x="2497" y="572"/>
                    </a:lnTo>
                    <a:lnTo>
                      <a:pt x="2464" y="587"/>
                    </a:lnTo>
                    <a:lnTo>
                      <a:pt x="2414" y="504"/>
                    </a:lnTo>
                    <a:lnTo>
                      <a:pt x="2418" y="416"/>
                    </a:lnTo>
                    <a:lnTo>
                      <a:pt x="2321" y="321"/>
                    </a:lnTo>
                    <a:lnTo>
                      <a:pt x="2316" y="394"/>
                    </a:lnTo>
                    <a:lnTo>
                      <a:pt x="2266" y="380"/>
                    </a:lnTo>
                    <a:lnTo>
                      <a:pt x="2243" y="309"/>
                    </a:lnTo>
                    <a:lnTo>
                      <a:pt x="2197" y="292"/>
                    </a:lnTo>
                    <a:lnTo>
                      <a:pt x="2209" y="202"/>
                    </a:lnTo>
                    <a:lnTo>
                      <a:pt x="2043" y="57"/>
                    </a:lnTo>
                    <a:lnTo>
                      <a:pt x="1948" y="152"/>
                    </a:lnTo>
                    <a:lnTo>
                      <a:pt x="1953" y="207"/>
                    </a:lnTo>
                    <a:lnTo>
                      <a:pt x="1948" y="309"/>
                    </a:lnTo>
                    <a:lnTo>
                      <a:pt x="2057" y="373"/>
                    </a:lnTo>
                    <a:lnTo>
                      <a:pt x="2052" y="409"/>
                    </a:lnTo>
                    <a:lnTo>
                      <a:pt x="2088" y="451"/>
                    </a:lnTo>
                    <a:lnTo>
                      <a:pt x="2081" y="504"/>
                    </a:lnTo>
                    <a:lnTo>
                      <a:pt x="2026" y="587"/>
                    </a:lnTo>
                    <a:lnTo>
                      <a:pt x="2050" y="686"/>
                    </a:lnTo>
                    <a:lnTo>
                      <a:pt x="1974" y="651"/>
                    </a:lnTo>
                    <a:lnTo>
                      <a:pt x="1972" y="572"/>
                    </a:lnTo>
                    <a:lnTo>
                      <a:pt x="2005" y="492"/>
                    </a:lnTo>
                    <a:lnTo>
                      <a:pt x="1981" y="373"/>
                    </a:lnTo>
                    <a:lnTo>
                      <a:pt x="1927" y="359"/>
                    </a:lnTo>
                    <a:lnTo>
                      <a:pt x="1910" y="309"/>
                    </a:lnTo>
                    <a:lnTo>
                      <a:pt x="1848" y="335"/>
                    </a:lnTo>
                    <a:lnTo>
                      <a:pt x="1822" y="487"/>
                    </a:lnTo>
                    <a:lnTo>
                      <a:pt x="1889" y="551"/>
                    </a:lnTo>
                    <a:lnTo>
                      <a:pt x="1786" y="603"/>
                    </a:lnTo>
                    <a:lnTo>
                      <a:pt x="1561" y="515"/>
                    </a:lnTo>
                    <a:lnTo>
                      <a:pt x="1516" y="444"/>
                    </a:lnTo>
                    <a:lnTo>
                      <a:pt x="1439" y="473"/>
                    </a:lnTo>
                    <a:lnTo>
                      <a:pt x="1506" y="515"/>
                    </a:lnTo>
                    <a:lnTo>
                      <a:pt x="1442" y="523"/>
                    </a:lnTo>
                    <a:lnTo>
                      <a:pt x="1382" y="480"/>
                    </a:lnTo>
                    <a:lnTo>
                      <a:pt x="1333" y="492"/>
                    </a:lnTo>
                    <a:lnTo>
                      <a:pt x="1404" y="587"/>
                    </a:lnTo>
                    <a:lnTo>
                      <a:pt x="1401" y="701"/>
                    </a:lnTo>
                    <a:lnTo>
                      <a:pt x="1354" y="708"/>
                    </a:lnTo>
                    <a:lnTo>
                      <a:pt x="1361" y="608"/>
                    </a:lnTo>
                    <a:lnTo>
                      <a:pt x="1245" y="537"/>
                    </a:lnTo>
                    <a:lnTo>
                      <a:pt x="1221" y="558"/>
                    </a:lnTo>
                    <a:lnTo>
                      <a:pt x="1161" y="544"/>
                    </a:lnTo>
                    <a:lnTo>
                      <a:pt x="1026" y="530"/>
                    </a:lnTo>
                    <a:lnTo>
                      <a:pt x="1017" y="504"/>
                    </a:lnTo>
                    <a:lnTo>
                      <a:pt x="1090" y="480"/>
                    </a:lnTo>
                    <a:lnTo>
                      <a:pt x="1055" y="387"/>
                    </a:lnTo>
                    <a:lnTo>
                      <a:pt x="1012" y="373"/>
                    </a:lnTo>
                    <a:lnTo>
                      <a:pt x="855" y="287"/>
                    </a:lnTo>
                    <a:lnTo>
                      <a:pt x="838" y="230"/>
                    </a:lnTo>
                    <a:lnTo>
                      <a:pt x="734" y="178"/>
                    </a:lnTo>
                    <a:lnTo>
                      <a:pt x="667" y="202"/>
                    </a:lnTo>
                    <a:lnTo>
                      <a:pt x="701" y="114"/>
                    </a:lnTo>
                    <a:lnTo>
                      <a:pt x="667" y="107"/>
                    </a:lnTo>
                    <a:lnTo>
                      <a:pt x="625" y="171"/>
                    </a:lnTo>
                    <a:lnTo>
                      <a:pt x="572" y="36"/>
                    </a:lnTo>
                    <a:lnTo>
                      <a:pt x="513" y="14"/>
                    </a:lnTo>
                    <a:lnTo>
                      <a:pt x="484" y="74"/>
                    </a:lnTo>
                    <a:lnTo>
                      <a:pt x="437" y="74"/>
                    </a:lnTo>
                    <a:lnTo>
                      <a:pt x="385" y="93"/>
                    </a:lnTo>
                    <a:lnTo>
                      <a:pt x="290" y="93"/>
                    </a:lnTo>
                    <a:lnTo>
                      <a:pt x="256" y="152"/>
                    </a:lnTo>
                    <a:lnTo>
                      <a:pt x="214" y="152"/>
                    </a:lnTo>
                    <a:lnTo>
                      <a:pt x="228" y="64"/>
                    </a:lnTo>
                    <a:lnTo>
                      <a:pt x="235" y="0"/>
                    </a:lnTo>
                    <a:lnTo>
                      <a:pt x="194" y="14"/>
                    </a:lnTo>
                    <a:lnTo>
                      <a:pt x="135" y="88"/>
                    </a:lnTo>
                    <a:lnTo>
                      <a:pt x="73" y="5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4" name="Freeform 85">
                <a:extLst>
                  <a:ext uri="{FF2B5EF4-FFF2-40B4-BE49-F238E27FC236}">
                    <a16:creationId xmlns:a16="http://schemas.microsoft.com/office/drawing/2014/main" id="{C3EC9776-C0C6-A9EB-9207-4EFD36172F3B}"/>
                  </a:ext>
                </a:extLst>
              </p:cNvPr>
              <p:cNvSpPr>
                <a:spLocks/>
              </p:cNvSpPr>
              <p:nvPr/>
            </p:nvSpPr>
            <p:spPr bwMode="auto">
              <a:xfrm>
                <a:off x="3143019" y="1367475"/>
                <a:ext cx="747886" cy="656384"/>
              </a:xfrm>
              <a:custGeom>
                <a:avLst/>
                <a:gdLst>
                  <a:gd name="T0" fmla="*/ 2147483646 w 801"/>
                  <a:gd name="T1" fmla="*/ 2147483646 h 703"/>
                  <a:gd name="T2" fmla="*/ 2147483646 w 801"/>
                  <a:gd name="T3" fmla="*/ 2147483646 h 703"/>
                  <a:gd name="T4" fmla="*/ 2147483646 w 801"/>
                  <a:gd name="T5" fmla="*/ 2147483646 h 703"/>
                  <a:gd name="T6" fmla="*/ 2147483646 w 801"/>
                  <a:gd name="T7" fmla="*/ 2147483646 h 703"/>
                  <a:gd name="T8" fmla="*/ 2147483646 w 801"/>
                  <a:gd name="T9" fmla="*/ 2147483646 h 703"/>
                  <a:gd name="T10" fmla="*/ 2147483646 w 801"/>
                  <a:gd name="T11" fmla="*/ 2147483646 h 703"/>
                  <a:gd name="T12" fmla="*/ 2147483646 w 801"/>
                  <a:gd name="T13" fmla="*/ 2147483646 h 703"/>
                  <a:gd name="T14" fmla="*/ 2147483646 w 801"/>
                  <a:gd name="T15" fmla="*/ 2147483646 h 703"/>
                  <a:gd name="T16" fmla="*/ 2147483646 w 801"/>
                  <a:gd name="T17" fmla="*/ 2147483646 h 703"/>
                  <a:gd name="T18" fmla="*/ 2147483646 w 801"/>
                  <a:gd name="T19" fmla="*/ 2147483646 h 703"/>
                  <a:gd name="T20" fmla="*/ 2147483646 w 801"/>
                  <a:gd name="T21" fmla="*/ 2147483646 h 703"/>
                  <a:gd name="T22" fmla="*/ 2147483646 w 801"/>
                  <a:gd name="T23" fmla="*/ 2147483646 h 703"/>
                  <a:gd name="T24" fmla="*/ 2147483646 w 801"/>
                  <a:gd name="T25" fmla="*/ 2147483646 h 703"/>
                  <a:gd name="T26" fmla="*/ 2147483646 w 801"/>
                  <a:gd name="T27" fmla="*/ 2147483646 h 703"/>
                  <a:gd name="T28" fmla="*/ 2147483646 w 801"/>
                  <a:gd name="T29" fmla="*/ 2147483646 h 703"/>
                  <a:gd name="T30" fmla="*/ 2147483646 w 801"/>
                  <a:gd name="T31" fmla="*/ 2147483646 h 703"/>
                  <a:gd name="T32" fmla="*/ 2147483646 w 801"/>
                  <a:gd name="T33" fmla="*/ 2147483646 h 703"/>
                  <a:gd name="T34" fmla="*/ 2147483646 w 801"/>
                  <a:gd name="T35" fmla="*/ 2147483646 h 703"/>
                  <a:gd name="T36" fmla="*/ 2147483646 w 801"/>
                  <a:gd name="T37" fmla="*/ 2147483646 h 703"/>
                  <a:gd name="T38" fmla="*/ 2147483646 w 801"/>
                  <a:gd name="T39" fmla="*/ 2147483646 h 703"/>
                  <a:gd name="T40" fmla="*/ 2147483646 w 801"/>
                  <a:gd name="T41" fmla="*/ 0 h 703"/>
                  <a:gd name="T42" fmla="*/ 2147483646 w 801"/>
                  <a:gd name="T43" fmla="*/ 2147483646 h 703"/>
                  <a:gd name="T44" fmla="*/ 2147483646 w 801"/>
                  <a:gd name="T45" fmla="*/ 2147483646 h 703"/>
                  <a:gd name="T46" fmla="*/ 2147483646 w 801"/>
                  <a:gd name="T47" fmla="*/ 2147483646 h 703"/>
                  <a:gd name="T48" fmla="*/ 2147483646 w 801"/>
                  <a:gd name="T49" fmla="*/ 2147483646 h 703"/>
                  <a:gd name="T50" fmla="*/ 0 w 801"/>
                  <a:gd name="T51" fmla="*/ 2147483646 h 703"/>
                  <a:gd name="T52" fmla="*/ 2147483646 w 801"/>
                  <a:gd name="T53" fmla="*/ 2147483646 h 703"/>
                  <a:gd name="T54" fmla="*/ 2147483646 w 801"/>
                  <a:gd name="T55" fmla="*/ 2147483646 h 703"/>
                  <a:gd name="T56" fmla="*/ 2147483646 w 801"/>
                  <a:gd name="T57" fmla="*/ 2147483646 h 703"/>
                  <a:gd name="T58" fmla="*/ 2147483646 w 801"/>
                  <a:gd name="T59" fmla="*/ 2147483646 h 703"/>
                  <a:gd name="T60" fmla="*/ 2147483646 w 801"/>
                  <a:gd name="T61" fmla="*/ 2147483646 h 703"/>
                  <a:gd name="T62" fmla="*/ 2147483646 w 801"/>
                  <a:gd name="T63" fmla="*/ 2147483646 h 703"/>
                  <a:gd name="T64" fmla="*/ 2147483646 w 801"/>
                  <a:gd name="T65" fmla="*/ 2147483646 h 703"/>
                  <a:gd name="T66" fmla="*/ 2147483646 w 801"/>
                  <a:gd name="T67" fmla="*/ 2147483646 h 703"/>
                  <a:gd name="T68" fmla="*/ 2147483646 w 801"/>
                  <a:gd name="T69" fmla="*/ 2147483646 h 703"/>
                  <a:gd name="T70" fmla="*/ 2147483646 w 801"/>
                  <a:gd name="T71" fmla="*/ 2147483646 h 703"/>
                  <a:gd name="T72" fmla="*/ 2147483646 w 801"/>
                  <a:gd name="T73" fmla="*/ 2147483646 h 703"/>
                  <a:gd name="T74" fmla="*/ 2147483646 w 801"/>
                  <a:gd name="T75" fmla="*/ 2147483646 h 703"/>
                  <a:gd name="T76" fmla="*/ 2147483646 w 801"/>
                  <a:gd name="T77" fmla="*/ 2147483646 h 703"/>
                  <a:gd name="T78" fmla="*/ 2147483646 w 801"/>
                  <a:gd name="T79" fmla="*/ 2147483646 h 703"/>
                  <a:gd name="T80" fmla="*/ 2147483646 w 801"/>
                  <a:gd name="T81" fmla="*/ 2147483646 h 703"/>
                  <a:gd name="T82" fmla="*/ 2147483646 w 801"/>
                  <a:gd name="T83" fmla="*/ 2147483646 h 703"/>
                  <a:gd name="T84" fmla="*/ 2147483646 w 801"/>
                  <a:gd name="T85" fmla="*/ 2147483646 h 703"/>
                  <a:gd name="T86" fmla="*/ 2147483646 w 801"/>
                  <a:gd name="T87" fmla="*/ 2147483646 h 7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01"/>
                  <a:gd name="T133" fmla="*/ 0 h 703"/>
                  <a:gd name="T134" fmla="*/ 801 w 801"/>
                  <a:gd name="T135" fmla="*/ 703 h 7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01" h="703">
                    <a:moveTo>
                      <a:pt x="773" y="703"/>
                    </a:moveTo>
                    <a:lnTo>
                      <a:pt x="761" y="580"/>
                    </a:lnTo>
                    <a:lnTo>
                      <a:pt x="711" y="589"/>
                    </a:lnTo>
                    <a:lnTo>
                      <a:pt x="670" y="589"/>
                    </a:lnTo>
                    <a:lnTo>
                      <a:pt x="718" y="537"/>
                    </a:lnTo>
                    <a:lnTo>
                      <a:pt x="794" y="530"/>
                    </a:lnTo>
                    <a:lnTo>
                      <a:pt x="801" y="473"/>
                    </a:lnTo>
                    <a:lnTo>
                      <a:pt x="647" y="387"/>
                    </a:lnTo>
                    <a:lnTo>
                      <a:pt x="599" y="166"/>
                    </a:lnTo>
                    <a:lnTo>
                      <a:pt x="611" y="93"/>
                    </a:lnTo>
                    <a:lnTo>
                      <a:pt x="561" y="50"/>
                    </a:lnTo>
                    <a:lnTo>
                      <a:pt x="521" y="74"/>
                    </a:lnTo>
                    <a:lnTo>
                      <a:pt x="495" y="181"/>
                    </a:lnTo>
                    <a:lnTo>
                      <a:pt x="506" y="252"/>
                    </a:lnTo>
                    <a:lnTo>
                      <a:pt x="461" y="128"/>
                    </a:lnTo>
                    <a:lnTo>
                      <a:pt x="400" y="102"/>
                    </a:lnTo>
                    <a:lnTo>
                      <a:pt x="383" y="181"/>
                    </a:lnTo>
                    <a:lnTo>
                      <a:pt x="328" y="93"/>
                    </a:lnTo>
                    <a:lnTo>
                      <a:pt x="255" y="74"/>
                    </a:lnTo>
                    <a:lnTo>
                      <a:pt x="274" y="7"/>
                    </a:lnTo>
                    <a:lnTo>
                      <a:pt x="217" y="0"/>
                    </a:lnTo>
                    <a:lnTo>
                      <a:pt x="112" y="67"/>
                    </a:lnTo>
                    <a:lnTo>
                      <a:pt x="22" y="152"/>
                    </a:lnTo>
                    <a:lnTo>
                      <a:pt x="50" y="230"/>
                    </a:lnTo>
                    <a:lnTo>
                      <a:pt x="112" y="230"/>
                    </a:lnTo>
                    <a:lnTo>
                      <a:pt x="0" y="271"/>
                    </a:lnTo>
                    <a:lnTo>
                      <a:pt x="36" y="344"/>
                    </a:lnTo>
                    <a:lnTo>
                      <a:pt x="74" y="330"/>
                    </a:lnTo>
                    <a:lnTo>
                      <a:pt x="240" y="352"/>
                    </a:lnTo>
                    <a:lnTo>
                      <a:pt x="307" y="401"/>
                    </a:lnTo>
                    <a:lnTo>
                      <a:pt x="274" y="442"/>
                    </a:lnTo>
                    <a:lnTo>
                      <a:pt x="138" y="401"/>
                    </a:lnTo>
                    <a:lnTo>
                      <a:pt x="62" y="409"/>
                    </a:lnTo>
                    <a:lnTo>
                      <a:pt x="17" y="423"/>
                    </a:lnTo>
                    <a:lnTo>
                      <a:pt x="55" y="523"/>
                    </a:lnTo>
                    <a:lnTo>
                      <a:pt x="179" y="553"/>
                    </a:lnTo>
                    <a:lnTo>
                      <a:pt x="167" y="601"/>
                    </a:lnTo>
                    <a:lnTo>
                      <a:pt x="202" y="644"/>
                    </a:lnTo>
                    <a:lnTo>
                      <a:pt x="278" y="667"/>
                    </a:lnTo>
                    <a:lnTo>
                      <a:pt x="545" y="572"/>
                    </a:lnTo>
                    <a:lnTo>
                      <a:pt x="578" y="622"/>
                    </a:lnTo>
                    <a:lnTo>
                      <a:pt x="732" y="658"/>
                    </a:lnTo>
                    <a:lnTo>
                      <a:pt x="773" y="703"/>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5" name="Freeform 86">
                <a:extLst>
                  <a:ext uri="{FF2B5EF4-FFF2-40B4-BE49-F238E27FC236}">
                    <a16:creationId xmlns:a16="http://schemas.microsoft.com/office/drawing/2014/main" id="{89643025-395E-319F-FE53-A21EC096BCF2}"/>
                  </a:ext>
                </a:extLst>
              </p:cNvPr>
              <p:cNvSpPr>
                <a:spLocks/>
              </p:cNvSpPr>
              <p:nvPr/>
            </p:nvSpPr>
            <p:spPr bwMode="auto">
              <a:xfrm>
                <a:off x="2928270" y="1159262"/>
                <a:ext cx="432299" cy="416426"/>
              </a:xfrm>
              <a:custGeom>
                <a:avLst/>
                <a:gdLst>
                  <a:gd name="T0" fmla="*/ 2147483646 w 463"/>
                  <a:gd name="T1" fmla="*/ 2147483646 h 446"/>
                  <a:gd name="T2" fmla="*/ 2147483646 w 463"/>
                  <a:gd name="T3" fmla="*/ 2147483646 h 446"/>
                  <a:gd name="T4" fmla="*/ 2147483646 w 463"/>
                  <a:gd name="T5" fmla="*/ 2147483646 h 446"/>
                  <a:gd name="T6" fmla="*/ 2147483646 w 463"/>
                  <a:gd name="T7" fmla="*/ 0 h 446"/>
                  <a:gd name="T8" fmla="*/ 2147483646 w 463"/>
                  <a:gd name="T9" fmla="*/ 2147483646 h 446"/>
                  <a:gd name="T10" fmla="*/ 2147483646 w 463"/>
                  <a:gd name="T11" fmla="*/ 2147483646 h 446"/>
                  <a:gd name="T12" fmla="*/ 0 w 463"/>
                  <a:gd name="T13" fmla="*/ 2147483646 h 446"/>
                  <a:gd name="T14" fmla="*/ 2147483646 w 463"/>
                  <a:gd name="T15" fmla="*/ 2147483646 h 446"/>
                  <a:gd name="T16" fmla="*/ 2147483646 w 463"/>
                  <a:gd name="T17" fmla="*/ 2147483646 h 446"/>
                  <a:gd name="T18" fmla="*/ 2147483646 w 463"/>
                  <a:gd name="T19" fmla="*/ 2147483646 h 446"/>
                  <a:gd name="T20" fmla="*/ 2147483646 w 463"/>
                  <a:gd name="T21" fmla="*/ 2147483646 h 446"/>
                  <a:gd name="T22" fmla="*/ 2147483646 w 463"/>
                  <a:gd name="T23" fmla="*/ 2147483646 h 446"/>
                  <a:gd name="T24" fmla="*/ 2147483646 w 463"/>
                  <a:gd name="T25" fmla="*/ 2147483646 h 446"/>
                  <a:gd name="T26" fmla="*/ 2147483646 w 463"/>
                  <a:gd name="T27" fmla="*/ 2147483646 h 446"/>
                  <a:gd name="T28" fmla="*/ 2147483646 w 463"/>
                  <a:gd name="T29" fmla="*/ 2147483646 h 4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3"/>
                  <a:gd name="T46" fmla="*/ 0 h 446"/>
                  <a:gd name="T47" fmla="*/ 463 w 463"/>
                  <a:gd name="T48" fmla="*/ 446 h 4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3" h="446">
                    <a:moveTo>
                      <a:pt x="463" y="195"/>
                    </a:moveTo>
                    <a:lnTo>
                      <a:pt x="447" y="102"/>
                    </a:lnTo>
                    <a:lnTo>
                      <a:pt x="368" y="52"/>
                    </a:lnTo>
                    <a:lnTo>
                      <a:pt x="214" y="0"/>
                    </a:lnTo>
                    <a:lnTo>
                      <a:pt x="147" y="16"/>
                    </a:lnTo>
                    <a:lnTo>
                      <a:pt x="107" y="116"/>
                    </a:lnTo>
                    <a:lnTo>
                      <a:pt x="0" y="280"/>
                    </a:lnTo>
                    <a:lnTo>
                      <a:pt x="47" y="396"/>
                    </a:lnTo>
                    <a:lnTo>
                      <a:pt x="38" y="446"/>
                    </a:lnTo>
                    <a:lnTo>
                      <a:pt x="159" y="425"/>
                    </a:lnTo>
                    <a:lnTo>
                      <a:pt x="200" y="425"/>
                    </a:lnTo>
                    <a:lnTo>
                      <a:pt x="276" y="316"/>
                    </a:lnTo>
                    <a:lnTo>
                      <a:pt x="409" y="223"/>
                    </a:lnTo>
                    <a:lnTo>
                      <a:pt x="463" y="195"/>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6" name="Freeform 87">
                <a:extLst>
                  <a:ext uri="{FF2B5EF4-FFF2-40B4-BE49-F238E27FC236}">
                    <a16:creationId xmlns:a16="http://schemas.microsoft.com/office/drawing/2014/main" id="{ACF6B33A-4BBA-D711-F12F-67534E4E9475}"/>
                  </a:ext>
                </a:extLst>
              </p:cNvPr>
              <p:cNvSpPr>
                <a:spLocks/>
              </p:cNvSpPr>
              <p:nvPr/>
            </p:nvSpPr>
            <p:spPr bwMode="auto">
              <a:xfrm>
                <a:off x="3289608" y="968789"/>
                <a:ext cx="443503" cy="305317"/>
              </a:xfrm>
              <a:custGeom>
                <a:avLst/>
                <a:gdLst>
                  <a:gd name="T0" fmla="*/ 2147483646 w 475"/>
                  <a:gd name="T1" fmla="*/ 2147483646 h 327"/>
                  <a:gd name="T2" fmla="*/ 2147483646 w 475"/>
                  <a:gd name="T3" fmla="*/ 2147483646 h 327"/>
                  <a:gd name="T4" fmla="*/ 2147483646 w 475"/>
                  <a:gd name="T5" fmla="*/ 2147483646 h 327"/>
                  <a:gd name="T6" fmla="*/ 2147483646 w 475"/>
                  <a:gd name="T7" fmla="*/ 2147483646 h 327"/>
                  <a:gd name="T8" fmla="*/ 2147483646 w 475"/>
                  <a:gd name="T9" fmla="*/ 2147483646 h 327"/>
                  <a:gd name="T10" fmla="*/ 2147483646 w 475"/>
                  <a:gd name="T11" fmla="*/ 2147483646 h 327"/>
                  <a:gd name="T12" fmla="*/ 2147483646 w 475"/>
                  <a:gd name="T13" fmla="*/ 2147483646 h 327"/>
                  <a:gd name="T14" fmla="*/ 2147483646 w 475"/>
                  <a:gd name="T15" fmla="*/ 2147483646 h 327"/>
                  <a:gd name="T16" fmla="*/ 2147483646 w 475"/>
                  <a:gd name="T17" fmla="*/ 0 h 327"/>
                  <a:gd name="T18" fmla="*/ 2147483646 w 475"/>
                  <a:gd name="T19" fmla="*/ 2147483646 h 327"/>
                  <a:gd name="T20" fmla="*/ 2147483646 w 475"/>
                  <a:gd name="T21" fmla="*/ 2147483646 h 327"/>
                  <a:gd name="T22" fmla="*/ 2147483646 w 475"/>
                  <a:gd name="T23" fmla="*/ 2147483646 h 327"/>
                  <a:gd name="T24" fmla="*/ 2147483646 w 475"/>
                  <a:gd name="T25" fmla="*/ 2147483646 h 327"/>
                  <a:gd name="T26" fmla="*/ 2147483646 w 475"/>
                  <a:gd name="T27" fmla="*/ 2147483646 h 327"/>
                  <a:gd name="T28" fmla="*/ 2147483646 w 475"/>
                  <a:gd name="T29" fmla="*/ 2147483646 h 327"/>
                  <a:gd name="T30" fmla="*/ 2147483646 w 475"/>
                  <a:gd name="T31" fmla="*/ 2147483646 h 327"/>
                  <a:gd name="T32" fmla="*/ 2147483646 w 475"/>
                  <a:gd name="T33" fmla="*/ 2147483646 h 327"/>
                  <a:gd name="T34" fmla="*/ 0 w 475"/>
                  <a:gd name="T35" fmla="*/ 2147483646 h 327"/>
                  <a:gd name="T36" fmla="*/ 2147483646 w 475"/>
                  <a:gd name="T37" fmla="*/ 2147483646 h 327"/>
                  <a:gd name="T38" fmla="*/ 2147483646 w 475"/>
                  <a:gd name="T39" fmla="*/ 2147483646 h 327"/>
                  <a:gd name="T40" fmla="*/ 2147483646 w 475"/>
                  <a:gd name="T41" fmla="*/ 2147483646 h 3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5"/>
                  <a:gd name="T64" fmla="*/ 0 h 327"/>
                  <a:gd name="T65" fmla="*/ 475 w 475"/>
                  <a:gd name="T66" fmla="*/ 327 h 3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5" h="327">
                    <a:moveTo>
                      <a:pt x="193" y="228"/>
                    </a:moveTo>
                    <a:lnTo>
                      <a:pt x="121" y="270"/>
                    </a:lnTo>
                    <a:lnTo>
                      <a:pt x="183" y="327"/>
                    </a:lnTo>
                    <a:lnTo>
                      <a:pt x="326" y="256"/>
                    </a:lnTo>
                    <a:lnTo>
                      <a:pt x="437" y="263"/>
                    </a:lnTo>
                    <a:lnTo>
                      <a:pt x="475" y="114"/>
                    </a:lnTo>
                    <a:lnTo>
                      <a:pt x="421" y="104"/>
                    </a:lnTo>
                    <a:lnTo>
                      <a:pt x="388" y="7"/>
                    </a:lnTo>
                    <a:lnTo>
                      <a:pt x="342" y="0"/>
                    </a:lnTo>
                    <a:lnTo>
                      <a:pt x="314" y="42"/>
                    </a:lnTo>
                    <a:lnTo>
                      <a:pt x="338" y="142"/>
                    </a:lnTo>
                    <a:lnTo>
                      <a:pt x="262" y="128"/>
                    </a:lnTo>
                    <a:lnTo>
                      <a:pt x="254" y="71"/>
                    </a:lnTo>
                    <a:lnTo>
                      <a:pt x="200" y="21"/>
                    </a:lnTo>
                    <a:lnTo>
                      <a:pt x="117" y="42"/>
                    </a:lnTo>
                    <a:lnTo>
                      <a:pt x="72" y="128"/>
                    </a:lnTo>
                    <a:lnTo>
                      <a:pt x="72" y="71"/>
                    </a:lnTo>
                    <a:lnTo>
                      <a:pt x="0" y="85"/>
                    </a:lnTo>
                    <a:lnTo>
                      <a:pt x="55" y="168"/>
                    </a:lnTo>
                    <a:lnTo>
                      <a:pt x="193" y="228"/>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77" name="Freeform 88">
                <a:extLst>
                  <a:ext uri="{FF2B5EF4-FFF2-40B4-BE49-F238E27FC236}">
                    <a16:creationId xmlns:a16="http://schemas.microsoft.com/office/drawing/2014/main" id="{469CC9B8-484E-23E6-E92C-5A349F281E0A}"/>
                  </a:ext>
                </a:extLst>
              </p:cNvPr>
              <p:cNvSpPr>
                <a:spLocks/>
              </p:cNvSpPr>
              <p:nvPr/>
            </p:nvSpPr>
            <p:spPr bwMode="auto">
              <a:xfrm>
                <a:off x="3170096" y="833404"/>
                <a:ext cx="341731" cy="179269"/>
              </a:xfrm>
              <a:custGeom>
                <a:avLst/>
                <a:gdLst>
                  <a:gd name="T0" fmla="*/ 2147483646 w 366"/>
                  <a:gd name="T1" fmla="*/ 2147483646 h 192"/>
                  <a:gd name="T2" fmla="*/ 2147483646 w 366"/>
                  <a:gd name="T3" fmla="*/ 2147483646 h 192"/>
                  <a:gd name="T4" fmla="*/ 2147483646 w 366"/>
                  <a:gd name="T5" fmla="*/ 2147483646 h 192"/>
                  <a:gd name="T6" fmla="*/ 2147483646 w 366"/>
                  <a:gd name="T7" fmla="*/ 2147483646 h 192"/>
                  <a:gd name="T8" fmla="*/ 2147483646 w 366"/>
                  <a:gd name="T9" fmla="*/ 0 h 192"/>
                  <a:gd name="T10" fmla="*/ 2147483646 w 366"/>
                  <a:gd name="T11" fmla="*/ 2147483646 h 192"/>
                  <a:gd name="T12" fmla="*/ 0 w 366"/>
                  <a:gd name="T13" fmla="*/ 2147483646 h 192"/>
                  <a:gd name="T14" fmla="*/ 2147483646 w 366"/>
                  <a:gd name="T15" fmla="*/ 2147483646 h 192"/>
                  <a:gd name="T16" fmla="*/ 2147483646 w 366"/>
                  <a:gd name="T17" fmla="*/ 2147483646 h 192"/>
                  <a:gd name="T18" fmla="*/ 2147483646 w 366"/>
                  <a:gd name="T19" fmla="*/ 2147483646 h 192"/>
                  <a:gd name="T20" fmla="*/ 2147483646 w 366"/>
                  <a:gd name="T21" fmla="*/ 2147483646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6"/>
                  <a:gd name="T34" fmla="*/ 0 h 192"/>
                  <a:gd name="T35" fmla="*/ 366 w 366"/>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6" h="192">
                    <a:moveTo>
                      <a:pt x="366" y="145"/>
                    </a:moveTo>
                    <a:lnTo>
                      <a:pt x="361" y="102"/>
                    </a:lnTo>
                    <a:lnTo>
                      <a:pt x="318" y="102"/>
                    </a:lnTo>
                    <a:lnTo>
                      <a:pt x="333" y="9"/>
                    </a:lnTo>
                    <a:lnTo>
                      <a:pt x="299" y="0"/>
                    </a:lnTo>
                    <a:lnTo>
                      <a:pt x="17" y="102"/>
                    </a:lnTo>
                    <a:lnTo>
                      <a:pt x="0" y="145"/>
                    </a:lnTo>
                    <a:lnTo>
                      <a:pt x="128" y="192"/>
                    </a:lnTo>
                    <a:lnTo>
                      <a:pt x="292" y="114"/>
                    </a:lnTo>
                    <a:lnTo>
                      <a:pt x="366" y="145"/>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0" name="Freeform 89">
                <a:extLst>
                  <a:ext uri="{FF2B5EF4-FFF2-40B4-BE49-F238E27FC236}">
                    <a16:creationId xmlns:a16="http://schemas.microsoft.com/office/drawing/2014/main" id="{1655B720-B73D-A0DE-0559-68FDB90453BD}"/>
                  </a:ext>
                </a:extLst>
              </p:cNvPr>
              <p:cNvSpPr>
                <a:spLocks/>
              </p:cNvSpPr>
              <p:nvPr/>
            </p:nvSpPr>
            <p:spPr bwMode="auto">
              <a:xfrm>
                <a:off x="3733111" y="859548"/>
                <a:ext cx="80297" cy="80297"/>
              </a:xfrm>
              <a:custGeom>
                <a:avLst/>
                <a:gdLst>
                  <a:gd name="T0" fmla="*/ 2147483646 w 86"/>
                  <a:gd name="T1" fmla="*/ 0 h 86"/>
                  <a:gd name="T2" fmla="*/ 0 w 86"/>
                  <a:gd name="T3" fmla="*/ 2147483646 h 86"/>
                  <a:gd name="T4" fmla="*/ 2147483646 w 86"/>
                  <a:gd name="T5" fmla="*/ 2147483646 h 86"/>
                  <a:gd name="T6" fmla="*/ 2147483646 w 86"/>
                  <a:gd name="T7" fmla="*/ 0 h 86"/>
                  <a:gd name="T8" fmla="*/ 2147483646 w 86"/>
                  <a:gd name="T9" fmla="*/ 0 h 86"/>
                  <a:gd name="T10" fmla="*/ 0 60000 65536"/>
                  <a:gd name="T11" fmla="*/ 0 60000 65536"/>
                  <a:gd name="T12" fmla="*/ 0 60000 65536"/>
                  <a:gd name="T13" fmla="*/ 0 60000 65536"/>
                  <a:gd name="T14" fmla="*/ 0 60000 65536"/>
                  <a:gd name="T15" fmla="*/ 0 w 86"/>
                  <a:gd name="T16" fmla="*/ 0 h 86"/>
                  <a:gd name="T17" fmla="*/ 86 w 86"/>
                  <a:gd name="T18" fmla="*/ 86 h 86"/>
                </a:gdLst>
                <a:ahLst/>
                <a:cxnLst>
                  <a:cxn ang="T10">
                    <a:pos x="T0" y="T1"/>
                  </a:cxn>
                  <a:cxn ang="T11">
                    <a:pos x="T2" y="T3"/>
                  </a:cxn>
                  <a:cxn ang="T12">
                    <a:pos x="T4" y="T5"/>
                  </a:cxn>
                  <a:cxn ang="T13">
                    <a:pos x="T6" y="T7"/>
                  </a:cxn>
                  <a:cxn ang="T14">
                    <a:pos x="T8" y="T9"/>
                  </a:cxn>
                </a:cxnLst>
                <a:rect l="T15" t="T16" r="T17" b="T18"/>
                <a:pathLst>
                  <a:path w="86" h="86">
                    <a:moveTo>
                      <a:pt x="34" y="0"/>
                    </a:moveTo>
                    <a:lnTo>
                      <a:pt x="0" y="86"/>
                    </a:lnTo>
                    <a:lnTo>
                      <a:pt x="86" y="86"/>
                    </a:lnTo>
                    <a:lnTo>
                      <a:pt x="34"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1" name="Freeform 90">
                <a:extLst>
                  <a:ext uri="{FF2B5EF4-FFF2-40B4-BE49-F238E27FC236}">
                    <a16:creationId xmlns:a16="http://schemas.microsoft.com/office/drawing/2014/main" id="{A8AE2CC8-30D2-E5E4-12C7-38B385563B6D}"/>
                  </a:ext>
                </a:extLst>
              </p:cNvPr>
              <p:cNvSpPr>
                <a:spLocks/>
              </p:cNvSpPr>
              <p:nvPr/>
            </p:nvSpPr>
            <p:spPr bwMode="auto">
              <a:xfrm>
                <a:off x="3764857" y="994933"/>
                <a:ext cx="61624" cy="130717"/>
              </a:xfrm>
              <a:custGeom>
                <a:avLst/>
                <a:gdLst>
                  <a:gd name="T0" fmla="*/ 2147483646 w 66"/>
                  <a:gd name="T1" fmla="*/ 0 h 140"/>
                  <a:gd name="T2" fmla="*/ 0 w 66"/>
                  <a:gd name="T3" fmla="*/ 2147483646 h 140"/>
                  <a:gd name="T4" fmla="*/ 2147483646 w 66"/>
                  <a:gd name="T5" fmla="*/ 2147483646 h 140"/>
                  <a:gd name="T6" fmla="*/ 2147483646 w 66"/>
                  <a:gd name="T7" fmla="*/ 2147483646 h 140"/>
                  <a:gd name="T8" fmla="*/ 2147483646 w 66"/>
                  <a:gd name="T9" fmla="*/ 0 h 140"/>
                  <a:gd name="T10" fmla="*/ 2147483646 w 66"/>
                  <a:gd name="T11" fmla="*/ 0 h 140"/>
                  <a:gd name="T12" fmla="*/ 0 60000 65536"/>
                  <a:gd name="T13" fmla="*/ 0 60000 65536"/>
                  <a:gd name="T14" fmla="*/ 0 60000 65536"/>
                  <a:gd name="T15" fmla="*/ 0 60000 65536"/>
                  <a:gd name="T16" fmla="*/ 0 60000 65536"/>
                  <a:gd name="T17" fmla="*/ 0 60000 65536"/>
                  <a:gd name="T18" fmla="*/ 0 w 66"/>
                  <a:gd name="T19" fmla="*/ 0 h 140"/>
                  <a:gd name="T20" fmla="*/ 66 w 66"/>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66" h="140">
                    <a:moveTo>
                      <a:pt x="19" y="0"/>
                    </a:moveTo>
                    <a:lnTo>
                      <a:pt x="0" y="100"/>
                    </a:lnTo>
                    <a:lnTo>
                      <a:pt x="57" y="140"/>
                    </a:lnTo>
                    <a:lnTo>
                      <a:pt x="66" y="50"/>
                    </a:lnTo>
                    <a:lnTo>
                      <a:pt x="19"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2" name="Freeform 91">
                <a:extLst>
                  <a:ext uri="{FF2B5EF4-FFF2-40B4-BE49-F238E27FC236}">
                    <a16:creationId xmlns:a16="http://schemas.microsoft.com/office/drawing/2014/main" id="{A6A8A5B6-2077-8E7F-4D03-32B582123174}"/>
                  </a:ext>
                </a:extLst>
              </p:cNvPr>
              <p:cNvSpPr>
                <a:spLocks/>
              </p:cNvSpPr>
              <p:nvPr/>
            </p:nvSpPr>
            <p:spPr bwMode="auto">
              <a:xfrm>
                <a:off x="3748984" y="1141522"/>
                <a:ext cx="57889" cy="59756"/>
              </a:xfrm>
              <a:custGeom>
                <a:avLst/>
                <a:gdLst>
                  <a:gd name="T0" fmla="*/ 2147483646 w 62"/>
                  <a:gd name="T1" fmla="*/ 2147483646 h 64"/>
                  <a:gd name="T2" fmla="*/ 2147483646 w 62"/>
                  <a:gd name="T3" fmla="*/ 2147483646 h 64"/>
                  <a:gd name="T4" fmla="*/ 0 w 62"/>
                  <a:gd name="T5" fmla="*/ 2147483646 h 64"/>
                  <a:gd name="T6" fmla="*/ 2147483646 w 62"/>
                  <a:gd name="T7" fmla="*/ 0 h 64"/>
                  <a:gd name="T8" fmla="*/ 2147483646 w 62"/>
                  <a:gd name="T9" fmla="*/ 2147483646 h 64"/>
                  <a:gd name="T10" fmla="*/ 2147483646 w 62"/>
                  <a:gd name="T11" fmla="*/ 2147483646 h 64"/>
                  <a:gd name="T12" fmla="*/ 0 60000 65536"/>
                  <a:gd name="T13" fmla="*/ 0 60000 65536"/>
                  <a:gd name="T14" fmla="*/ 0 60000 65536"/>
                  <a:gd name="T15" fmla="*/ 0 60000 65536"/>
                  <a:gd name="T16" fmla="*/ 0 60000 65536"/>
                  <a:gd name="T17" fmla="*/ 0 60000 65536"/>
                  <a:gd name="T18" fmla="*/ 0 w 62"/>
                  <a:gd name="T19" fmla="*/ 0 h 64"/>
                  <a:gd name="T20" fmla="*/ 62 w 62"/>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2" h="64">
                    <a:moveTo>
                      <a:pt x="57" y="19"/>
                    </a:moveTo>
                    <a:lnTo>
                      <a:pt x="62" y="64"/>
                    </a:lnTo>
                    <a:lnTo>
                      <a:pt x="0" y="35"/>
                    </a:lnTo>
                    <a:lnTo>
                      <a:pt x="12" y="0"/>
                    </a:lnTo>
                    <a:lnTo>
                      <a:pt x="57" y="19"/>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3" name="Freeform 92">
                <a:extLst>
                  <a:ext uri="{FF2B5EF4-FFF2-40B4-BE49-F238E27FC236}">
                    <a16:creationId xmlns:a16="http://schemas.microsoft.com/office/drawing/2014/main" id="{ECDE1209-106B-351C-2498-437D17060696}"/>
                  </a:ext>
                </a:extLst>
              </p:cNvPr>
              <p:cNvSpPr>
                <a:spLocks/>
              </p:cNvSpPr>
              <p:nvPr/>
            </p:nvSpPr>
            <p:spPr bwMode="auto">
              <a:xfrm>
                <a:off x="3831149" y="1008004"/>
                <a:ext cx="172733" cy="226887"/>
              </a:xfrm>
              <a:custGeom>
                <a:avLst/>
                <a:gdLst>
                  <a:gd name="T0" fmla="*/ 2147483646 w 185"/>
                  <a:gd name="T1" fmla="*/ 2147483646 h 243"/>
                  <a:gd name="T2" fmla="*/ 0 w 185"/>
                  <a:gd name="T3" fmla="*/ 2147483646 h 243"/>
                  <a:gd name="T4" fmla="*/ 2147483646 w 185"/>
                  <a:gd name="T5" fmla="*/ 2147483646 h 243"/>
                  <a:gd name="T6" fmla="*/ 2147483646 w 185"/>
                  <a:gd name="T7" fmla="*/ 2147483646 h 243"/>
                  <a:gd name="T8" fmla="*/ 2147483646 w 185"/>
                  <a:gd name="T9" fmla="*/ 2147483646 h 243"/>
                  <a:gd name="T10" fmla="*/ 2147483646 w 185"/>
                  <a:gd name="T11" fmla="*/ 2147483646 h 243"/>
                  <a:gd name="T12" fmla="*/ 2147483646 w 185"/>
                  <a:gd name="T13" fmla="*/ 2147483646 h 243"/>
                  <a:gd name="T14" fmla="*/ 2147483646 w 185"/>
                  <a:gd name="T15" fmla="*/ 0 h 243"/>
                  <a:gd name="T16" fmla="*/ 2147483646 w 185"/>
                  <a:gd name="T17" fmla="*/ 2147483646 h 243"/>
                  <a:gd name="T18" fmla="*/ 2147483646 w 185"/>
                  <a:gd name="T19" fmla="*/ 2147483646 h 243"/>
                  <a:gd name="T20" fmla="*/ 2147483646 w 185"/>
                  <a:gd name="T21" fmla="*/ 2147483646 h 2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243"/>
                  <a:gd name="T35" fmla="*/ 185 w 185"/>
                  <a:gd name="T36" fmla="*/ 243 h 2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243">
                    <a:moveTo>
                      <a:pt x="31" y="36"/>
                    </a:moveTo>
                    <a:lnTo>
                      <a:pt x="0" y="150"/>
                    </a:lnTo>
                    <a:lnTo>
                      <a:pt x="57" y="157"/>
                    </a:lnTo>
                    <a:lnTo>
                      <a:pt x="74" y="238"/>
                    </a:lnTo>
                    <a:lnTo>
                      <a:pt x="140" y="243"/>
                    </a:lnTo>
                    <a:lnTo>
                      <a:pt x="185" y="174"/>
                    </a:lnTo>
                    <a:lnTo>
                      <a:pt x="169" y="29"/>
                    </a:lnTo>
                    <a:lnTo>
                      <a:pt x="102" y="0"/>
                    </a:lnTo>
                    <a:lnTo>
                      <a:pt x="69" y="48"/>
                    </a:lnTo>
                    <a:lnTo>
                      <a:pt x="31" y="36"/>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4" name="Freeform 93">
                <a:extLst>
                  <a:ext uri="{FF2B5EF4-FFF2-40B4-BE49-F238E27FC236}">
                    <a16:creationId xmlns:a16="http://schemas.microsoft.com/office/drawing/2014/main" id="{DA45D77E-695E-F326-1B58-BC7FA087AE1C}"/>
                  </a:ext>
                </a:extLst>
              </p:cNvPr>
              <p:cNvSpPr>
                <a:spLocks/>
              </p:cNvSpPr>
              <p:nvPr/>
            </p:nvSpPr>
            <p:spPr bwMode="auto">
              <a:xfrm>
                <a:off x="3764857" y="653202"/>
                <a:ext cx="192340" cy="246494"/>
              </a:xfrm>
              <a:custGeom>
                <a:avLst/>
                <a:gdLst>
                  <a:gd name="T0" fmla="*/ 2147483646 w 206"/>
                  <a:gd name="T1" fmla="*/ 0 h 264"/>
                  <a:gd name="T2" fmla="*/ 0 w 206"/>
                  <a:gd name="T3" fmla="*/ 2147483646 h 264"/>
                  <a:gd name="T4" fmla="*/ 2147483646 w 206"/>
                  <a:gd name="T5" fmla="*/ 2147483646 h 264"/>
                  <a:gd name="T6" fmla="*/ 2147483646 w 206"/>
                  <a:gd name="T7" fmla="*/ 2147483646 h 264"/>
                  <a:gd name="T8" fmla="*/ 2147483646 w 206"/>
                  <a:gd name="T9" fmla="*/ 2147483646 h 264"/>
                  <a:gd name="T10" fmla="*/ 2147483646 w 206"/>
                  <a:gd name="T11" fmla="*/ 2147483646 h 264"/>
                  <a:gd name="T12" fmla="*/ 2147483646 w 206"/>
                  <a:gd name="T13" fmla="*/ 2147483646 h 264"/>
                  <a:gd name="T14" fmla="*/ 2147483646 w 206"/>
                  <a:gd name="T15" fmla="*/ 2147483646 h 264"/>
                  <a:gd name="T16" fmla="*/ 2147483646 w 206"/>
                  <a:gd name="T17" fmla="*/ 2147483646 h 264"/>
                  <a:gd name="T18" fmla="*/ 2147483646 w 206"/>
                  <a:gd name="T19" fmla="*/ 2147483646 h 264"/>
                  <a:gd name="T20" fmla="*/ 2147483646 w 206"/>
                  <a:gd name="T21" fmla="*/ 0 h 264"/>
                  <a:gd name="T22" fmla="*/ 2147483646 w 206"/>
                  <a:gd name="T23" fmla="*/ 0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6"/>
                  <a:gd name="T37" fmla="*/ 0 h 264"/>
                  <a:gd name="T38" fmla="*/ 206 w 206"/>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6" h="264">
                    <a:moveTo>
                      <a:pt x="14" y="0"/>
                    </a:moveTo>
                    <a:lnTo>
                      <a:pt x="0" y="57"/>
                    </a:lnTo>
                    <a:lnTo>
                      <a:pt x="45" y="93"/>
                    </a:lnTo>
                    <a:lnTo>
                      <a:pt x="19" y="167"/>
                    </a:lnTo>
                    <a:lnTo>
                      <a:pt x="111" y="202"/>
                    </a:lnTo>
                    <a:lnTo>
                      <a:pt x="78" y="264"/>
                    </a:lnTo>
                    <a:lnTo>
                      <a:pt x="206" y="214"/>
                    </a:lnTo>
                    <a:lnTo>
                      <a:pt x="173" y="81"/>
                    </a:lnTo>
                    <a:lnTo>
                      <a:pt x="78" y="64"/>
                    </a:lnTo>
                    <a:lnTo>
                      <a:pt x="66" y="29"/>
                    </a:lnTo>
                    <a:lnTo>
                      <a:pt x="14"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5" name="Freeform 94">
                <a:extLst>
                  <a:ext uri="{FF2B5EF4-FFF2-40B4-BE49-F238E27FC236}">
                    <a16:creationId xmlns:a16="http://schemas.microsoft.com/office/drawing/2014/main" id="{8FAFF23E-40D2-E9DA-91B1-ED510420B059}"/>
                  </a:ext>
                </a:extLst>
              </p:cNvPr>
              <p:cNvSpPr>
                <a:spLocks/>
              </p:cNvSpPr>
              <p:nvPr/>
            </p:nvSpPr>
            <p:spPr bwMode="auto">
              <a:xfrm>
                <a:off x="4028158" y="1119114"/>
                <a:ext cx="122313" cy="148457"/>
              </a:xfrm>
              <a:custGeom>
                <a:avLst/>
                <a:gdLst>
                  <a:gd name="T0" fmla="*/ 2147483646 w 131"/>
                  <a:gd name="T1" fmla="*/ 0 h 159"/>
                  <a:gd name="T2" fmla="*/ 0 w 131"/>
                  <a:gd name="T3" fmla="*/ 2147483646 h 159"/>
                  <a:gd name="T4" fmla="*/ 2147483646 w 131"/>
                  <a:gd name="T5" fmla="*/ 2147483646 h 159"/>
                  <a:gd name="T6" fmla="*/ 2147483646 w 131"/>
                  <a:gd name="T7" fmla="*/ 2147483646 h 159"/>
                  <a:gd name="T8" fmla="*/ 2147483646 w 131"/>
                  <a:gd name="T9" fmla="*/ 0 h 159"/>
                  <a:gd name="T10" fmla="*/ 2147483646 w 131"/>
                  <a:gd name="T11" fmla="*/ 0 h 159"/>
                  <a:gd name="T12" fmla="*/ 0 60000 65536"/>
                  <a:gd name="T13" fmla="*/ 0 60000 65536"/>
                  <a:gd name="T14" fmla="*/ 0 60000 65536"/>
                  <a:gd name="T15" fmla="*/ 0 60000 65536"/>
                  <a:gd name="T16" fmla="*/ 0 60000 65536"/>
                  <a:gd name="T17" fmla="*/ 0 60000 65536"/>
                  <a:gd name="T18" fmla="*/ 0 w 131"/>
                  <a:gd name="T19" fmla="*/ 0 h 159"/>
                  <a:gd name="T20" fmla="*/ 131 w 131"/>
                  <a:gd name="T21" fmla="*/ 159 h 159"/>
                </a:gdLst>
                <a:ahLst/>
                <a:cxnLst>
                  <a:cxn ang="T12">
                    <a:pos x="T0" y="T1"/>
                  </a:cxn>
                  <a:cxn ang="T13">
                    <a:pos x="T2" y="T3"/>
                  </a:cxn>
                  <a:cxn ang="T14">
                    <a:pos x="T4" y="T5"/>
                  </a:cxn>
                  <a:cxn ang="T15">
                    <a:pos x="T6" y="T7"/>
                  </a:cxn>
                  <a:cxn ang="T16">
                    <a:pos x="T8" y="T9"/>
                  </a:cxn>
                  <a:cxn ang="T17">
                    <a:pos x="T10" y="T11"/>
                  </a:cxn>
                </a:cxnLst>
                <a:rect l="T18" t="T19" r="T20" b="T21"/>
                <a:pathLst>
                  <a:path w="131" h="159">
                    <a:moveTo>
                      <a:pt x="55" y="0"/>
                    </a:moveTo>
                    <a:lnTo>
                      <a:pt x="0" y="102"/>
                    </a:lnTo>
                    <a:lnTo>
                      <a:pt x="107" y="159"/>
                    </a:lnTo>
                    <a:lnTo>
                      <a:pt x="131" y="124"/>
                    </a:lnTo>
                    <a:lnTo>
                      <a:pt x="55"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6" name="Freeform 95">
                <a:extLst>
                  <a:ext uri="{FF2B5EF4-FFF2-40B4-BE49-F238E27FC236}">
                    <a16:creationId xmlns:a16="http://schemas.microsoft.com/office/drawing/2014/main" id="{07318A94-7966-F704-6276-D20AF12250B1}"/>
                  </a:ext>
                </a:extLst>
              </p:cNvPr>
              <p:cNvSpPr>
                <a:spLocks/>
              </p:cNvSpPr>
              <p:nvPr/>
            </p:nvSpPr>
            <p:spPr bwMode="auto">
              <a:xfrm>
                <a:off x="3802205" y="1320791"/>
                <a:ext cx="257699" cy="375343"/>
              </a:xfrm>
              <a:custGeom>
                <a:avLst/>
                <a:gdLst>
                  <a:gd name="T0" fmla="*/ 2147483646 w 276"/>
                  <a:gd name="T1" fmla="*/ 2147483646 h 402"/>
                  <a:gd name="T2" fmla="*/ 2147483646 w 276"/>
                  <a:gd name="T3" fmla="*/ 2147483646 h 402"/>
                  <a:gd name="T4" fmla="*/ 2147483646 w 276"/>
                  <a:gd name="T5" fmla="*/ 2147483646 h 402"/>
                  <a:gd name="T6" fmla="*/ 2147483646 w 276"/>
                  <a:gd name="T7" fmla="*/ 0 h 402"/>
                  <a:gd name="T8" fmla="*/ 2147483646 w 276"/>
                  <a:gd name="T9" fmla="*/ 2147483646 h 402"/>
                  <a:gd name="T10" fmla="*/ 2147483646 w 276"/>
                  <a:gd name="T11" fmla="*/ 2147483646 h 402"/>
                  <a:gd name="T12" fmla="*/ 0 w 276"/>
                  <a:gd name="T13" fmla="*/ 2147483646 h 402"/>
                  <a:gd name="T14" fmla="*/ 2147483646 w 276"/>
                  <a:gd name="T15" fmla="*/ 2147483646 h 402"/>
                  <a:gd name="T16" fmla="*/ 2147483646 w 276"/>
                  <a:gd name="T17" fmla="*/ 2147483646 h 402"/>
                  <a:gd name="T18" fmla="*/ 2147483646 w 276"/>
                  <a:gd name="T19" fmla="*/ 2147483646 h 402"/>
                  <a:gd name="T20" fmla="*/ 2147483646 w 276"/>
                  <a:gd name="T21" fmla="*/ 2147483646 h 402"/>
                  <a:gd name="T22" fmla="*/ 2147483646 w 276"/>
                  <a:gd name="T23" fmla="*/ 2147483646 h 402"/>
                  <a:gd name="T24" fmla="*/ 2147483646 w 276"/>
                  <a:gd name="T25" fmla="*/ 2147483646 h 402"/>
                  <a:gd name="T26" fmla="*/ 2147483646 w 276"/>
                  <a:gd name="T27" fmla="*/ 2147483646 h 402"/>
                  <a:gd name="T28" fmla="*/ 2147483646 w 276"/>
                  <a:gd name="T29" fmla="*/ 2147483646 h 402"/>
                  <a:gd name="T30" fmla="*/ 2147483646 w 276"/>
                  <a:gd name="T31" fmla="*/ 2147483646 h 402"/>
                  <a:gd name="T32" fmla="*/ 2147483646 w 276"/>
                  <a:gd name="T33" fmla="*/ 2147483646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6"/>
                  <a:gd name="T52" fmla="*/ 0 h 402"/>
                  <a:gd name="T53" fmla="*/ 276 w 276"/>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6" h="402">
                    <a:moveTo>
                      <a:pt x="242" y="43"/>
                    </a:moveTo>
                    <a:lnTo>
                      <a:pt x="188" y="50"/>
                    </a:lnTo>
                    <a:lnTo>
                      <a:pt x="207" y="22"/>
                    </a:lnTo>
                    <a:lnTo>
                      <a:pt x="159" y="0"/>
                    </a:lnTo>
                    <a:lnTo>
                      <a:pt x="50" y="50"/>
                    </a:lnTo>
                    <a:lnTo>
                      <a:pt x="78" y="152"/>
                    </a:lnTo>
                    <a:lnTo>
                      <a:pt x="0" y="131"/>
                    </a:lnTo>
                    <a:lnTo>
                      <a:pt x="17" y="245"/>
                    </a:lnTo>
                    <a:lnTo>
                      <a:pt x="114" y="309"/>
                    </a:lnTo>
                    <a:lnTo>
                      <a:pt x="176" y="402"/>
                    </a:lnTo>
                    <a:lnTo>
                      <a:pt x="193" y="316"/>
                    </a:lnTo>
                    <a:lnTo>
                      <a:pt x="226" y="337"/>
                    </a:lnTo>
                    <a:lnTo>
                      <a:pt x="276" y="316"/>
                    </a:lnTo>
                    <a:lnTo>
                      <a:pt x="266" y="152"/>
                    </a:lnTo>
                    <a:lnTo>
                      <a:pt x="200" y="159"/>
                    </a:lnTo>
                    <a:lnTo>
                      <a:pt x="242" y="43"/>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7" name="Freeform 96">
                <a:extLst>
                  <a:ext uri="{FF2B5EF4-FFF2-40B4-BE49-F238E27FC236}">
                    <a16:creationId xmlns:a16="http://schemas.microsoft.com/office/drawing/2014/main" id="{1900B2BF-1ACF-DDDA-FF1A-21A2ACD7799E}"/>
                  </a:ext>
                </a:extLst>
              </p:cNvPr>
              <p:cNvSpPr>
                <a:spLocks/>
              </p:cNvSpPr>
              <p:nvPr/>
            </p:nvSpPr>
            <p:spPr bwMode="auto">
              <a:xfrm>
                <a:off x="4059903" y="1307719"/>
                <a:ext cx="208213" cy="261433"/>
              </a:xfrm>
              <a:custGeom>
                <a:avLst/>
                <a:gdLst>
                  <a:gd name="T0" fmla="*/ 2147483646 w 223"/>
                  <a:gd name="T1" fmla="*/ 2147483646 h 280"/>
                  <a:gd name="T2" fmla="*/ 2147483646 w 223"/>
                  <a:gd name="T3" fmla="*/ 0 h 280"/>
                  <a:gd name="T4" fmla="*/ 0 w 223"/>
                  <a:gd name="T5" fmla="*/ 2147483646 h 280"/>
                  <a:gd name="T6" fmla="*/ 2147483646 w 223"/>
                  <a:gd name="T7" fmla="*/ 2147483646 h 280"/>
                  <a:gd name="T8" fmla="*/ 2147483646 w 223"/>
                  <a:gd name="T9" fmla="*/ 2147483646 h 280"/>
                  <a:gd name="T10" fmla="*/ 2147483646 w 223"/>
                  <a:gd name="T11" fmla="*/ 2147483646 h 280"/>
                  <a:gd name="T12" fmla="*/ 2147483646 w 223"/>
                  <a:gd name="T13" fmla="*/ 2147483646 h 280"/>
                  <a:gd name="T14" fmla="*/ 2147483646 w 223"/>
                  <a:gd name="T15" fmla="*/ 2147483646 h 280"/>
                  <a:gd name="T16" fmla="*/ 2147483646 w 223"/>
                  <a:gd name="T17" fmla="*/ 2147483646 h 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3"/>
                  <a:gd name="T28" fmla="*/ 0 h 280"/>
                  <a:gd name="T29" fmla="*/ 223 w 223"/>
                  <a:gd name="T30" fmla="*/ 280 h 2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3" h="280">
                    <a:moveTo>
                      <a:pt x="223" y="21"/>
                    </a:moveTo>
                    <a:lnTo>
                      <a:pt x="57" y="0"/>
                    </a:lnTo>
                    <a:lnTo>
                      <a:pt x="0" y="150"/>
                    </a:lnTo>
                    <a:lnTo>
                      <a:pt x="85" y="280"/>
                    </a:lnTo>
                    <a:lnTo>
                      <a:pt x="149" y="209"/>
                    </a:lnTo>
                    <a:lnTo>
                      <a:pt x="195" y="180"/>
                    </a:lnTo>
                    <a:lnTo>
                      <a:pt x="195" y="71"/>
                    </a:lnTo>
                    <a:lnTo>
                      <a:pt x="223" y="21"/>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8" name="Freeform 97">
                <a:extLst>
                  <a:ext uri="{FF2B5EF4-FFF2-40B4-BE49-F238E27FC236}">
                    <a16:creationId xmlns:a16="http://schemas.microsoft.com/office/drawing/2014/main" id="{DEDA192F-DF5A-7D3A-305A-5FC735011F3A}"/>
                  </a:ext>
                </a:extLst>
              </p:cNvPr>
              <p:cNvSpPr>
                <a:spLocks/>
              </p:cNvSpPr>
              <p:nvPr/>
            </p:nvSpPr>
            <p:spPr bwMode="auto">
              <a:xfrm>
                <a:off x="4008550" y="948248"/>
                <a:ext cx="578888" cy="295046"/>
              </a:xfrm>
              <a:custGeom>
                <a:avLst/>
                <a:gdLst>
                  <a:gd name="T0" fmla="*/ 2147483646 w 620"/>
                  <a:gd name="T1" fmla="*/ 2147483646 h 316"/>
                  <a:gd name="T2" fmla="*/ 2147483646 w 620"/>
                  <a:gd name="T3" fmla="*/ 0 h 316"/>
                  <a:gd name="T4" fmla="*/ 2147483646 w 620"/>
                  <a:gd name="T5" fmla="*/ 2147483646 h 316"/>
                  <a:gd name="T6" fmla="*/ 0 w 620"/>
                  <a:gd name="T7" fmla="*/ 2147483646 h 316"/>
                  <a:gd name="T8" fmla="*/ 2147483646 w 620"/>
                  <a:gd name="T9" fmla="*/ 2147483646 h 316"/>
                  <a:gd name="T10" fmla="*/ 2147483646 w 620"/>
                  <a:gd name="T11" fmla="*/ 2147483646 h 316"/>
                  <a:gd name="T12" fmla="*/ 2147483646 w 620"/>
                  <a:gd name="T13" fmla="*/ 2147483646 h 316"/>
                  <a:gd name="T14" fmla="*/ 2147483646 w 620"/>
                  <a:gd name="T15" fmla="*/ 2147483646 h 316"/>
                  <a:gd name="T16" fmla="*/ 2147483646 w 620"/>
                  <a:gd name="T17" fmla="*/ 2147483646 h 316"/>
                  <a:gd name="T18" fmla="*/ 2147483646 w 620"/>
                  <a:gd name="T19" fmla="*/ 2147483646 h 316"/>
                  <a:gd name="T20" fmla="*/ 2147483646 w 620"/>
                  <a:gd name="T21" fmla="*/ 2147483646 h 316"/>
                  <a:gd name="T22" fmla="*/ 2147483646 w 620"/>
                  <a:gd name="T23" fmla="*/ 2147483646 h 316"/>
                  <a:gd name="T24" fmla="*/ 2147483646 w 620"/>
                  <a:gd name="T25" fmla="*/ 2147483646 h 316"/>
                  <a:gd name="T26" fmla="*/ 2147483646 w 620"/>
                  <a:gd name="T27" fmla="*/ 2147483646 h 316"/>
                  <a:gd name="T28" fmla="*/ 2147483646 w 620"/>
                  <a:gd name="T29" fmla="*/ 2147483646 h 316"/>
                  <a:gd name="T30" fmla="*/ 2147483646 w 620"/>
                  <a:gd name="T31" fmla="*/ 2147483646 h 316"/>
                  <a:gd name="T32" fmla="*/ 2147483646 w 620"/>
                  <a:gd name="T33" fmla="*/ 2147483646 h 316"/>
                  <a:gd name="T34" fmla="*/ 2147483646 w 620"/>
                  <a:gd name="T35" fmla="*/ 2147483646 h 3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0"/>
                  <a:gd name="T55" fmla="*/ 0 h 316"/>
                  <a:gd name="T56" fmla="*/ 620 w 620"/>
                  <a:gd name="T57" fmla="*/ 316 h 3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0" h="316">
                    <a:moveTo>
                      <a:pt x="140" y="12"/>
                    </a:moveTo>
                    <a:lnTo>
                      <a:pt x="69" y="0"/>
                    </a:lnTo>
                    <a:lnTo>
                      <a:pt x="5" y="12"/>
                    </a:lnTo>
                    <a:lnTo>
                      <a:pt x="0" y="86"/>
                    </a:lnTo>
                    <a:lnTo>
                      <a:pt x="95" y="112"/>
                    </a:lnTo>
                    <a:lnTo>
                      <a:pt x="171" y="121"/>
                    </a:lnTo>
                    <a:lnTo>
                      <a:pt x="178" y="285"/>
                    </a:lnTo>
                    <a:lnTo>
                      <a:pt x="299" y="316"/>
                    </a:lnTo>
                    <a:lnTo>
                      <a:pt x="383" y="302"/>
                    </a:lnTo>
                    <a:lnTo>
                      <a:pt x="620" y="221"/>
                    </a:lnTo>
                    <a:lnTo>
                      <a:pt x="611" y="100"/>
                    </a:lnTo>
                    <a:lnTo>
                      <a:pt x="532" y="93"/>
                    </a:lnTo>
                    <a:lnTo>
                      <a:pt x="516" y="69"/>
                    </a:lnTo>
                    <a:lnTo>
                      <a:pt x="290" y="143"/>
                    </a:lnTo>
                    <a:lnTo>
                      <a:pt x="238" y="112"/>
                    </a:lnTo>
                    <a:lnTo>
                      <a:pt x="216" y="43"/>
                    </a:lnTo>
                    <a:lnTo>
                      <a:pt x="140" y="12"/>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89" name="Freeform 98">
                <a:extLst>
                  <a:ext uri="{FF2B5EF4-FFF2-40B4-BE49-F238E27FC236}">
                    <a16:creationId xmlns:a16="http://schemas.microsoft.com/office/drawing/2014/main" id="{A7BB04D0-3DC1-42CD-0652-0EA9A3D6E882}"/>
                  </a:ext>
                </a:extLst>
              </p:cNvPr>
              <p:cNvSpPr>
                <a:spLocks/>
              </p:cNvSpPr>
              <p:nvPr/>
            </p:nvSpPr>
            <p:spPr bwMode="auto">
              <a:xfrm>
                <a:off x="4039362" y="427249"/>
                <a:ext cx="228754" cy="399619"/>
              </a:xfrm>
              <a:custGeom>
                <a:avLst/>
                <a:gdLst>
                  <a:gd name="T0" fmla="*/ 2147483646 w 245"/>
                  <a:gd name="T1" fmla="*/ 0 h 428"/>
                  <a:gd name="T2" fmla="*/ 2147483646 w 245"/>
                  <a:gd name="T3" fmla="*/ 2147483646 h 428"/>
                  <a:gd name="T4" fmla="*/ 2147483646 w 245"/>
                  <a:gd name="T5" fmla="*/ 2147483646 h 428"/>
                  <a:gd name="T6" fmla="*/ 2147483646 w 245"/>
                  <a:gd name="T7" fmla="*/ 2147483646 h 428"/>
                  <a:gd name="T8" fmla="*/ 2147483646 w 245"/>
                  <a:gd name="T9" fmla="*/ 2147483646 h 428"/>
                  <a:gd name="T10" fmla="*/ 2147483646 w 245"/>
                  <a:gd name="T11" fmla="*/ 2147483646 h 428"/>
                  <a:gd name="T12" fmla="*/ 2147483646 w 245"/>
                  <a:gd name="T13" fmla="*/ 2147483646 h 428"/>
                  <a:gd name="T14" fmla="*/ 2147483646 w 245"/>
                  <a:gd name="T15" fmla="*/ 2147483646 h 428"/>
                  <a:gd name="T16" fmla="*/ 2147483646 w 245"/>
                  <a:gd name="T17" fmla="*/ 2147483646 h 428"/>
                  <a:gd name="T18" fmla="*/ 2147483646 w 245"/>
                  <a:gd name="T19" fmla="*/ 2147483646 h 428"/>
                  <a:gd name="T20" fmla="*/ 0 w 245"/>
                  <a:gd name="T21" fmla="*/ 2147483646 h 428"/>
                  <a:gd name="T22" fmla="*/ 2147483646 w 245"/>
                  <a:gd name="T23" fmla="*/ 0 h 428"/>
                  <a:gd name="T24" fmla="*/ 2147483646 w 245"/>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5"/>
                  <a:gd name="T40" fmla="*/ 0 h 428"/>
                  <a:gd name="T41" fmla="*/ 245 w 245"/>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5" h="428">
                    <a:moveTo>
                      <a:pt x="17" y="0"/>
                    </a:moveTo>
                    <a:lnTo>
                      <a:pt x="67" y="71"/>
                    </a:lnTo>
                    <a:lnTo>
                      <a:pt x="145" y="86"/>
                    </a:lnTo>
                    <a:lnTo>
                      <a:pt x="245" y="233"/>
                    </a:lnTo>
                    <a:lnTo>
                      <a:pt x="209" y="371"/>
                    </a:lnTo>
                    <a:lnTo>
                      <a:pt x="162" y="420"/>
                    </a:lnTo>
                    <a:lnTo>
                      <a:pt x="112" y="428"/>
                    </a:lnTo>
                    <a:lnTo>
                      <a:pt x="29" y="342"/>
                    </a:lnTo>
                    <a:lnTo>
                      <a:pt x="74" y="264"/>
                    </a:lnTo>
                    <a:lnTo>
                      <a:pt x="17" y="214"/>
                    </a:lnTo>
                    <a:lnTo>
                      <a:pt x="0" y="86"/>
                    </a:lnTo>
                    <a:lnTo>
                      <a:pt x="17"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90" name="Freeform 99">
                <a:extLst>
                  <a:ext uri="{FF2B5EF4-FFF2-40B4-BE49-F238E27FC236}">
                    <a16:creationId xmlns:a16="http://schemas.microsoft.com/office/drawing/2014/main" id="{DD956E28-9D1C-DCFD-DE78-6337767ACCF0}"/>
                  </a:ext>
                </a:extLst>
              </p:cNvPr>
              <p:cNvSpPr>
                <a:spLocks/>
              </p:cNvSpPr>
              <p:nvPr/>
            </p:nvSpPr>
            <p:spPr bwMode="auto">
              <a:xfrm>
                <a:off x="4086046" y="114463"/>
                <a:ext cx="514463" cy="891674"/>
              </a:xfrm>
              <a:custGeom>
                <a:avLst/>
                <a:gdLst>
                  <a:gd name="T0" fmla="*/ 2147483646 w 551"/>
                  <a:gd name="T1" fmla="*/ 2147483646 h 955"/>
                  <a:gd name="T2" fmla="*/ 2147483646 w 551"/>
                  <a:gd name="T3" fmla="*/ 2147483646 h 955"/>
                  <a:gd name="T4" fmla="*/ 2147483646 w 551"/>
                  <a:gd name="T5" fmla="*/ 2147483646 h 955"/>
                  <a:gd name="T6" fmla="*/ 2147483646 w 551"/>
                  <a:gd name="T7" fmla="*/ 0 h 955"/>
                  <a:gd name="T8" fmla="*/ 2147483646 w 551"/>
                  <a:gd name="T9" fmla="*/ 2147483646 h 955"/>
                  <a:gd name="T10" fmla="*/ 2147483646 w 551"/>
                  <a:gd name="T11" fmla="*/ 2147483646 h 955"/>
                  <a:gd name="T12" fmla="*/ 2147483646 w 551"/>
                  <a:gd name="T13" fmla="*/ 2147483646 h 955"/>
                  <a:gd name="T14" fmla="*/ 2147483646 w 551"/>
                  <a:gd name="T15" fmla="*/ 2147483646 h 955"/>
                  <a:gd name="T16" fmla="*/ 2147483646 w 551"/>
                  <a:gd name="T17" fmla="*/ 2147483646 h 955"/>
                  <a:gd name="T18" fmla="*/ 0 w 551"/>
                  <a:gd name="T19" fmla="*/ 2147483646 h 955"/>
                  <a:gd name="T20" fmla="*/ 2147483646 w 551"/>
                  <a:gd name="T21" fmla="*/ 2147483646 h 955"/>
                  <a:gd name="T22" fmla="*/ 2147483646 w 551"/>
                  <a:gd name="T23" fmla="*/ 2147483646 h 955"/>
                  <a:gd name="T24" fmla="*/ 2147483646 w 551"/>
                  <a:gd name="T25" fmla="*/ 2147483646 h 955"/>
                  <a:gd name="T26" fmla="*/ 2147483646 w 551"/>
                  <a:gd name="T27" fmla="*/ 2147483646 h 955"/>
                  <a:gd name="T28" fmla="*/ 2147483646 w 551"/>
                  <a:gd name="T29" fmla="*/ 2147483646 h 955"/>
                  <a:gd name="T30" fmla="*/ 2147483646 w 551"/>
                  <a:gd name="T31" fmla="*/ 2147483646 h 955"/>
                  <a:gd name="T32" fmla="*/ 2147483646 w 551"/>
                  <a:gd name="T33" fmla="*/ 2147483646 h 955"/>
                  <a:gd name="T34" fmla="*/ 2147483646 w 551"/>
                  <a:gd name="T35" fmla="*/ 2147483646 h 955"/>
                  <a:gd name="T36" fmla="*/ 2147483646 w 551"/>
                  <a:gd name="T37" fmla="*/ 2147483646 h 955"/>
                  <a:gd name="T38" fmla="*/ 2147483646 w 551"/>
                  <a:gd name="T39" fmla="*/ 2147483646 h 955"/>
                  <a:gd name="T40" fmla="*/ 2147483646 w 551"/>
                  <a:gd name="T41" fmla="*/ 2147483646 h 955"/>
                  <a:gd name="T42" fmla="*/ 2147483646 w 551"/>
                  <a:gd name="T43" fmla="*/ 2147483646 h 955"/>
                  <a:gd name="T44" fmla="*/ 2147483646 w 551"/>
                  <a:gd name="T45" fmla="*/ 2147483646 h 955"/>
                  <a:gd name="T46" fmla="*/ 2147483646 w 551"/>
                  <a:gd name="T47" fmla="*/ 2147483646 h 955"/>
                  <a:gd name="T48" fmla="*/ 2147483646 w 551"/>
                  <a:gd name="T49" fmla="*/ 2147483646 h 955"/>
                  <a:gd name="T50" fmla="*/ 2147483646 w 551"/>
                  <a:gd name="T51" fmla="*/ 2147483646 h 955"/>
                  <a:gd name="T52" fmla="*/ 2147483646 w 551"/>
                  <a:gd name="T53" fmla="*/ 2147483646 h 955"/>
                  <a:gd name="T54" fmla="*/ 2147483646 w 551"/>
                  <a:gd name="T55" fmla="*/ 2147483646 h 955"/>
                  <a:gd name="T56" fmla="*/ 2147483646 w 551"/>
                  <a:gd name="T57" fmla="*/ 2147483646 h 955"/>
                  <a:gd name="T58" fmla="*/ 2147483646 w 551"/>
                  <a:gd name="T59" fmla="*/ 2147483646 h 955"/>
                  <a:gd name="T60" fmla="*/ 2147483646 w 551"/>
                  <a:gd name="T61" fmla="*/ 2147483646 h 955"/>
                  <a:gd name="T62" fmla="*/ 2147483646 w 551"/>
                  <a:gd name="T63" fmla="*/ 2147483646 h 955"/>
                  <a:gd name="T64" fmla="*/ 2147483646 w 551"/>
                  <a:gd name="T65" fmla="*/ 2147483646 h 955"/>
                  <a:gd name="T66" fmla="*/ 2147483646 w 551"/>
                  <a:gd name="T67" fmla="*/ 2147483646 h 955"/>
                  <a:gd name="T68" fmla="*/ 2147483646 w 551"/>
                  <a:gd name="T69" fmla="*/ 2147483646 h 955"/>
                  <a:gd name="T70" fmla="*/ 2147483646 w 551"/>
                  <a:gd name="T71" fmla="*/ 2147483646 h 955"/>
                  <a:gd name="T72" fmla="*/ 2147483646 w 551"/>
                  <a:gd name="T73" fmla="*/ 2147483646 h 955"/>
                  <a:gd name="T74" fmla="*/ 2147483646 w 551"/>
                  <a:gd name="T75" fmla="*/ 2147483646 h 955"/>
                  <a:gd name="T76" fmla="*/ 2147483646 w 551"/>
                  <a:gd name="T77" fmla="*/ 2147483646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1"/>
                  <a:gd name="T118" fmla="*/ 0 h 955"/>
                  <a:gd name="T119" fmla="*/ 551 w 551"/>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1" h="955">
                    <a:moveTo>
                      <a:pt x="528" y="31"/>
                    </a:moveTo>
                    <a:lnTo>
                      <a:pt x="395" y="10"/>
                    </a:lnTo>
                    <a:lnTo>
                      <a:pt x="368" y="22"/>
                    </a:lnTo>
                    <a:lnTo>
                      <a:pt x="340" y="0"/>
                    </a:lnTo>
                    <a:lnTo>
                      <a:pt x="233" y="88"/>
                    </a:lnTo>
                    <a:lnTo>
                      <a:pt x="183" y="145"/>
                    </a:lnTo>
                    <a:lnTo>
                      <a:pt x="95" y="171"/>
                    </a:lnTo>
                    <a:lnTo>
                      <a:pt x="88" y="214"/>
                    </a:lnTo>
                    <a:lnTo>
                      <a:pt x="24" y="226"/>
                    </a:lnTo>
                    <a:lnTo>
                      <a:pt x="0" y="280"/>
                    </a:lnTo>
                    <a:lnTo>
                      <a:pt x="100" y="380"/>
                    </a:lnTo>
                    <a:lnTo>
                      <a:pt x="188" y="366"/>
                    </a:lnTo>
                    <a:lnTo>
                      <a:pt x="316" y="266"/>
                    </a:lnTo>
                    <a:lnTo>
                      <a:pt x="309" y="359"/>
                    </a:lnTo>
                    <a:lnTo>
                      <a:pt x="262" y="380"/>
                    </a:lnTo>
                    <a:lnTo>
                      <a:pt x="250" y="451"/>
                    </a:lnTo>
                    <a:lnTo>
                      <a:pt x="167" y="416"/>
                    </a:lnTo>
                    <a:lnTo>
                      <a:pt x="155" y="461"/>
                    </a:lnTo>
                    <a:lnTo>
                      <a:pt x="290" y="618"/>
                    </a:lnTo>
                    <a:lnTo>
                      <a:pt x="195" y="646"/>
                    </a:lnTo>
                    <a:lnTo>
                      <a:pt x="178" y="710"/>
                    </a:lnTo>
                    <a:lnTo>
                      <a:pt x="266" y="710"/>
                    </a:lnTo>
                    <a:lnTo>
                      <a:pt x="300" y="808"/>
                    </a:lnTo>
                    <a:lnTo>
                      <a:pt x="188" y="765"/>
                    </a:lnTo>
                    <a:lnTo>
                      <a:pt x="155" y="931"/>
                    </a:lnTo>
                    <a:lnTo>
                      <a:pt x="240" y="955"/>
                    </a:lnTo>
                    <a:lnTo>
                      <a:pt x="461" y="917"/>
                    </a:lnTo>
                    <a:lnTo>
                      <a:pt x="547" y="831"/>
                    </a:lnTo>
                    <a:lnTo>
                      <a:pt x="454" y="796"/>
                    </a:lnTo>
                    <a:lnTo>
                      <a:pt x="537" y="594"/>
                    </a:lnTo>
                    <a:lnTo>
                      <a:pt x="478" y="487"/>
                    </a:lnTo>
                    <a:lnTo>
                      <a:pt x="532" y="409"/>
                    </a:lnTo>
                    <a:lnTo>
                      <a:pt x="511" y="354"/>
                    </a:lnTo>
                    <a:lnTo>
                      <a:pt x="532" y="280"/>
                    </a:lnTo>
                    <a:lnTo>
                      <a:pt x="532" y="159"/>
                    </a:lnTo>
                    <a:lnTo>
                      <a:pt x="483" y="178"/>
                    </a:lnTo>
                    <a:lnTo>
                      <a:pt x="551" y="88"/>
                    </a:lnTo>
                    <a:lnTo>
                      <a:pt x="528" y="31"/>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91" name="Freeform 100">
                <a:extLst>
                  <a:ext uri="{FF2B5EF4-FFF2-40B4-BE49-F238E27FC236}">
                    <a16:creationId xmlns:a16="http://schemas.microsoft.com/office/drawing/2014/main" id="{25C049BB-673A-F52D-CF9E-27467DDACCB6}"/>
                  </a:ext>
                </a:extLst>
              </p:cNvPr>
              <p:cNvSpPr>
                <a:spLocks/>
              </p:cNvSpPr>
              <p:nvPr/>
            </p:nvSpPr>
            <p:spPr bwMode="auto">
              <a:xfrm>
                <a:off x="4635990" y="1252631"/>
                <a:ext cx="149390" cy="106441"/>
              </a:xfrm>
              <a:custGeom>
                <a:avLst/>
                <a:gdLst>
                  <a:gd name="T0" fmla="*/ 0 w 160"/>
                  <a:gd name="T1" fmla="*/ 2147483646 h 114"/>
                  <a:gd name="T2" fmla="*/ 2147483646 w 160"/>
                  <a:gd name="T3" fmla="*/ 2147483646 h 114"/>
                  <a:gd name="T4" fmla="*/ 2147483646 w 160"/>
                  <a:gd name="T5" fmla="*/ 2147483646 h 114"/>
                  <a:gd name="T6" fmla="*/ 2147483646 w 160"/>
                  <a:gd name="T7" fmla="*/ 2147483646 h 114"/>
                  <a:gd name="T8" fmla="*/ 2147483646 w 160"/>
                  <a:gd name="T9" fmla="*/ 0 h 114"/>
                  <a:gd name="T10" fmla="*/ 0 w 160"/>
                  <a:gd name="T11" fmla="*/ 2147483646 h 114"/>
                  <a:gd name="T12" fmla="*/ 0 w 160"/>
                  <a:gd name="T13" fmla="*/ 2147483646 h 114"/>
                  <a:gd name="T14" fmla="*/ 0 60000 65536"/>
                  <a:gd name="T15" fmla="*/ 0 60000 65536"/>
                  <a:gd name="T16" fmla="*/ 0 60000 65536"/>
                  <a:gd name="T17" fmla="*/ 0 60000 65536"/>
                  <a:gd name="T18" fmla="*/ 0 60000 65536"/>
                  <a:gd name="T19" fmla="*/ 0 60000 65536"/>
                  <a:gd name="T20" fmla="*/ 0 60000 65536"/>
                  <a:gd name="T21" fmla="*/ 0 w 160"/>
                  <a:gd name="T22" fmla="*/ 0 h 114"/>
                  <a:gd name="T23" fmla="*/ 160 w 16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14">
                    <a:moveTo>
                      <a:pt x="0" y="14"/>
                    </a:moveTo>
                    <a:lnTo>
                      <a:pt x="38" y="114"/>
                    </a:lnTo>
                    <a:lnTo>
                      <a:pt x="160" y="78"/>
                    </a:lnTo>
                    <a:lnTo>
                      <a:pt x="155" y="4"/>
                    </a:lnTo>
                    <a:lnTo>
                      <a:pt x="93" y="0"/>
                    </a:lnTo>
                    <a:lnTo>
                      <a:pt x="0" y="14"/>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92" name="Freeform 101">
                <a:extLst>
                  <a:ext uri="{FF2B5EF4-FFF2-40B4-BE49-F238E27FC236}">
                    <a16:creationId xmlns:a16="http://schemas.microsoft.com/office/drawing/2014/main" id="{C74488B8-73D5-ED57-0B4E-3C0E339DFD69}"/>
                  </a:ext>
                </a:extLst>
              </p:cNvPr>
              <p:cNvSpPr>
                <a:spLocks/>
              </p:cNvSpPr>
              <p:nvPr/>
            </p:nvSpPr>
            <p:spPr bwMode="auto">
              <a:xfrm>
                <a:off x="5004798" y="1822182"/>
                <a:ext cx="111109" cy="126048"/>
              </a:xfrm>
              <a:custGeom>
                <a:avLst/>
                <a:gdLst>
                  <a:gd name="T0" fmla="*/ 2147483646 w 119"/>
                  <a:gd name="T1" fmla="*/ 0 h 135"/>
                  <a:gd name="T2" fmla="*/ 0 w 119"/>
                  <a:gd name="T3" fmla="*/ 2147483646 h 135"/>
                  <a:gd name="T4" fmla="*/ 2147483646 w 119"/>
                  <a:gd name="T5" fmla="*/ 2147483646 h 135"/>
                  <a:gd name="T6" fmla="*/ 2147483646 w 119"/>
                  <a:gd name="T7" fmla="*/ 2147483646 h 135"/>
                  <a:gd name="T8" fmla="*/ 2147483646 w 119"/>
                  <a:gd name="T9" fmla="*/ 2147483646 h 135"/>
                  <a:gd name="T10" fmla="*/ 2147483646 w 119"/>
                  <a:gd name="T11" fmla="*/ 0 h 135"/>
                  <a:gd name="T12" fmla="*/ 2147483646 w 119"/>
                  <a:gd name="T13" fmla="*/ 0 h 135"/>
                  <a:gd name="T14" fmla="*/ 0 60000 65536"/>
                  <a:gd name="T15" fmla="*/ 0 60000 65536"/>
                  <a:gd name="T16" fmla="*/ 0 60000 65536"/>
                  <a:gd name="T17" fmla="*/ 0 60000 65536"/>
                  <a:gd name="T18" fmla="*/ 0 60000 65536"/>
                  <a:gd name="T19" fmla="*/ 0 60000 65536"/>
                  <a:gd name="T20" fmla="*/ 0 60000 65536"/>
                  <a:gd name="T21" fmla="*/ 0 w 119"/>
                  <a:gd name="T22" fmla="*/ 0 h 135"/>
                  <a:gd name="T23" fmla="*/ 119 w 119"/>
                  <a:gd name="T24" fmla="*/ 135 h 1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135">
                    <a:moveTo>
                      <a:pt x="64" y="0"/>
                    </a:moveTo>
                    <a:lnTo>
                      <a:pt x="0" y="50"/>
                    </a:lnTo>
                    <a:lnTo>
                      <a:pt x="73" y="135"/>
                    </a:lnTo>
                    <a:lnTo>
                      <a:pt x="119" y="102"/>
                    </a:lnTo>
                    <a:lnTo>
                      <a:pt x="107" y="14"/>
                    </a:lnTo>
                    <a:lnTo>
                      <a:pt x="64"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193" name="Freeform 102">
                <a:extLst>
                  <a:ext uri="{FF2B5EF4-FFF2-40B4-BE49-F238E27FC236}">
                    <a16:creationId xmlns:a16="http://schemas.microsoft.com/office/drawing/2014/main" id="{1F573336-0EFB-81A9-D14E-A480EE8DEBAA}"/>
                  </a:ext>
                </a:extLst>
              </p:cNvPr>
              <p:cNvSpPr>
                <a:spLocks/>
              </p:cNvSpPr>
              <p:nvPr/>
            </p:nvSpPr>
            <p:spPr bwMode="auto">
              <a:xfrm>
                <a:off x="4891821" y="1822182"/>
                <a:ext cx="50419" cy="66292"/>
              </a:xfrm>
              <a:custGeom>
                <a:avLst/>
                <a:gdLst>
                  <a:gd name="T0" fmla="*/ 0 w 54"/>
                  <a:gd name="T1" fmla="*/ 0 h 71"/>
                  <a:gd name="T2" fmla="*/ 2147483646 w 54"/>
                  <a:gd name="T3" fmla="*/ 2147483646 h 71"/>
                  <a:gd name="T4" fmla="*/ 2147483646 w 54"/>
                  <a:gd name="T5" fmla="*/ 2147483646 h 71"/>
                  <a:gd name="T6" fmla="*/ 0 w 54"/>
                  <a:gd name="T7" fmla="*/ 0 h 71"/>
                  <a:gd name="T8" fmla="*/ 0 w 54"/>
                  <a:gd name="T9" fmla="*/ 0 h 71"/>
                  <a:gd name="T10" fmla="*/ 0 60000 65536"/>
                  <a:gd name="T11" fmla="*/ 0 60000 65536"/>
                  <a:gd name="T12" fmla="*/ 0 60000 65536"/>
                  <a:gd name="T13" fmla="*/ 0 60000 65536"/>
                  <a:gd name="T14" fmla="*/ 0 60000 65536"/>
                  <a:gd name="T15" fmla="*/ 0 w 54"/>
                  <a:gd name="T16" fmla="*/ 0 h 71"/>
                  <a:gd name="T17" fmla="*/ 54 w 54"/>
                  <a:gd name="T18" fmla="*/ 71 h 71"/>
                </a:gdLst>
                <a:ahLst/>
                <a:cxnLst>
                  <a:cxn ang="T10">
                    <a:pos x="T0" y="T1"/>
                  </a:cxn>
                  <a:cxn ang="T11">
                    <a:pos x="T2" y="T3"/>
                  </a:cxn>
                  <a:cxn ang="T12">
                    <a:pos x="T4" y="T5"/>
                  </a:cxn>
                  <a:cxn ang="T13">
                    <a:pos x="T6" y="T7"/>
                  </a:cxn>
                  <a:cxn ang="T14">
                    <a:pos x="T8" y="T9"/>
                  </a:cxn>
                </a:cxnLst>
                <a:rect l="T15" t="T16" r="T17" b="T18"/>
                <a:pathLst>
                  <a:path w="54" h="71">
                    <a:moveTo>
                      <a:pt x="0" y="0"/>
                    </a:moveTo>
                    <a:lnTo>
                      <a:pt x="4" y="57"/>
                    </a:lnTo>
                    <a:lnTo>
                      <a:pt x="54" y="71"/>
                    </a:lnTo>
                    <a:lnTo>
                      <a:pt x="0"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49" name="Freeform 103">
                <a:extLst>
                  <a:ext uri="{FF2B5EF4-FFF2-40B4-BE49-F238E27FC236}">
                    <a16:creationId xmlns:a16="http://schemas.microsoft.com/office/drawing/2014/main" id="{66E08021-1551-8616-7745-FD84DA5D5C09}"/>
                  </a:ext>
                </a:extLst>
              </p:cNvPr>
              <p:cNvSpPr>
                <a:spLocks/>
              </p:cNvSpPr>
              <p:nvPr/>
            </p:nvSpPr>
            <p:spPr bwMode="auto">
              <a:xfrm>
                <a:off x="4664934" y="2217133"/>
                <a:ext cx="368808" cy="338930"/>
              </a:xfrm>
              <a:custGeom>
                <a:avLst/>
                <a:gdLst>
                  <a:gd name="T0" fmla="*/ 2147483646 w 395"/>
                  <a:gd name="T1" fmla="*/ 0 h 363"/>
                  <a:gd name="T2" fmla="*/ 2147483646 w 395"/>
                  <a:gd name="T3" fmla="*/ 2147483646 h 363"/>
                  <a:gd name="T4" fmla="*/ 2147483646 w 395"/>
                  <a:gd name="T5" fmla="*/ 2147483646 h 363"/>
                  <a:gd name="T6" fmla="*/ 2147483646 w 395"/>
                  <a:gd name="T7" fmla="*/ 2147483646 h 363"/>
                  <a:gd name="T8" fmla="*/ 2147483646 w 395"/>
                  <a:gd name="T9" fmla="*/ 2147483646 h 363"/>
                  <a:gd name="T10" fmla="*/ 2147483646 w 395"/>
                  <a:gd name="T11" fmla="*/ 2147483646 h 363"/>
                  <a:gd name="T12" fmla="*/ 2147483646 w 395"/>
                  <a:gd name="T13" fmla="*/ 2147483646 h 363"/>
                  <a:gd name="T14" fmla="*/ 2147483646 w 395"/>
                  <a:gd name="T15" fmla="*/ 2147483646 h 363"/>
                  <a:gd name="T16" fmla="*/ 2147483646 w 395"/>
                  <a:gd name="T17" fmla="*/ 2147483646 h 363"/>
                  <a:gd name="T18" fmla="*/ 2147483646 w 395"/>
                  <a:gd name="T19" fmla="*/ 2147483646 h 363"/>
                  <a:gd name="T20" fmla="*/ 0 w 395"/>
                  <a:gd name="T21" fmla="*/ 2147483646 h 363"/>
                  <a:gd name="T22" fmla="*/ 2147483646 w 395"/>
                  <a:gd name="T23" fmla="*/ 0 h 363"/>
                  <a:gd name="T24" fmla="*/ 2147483646 w 395"/>
                  <a:gd name="T25" fmla="*/ 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5"/>
                  <a:gd name="T40" fmla="*/ 0 h 363"/>
                  <a:gd name="T41" fmla="*/ 395 w 395"/>
                  <a:gd name="T42" fmla="*/ 363 h 3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5" h="363">
                    <a:moveTo>
                      <a:pt x="45" y="0"/>
                    </a:moveTo>
                    <a:lnTo>
                      <a:pt x="72" y="35"/>
                    </a:lnTo>
                    <a:lnTo>
                      <a:pt x="45" y="71"/>
                    </a:lnTo>
                    <a:lnTo>
                      <a:pt x="214" y="109"/>
                    </a:lnTo>
                    <a:lnTo>
                      <a:pt x="395" y="213"/>
                    </a:lnTo>
                    <a:lnTo>
                      <a:pt x="354" y="249"/>
                    </a:lnTo>
                    <a:lnTo>
                      <a:pt x="214" y="228"/>
                    </a:lnTo>
                    <a:lnTo>
                      <a:pt x="129" y="363"/>
                    </a:lnTo>
                    <a:lnTo>
                      <a:pt x="5" y="337"/>
                    </a:lnTo>
                    <a:lnTo>
                      <a:pt x="17" y="156"/>
                    </a:lnTo>
                    <a:lnTo>
                      <a:pt x="0" y="35"/>
                    </a:lnTo>
                    <a:lnTo>
                      <a:pt x="45"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50" name="Freeform 104">
                <a:extLst>
                  <a:ext uri="{FF2B5EF4-FFF2-40B4-BE49-F238E27FC236}">
                    <a16:creationId xmlns:a16="http://schemas.microsoft.com/office/drawing/2014/main" id="{274D0DD4-42F1-3072-6098-597EFF919AD2}"/>
                  </a:ext>
                </a:extLst>
              </p:cNvPr>
              <p:cNvSpPr>
                <a:spLocks/>
              </p:cNvSpPr>
              <p:nvPr/>
            </p:nvSpPr>
            <p:spPr bwMode="auto">
              <a:xfrm>
                <a:off x="4756436" y="2217133"/>
                <a:ext cx="68159" cy="59756"/>
              </a:xfrm>
              <a:custGeom>
                <a:avLst/>
                <a:gdLst>
                  <a:gd name="T0" fmla="*/ 0 w 73"/>
                  <a:gd name="T1" fmla="*/ 0 h 64"/>
                  <a:gd name="T2" fmla="*/ 2147483646 w 73"/>
                  <a:gd name="T3" fmla="*/ 2147483646 h 64"/>
                  <a:gd name="T4" fmla="*/ 2147483646 w 73"/>
                  <a:gd name="T5" fmla="*/ 2147483646 h 64"/>
                  <a:gd name="T6" fmla="*/ 0 w 73"/>
                  <a:gd name="T7" fmla="*/ 0 h 64"/>
                  <a:gd name="T8" fmla="*/ 0 w 73"/>
                  <a:gd name="T9" fmla="*/ 0 h 64"/>
                  <a:gd name="T10" fmla="*/ 0 60000 65536"/>
                  <a:gd name="T11" fmla="*/ 0 60000 65536"/>
                  <a:gd name="T12" fmla="*/ 0 60000 65536"/>
                  <a:gd name="T13" fmla="*/ 0 60000 65536"/>
                  <a:gd name="T14" fmla="*/ 0 60000 65536"/>
                  <a:gd name="T15" fmla="*/ 0 w 73"/>
                  <a:gd name="T16" fmla="*/ 0 h 64"/>
                  <a:gd name="T17" fmla="*/ 73 w 73"/>
                  <a:gd name="T18" fmla="*/ 64 h 64"/>
                </a:gdLst>
                <a:ahLst/>
                <a:cxnLst>
                  <a:cxn ang="T10">
                    <a:pos x="T0" y="T1"/>
                  </a:cxn>
                  <a:cxn ang="T11">
                    <a:pos x="T2" y="T3"/>
                  </a:cxn>
                  <a:cxn ang="T12">
                    <a:pos x="T4" y="T5"/>
                  </a:cxn>
                  <a:cxn ang="T13">
                    <a:pos x="T6" y="T7"/>
                  </a:cxn>
                  <a:cxn ang="T14">
                    <a:pos x="T8" y="T9"/>
                  </a:cxn>
                </a:cxnLst>
                <a:rect l="T15" t="T16" r="T17" b="T18"/>
                <a:pathLst>
                  <a:path w="73" h="64">
                    <a:moveTo>
                      <a:pt x="0" y="0"/>
                    </a:moveTo>
                    <a:lnTo>
                      <a:pt x="31" y="64"/>
                    </a:lnTo>
                    <a:lnTo>
                      <a:pt x="73" y="28"/>
                    </a:lnTo>
                    <a:lnTo>
                      <a:pt x="0"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51" name="Freeform 105">
                <a:extLst>
                  <a:ext uri="{FF2B5EF4-FFF2-40B4-BE49-F238E27FC236}">
                    <a16:creationId xmlns:a16="http://schemas.microsoft.com/office/drawing/2014/main" id="{72B016D4-0AA4-D78F-44DC-D5904DDB1DA5}"/>
                  </a:ext>
                </a:extLst>
              </p:cNvPr>
              <p:cNvSpPr>
                <a:spLocks/>
              </p:cNvSpPr>
              <p:nvPr/>
            </p:nvSpPr>
            <p:spPr bwMode="auto">
              <a:xfrm>
                <a:off x="5190602" y="2376794"/>
                <a:ext cx="64425" cy="61624"/>
              </a:xfrm>
              <a:custGeom>
                <a:avLst/>
                <a:gdLst>
                  <a:gd name="T0" fmla="*/ 0 w 69"/>
                  <a:gd name="T1" fmla="*/ 0 h 66"/>
                  <a:gd name="T2" fmla="*/ 2147483646 w 69"/>
                  <a:gd name="T3" fmla="*/ 2147483646 h 66"/>
                  <a:gd name="T4" fmla="*/ 2147483646 w 69"/>
                  <a:gd name="T5" fmla="*/ 2147483646 h 66"/>
                  <a:gd name="T6" fmla="*/ 2147483646 w 69"/>
                  <a:gd name="T7" fmla="*/ 2147483646 h 66"/>
                  <a:gd name="T8" fmla="*/ 0 w 69"/>
                  <a:gd name="T9" fmla="*/ 0 h 66"/>
                  <a:gd name="T10" fmla="*/ 0 w 69"/>
                  <a:gd name="T11" fmla="*/ 0 h 66"/>
                  <a:gd name="T12" fmla="*/ 0 60000 65536"/>
                  <a:gd name="T13" fmla="*/ 0 60000 65536"/>
                  <a:gd name="T14" fmla="*/ 0 60000 65536"/>
                  <a:gd name="T15" fmla="*/ 0 60000 65536"/>
                  <a:gd name="T16" fmla="*/ 0 60000 65536"/>
                  <a:gd name="T17" fmla="*/ 0 60000 65536"/>
                  <a:gd name="T18" fmla="*/ 0 w 69"/>
                  <a:gd name="T19" fmla="*/ 0 h 66"/>
                  <a:gd name="T20" fmla="*/ 69 w 69"/>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69" h="66">
                    <a:moveTo>
                      <a:pt x="0" y="0"/>
                    </a:moveTo>
                    <a:lnTo>
                      <a:pt x="8" y="21"/>
                    </a:lnTo>
                    <a:lnTo>
                      <a:pt x="69" y="66"/>
                    </a:lnTo>
                    <a:lnTo>
                      <a:pt x="65" y="14"/>
                    </a:lnTo>
                    <a:lnTo>
                      <a:pt x="0"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69" name="Freeform 106">
                <a:extLst>
                  <a:ext uri="{FF2B5EF4-FFF2-40B4-BE49-F238E27FC236}">
                    <a16:creationId xmlns:a16="http://schemas.microsoft.com/office/drawing/2014/main" id="{F5610EC0-BC47-9185-DF3F-834AF436B5C6}"/>
                  </a:ext>
                </a:extLst>
              </p:cNvPr>
              <p:cNvSpPr>
                <a:spLocks/>
              </p:cNvSpPr>
              <p:nvPr/>
            </p:nvSpPr>
            <p:spPr bwMode="auto">
              <a:xfrm>
                <a:off x="5927284" y="2296497"/>
                <a:ext cx="73762" cy="88701"/>
              </a:xfrm>
              <a:custGeom>
                <a:avLst/>
                <a:gdLst>
                  <a:gd name="T0" fmla="*/ 0 w 79"/>
                  <a:gd name="T1" fmla="*/ 0 h 95"/>
                  <a:gd name="T2" fmla="*/ 0 w 79"/>
                  <a:gd name="T3" fmla="*/ 2147483646 h 95"/>
                  <a:gd name="T4" fmla="*/ 2147483646 w 79"/>
                  <a:gd name="T5" fmla="*/ 2147483646 h 95"/>
                  <a:gd name="T6" fmla="*/ 2147483646 w 79"/>
                  <a:gd name="T7" fmla="*/ 2147483646 h 95"/>
                  <a:gd name="T8" fmla="*/ 0 w 79"/>
                  <a:gd name="T9" fmla="*/ 0 h 95"/>
                  <a:gd name="T10" fmla="*/ 0 w 79"/>
                  <a:gd name="T11" fmla="*/ 0 h 95"/>
                  <a:gd name="T12" fmla="*/ 0 60000 65536"/>
                  <a:gd name="T13" fmla="*/ 0 60000 65536"/>
                  <a:gd name="T14" fmla="*/ 0 60000 65536"/>
                  <a:gd name="T15" fmla="*/ 0 60000 65536"/>
                  <a:gd name="T16" fmla="*/ 0 60000 65536"/>
                  <a:gd name="T17" fmla="*/ 0 60000 65536"/>
                  <a:gd name="T18" fmla="*/ 0 w 79"/>
                  <a:gd name="T19" fmla="*/ 0 h 95"/>
                  <a:gd name="T20" fmla="*/ 79 w 79"/>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79" h="95">
                    <a:moveTo>
                      <a:pt x="0" y="0"/>
                    </a:moveTo>
                    <a:lnTo>
                      <a:pt x="0" y="71"/>
                    </a:lnTo>
                    <a:lnTo>
                      <a:pt x="57" y="95"/>
                    </a:lnTo>
                    <a:lnTo>
                      <a:pt x="79" y="50"/>
                    </a:lnTo>
                    <a:lnTo>
                      <a:pt x="0"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0" name="Freeform 107">
                <a:extLst>
                  <a:ext uri="{FF2B5EF4-FFF2-40B4-BE49-F238E27FC236}">
                    <a16:creationId xmlns:a16="http://schemas.microsoft.com/office/drawing/2014/main" id="{153B8FFF-7B5E-DAEC-3CAE-7AA41F064ACD}"/>
                  </a:ext>
                </a:extLst>
              </p:cNvPr>
              <p:cNvSpPr>
                <a:spLocks/>
              </p:cNvSpPr>
              <p:nvPr/>
            </p:nvSpPr>
            <p:spPr bwMode="auto">
              <a:xfrm>
                <a:off x="4887153" y="2547660"/>
                <a:ext cx="99905" cy="132584"/>
              </a:xfrm>
              <a:custGeom>
                <a:avLst/>
                <a:gdLst>
                  <a:gd name="T0" fmla="*/ 2147483646 w 107"/>
                  <a:gd name="T1" fmla="*/ 0 h 142"/>
                  <a:gd name="T2" fmla="*/ 2147483646 w 107"/>
                  <a:gd name="T3" fmla="*/ 2147483646 h 142"/>
                  <a:gd name="T4" fmla="*/ 0 w 107"/>
                  <a:gd name="T5" fmla="*/ 2147483646 h 142"/>
                  <a:gd name="T6" fmla="*/ 2147483646 w 107"/>
                  <a:gd name="T7" fmla="*/ 2147483646 h 142"/>
                  <a:gd name="T8" fmla="*/ 2147483646 w 107"/>
                  <a:gd name="T9" fmla="*/ 2147483646 h 142"/>
                  <a:gd name="T10" fmla="*/ 2147483646 w 107"/>
                  <a:gd name="T11" fmla="*/ 0 h 142"/>
                  <a:gd name="T12" fmla="*/ 2147483646 w 107"/>
                  <a:gd name="T13" fmla="*/ 0 h 142"/>
                  <a:gd name="T14" fmla="*/ 0 60000 65536"/>
                  <a:gd name="T15" fmla="*/ 0 60000 65536"/>
                  <a:gd name="T16" fmla="*/ 0 60000 65536"/>
                  <a:gd name="T17" fmla="*/ 0 60000 65536"/>
                  <a:gd name="T18" fmla="*/ 0 60000 65536"/>
                  <a:gd name="T19" fmla="*/ 0 60000 65536"/>
                  <a:gd name="T20" fmla="*/ 0 60000 65536"/>
                  <a:gd name="T21" fmla="*/ 0 w 107"/>
                  <a:gd name="T22" fmla="*/ 0 h 142"/>
                  <a:gd name="T23" fmla="*/ 107 w 107"/>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142">
                    <a:moveTo>
                      <a:pt x="55" y="0"/>
                    </a:moveTo>
                    <a:lnTo>
                      <a:pt x="47" y="33"/>
                    </a:lnTo>
                    <a:lnTo>
                      <a:pt x="0" y="42"/>
                    </a:lnTo>
                    <a:lnTo>
                      <a:pt x="7" y="142"/>
                    </a:lnTo>
                    <a:lnTo>
                      <a:pt x="107" y="42"/>
                    </a:lnTo>
                    <a:lnTo>
                      <a:pt x="55"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1" name="Freeform 108">
                <a:extLst>
                  <a:ext uri="{FF2B5EF4-FFF2-40B4-BE49-F238E27FC236}">
                    <a16:creationId xmlns:a16="http://schemas.microsoft.com/office/drawing/2014/main" id="{475BFEFE-2A07-962D-495E-4C38B5144455}"/>
                  </a:ext>
                </a:extLst>
              </p:cNvPr>
              <p:cNvSpPr>
                <a:spLocks/>
              </p:cNvSpPr>
              <p:nvPr/>
            </p:nvSpPr>
            <p:spPr bwMode="auto">
              <a:xfrm>
                <a:off x="5072957" y="2573803"/>
                <a:ext cx="78430" cy="106441"/>
              </a:xfrm>
              <a:custGeom>
                <a:avLst/>
                <a:gdLst>
                  <a:gd name="T0" fmla="*/ 2147483646 w 84"/>
                  <a:gd name="T1" fmla="*/ 0 h 114"/>
                  <a:gd name="T2" fmla="*/ 2147483646 w 84"/>
                  <a:gd name="T3" fmla="*/ 2147483646 h 114"/>
                  <a:gd name="T4" fmla="*/ 2147483646 w 84"/>
                  <a:gd name="T5" fmla="*/ 2147483646 h 114"/>
                  <a:gd name="T6" fmla="*/ 0 w 84"/>
                  <a:gd name="T7" fmla="*/ 2147483646 h 114"/>
                  <a:gd name="T8" fmla="*/ 2147483646 w 84"/>
                  <a:gd name="T9" fmla="*/ 0 h 114"/>
                  <a:gd name="T10" fmla="*/ 2147483646 w 84"/>
                  <a:gd name="T11" fmla="*/ 0 h 114"/>
                  <a:gd name="T12" fmla="*/ 0 60000 65536"/>
                  <a:gd name="T13" fmla="*/ 0 60000 65536"/>
                  <a:gd name="T14" fmla="*/ 0 60000 65536"/>
                  <a:gd name="T15" fmla="*/ 0 60000 65536"/>
                  <a:gd name="T16" fmla="*/ 0 60000 65536"/>
                  <a:gd name="T17" fmla="*/ 0 60000 65536"/>
                  <a:gd name="T18" fmla="*/ 0 w 84"/>
                  <a:gd name="T19" fmla="*/ 0 h 114"/>
                  <a:gd name="T20" fmla="*/ 84 w 84"/>
                  <a:gd name="T21" fmla="*/ 114 h 114"/>
                </a:gdLst>
                <a:ahLst/>
                <a:cxnLst>
                  <a:cxn ang="T12">
                    <a:pos x="T0" y="T1"/>
                  </a:cxn>
                  <a:cxn ang="T13">
                    <a:pos x="T2" y="T3"/>
                  </a:cxn>
                  <a:cxn ang="T14">
                    <a:pos x="T4" y="T5"/>
                  </a:cxn>
                  <a:cxn ang="T15">
                    <a:pos x="T6" y="T7"/>
                  </a:cxn>
                  <a:cxn ang="T16">
                    <a:pos x="T8" y="T9"/>
                  </a:cxn>
                  <a:cxn ang="T17">
                    <a:pos x="T10" y="T11"/>
                  </a:cxn>
                </a:cxnLst>
                <a:rect l="T18" t="T19" r="T20" b="T21"/>
                <a:pathLst>
                  <a:path w="84" h="114">
                    <a:moveTo>
                      <a:pt x="38" y="0"/>
                    </a:moveTo>
                    <a:lnTo>
                      <a:pt x="84" y="21"/>
                    </a:lnTo>
                    <a:lnTo>
                      <a:pt x="77" y="114"/>
                    </a:lnTo>
                    <a:lnTo>
                      <a:pt x="0" y="71"/>
                    </a:lnTo>
                    <a:lnTo>
                      <a:pt x="38"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2" name="Freeform 109">
                <a:extLst>
                  <a:ext uri="{FF2B5EF4-FFF2-40B4-BE49-F238E27FC236}">
                    <a16:creationId xmlns:a16="http://schemas.microsoft.com/office/drawing/2014/main" id="{21D55CF0-FC2D-EAD6-22C2-63688B9882C7}"/>
                  </a:ext>
                </a:extLst>
              </p:cNvPr>
              <p:cNvSpPr>
                <a:spLocks/>
              </p:cNvSpPr>
              <p:nvPr/>
            </p:nvSpPr>
            <p:spPr bwMode="auto">
              <a:xfrm>
                <a:off x="5215812" y="2846441"/>
                <a:ext cx="42016" cy="82165"/>
              </a:xfrm>
              <a:custGeom>
                <a:avLst/>
                <a:gdLst>
                  <a:gd name="T0" fmla="*/ 2147483646 w 45"/>
                  <a:gd name="T1" fmla="*/ 0 h 88"/>
                  <a:gd name="T2" fmla="*/ 2147483646 w 45"/>
                  <a:gd name="T3" fmla="*/ 2147483646 h 88"/>
                  <a:gd name="T4" fmla="*/ 0 w 45"/>
                  <a:gd name="T5" fmla="*/ 2147483646 h 88"/>
                  <a:gd name="T6" fmla="*/ 2147483646 w 45"/>
                  <a:gd name="T7" fmla="*/ 0 h 88"/>
                  <a:gd name="T8" fmla="*/ 2147483646 w 45"/>
                  <a:gd name="T9" fmla="*/ 0 h 88"/>
                  <a:gd name="T10" fmla="*/ 0 60000 65536"/>
                  <a:gd name="T11" fmla="*/ 0 60000 65536"/>
                  <a:gd name="T12" fmla="*/ 0 60000 65536"/>
                  <a:gd name="T13" fmla="*/ 0 60000 65536"/>
                  <a:gd name="T14" fmla="*/ 0 60000 65536"/>
                  <a:gd name="T15" fmla="*/ 0 w 45"/>
                  <a:gd name="T16" fmla="*/ 0 h 88"/>
                  <a:gd name="T17" fmla="*/ 45 w 45"/>
                  <a:gd name="T18" fmla="*/ 88 h 88"/>
                </a:gdLst>
                <a:ahLst/>
                <a:cxnLst>
                  <a:cxn ang="T10">
                    <a:pos x="T0" y="T1"/>
                  </a:cxn>
                  <a:cxn ang="T11">
                    <a:pos x="T2" y="T3"/>
                  </a:cxn>
                  <a:cxn ang="T12">
                    <a:pos x="T4" y="T5"/>
                  </a:cxn>
                  <a:cxn ang="T13">
                    <a:pos x="T6" y="T7"/>
                  </a:cxn>
                  <a:cxn ang="T14">
                    <a:pos x="T8" y="T9"/>
                  </a:cxn>
                </a:cxnLst>
                <a:rect l="T15" t="T16" r="T17" b="T18"/>
                <a:pathLst>
                  <a:path w="45" h="88">
                    <a:moveTo>
                      <a:pt x="2" y="0"/>
                    </a:moveTo>
                    <a:lnTo>
                      <a:pt x="45" y="41"/>
                    </a:lnTo>
                    <a:lnTo>
                      <a:pt x="0" y="88"/>
                    </a:lnTo>
                    <a:lnTo>
                      <a:pt x="2" y="0"/>
                    </a:lnTo>
                    <a:close/>
                  </a:path>
                </a:pathLst>
              </a:custGeom>
              <a:solidFill>
                <a:schemeClr val="tx1">
                  <a:lumMod val="20000"/>
                  <a:lumOff val="8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3" name="Freeform 110">
                <a:extLst>
                  <a:ext uri="{FF2B5EF4-FFF2-40B4-BE49-F238E27FC236}">
                    <a16:creationId xmlns:a16="http://schemas.microsoft.com/office/drawing/2014/main" id="{3B25CC80-3DAD-7E62-0865-3A0B9567DE3A}"/>
                  </a:ext>
                </a:extLst>
              </p:cNvPr>
              <p:cNvSpPr>
                <a:spLocks/>
              </p:cNvSpPr>
              <p:nvPr/>
            </p:nvSpPr>
            <p:spPr bwMode="auto">
              <a:xfrm>
                <a:off x="5175663" y="2977157"/>
                <a:ext cx="68159" cy="49486"/>
              </a:xfrm>
              <a:custGeom>
                <a:avLst/>
                <a:gdLst>
                  <a:gd name="T0" fmla="*/ 0 w 73"/>
                  <a:gd name="T1" fmla="*/ 0 h 53"/>
                  <a:gd name="T2" fmla="*/ 2147483646 w 73"/>
                  <a:gd name="T3" fmla="*/ 2147483646 h 53"/>
                  <a:gd name="T4" fmla="*/ 2147483646 w 73"/>
                  <a:gd name="T5" fmla="*/ 2147483646 h 53"/>
                  <a:gd name="T6" fmla="*/ 0 w 73"/>
                  <a:gd name="T7" fmla="*/ 0 h 53"/>
                  <a:gd name="T8" fmla="*/ 0 w 73"/>
                  <a:gd name="T9" fmla="*/ 0 h 53"/>
                  <a:gd name="T10" fmla="*/ 0 60000 65536"/>
                  <a:gd name="T11" fmla="*/ 0 60000 65536"/>
                  <a:gd name="T12" fmla="*/ 0 60000 65536"/>
                  <a:gd name="T13" fmla="*/ 0 60000 65536"/>
                  <a:gd name="T14" fmla="*/ 0 60000 65536"/>
                  <a:gd name="T15" fmla="*/ 0 w 73"/>
                  <a:gd name="T16" fmla="*/ 0 h 53"/>
                  <a:gd name="T17" fmla="*/ 73 w 73"/>
                  <a:gd name="T18" fmla="*/ 53 h 53"/>
                </a:gdLst>
                <a:ahLst/>
                <a:cxnLst>
                  <a:cxn ang="T10">
                    <a:pos x="T0" y="T1"/>
                  </a:cxn>
                  <a:cxn ang="T11">
                    <a:pos x="T2" y="T3"/>
                  </a:cxn>
                  <a:cxn ang="T12">
                    <a:pos x="T4" y="T5"/>
                  </a:cxn>
                  <a:cxn ang="T13">
                    <a:pos x="T6" y="T7"/>
                  </a:cxn>
                  <a:cxn ang="T14">
                    <a:pos x="T8" y="T9"/>
                  </a:cxn>
                </a:cxnLst>
                <a:rect l="T15" t="T16" r="T17" b="T18"/>
                <a:pathLst>
                  <a:path w="73" h="53">
                    <a:moveTo>
                      <a:pt x="0" y="0"/>
                    </a:moveTo>
                    <a:lnTo>
                      <a:pt x="73" y="36"/>
                    </a:lnTo>
                    <a:lnTo>
                      <a:pt x="21" y="53"/>
                    </a:lnTo>
                    <a:lnTo>
                      <a:pt x="0" y="0"/>
                    </a:lnTo>
                    <a:close/>
                  </a:path>
                </a:pathLst>
              </a:custGeom>
              <a:solidFill>
                <a:schemeClr val="tx1">
                  <a:lumMod val="20000"/>
                  <a:lumOff val="8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4" name="Freeform 111">
                <a:extLst>
                  <a:ext uri="{FF2B5EF4-FFF2-40B4-BE49-F238E27FC236}">
                    <a16:creationId xmlns:a16="http://schemas.microsoft.com/office/drawing/2014/main" id="{DF781DA1-7DD7-67E6-65B9-7A3A65B059E0}"/>
                  </a:ext>
                </a:extLst>
              </p:cNvPr>
              <p:cNvSpPr>
                <a:spLocks/>
              </p:cNvSpPr>
              <p:nvPr/>
            </p:nvSpPr>
            <p:spPr bwMode="auto">
              <a:xfrm>
                <a:off x="5261563" y="3077062"/>
                <a:ext cx="60690" cy="57889"/>
              </a:xfrm>
              <a:custGeom>
                <a:avLst/>
                <a:gdLst>
                  <a:gd name="T0" fmla="*/ 0 w 65"/>
                  <a:gd name="T1" fmla="*/ 0 h 62"/>
                  <a:gd name="T2" fmla="*/ 2147483646 w 65"/>
                  <a:gd name="T3" fmla="*/ 2147483646 h 62"/>
                  <a:gd name="T4" fmla="*/ 2147483646 w 65"/>
                  <a:gd name="T5" fmla="*/ 2147483646 h 62"/>
                  <a:gd name="T6" fmla="*/ 0 w 65"/>
                  <a:gd name="T7" fmla="*/ 0 h 62"/>
                  <a:gd name="T8" fmla="*/ 0 w 65"/>
                  <a:gd name="T9" fmla="*/ 0 h 62"/>
                  <a:gd name="T10" fmla="*/ 0 60000 65536"/>
                  <a:gd name="T11" fmla="*/ 0 60000 65536"/>
                  <a:gd name="T12" fmla="*/ 0 60000 65536"/>
                  <a:gd name="T13" fmla="*/ 0 60000 65536"/>
                  <a:gd name="T14" fmla="*/ 0 60000 65536"/>
                  <a:gd name="T15" fmla="*/ 0 w 65"/>
                  <a:gd name="T16" fmla="*/ 0 h 62"/>
                  <a:gd name="T17" fmla="*/ 65 w 65"/>
                  <a:gd name="T18" fmla="*/ 62 h 62"/>
                </a:gdLst>
                <a:ahLst/>
                <a:cxnLst>
                  <a:cxn ang="T10">
                    <a:pos x="T0" y="T1"/>
                  </a:cxn>
                  <a:cxn ang="T11">
                    <a:pos x="T2" y="T3"/>
                  </a:cxn>
                  <a:cxn ang="T12">
                    <a:pos x="T4" y="T5"/>
                  </a:cxn>
                  <a:cxn ang="T13">
                    <a:pos x="T6" y="T7"/>
                  </a:cxn>
                  <a:cxn ang="T14">
                    <a:pos x="T8" y="T9"/>
                  </a:cxn>
                </a:cxnLst>
                <a:rect l="T15" t="T16" r="T17" b="T18"/>
                <a:pathLst>
                  <a:path w="65" h="62">
                    <a:moveTo>
                      <a:pt x="0" y="0"/>
                    </a:moveTo>
                    <a:lnTo>
                      <a:pt x="48" y="7"/>
                    </a:lnTo>
                    <a:lnTo>
                      <a:pt x="65" y="62"/>
                    </a:lnTo>
                    <a:lnTo>
                      <a:pt x="0" y="0"/>
                    </a:lnTo>
                    <a:close/>
                  </a:path>
                </a:pathLst>
              </a:custGeom>
              <a:solidFill>
                <a:schemeClr val="tx1">
                  <a:lumMod val="20000"/>
                  <a:lumOff val="8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5" name="Freeform 112">
                <a:extLst>
                  <a:ext uri="{FF2B5EF4-FFF2-40B4-BE49-F238E27FC236}">
                    <a16:creationId xmlns:a16="http://schemas.microsoft.com/office/drawing/2014/main" id="{D1353BE3-0978-8400-65E3-D000478860F3}"/>
                  </a:ext>
                </a:extLst>
              </p:cNvPr>
              <p:cNvSpPr>
                <a:spLocks/>
              </p:cNvSpPr>
              <p:nvPr/>
            </p:nvSpPr>
            <p:spPr bwMode="auto">
              <a:xfrm>
                <a:off x="5279303" y="3139619"/>
                <a:ext cx="42950" cy="77496"/>
              </a:xfrm>
              <a:custGeom>
                <a:avLst/>
                <a:gdLst>
                  <a:gd name="T0" fmla="*/ 0 w 46"/>
                  <a:gd name="T1" fmla="*/ 0 h 83"/>
                  <a:gd name="T2" fmla="*/ 2147483646 w 46"/>
                  <a:gd name="T3" fmla="*/ 2147483646 h 83"/>
                  <a:gd name="T4" fmla="*/ 2147483646 w 46"/>
                  <a:gd name="T5" fmla="*/ 2147483646 h 83"/>
                  <a:gd name="T6" fmla="*/ 0 w 46"/>
                  <a:gd name="T7" fmla="*/ 0 h 83"/>
                  <a:gd name="T8" fmla="*/ 0 w 46"/>
                  <a:gd name="T9" fmla="*/ 0 h 83"/>
                  <a:gd name="T10" fmla="*/ 0 60000 65536"/>
                  <a:gd name="T11" fmla="*/ 0 60000 65536"/>
                  <a:gd name="T12" fmla="*/ 0 60000 65536"/>
                  <a:gd name="T13" fmla="*/ 0 60000 65536"/>
                  <a:gd name="T14" fmla="*/ 0 60000 65536"/>
                  <a:gd name="T15" fmla="*/ 0 w 46"/>
                  <a:gd name="T16" fmla="*/ 0 h 83"/>
                  <a:gd name="T17" fmla="*/ 46 w 46"/>
                  <a:gd name="T18" fmla="*/ 83 h 83"/>
                </a:gdLst>
                <a:ahLst/>
                <a:cxnLst>
                  <a:cxn ang="T10">
                    <a:pos x="T0" y="T1"/>
                  </a:cxn>
                  <a:cxn ang="T11">
                    <a:pos x="T2" y="T3"/>
                  </a:cxn>
                  <a:cxn ang="T12">
                    <a:pos x="T4" y="T5"/>
                  </a:cxn>
                  <a:cxn ang="T13">
                    <a:pos x="T6" y="T7"/>
                  </a:cxn>
                  <a:cxn ang="T14">
                    <a:pos x="T8" y="T9"/>
                  </a:cxn>
                </a:cxnLst>
                <a:rect l="T15" t="T16" r="T17" b="T18"/>
                <a:pathLst>
                  <a:path w="46" h="83">
                    <a:moveTo>
                      <a:pt x="0" y="0"/>
                    </a:moveTo>
                    <a:lnTo>
                      <a:pt x="46" y="16"/>
                    </a:lnTo>
                    <a:lnTo>
                      <a:pt x="34" y="83"/>
                    </a:lnTo>
                    <a:lnTo>
                      <a:pt x="0" y="0"/>
                    </a:lnTo>
                    <a:close/>
                  </a:path>
                </a:pathLst>
              </a:custGeom>
              <a:solidFill>
                <a:schemeClr val="tx1">
                  <a:lumMod val="20000"/>
                  <a:lumOff val="8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6" name="Freeform 113">
                <a:extLst>
                  <a:ext uri="{FF2B5EF4-FFF2-40B4-BE49-F238E27FC236}">
                    <a16:creationId xmlns:a16="http://schemas.microsoft.com/office/drawing/2014/main" id="{BE895C4E-B9CF-380B-BF67-30351E4A9334}"/>
                  </a:ext>
                </a:extLst>
              </p:cNvPr>
              <p:cNvSpPr>
                <a:spLocks/>
              </p:cNvSpPr>
              <p:nvPr/>
            </p:nvSpPr>
            <p:spPr bwMode="auto">
              <a:xfrm>
                <a:off x="5328788" y="3241392"/>
                <a:ext cx="111109" cy="126048"/>
              </a:xfrm>
              <a:custGeom>
                <a:avLst/>
                <a:gdLst>
                  <a:gd name="T0" fmla="*/ 2147483646 w 119"/>
                  <a:gd name="T1" fmla="*/ 0 h 135"/>
                  <a:gd name="T2" fmla="*/ 2147483646 w 119"/>
                  <a:gd name="T3" fmla="*/ 2147483646 h 135"/>
                  <a:gd name="T4" fmla="*/ 2147483646 w 119"/>
                  <a:gd name="T5" fmla="*/ 2147483646 h 135"/>
                  <a:gd name="T6" fmla="*/ 0 w 119"/>
                  <a:gd name="T7" fmla="*/ 2147483646 h 135"/>
                  <a:gd name="T8" fmla="*/ 0 w 119"/>
                  <a:gd name="T9" fmla="*/ 2147483646 h 135"/>
                  <a:gd name="T10" fmla="*/ 2147483646 w 119"/>
                  <a:gd name="T11" fmla="*/ 2147483646 h 135"/>
                  <a:gd name="T12" fmla="*/ 2147483646 w 119"/>
                  <a:gd name="T13" fmla="*/ 0 h 135"/>
                  <a:gd name="T14" fmla="*/ 2147483646 w 119"/>
                  <a:gd name="T15" fmla="*/ 0 h 135"/>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135"/>
                  <a:gd name="T26" fmla="*/ 119 w 119"/>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135">
                    <a:moveTo>
                      <a:pt x="52" y="0"/>
                    </a:moveTo>
                    <a:lnTo>
                      <a:pt x="119" y="28"/>
                    </a:lnTo>
                    <a:lnTo>
                      <a:pt x="57" y="135"/>
                    </a:lnTo>
                    <a:lnTo>
                      <a:pt x="0" y="119"/>
                    </a:lnTo>
                    <a:lnTo>
                      <a:pt x="0" y="43"/>
                    </a:lnTo>
                    <a:lnTo>
                      <a:pt x="61" y="50"/>
                    </a:lnTo>
                    <a:lnTo>
                      <a:pt x="52" y="0"/>
                    </a:lnTo>
                    <a:close/>
                  </a:path>
                </a:pathLst>
              </a:custGeom>
              <a:solidFill>
                <a:schemeClr val="tx1">
                  <a:lumMod val="20000"/>
                  <a:lumOff val="8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7" name="Freeform 114">
                <a:extLst>
                  <a:ext uri="{FF2B5EF4-FFF2-40B4-BE49-F238E27FC236}">
                    <a16:creationId xmlns:a16="http://schemas.microsoft.com/office/drawing/2014/main" id="{BC539E05-64E7-5D21-1C94-C9309990D08F}"/>
                  </a:ext>
                </a:extLst>
              </p:cNvPr>
              <p:cNvSpPr>
                <a:spLocks/>
              </p:cNvSpPr>
              <p:nvPr/>
            </p:nvSpPr>
            <p:spPr bwMode="auto">
              <a:xfrm>
                <a:off x="5396948" y="3573785"/>
                <a:ext cx="60690" cy="51353"/>
              </a:xfrm>
              <a:custGeom>
                <a:avLst/>
                <a:gdLst>
                  <a:gd name="T0" fmla="*/ 0 w 65"/>
                  <a:gd name="T1" fmla="*/ 0 h 55"/>
                  <a:gd name="T2" fmla="*/ 2147483646 w 65"/>
                  <a:gd name="T3" fmla="*/ 2147483646 h 55"/>
                  <a:gd name="T4" fmla="*/ 2147483646 w 65"/>
                  <a:gd name="T5" fmla="*/ 2147483646 h 55"/>
                  <a:gd name="T6" fmla="*/ 0 w 65"/>
                  <a:gd name="T7" fmla="*/ 0 h 55"/>
                  <a:gd name="T8" fmla="*/ 0 w 65"/>
                  <a:gd name="T9" fmla="*/ 0 h 55"/>
                  <a:gd name="T10" fmla="*/ 0 60000 65536"/>
                  <a:gd name="T11" fmla="*/ 0 60000 65536"/>
                  <a:gd name="T12" fmla="*/ 0 60000 65536"/>
                  <a:gd name="T13" fmla="*/ 0 60000 65536"/>
                  <a:gd name="T14" fmla="*/ 0 60000 65536"/>
                  <a:gd name="T15" fmla="*/ 0 w 65"/>
                  <a:gd name="T16" fmla="*/ 0 h 55"/>
                  <a:gd name="T17" fmla="*/ 65 w 65"/>
                  <a:gd name="T18" fmla="*/ 55 h 55"/>
                </a:gdLst>
                <a:ahLst/>
                <a:cxnLst>
                  <a:cxn ang="T10">
                    <a:pos x="T0" y="T1"/>
                  </a:cxn>
                  <a:cxn ang="T11">
                    <a:pos x="T2" y="T3"/>
                  </a:cxn>
                  <a:cxn ang="T12">
                    <a:pos x="T4" y="T5"/>
                  </a:cxn>
                  <a:cxn ang="T13">
                    <a:pos x="T6" y="T7"/>
                  </a:cxn>
                  <a:cxn ang="T14">
                    <a:pos x="T8" y="T9"/>
                  </a:cxn>
                </a:cxnLst>
                <a:rect l="T15" t="T16" r="T17" b="T18"/>
                <a:pathLst>
                  <a:path w="65" h="55">
                    <a:moveTo>
                      <a:pt x="0" y="0"/>
                    </a:moveTo>
                    <a:lnTo>
                      <a:pt x="65" y="38"/>
                    </a:lnTo>
                    <a:lnTo>
                      <a:pt x="50" y="55"/>
                    </a:lnTo>
                    <a:lnTo>
                      <a:pt x="0" y="0"/>
                    </a:lnTo>
                    <a:close/>
                  </a:path>
                </a:pathLst>
              </a:custGeom>
              <a:solidFill>
                <a:schemeClr val="tx1">
                  <a:lumMod val="20000"/>
                  <a:lumOff val="8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8" name="Freeform 115">
                <a:extLst>
                  <a:ext uri="{FF2B5EF4-FFF2-40B4-BE49-F238E27FC236}">
                    <a16:creationId xmlns:a16="http://schemas.microsoft.com/office/drawing/2014/main" id="{E9548740-B5ED-D034-A5D8-88AF74595871}"/>
                  </a:ext>
                </a:extLst>
              </p:cNvPr>
              <p:cNvSpPr>
                <a:spLocks/>
              </p:cNvSpPr>
              <p:nvPr/>
            </p:nvSpPr>
            <p:spPr bwMode="auto">
              <a:xfrm>
                <a:off x="5332523" y="3700767"/>
                <a:ext cx="91502" cy="55088"/>
              </a:xfrm>
              <a:custGeom>
                <a:avLst/>
                <a:gdLst>
                  <a:gd name="T0" fmla="*/ 0 w 98"/>
                  <a:gd name="T1" fmla="*/ 2147483646 h 59"/>
                  <a:gd name="T2" fmla="*/ 2147483646 w 98"/>
                  <a:gd name="T3" fmla="*/ 0 h 59"/>
                  <a:gd name="T4" fmla="*/ 2147483646 w 98"/>
                  <a:gd name="T5" fmla="*/ 2147483646 h 59"/>
                  <a:gd name="T6" fmla="*/ 2147483646 w 98"/>
                  <a:gd name="T7" fmla="*/ 2147483646 h 59"/>
                  <a:gd name="T8" fmla="*/ 0 w 98"/>
                  <a:gd name="T9" fmla="*/ 2147483646 h 59"/>
                  <a:gd name="T10" fmla="*/ 0 w 98"/>
                  <a:gd name="T11" fmla="*/ 2147483646 h 59"/>
                  <a:gd name="T12" fmla="*/ 0 60000 65536"/>
                  <a:gd name="T13" fmla="*/ 0 60000 65536"/>
                  <a:gd name="T14" fmla="*/ 0 60000 65536"/>
                  <a:gd name="T15" fmla="*/ 0 60000 65536"/>
                  <a:gd name="T16" fmla="*/ 0 60000 65536"/>
                  <a:gd name="T17" fmla="*/ 0 60000 65536"/>
                  <a:gd name="T18" fmla="*/ 0 w 98"/>
                  <a:gd name="T19" fmla="*/ 0 h 59"/>
                  <a:gd name="T20" fmla="*/ 98 w 98"/>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98" h="59">
                    <a:moveTo>
                      <a:pt x="0" y="11"/>
                    </a:moveTo>
                    <a:lnTo>
                      <a:pt x="69" y="0"/>
                    </a:lnTo>
                    <a:lnTo>
                      <a:pt x="98" y="59"/>
                    </a:lnTo>
                    <a:lnTo>
                      <a:pt x="53" y="26"/>
                    </a:lnTo>
                    <a:lnTo>
                      <a:pt x="0" y="11"/>
                    </a:lnTo>
                    <a:close/>
                  </a:path>
                </a:pathLst>
              </a:custGeom>
              <a:solidFill>
                <a:schemeClr val="tx1">
                  <a:lumMod val="20000"/>
                  <a:lumOff val="8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79" name="Freeform 116">
                <a:extLst>
                  <a:ext uri="{FF2B5EF4-FFF2-40B4-BE49-F238E27FC236}">
                    <a16:creationId xmlns:a16="http://schemas.microsoft.com/office/drawing/2014/main" id="{E393A5F1-8466-7916-22F8-7DBBD655FA67}"/>
                  </a:ext>
                </a:extLst>
              </p:cNvPr>
              <p:cNvSpPr>
                <a:spLocks/>
              </p:cNvSpPr>
              <p:nvPr/>
            </p:nvSpPr>
            <p:spPr bwMode="auto">
              <a:xfrm>
                <a:off x="1623905" y="2536455"/>
                <a:ext cx="1115760" cy="1830967"/>
              </a:xfrm>
              <a:custGeom>
                <a:avLst/>
                <a:gdLst>
                  <a:gd name="T0" fmla="*/ 2147483646 w 1195"/>
                  <a:gd name="T1" fmla="*/ 0 h 1961"/>
                  <a:gd name="T2" fmla="*/ 0 w 1195"/>
                  <a:gd name="T3" fmla="*/ 2147483646 h 1961"/>
                  <a:gd name="T4" fmla="*/ 2147483646 w 1195"/>
                  <a:gd name="T5" fmla="*/ 2147483646 h 1961"/>
                  <a:gd name="T6" fmla="*/ 2147483646 w 1195"/>
                  <a:gd name="T7" fmla="*/ 2147483646 h 1961"/>
                  <a:gd name="T8" fmla="*/ 2147483646 w 1195"/>
                  <a:gd name="T9" fmla="*/ 2147483646 h 1961"/>
                  <a:gd name="T10" fmla="*/ 2147483646 w 1195"/>
                  <a:gd name="T11" fmla="*/ 2147483646 h 1961"/>
                  <a:gd name="T12" fmla="*/ 2147483646 w 1195"/>
                  <a:gd name="T13" fmla="*/ 2147483646 h 1961"/>
                  <a:gd name="T14" fmla="*/ 2147483646 w 1195"/>
                  <a:gd name="T15" fmla="*/ 2147483646 h 1961"/>
                  <a:gd name="T16" fmla="*/ 2147483646 w 1195"/>
                  <a:gd name="T17" fmla="*/ 2147483646 h 1961"/>
                  <a:gd name="T18" fmla="*/ 2147483646 w 1195"/>
                  <a:gd name="T19" fmla="*/ 2147483646 h 1961"/>
                  <a:gd name="T20" fmla="*/ 2147483646 w 1195"/>
                  <a:gd name="T21" fmla="*/ 2147483646 h 1961"/>
                  <a:gd name="T22" fmla="*/ 2147483646 w 1195"/>
                  <a:gd name="T23" fmla="*/ 2147483646 h 1961"/>
                  <a:gd name="T24" fmla="*/ 2147483646 w 1195"/>
                  <a:gd name="T25" fmla="*/ 2147483646 h 1961"/>
                  <a:gd name="T26" fmla="*/ 2147483646 w 1195"/>
                  <a:gd name="T27" fmla="*/ 2147483646 h 1961"/>
                  <a:gd name="T28" fmla="*/ 2147483646 w 1195"/>
                  <a:gd name="T29" fmla="*/ 2147483646 h 1961"/>
                  <a:gd name="T30" fmla="*/ 2147483646 w 1195"/>
                  <a:gd name="T31" fmla="*/ 2147483646 h 1961"/>
                  <a:gd name="T32" fmla="*/ 2147483646 w 1195"/>
                  <a:gd name="T33" fmla="*/ 2147483646 h 1961"/>
                  <a:gd name="T34" fmla="*/ 2147483646 w 1195"/>
                  <a:gd name="T35" fmla="*/ 2147483646 h 1961"/>
                  <a:gd name="T36" fmla="*/ 2147483646 w 1195"/>
                  <a:gd name="T37" fmla="*/ 2147483646 h 1961"/>
                  <a:gd name="T38" fmla="*/ 2147483646 w 1195"/>
                  <a:gd name="T39" fmla="*/ 2147483646 h 1961"/>
                  <a:gd name="T40" fmla="*/ 2147483646 w 1195"/>
                  <a:gd name="T41" fmla="*/ 2147483646 h 1961"/>
                  <a:gd name="T42" fmla="*/ 2147483646 w 1195"/>
                  <a:gd name="T43" fmla="*/ 2147483646 h 1961"/>
                  <a:gd name="T44" fmla="*/ 2147483646 w 1195"/>
                  <a:gd name="T45" fmla="*/ 2147483646 h 1961"/>
                  <a:gd name="T46" fmla="*/ 2147483646 w 1195"/>
                  <a:gd name="T47" fmla="*/ 2147483646 h 1961"/>
                  <a:gd name="T48" fmla="*/ 2147483646 w 1195"/>
                  <a:gd name="T49" fmla="*/ 2147483646 h 1961"/>
                  <a:gd name="T50" fmla="*/ 2147483646 w 1195"/>
                  <a:gd name="T51" fmla="*/ 2147483646 h 1961"/>
                  <a:gd name="T52" fmla="*/ 2147483646 w 1195"/>
                  <a:gd name="T53" fmla="*/ 2147483646 h 1961"/>
                  <a:gd name="T54" fmla="*/ 2147483646 w 1195"/>
                  <a:gd name="T55" fmla="*/ 2147483646 h 1961"/>
                  <a:gd name="T56" fmla="*/ 2147483646 w 1195"/>
                  <a:gd name="T57" fmla="*/ 2147483646 h 1961"/>
                  <a:gd name="T58" fmla="*/ 2147483646 w 1195"/>
                  <a:gd name="T59" fmla="*/ 2147483646 h 1961"/>
                  <a:gd name="T60" fmla="*/ 2147483646 w 1195"/>
                  <a:gd name="T61" fmla="*/ 2147483646 h 1961"/>
                  <a:gd name="T62" fmla="*/ 2147483646 w 1195"/>
                  <a:gd name="T63" fmla="*/ 2147483646 h 1961"/>
                  <a:gd name="T64" fmla="*/ 2147483646 w 1195"/>
                  <a:gd name="T65" fmla="*/ 2147483646 h 1961"/>
                  <a:gd name="T66" fmla="*/ 2147483646 w 1195"/>
                  <a:gd name="T67" fmla="*/ 2147483646 h 1961"/>
                  <a:gd name="T68" fmla="*/ 2147483646 w 1195"/>
                  <a:gd name="T69" fmla="*/ 2147483646 h 1961"/>
                  <a:gd name="T70" fmla="*/ 2147483646 w 1195"/>
                  <a:gd name="T71" fmla="*/ 2147483646 h 1961"/>
                  <a:gd name="T72" fmla="*/ 2147483646 w 1195"/>
                  <a:gd name="T73" fmla="*/ 2147483646 h 1961"/>
                  <a:gd name="T74" fmla="*/ 2147483646 w 1195"/>
                  <a:gd name="T75" fmla="*/ 2147483646 h 1961"/>
                  <a:gd name="T76" fmla="*/ 2147483646 w 1195"/>
                  <a:gd name="T77" fmla="*/ 2147483646 h 1961"/>
                  <a:gd name="T78" fmla="*/ 2147483646 w 1195"/>
                  <a:gd name="T79" fmla="*/ 2147483646 h 1961"/>
                  <a:gd name="T80" fmla="*/ 2147483646 w 1195"/>
                  <a:gd name="T81" fmla="*/ 2147483646 h 1961"/>
                  <a:gd name="T82" fmla="*/ 2147483646 w 1195"/>
                  <a:gd name="T83" fmla="*/ 2147483646 h 1961"/>
                  <a:gd name="T84" fmla="*/ 2147483646 w 1195"/>
                  <a:gd name="T85" fmla="*/ 2147483646 h 1961"/>
                  <a:gd name="T86" fmla="*/ 2147483646 w 1195"/>
                  <a:gd name="T87" fmla="*/ 2147483646 h 1961"/>
                  <a:gd name="T88" fmla="*/ 2147483646 w 1195"/>
                  <a:gd name="T89" fmla="*/ 2147483646 h 1961"/>
                  <a:gd name="T90" fmla="*/ 2147483646 w 1195"/>
                  <a:gd name="T91" fmla="*/ 2147483646 h 1961"/>
                  <a:gd name="T92" fmla="*/ 2147483646 w 1195"/>
                  <a:gd name="T93" fmla="*/ 2147483646 h 1961"/>
                  <a:gd name="T94" fmla="*/ 2147483646 w 1195"/>
                  <a:gd name="T95" fmla="*/ 2147483646 h 1961"/>
                  <a:gd name="T96" fmla="*/ 2147483646 w 1195"/>
                  <a:gd name="T97" fmla="*/ 2147483646 h 1961"/>
                  <a:gd name="T98" fmla="*/ 2147483646 w 1195"/>
                  <a:gd name="T99" fmla="*/ 2147483646 h 1961"/>
                  <a:gd name="T100" fmla="*/ 2147483646 w 1195"/>
                  <a:gd name="T101" fmla="*/ 2147483646 h 1961"/>
                  <a:gd name="T102" fmla="*/ 2147483646 w 1195"/>
                  <a:gd name="T103" fmla="*/ 2147483646 h 1961"/>
                  <a:gd name="T104" fmla="*/ 2147483646 w 1195"/>
                  <a:gd name="T105" fmla="*/ 0 h 1961"/>
                  <a:gd name="T106" fmla="*/ 2147483646 w 1195"/>
                  <a:gd name="T107" fmla="*/ 0 h 196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95"/>
                  <a:gd name="T163" fmla="*/ 0 h 1961"/>
                  <a:gd name="T164" fmla="*/ 1195 w 1195"/>
                  <a:gd name="T165" fmla="*/ 1961 h 196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95" h="1961">
                    <a:moveTo>
                      <a:pt x="14" y="0"/>
                    </a:moveTo>
                    <a:lnTo>
                      <a:pt x="0" y="147"/>
                    </a:lnTo>
                    <a:lnTo>
                      <a:pt x="159" y="114"/>
                    </a:lnTo>
                    <a:lnTo>
                      <a:pt x="195" y="555"/>
                    </a:lnTo>
                    <a:lnTo>
                      <a:pt x="280" y="696"/>
                    </a:lnTo>
                    <a:lnTo>
                      <a:pt x="238" y="807"/>
                    </a:lnTo>
                    <a:lnTo>
                      <a:pt x="190" y="814"/>
                    </a:lnTo>
                    <a:lnTo>
                      <a:pt x="176" y="869"/>
                    </a:lnTo>
                    <a:lnTo>
                      <a:pt x="126" y="848"/>
                    </a:lnTo>
                    <a:lnTo>
                      <a:pt x="159" y="912"/>
                    </a:lnTo>
                    <a:lnTo>
                      <a:pt x="126" y="1007"/>
                    </a:lnTo>
                    <a:lnTo>
                      <a:pt x="140" y="1033"/>
                    </a:lnTo>
                    <a:lnTo>
                      <a:pt x="112" y="1076"/>
                    </a:lnTo>
                    <a:lnTo>
                      <a:pt x="142" y="1083"/>
                    </a:lnTo>
                    <a:lnTo>
                      <a:pt x="199" y="1040"/>
                    </a:lnTo>
                    <a:lnTo>
                      <a:pt x="238" y="1097"/>
                    </a:lnTo>
                    <a:lnTo>
                      <a:pt x="180" y="1144"/>
                    </a:lnTo>
                    <a:lnTo>
                      <a:pt x="190" y="1239"/>
                    </a:lnTo>
                    <a:lnTo>
                      <a:pt x="199" y="1406"/>
                    </a:lnTo>
                    <a:lnTo>
                      <a:pt x="259" y="1463"/>
                    </a:lnTo>
                    <a:lnTo>
                      <a:pt x="309" y="1486"/>
                    </a:lnTo>
                    <a:lnTo>
                      <a:pt x="276" y="1536"/>
                    </a:lnTo>
                    <a:lnTo>
                      <a:pt x="207" y="1467"/>
                    </a:lnTo>
                    <a:lnTo>
                      <a:pt x="140" y="1420"/>
                    </a:lnTo>
                    <a:lnTo>
                      <a:pt x="121" y="1467"/>
                    </a:lnTo>
                    <a:lnTo>
                      <a:pt x="142" y="1501"/>
                    </a:lnTo>
                    <a:lnTo>
                      <a:pt x="121" y="1532"/>
                    </a:lnTo>
                    <a:lnTo>
                      <a:pt x="238" y="1638"/>
                    </a:lnTo>
                    <a:lnTo>
                      <a:pt x="223" y="1665"/>
                    </a:lnTo>
                    <a:lnTo>
                      <a:pt x="366" y="1857"/>
                    </a:lnTo>
                    <a:lnTo>
                      <a:pt x="425" y="1866"/>
                    </a:lnTo>
                    <a:lnTo>
                      <a:pt x="425" y="1729"/>
                    </a:lnTo>
                    <a:lnTo>
                      <a:pt x="361" y="1714"/>
                    </a:lnTo>
                    <a:lnTo>
                      <a:pt x="330" y="1612"/>
                    </a:lnTo>
                    <a:lnTo>
                      <a:pt x="347" y="1543"/>
                    </a:lnTo>
                    <a:lnTo>
                      <a:pt x="420" y="1596"/>
                    </a:lnTo>
                    <a:lnTo>
                      <a:pt x="382" y="1631"/>
                    </a:lnTo>
                    <a:lnTo>
                      <a:pt x="430" y="1674"/>
                    </a:lnTo>
                    <a:lnTo>
                      <a:pt x="425" y="1707"/>
                    </a:lnTo>
                    <a:lnTo>
                      <a:pt x="494" y="1824"/>
                    </a:lnTo>
                    <a:lnTo>
                      <a:pt x="1000" y="1935"/>
                    </a:lnTo>
                    <a:lnTo>
                      <a:pt x="1195" y="1961"/>
                    </a:lnTo>
                    <a:lnTo>
                      <a:pt x="1186" y="1762"/>
                    </a:lnTo>
                    <a:lnTo>
                      <a:pt x="1128" y="1665"/>
                    </a:lnTo>
                    <a:lnTo>
                      <a:pt x="1055" y="1522"/>
                    </a:lnTo>
                    <a:lnTo>
                      <a:pt x="1036" y="1420"/>
                    </a:lnTo>
                    <a:lnTo>
                      <a:pt x="910" y="1282"/>
                    </a:lnTo>
                    <a:lnTo>
                      <a:pt x="910" y="1166"/>
                    </a:lnTo>
                    <a:lnTo>
                      <a:pt x="1098" y="437"/>
                    </a:lnTo>
                    <a:lnTo>
                      <a:pt x="938" y="382"/>
                    </a:lnTo>
                    <a:lnTo>
                      <a:pt x="542" y="251"/>
                    </a:lnTo>
                    <a:lnTo>
                      <a:pt x="228" y="107"/>
                    </a:lnTo>
                    <a:lnTo>
                      <a:pt x="14"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0" name="Freeform 117">
                <a:extLst>
                  <a:ext uri="{FF2B5EF4-FFF2-40B4-BE49-F238E27FC236}">
                    <a16:creationId xmlns:a16="http://schemas.microsoft.com/office/drawing/2014/main" id="{50F8C46A-3E48-D5F0-1B56-0E4AAFC30918}"/>
                  </a:ext>
                </a:extLst>
              </p:cNvPr>
              <p:cNvSpPr>
                <a:spLocks/>
              </p:cNvSpPr>
              <p:nvPr/>
            </p:nvSpPr>
            <p:spPr bwMode="auto">
              <a:xfrm>
                <a:off x="2471696" y="2944478"/>
                <a:ext cx="802974" cy="1469629"/>
              </a:xfrm>
              <a:custGeom>
                <a:avLst/>
                <a:gdLst>
                  <a:gd name="T0" fmla="*/ 2147483646 w 860"/>
                  <a:gd name="T1" fmla="*/ 0 h 1574"/>
                  <a:gd name="T2" fmla="*/ 0 w 860"/>
                  <a:gd name="T3" fmla="*/ 2147483646 h 1574"/>
                  <a:gd name="T4" fmla="*/ 2147483646 w 860"/>
                  <a:gd name="T5" fmla="*/ 2147483646 h 1574"/>
                  <a:gd name="T6" fmla="*/ 2147483646 w 860"/>
                  <a:gd name="T7" fmla="*/ 2147483646 h 1574"/>
                  <a:gd name="T8" fmla="*/ 2147483646 w 860"/>
                  <a:gd name="T9" fmla="*/ 2147483646 h 1574"/>
                  <a:gd name="T10" fmla="*/ 2147483646 w 860"/>
                  <a:gd name="T11" fmla="*/ 2147483646 h 1574"/>
                  <a:gd name="T12" fmla="*/ 2147483646 w 860"/>
                  <a:gd name="T13" fmla="*/ 2147483646 h 1574"/>
                  <a:gd name="T14" fmla="*/ 2147483646 w 860"/>
                  <a:gd name="T15" fmla="*/ 2147483646 h 1574"/>
                  <a:gd name="T16" fmla="*/ 2147483646 w 860"/>
                  <a:gd name="T17" fmla="*/ 2147483646 h 1574"/>
                  <a:gd name="T18" fmla="*/ 2147483646 w 860"/>
                  <a:gd name="T19" fmla="*/ 2147483646 h 1574"/>
                  <a:gd name="T20" fmla="*/ 2147483646 w 860"/>
                  <a:gd name="T21" fmla="*/ 0 h 1574"/>
                  <a:gd name="T22" fmla="*/ 2147483646 w 860"/>
                  <a:gd name="T23" fmla="*/ 0 h 15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0"/>
                  <a:gd name="T37" fmla="*/ 0 h 1574"/>
                  <a:gd name="T38" fmla="*/ 860 w 860"/>
                  <a:gd name="T39" fmla="*/ 1574 h 15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0" h="1574">
                    <a:moveTo>
                      <a:pt x="190" y="0"/>
                    </a:moveTo>
                    <a:lnTo>
                      <a:pt x="0" y="729"/>
                    </a:lnTo>
                    <a:lnTo>
                      <a:pt x="4" y="848"/>
                    </a:lnTo>
                    <a:lnTo>
                      <a:pt x="80" y="931"/>
                    </a:lnTo>
                    <a:lnTo>
                      <a:pt x="128" y="983"/>
                    </a:lnTo>
                    <a:lnTo>
                      <a:pt x="147" y="1097"/>
                    </a:lnTo>
                    <a:lnTo>
                      <a:pt x="278" y="1325"/>
                    </a:lnTo>
                    <a:lnTo>
                      <a:pt x="287" y="1524"/>
                    </a:lnTo>
                    <a:lnTo>
                      <a:pt x="717" y="1574"/>
                    </a:lnTo>
                    <a:lnTo>
                      <a:pt x="860" y="126"/>
                    </a:lnTo>
                    <a:lnTo>
                      <a:pt x="190" y="0"/>
                    </a:lnTo>
                    <a:close/>
                  </a:path>
                </a:pathLst>
              </a:custGeom>
              <a:solidFill>
                <a:srgbClr val="E6E6E6"/>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1" name="Freeform 118">
                <a:extLst>
                  <a:ext uri="{FF2B5EF4-FFF2-40B4-BE49-F238E27FC236}">
                    <a16:creationId xmlns:a16="http://schemas.microsoft.com/office/drawing/2014/main" id="{47A21DE2-CCBD-0459-A218-3ABD2F58CCC0}"/>
                  </a:ext>
                </a:extLst>
              </p:cNvPr>
              <p:cNvSpPr>
                <a:spLocks/>
              </p:cNvSpPr>
              <p:nvPr/>
            </p:nvSpPr>
            <p:spPr bwMode="auto">
              <a:xfrm>
                <a:off x="3141152" y="3062123"/>
                <a:ext cx="696533" cy="1383729"/>
              </a:xfrm>
              <a:custGeom>
                <a:avLst/>
                <a:gdLst>
                  <a:gd name="T0" fmla="*/ 2147483646 w 746"/>
                  <a:gd name="T1" fmla="*/ 0 h 1482"/>
                  <a:gd name="T2" fmla="*/ 0 w 746"/>
                  <a:gd name="T3" fmla="*/ 2147483646 h 1482"/>
                  <a:gd name="T4" fmla="*/ 2147483646 w 746"/>
                  <a:gd name="T5" fmla="*/ 2147483646 h 1482"/>
                  <a:gd name="T6" fmla="*/ 2147483646 w 746"/>
                  <a:gd name="T7" fmla="*/ 2147483646 h 1482"/>
                  <a:gd name="T8" fmla="*/ 2147483646 w 746"/>
                  <a:gd name="T9" fmla="*/ 2147483646 h 1482"/>
                  <a:gd name="T10" fmla="*/ 2147483646 w 746"/>
                  <a:gd name="T11" fmla="*/ 2147483646 h 1482"/>
                  <a:gd name="T12" fmla="*/ 2147483646 w 746"/>
                  <a:gd name="T13" fmla="*/ 0 h 1482"/>
                  <a:gd name="T14" fmla="*/ 2147483646 w 746"/>
                  <a:gd name="T15" fmla="*/ 0 h 1482"/>
                  <a:gd name="T16" fmla="*/ 0 60000 65536"/>
                  <a:gd name="T17" fmla="*/ 0 60000 65536"/>
                  <a:gd name="T18" fmla="*/ 0 60000 65536"/>
                  <a:gd name="T19" fmla="*/ 0 60000 65536"/>
                  <a:gd name="T20" fmla="*/ 0 60000 65536"/>
                  <a:gd name="T21" fmla="*/ 0 60000 65536"/>
                  <a:gd name="T22" fmla="*/ 0 60000 65536"/>
                  <a:gd name="T23" fmla="*/ 0 60000 65536"/>
                  <a:gd name="T24" fmla="*/ 0 w 746"/>
                  <a:gd name="T25" fmla="*/ 0 h 1482"/>
                  <a:gd name="T26" fmla="*/ 746 w 746"/>
                  <a:gd name="T27" fmla="*/ 1482 h 14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6" h="1482">
                    <a:moveTo>
                      <a:pt x="140" y="0"/>
                    </a:moveTo>
                    <a:lnTo>
                      <a:pt x="0" y="1448"/>
                    </a:lnTo>
                    <a:lnTo>
                      <a:pt x="459" y="1482"/>
                    </a:lnTo>
                    <a:lnTo>
                      <a:pt x="746" y="1474"/>
                    </a:lnTo>
                    <a:lnTo>
                      <a:pt x="703" y="21"/>
                    </a:lnTo>
                    <a:lnTo>
                      <a:pt x="459" y="11"/>
                    </a:lnTo>
                    <a:lnTo>
                      <a:pt x="140"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2" name="Freeform 119">
                <a:extLst>
                  <a:ext uri="{FF2B5EF4-FFF2-40B4-BE49-F238E27FC236}">
                    <a16:creationId xmlns:a16="http://schemas.microsoft.com/office/drawing/2014/main" id="{22A9D1B1-2D86-FE90-9808-658C6D0C94C5}"/>
                  </a:ext>
                </a:extLst>
              </p:cNvPr>
              <p:cNvSpPr>
                <a:spLocks/>
              </p:cNvSpPr>
              <p:nvPr/>
            </p:nvSpPr>
            <p:spPr bwMode="auto">
              <a:xfrm>
                <a:off x="3797536" y="3026643"/>
                <a:ext cx="847791" cy="1409872"/>
              </a:xfrm>
              <a:custGeom>
                <a:avLst/>
                <a:gdLst>
                  <a:gd name="T0" fmla="*/ 0 w 908"/>
                  <a:gd name="T1" fmla="*/ 2147483646 h 1510"/>
                  <a:gd name="T2" fmla="*/ 2147483646 w 908"/>
                  <a:gd name="T3" fmla="*/ 2147483646 h 1510"/>
                  <a:gd name="T4" fmla="*/ 2147483646 w 908"/>
                  <a:gd name="T5" fmla="*/ 2147483646 h 1510"/>
                  <a:gd name="T6" fmla="*/ 2147483646 w 908"/>
                  <a:gd name="T7" fmla="*/ 2147483646 h 1510"/>
                  <a:gd name="T8" fmla="*/ 2147483646 w 908"/>
                  <a:gd name="T9" fmla="*/ 2147483646 h 1510"/>
                  <a:gd name="T10" fmla="*/ 2147483646 w 908"/>
                  <a:gd name="T11" fmla="*/ 2147483646 h 1510"/>
                  <a:gd name="T12" fmla="*/ 2147483646 w 908"/>
                  <a:gd name="T13" fmla="*/ 2147483646 h 1510"/>
                  <a:gd name="T14" fmla="*/ 2147483646 w 908"/>
                  <a:gd name="T15" fmla="*/ 2147483646 h 1510"/>
                  <a:gd name="T16" fmla="*/ 2147483646 w 908"/>
                  <a:gd name="T17" fmla="*/ 2147483646 h 1510"/>
                  <a:gd name="T18" fmla="*/ 2147483646 w 908"/>
                  <a:gd name="T19" fmla="*/ 2147483646 h 1510"/>
                  <a:gd name="T20" fmla="*/ 2147483646 w 908"/>
                  <a:gd name="T21" fmla="*/ 2147483646 h 1510"/>
                  <a:gd name="T22" fmla="*/ 2147483646 w 908"/>
                  <a:gd name="T23" fmla="*/ 2147483646 h 1510"/>
                  <a:gd name="T24" fmla="*/ 2147483646 w 908"/>
                  <a:gd name="T25" fmla="*/ 0 h 1510"/>
                  <a:gd name="T26" fmla="*/ 2147483646 w 908"/>
                  <a:gd name="T27" fmla="*/ 2147483646 h 1510"/>
                  <a:gd name="T28" fmla="*/ 0 w 908"/>
                  <a:gd name="T29" fmla="*/ 2147483646 h 1510"/>
                  <a:gd name="T30" fmla="*/ 0 w 908"/>
                  <a:gd name="T31" fmla="*/ 2147483646 h 15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8"/>
                  <a:gd name="T49" fmla="*/ 0 h 1510"/>
                  <a:gd name="T50" fmla="*/ 908 w 908"/>
                  <a:gd name="T51" fmla="*/ 1510 h 15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8" h="1510">
                    <a:moveTo>
                      <a:pt x="0" y="59"/>
                    </a:moveTo>
                    <a:lnTo>
                      <a:pt x="43" y="1510"/>
                    </a:lnTo>
                    <a:lnTo>
                      <a:pt x="571" y="1491"/>
                    </a:lnTo>
                    <a:lnTo>
                      <a:pt x="566" y="928"/>
                    </a:lnTo>
                    <a:lnTo>
                      <a:pt x="908" y="370"/>
                    </a:lnTo>
                    <a:lnTo>
                      <a:pt x="860" y="330"/>
                    </a:lnTo>
                    <a:lnTo>
                      <a:pt x="780" y="351"/>
                    </a:lnTo>
                    <a:lnTo>
                      <a:pt x="706" y="401"/>
                    </a:lnTo>
                    <a:lnTo>
                      <a:pt x="630" y="199"/>
                    </a:lnTo>
                    <a:lnTo>
                      <a:pt x="594" y="180"/>
                    </a:lnTo>
                    <a:lnTo>
                      <a:pt x="537" y="192"/>
                    </a:lnTo>
                    <a:lnTo>
                      <a:pt x="476" y="125"/>
                    </a:lnTo>
                    <a:lnTo>
                      <a:pt x="492" y="0"/>
                    </a:lnTo>
                    <a:lnTo>
                      <a:pt x="269" y="28"/>
                    </a:lnTo>
                    <a:lnTo>
                      <a:pt x="0" y="59"/>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3" name="Freeform 120">
                <a:extLst>
                  <a:ext uri="{FF2B5EF4-FFF2-40B4-BE49-F238E27FC236}">
                    <a16:creationId xmlns:a16="http://schemas.microsoft.com/office/drawing/2014/main" id="{8EB75F42-F427-226B-55C7-87283CEA7C84}"/>
                  </a:ext>
                </a:extLst>
              </p:cNvPr>
              <p:cNvSpPr>
                <a:spLocks/>
              </p:cNvSpPr>
              <p:nvPr/>
            </p:nvSpPr>
            <p:spPr bwMode="auto">
              <a:xfrm>
                <a:off x="4323204" y="3372108"/>
                <a:ext cx="1899126" cy="1747868"/>
              </a:xfrm>
              <a:custGeom>
                <a:avLst/>
                <a:gdLst>
                  <a:gd name="T0" fmla="*/ 0 w 2034"/>
                  <a:gd name="T1" fmla="*/ 2147483646 h 1872"/>
                  <a:gd name="T2" fmla="*/ 2147483646 w 2034"/>
                  <a:gd name="T3" fmla="*/ 2147483646 h 1872"/>
                  <a:gd name="T4" fmla="*/ 2147483646 w 2034"/>
                  <a:gd name="T5" fmla="*/ 2147483646 h 1872"/>
                  <a:gd name="T6" fmla="*/ 2147483646 w 2034"/>
                  <a:gd name="T7" fmla="*/ 2147483646 h 1872"/>
                  <a:gd name="T8" fmla="*/ 2147483646 w 2034"/>
                  <a:gd name="T9" fmla="*/ 2147483646 h 1872"/>
                  <a:gd name="T10" fmla="*/ 2147483646 w 2034"/>
                  <a:gd name="T11" fmla="*/ 2147483646 h 1872"/>
                  <a:gd name="T12" fmla="*/ 2147483646 w 2034"/>
                  <a:gd name="T13" fmla="*/ 2147483646 h 1872"/>
                  <a:gd name="T14" fmla="*/ 2147483646 w 2034"/>
                  <a:gd name="T15" fmla="*/ 2147483646 h 1872"/>
                  <a:gd name="T16" fmla="*/ 2147483646 w 2034"/>
                  <a:gd name="T17" fmla="*/ 2147483646 h 1872"/>
                  <a:gd name="T18" fmla="*/ 2147483646 w 2034"/>
                  <a:gd name="T19" fmla="*/ 2147483646 h 1872"/>
                  <a:gd name="T20" fmla="*/ 2147483646 w 2034"/>
                  <a:gd name="T21" fmla="*/ 2147483646 h 1872"/>
                  <a:gd name="T22" fmla="*/ 2147483646 w 2034"/>
                  <a:gd name="T23" fmla="*/ 2147483646 h 1872"/>
                  <a:gd name="T24" fmla="*/ 2147483646 w 2034"/>
                  <a:gd name="T25" fmla="*/ 2147483646 h 1872"/>
                  <a:gd name="T26" fmla="*/ 2147483646 w 2034"/>
                  <a:gd name="T27" fmla="*/ 2147483646 h 1872"/>
                  <a:gd name="T28" fmla="*/ 2147483646 w 2034"/>
                  <a:gd name="T29" fmla="*/ 2147483646 h 1872"/>
                  <a:gd name="T30" fmla="*/ 2147483646 w 2034"/>
                  <a:gd name="T31" fmla="*/ 2147483646 h 1872"/>
                  <a:gd name="T32" fmla="*/ 2147483646 w 2034"/>
                  <a:gd name="T33" fmla="*/ 2147483646 h 1872"/>
                  <a:gd name="T34" fmla="*/ 2147483646 w 2034"/>
                  <a:gd name="T35" fmla="*/ 2147483646 h 1872"/>
                  <a:gd name="T36" fmla="*/ 2147483646 w 2034"/>
                  <a:gd name="T37" fmla="*/ 2147483646 h 1872"/>
                  <a:gd name="T38" fmla="*/ 2147483646 w 2034"/>
                  <a:gd name="T39" fmla="*/ 2147483646 h 1872"/>
                  <a:gd name="T40" fmla="*/ 2147483646 w 2034"/>
                  <a:gd name="T41" fmla="*/ 2147483646 h 1872"/>
                  <a:gd name="T42" fmla="*/ 2147483646 w 2034"/>
                  <a:gd name="T43" fmla="*/ 2147483646 h 1872"/>
                  <a:gd name="T44" fmla="*/ 2147483646 w 2034"/>
                  <a:gd name="T45" fmla="*/ 2147483646 h 1872"/>
                  <a:gd name="T46" fmla="*/ 2147483646 w 2034"/>
                  <a:gd name="T47" fmla="*/ 2147483646 h 1872"/>
                  <a:gd name="T48" fmla="*/ 2147483646 w 2034"/>
                  <a:gd name="T49" fmla="*/ 2147483646 h 1872"/>
                  <a:gd name="T50" fmla="*/ 2147483646 w 2034"/>
                  <a:gd name="T51" fmla="*/ 2147483646 h 1872"/>
                  <a:gd name="T52" fmla="*/ 2147483646 w 2034"/>
                  <a:gd name="T53" fmla="*/ 2147483646 h 1872"/>
                  <a:gd name="T54" fmla="*/ 2147483646 w 2034"/>
                  <a:gd name="T55" fmla="*/ 2147483646 h 1872"/>
                  <a:gd name="T56" fmla="*/ 2147483646 w 2034"/>
                  <a:gd name="T57" fmla="*/ 2147483646 h 1872"/>
                  <a:gd name="T58" fmla="*/ 2147483646 w 2034"/>
                  <a:gd name="T59" fmla="*/ 2147483646 h 1872"/>
                  <a:gd name="T60" fmla="*/ 2147483646 w 2034"/>
                  <a:gd name="T61" fmla="*/ 2147483646 h 1872"/>
                  <a:gd name="T62" fmla="*/ 2147483646 w 2034"/>
                  <a:gd name="T63" fmla="*/ 2147483646 h 1872"/>
                  <a:gd name="T64" fmla="*/ 2147483646 w 2034"/>
                  <a:gd name="T65" fmla="*/ 2147483646 h 1872"/>
                  <a:gd name="T66" fmla="*/ 2147483646 w 2034"/>
                  <a:gd name="T67" fmla="*/ 2147483646 h 1872"/>
                  <a:gd name="T68" fmla="*/ 2147483646 w 2034"/>
                  <a:gd name="T69" fmla="*/ 2147483646 h 1872"/>
                  <a:gd name="T70" fmla="*/ 2147483646 w 2034"/>
                  <a:gd name="T71" fmla="*/ 2147483646 h 1872"/>
                  <a:gd name="T72" fmla="*/ 2147483646 w 2034"/>
                  <a:gd name="T73" fmla="*/ 2147483646 h 1872"/>
                  <a:gd name="T74" fmla="*/ 2147483646 w 2034"/>
                  <a:gd name="T75" fmla="*/ 2147483646 h 1872"/>
                  <a:gd name="T76" fmla="*/ 2147483646 w 2034"/>
                  <a:gd name="T77" fmla="*/ 2147483646 h 1872"/>
                  <a:gd name="T78" fmla="*/ 2147483646 w 2034"/>
                  <a:gd name="T79" fmla="*/ 2147483646 h 1872"/>
                  <a:gd name="T80" fmla="*/ 2147483646 w 2034"/>
                  <a:gd name="T81" fmla="*/ 0 h 18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4"/>
                  <a:gd name="T124" fmla="*/ 0 h 1872"/>
                  <a:gd name="T125" fmla="*/ 2034 w 2034"/>
                  <a:gd name="T126" fmla="*/ 1872 h 18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4" h="1872">
                    <a:moveTo>
                      <a:pt x="343" y="0"/>
                    </a:moveTo>
                    <a:lnTo>
                      <a:pt x="0" y="556"/>
                    </a:lnTo>
                    <a:lnTo>
                      <a:pt x="5" y="1078"/>
                    </a:lnTo>
                    <a:lnTo>
                      <a:pt x="55" y="1059"/>
                    </a:lnTo>
                    <a:lnTo>
                      <a:pt x="50" y="1036"/>
                    </a:lnTo>
                    <a:lnTo>
                      <a:pt x="88" y="1002"/>
                    </a:lnTo>
                    <a:lnTo>
                      <a:pt x="124" y="1055"/>
                    </a:lnTo>
                    <a:lnTo>
                      <a:pt x="152" y="1085"/>
                    </a:lnTo>
                    <a:lnTo>
                      <a:pt x="119" y="1112"/>
                    </a:lnTo>
                    <a:lnTo>
                      <a:pt x="93" y="1074"/>
                    </a:lnTo>
                    <a:lnTo>
                      <a:pt x="72" y="1131"/>
                    </a:lnTo>
                    <a:lnTo>
                      <a:pt x="198" y="1176"/>
                    </a:lnTo>
                    <a:lnTo>
                      <a:pt x="229" y="1135"/>
                    </a:lnTo>
                    <a:lnTo>
                      <a:pt x="326" y="1195"/>
                    </a:lnTo>
                    <a:lnTo>
                      <a:pt x="575" y="1180"/>
                    </a:lnTo>
                    <a:lnTo>
                      <a:pt x="580" y="1123"/>
                    </a:lnTo>
                    <a:lnTo>
                      <a:pt x="668" y="1104"/>
                    </a:lnTo>
                    <a:lnTo>
                      <a:pt x="668" y="1074"/>
                    </a:lnTo>
                    <a:lnTo>
                      <a:pt x="782" y="1047"/>
                    </a:lnTo>
                    <a:lnTo>
                      <a:pt x="887" y="1131"/>
                    </a:lnTo>
                    <a:lnTo>
                      <a:pt x="901" y="1188"/>
                    </a:lnTo>
                    <a:lnTo>
                      <a:pt x="937" y="1135"/>
                    </a:lnTo>
                    <a:lnTo>
                      <a:pt x="977" y="1135"/>
                    </a:lnTo>
                    <a:lnTo>
                      <a:pt x="970" y="1180"/>
                    </a:lnTo>
                    <a:lnTo>
                      <a:pt x="1010" y="1180"/>
                    </a:lnTo>
                    <a:lnTo>
                      <a:pt x="1051" y="1294"/>
                    </a:lnTo>
                    <a:lnTo>
                      <a:pt x="1298" y="1283"/>
                    </a:lnTo>
                    <a:lnTo>
                      <a:pt x="1129" y="1323"/>
                    </a:lnTo>
                    <a:lnTo>
                      <a:pt x="1146" y="1347"/>
                    </a:lnTo>
                    <a:lnTo>
                      <a:pt x="1283" y="1340"/>
                    </a:lnTo>
                    <a:lnTo>
                      <a:pt x="1364" y="1354"/>
                    </a:lnTo>
                    <a:lnTo>
                      <a:pt x="1336" y="1283"/>
                    </a:lnTo>
                    <a:lnTo>
                      <a:pt x="1462" y="1283"/>
                    </a:lnTo>
                    <a:lnTo>
                      <a:pt x="1540" y="1368"/>
                    </a:lnTo>
                    <a:lnTo>
                      <a:pt x="1566" y="1373"/>
                    </a:lnTo>
                    <a:lnTo>
                      <a:pt x="1540" y="1444"/>
                    </a:lnTo>
                    <a:lnTo>
                      <a:pt x="1426" y="1425"/>
                    </a:lnTo>
                    <a:lnTo>
                      <a:pt x="1407" y="1373"/>
                    </a:lnTo>
                    <a:lnTo>
                      <a:pt x="1369" y="1373"/>
                    </a:lnTo>
                    <a:lnTo>
                      <a:pt x="1397" y="1444"/>
                    </a:lnTo>
                    <a:lnTo>
                      <a:pt x="1390" y="1570"/>
                    </a:lnTo>
                    <a:lnTo>
                      <a:pt x="1369" y="1750"/>
                    </a:lnTo>
                    <a:lnTo>
                      <a:pt x="1386" y="1781"/>
                    </a:lnTo>
                    <a:lnTo>
                      <a:pt x="1336" y="1796"/>
                    </a:lnTo>
                    <a:lnTo>
                      <a:pt x="1329" y="1838"/>
                    </a:lnTo>
                    <a:lnTo>
                      <a:pt x="1376" y="1872"/>
                    </a:lnTo>
                    <a:lnTo>
                      <a:pt x="1407" y="1829"/>
                    </a:lnTo>
                    <a:lnTo>
                      <a:pt x="1402" y="1788"/>
                    </a:lnTo>
                    <a:lnTo>
                      <a:pt x="1512" y="1736"/>
                    </a:lnTo>
                    <a:lnTo>
                      <a:pt x="1604" y="1729"/>
                    </a:lnTo>
                    <a:lnTo>
                      <a:pt x="1614" y="1679"/>
                    </a:lnTo>
                    <a:lnTo>
                      <a:pt x="1723" y="1641"/>
                    </a:lnTo>
                    <a:lnTo>
                      <a:pt x="1699" y="1570"/>
                    </a:lnTo>
                    <a:lnTo>
                      <a:pt x="1645" y="1591"/>
                    </a:lnTo>
                    <a:lnTo>
                      <a:pt x="1609" y="1598"/>
                    </a:lnTo>
                    <a:lnTo>
                      <a:pt x="1635" y="1539"/>
                    </a:lnTo>
                    <a:lnTo>
                      <a:pt x="1704" y="1475"/>
                    </a:lnTo>
                    <a:lnTo>
                      <a:pt x="1759" y="1456"/>
                    </a:lnTo>
                    <a:lnTo>
                      <a:pt x="1832" y="1468"/>
                    </a:lnTo>
                    <a:lnTo>
                      <a:pt x="1828" y="1425"/>
                    </a:lnTo>
                    <a:lnTo>
                      <a:pt x="1851" y="1387"/>
                    </a:lnTo>
                    <a:lnTo>
                      <a:pt x="1932" y="1347"/>
                    </a:lnTo>
                    <a:lnTo>
                      <a:pt x="2034" y="1202"/>
                    </a:lnTo>
                    <a:lnTo>
                      <a:pt x="2015" y="1161"/>
                    </a:lnTo>
                    <a:lnTo>
                      <a:pt x="1880" y="1228"/>
                    </a:lnTo>
                    <a:lnTo>
                      <a:pt x="1754" y="1192"/>
                    </a:lnTo>
                    <a:lnTo>
                      <a:pt x="1578" y="1178"/>
                    </a:lnTo>
                    <a:lnTo>
                      <a:pt x="1512" y="1109"/>
                    </a:lnTo>
                    <a:lnTo>
                      <a:pt x="1464" y="1062"/>
                    </a:lnTo>
                    <a:lnTo>
                      <a:pt x="1305" y="568"/>
                    </a:lnTo>
                    <a:lnTo>
                      <a:pt x="1238" y="568"/>
                    </a:lnTo>
                    <a:lnTo>
                      <a:pt x="1086" y="409"/>
                    </a:lnTo>
                    <a:lnTo>
                      <a:pt x="1060" y="404"/>
                    </a:lnTo>
                    <a:lnTo>
                      <a:pt x="1024" y="283"/>
                    </a:lnTo>
                    <a:lnTo>
                      <a:pt x="986" y="216"/>
                    </a:lnTo>
                    <a:lnTo>
                      <a:pt x="965" y="114"/>
                    </a:lnTo>
                    <a:lnTo>
                      <a:pt x="782" y="119"/>
                    </a:lnTo>
                    <a:lnTo>
                      <a:pt x="649" y="119"/>
                    </a:lnTo>
                    <a:lnTo>
                      <a:pt x="535" y="76"/>
                    </a:lnTo>
                    <a:lnTo>
                      <a:pt x="525" y="45"/>
                    </a:lnTo>
                    <a:lnTo>
                      <a:pt x="343"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4" name="Freeform 121">
                <a:extLst>
                  <a:ext uri="{FF2B5EF4-FFF2-40B4-BE49-F238E27FC236}">
                    <a16:creationId xmlns:a16="http://schemas.microsoft.com/office/drawing/2014/main" id="{CDA8CFC6-DF8E-F9FE-0E88-CFB0BB247F7D}"/>
                  </a:ext>
                </a:extLst>
              </p:cNvPr>
              <p:cNvSpPr>
                <a:spLocks/>
              </p:cNvSpPr>
              <p:nvPr/>
            </p:nvSpPr>
            <p:spPr bwMode="auto">
              <a:xfrm>
                <a:off x="5199939" y="2443086"/>
                <a:ext cx="1920601" cy="2077461"/>
              </a:xfrm>
              <a:custGeom>
                <a:avLst/>
                <a:gdLst>
                  <a:gd name="T0" fmla="*/ 0 w 2057"/>
                  <a:gd name="T1" fmla="*/ 2147483646 h 2225"/>
                  <a:gd name="T2" fmla="*/ 2147483646 w 2057"/>
                  <a:gd name="T3" fmla="*/ 2147483646 h 2225"/>
                  <a:gd name="T4" fmla="*/ 2147483646 w 2057"/>
                  <a:gd name="T5" fmla="*/ 2147483646 h 2225"/>
                  <a:gd name="T6" fmla="*/ 2147483646 w 2057"/>
                  <a:gd name="T7" fmla="*/ 2147483646 h 2225"/>
                  <a:gd name="T8" fmla="*/ 2147483646 w 2057"/>
                  <a:gd name="T9" fmla="*/ 2147483646 h 2225"/>
                  <a:gd name="T10" fmla="*/ 2147483646 w 2057"/>
                  <a:gd name="T11" fmla="*/ 2147483646 h 2225"/>
                  <a:gd name="T12" fmla="*/ 2147483646 w 2057"/>
                  <a:gd name="T13" fmla="*/ 2147483646 h 2225"/>
                  <a:gd name="T14" fmla="*/ 2147483646 w 2057"/>
                  <a:gd name="T15" fmla="*/ 2147483646 h 2225"/>
                  <a:gd name="T16" fmla="*/ 2147483646 w 2057"/>
                  <a:gd name="T17" fmla="*/ 2147483646 h 2225"/>
                  <a:gd name="T18" fmla="*/ 2147483646 w 2057"/>
                  <a:gd name="T19" fmla="*/ 2147483646 h 2225"/>
                  <a:gd name="T20" fmla="*/ 2147483646 w 2057"/>
                  <a:gd name="T21" fmla="*/ 2147483646 h 2225"/>
                  <a:gd name="T22" fmla="*/ 2147483646 w 2057"/>
                  <a:gd name="T23" fmla="*/ 2147483646 h 2225"/>
                  <a:gd name="T24" fmla="*/ 2147483646 w 2057"/>
                  <a:gd name="T25" fmla="*/ 2147483646 h 2225"/>
                  <a:gd name="T26" fmla="*/ 2147483646 w 2057"/>
                  <a:gd name="T27" fmla="*/ 2147483646 h 2225"/>
                  <a:gd name="T28" fmla="*/ 2147483646 w 2057"/>
                  <a:gd name="T29" fmla="*/ 2147483646 h 2225"/>
                  <a:gd name="T30" fmla="*/ 2147483646 w 2057"/>
                  <a:gd name="T31" fmla="*/ 2147483646 h 2225"/>
                  <a:gd name="T32" fmla="*/ 2147483646 w 2057"/>
                  <a:gd name="T33" fmla="*/ 2147483646 h 2225"/>
                  <a:gd name="T34" fmla="*/ 2147483646 w 2057"/>
                  <a:gd name="T35" fmla="*/ 2147483646 h 2225"/>
                  <a:gd name="T36" fmla="*/ 2147483646 w 2057"/>
                  <a:gd name="T37" fmla="*/ 2147483646 h 2225"/>
                  <a:gd name="T38" fmla="*/ 2147483646 w 2057"/>
                  <a:gd name="T39" fmla="*/ 2147483646 h 2225"/>
                  <a:gd name="T40" fmla="*/ 2147483646 w 2057"/>
                  <a:gd name="T41" fmla="*/ 2147483646 h 2225"/>
                  <a:gd name="T42" fmla="*/ 2147483646 w 2057"/>
                  <a:gd name="T43" fmla="*/ 2147483646 h 2225"/>
                  <a:gd name="T44" fmla="*/ 2147483646 w 2057"/>
                  <a:gd name="T45" fmla="*/ 2147483646 h 2225"/>
                  <a:gd name="T46" fmla="*/ 2147483646 w 2057"/>
                  <a:gd name="T47" fmla="*/ 2147483646 h 2225"/>
                  <a:gd name="T48" fmla="*/ 2147483646 w 2057"/>
                  <a:gd name="T49" fmla="*/ 2147483646 h 2225"/>
                  <a:gd name="T50" fmla="*/ 2147483646 w 2057"/>
                  <a:gd name="T51" fmla="*/ 2147483646 h 2225"/>
                  <a:gd name="T52" fmla="*/ 2147483646 w 2057"/>
                  <a:gd name="T53" fmla="*/ 2147483646 h 2225"/>
                  <a:gd name="T54" fmla="*/ 2147483646 w 2057"/>
                  <a:gd name="T55" fmla="*/ 2147483646 h 2225"/>
                  <a:gd name="T56" fmla="*/ 2147483646 w 2057"/>
                  <a:gd name="T57" fmla="*/ 2147483646 h 2225"/>
                  <a:gd name="T58" fmla="*/ 2147483646 w 2057"/>
                  <a:gd name="T59" fmla="*/ 2147483646 h 2225"/>
                  <a:gd name="T60" fmla="*/ 2147483646 w 2057"/>
                  <a:gd name="T61" fmla="*/ 2147483646 h 2225"/>
                  <a:gd name="T62" fmla="*/ 2147483646 w 2057"/>
                  <a:gd name="T63" fmla="*/ 2147483646 h 2225"/>
                  <a:gd name="T64" fmla="*/ 2147483646 w 2057"/>
                  <a:gd name="T65" fmla="*/ 2147483646 h 2225"/>
                  <a:gd name="T66" fmla="*/ 2147483646 w 2057"/>
                  <a:gd name="T67" fmla="*/ 2147483646 h 2225"/>
                  <a:gd name="T68" fmla="*/ 2147483646 w 2057"/>
                  <a:gd name="T69" fmla="*/ 2147483646 h 2225"/>
                  <a:gd name="T70" fmla="*/ 2147483646 w 2057"/>
                  <a:gd name="T71" fmla="*/ 2147483646 h 2225"/>
                  <a:gd name="T72" fmla="*/ 2147483646 w 2057"/>
                  <a:gd name="T73" fmla="*/ 2147483646 h 2225"/>
                  <a:gd name="T74" fmla="*/ 2147483646 w 2057"/>
                  <a:gd name="T75" fmla="*/ 2147483646 h 2225"/>
                  <a:gd name="T76" fmla="*/ 2147483646 w 2057"/>
                  <a:gd name="T77" fmla="*/ 2147483646 h 2225"/>
                  <a:gd name="T78" fmla="*/ 2147483646 w 2057"/>
                  <a:gd name="T79" fmla="*/ 2147483646 h 2225"/>
                  <a:gd name="T80" fmla="*/ 2147483646 w 2057"/>
                  <a:gd name="T81" fmla="*/ 2147483646 h 2225"/>
                  <a:gd name="T82" fmla="*/ 2147483646 w 2057"/>
                  <a:gd name="T83" fmla="*/ 2147483646 h 2225"/>
                  <a:gd name="T84" fmla="*/ 2147483646 w 2057"/>
                  <a:gd name="T85" fmla="*/ 2147483646 h 2225"/>
                  <a:gd name="T86" fmla="*/ 2147483646 w 2057"/>
                  <a:gd name="T87" fmla="*/ 2147483646 h 2225"/>
                  <a:gd name="T88" fmla="*/ 2147483646 w 2057"/>
                  <a:gd name="T89" fmla="*/ 2147483646 h 2225"/>
                  <a:gd name="T90" fmla="*/ 2147483646 w 2057"/>
                  <a:gd name="T91" fmla="*/ 2147483646 h 2225"/>
                  <a:gd name="T92" fmla="*/ 2147483646 w 2057"/>
                  <a:gd name="T93" fmla="*/ 2147483646 h 2225"/>
                  <a:gd name="T94" fmla="*/ 2147483646 w 2057"/>
                  <a:gd name="T95" fmla="*/ 0 h 2225"/>
                  <a:gd name="T96" fmla="*/ 2147483646 w 2057"/>
                  <a:gd name="T97" fmla="*/ 2147483646 h 2225"/>
                  <a:gd name="T98" fmla="*/ 2147483646 w 2057"/>
                  <a:gd name="T99" fmla="*/ 2147483646 h 2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57"/>
                  <a:gd name="T151" fmla="*/ 0 h 2225"/>
                  <a:gd name="T152" fmla="*/ 2057 w 2057"/>
                  <a:gd name="T153" fmla="*/ 2225 h 22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57" h="2225">
                    <a:moveTo>
                      <a:pt x="21" y="66"/>
                    </a:moveTo>
                    <a:lnTo>
                      <a:pt x="0" y="183"/>
                    </a:lnTo>
                    <a:lnTo>
                      <a:pt x="62" y="264"/>
                    </a:lnTo>
                    <a:lnTo>
                      <a:pt x="62" y="342"/>
                    </a:lnTo>
                    <a:lnTo>
                      <a:pt x="119" y="342"/>
                    </a:lnTo>
                    <a:lnTo>
                      <a:pt x="152" y="416"/>
                    </a:lnTo>
                    <a:lnTo>
                      <a:pt x="135" y="496"/>
                    </a:lnTo>
                    <a:lnTo>
                      <a:pt x="95" y="511"/>
                    </a:lnTo>
                    <a:lnTo>
                      <a:pt x="62" y="541"/>
                    </a:lnTo>
                    <a:lnTo>
                      <a:pt x="104" y="532"/>
                    </a:lnTo>
                    <a:lnTo>
                      <a:pt x="112" y="570"/>
                    </a:lnTo>
                    <a:lnTo>
                      <a:pt x="95" y="598"/>
                    </a:lnTo>
                    <a:lnTo>
                      <a:pt x="218" y="634"/>
                    </a:lnTo>
                    <a:lnTo>
                      <a:pt x="259" y="708"/>
                    </a:lnTo>
                    <a:lnTo>
                      <a:pt x="382" y="838"/>
                    </a:lnTo>
                    <a:lnTo>
                      <a:pt x="311" y="1043"/>
                    </a:lnTo>
                    <a:lnTo>
                      <a:pt x="247" y="1052"/>
                    </a:lnTo>
                    <a:lnTo>
                      <a:pt x="237" y="1130"/>
                    </a:lnTo>
                    <a:lnTo>
                      <a:pt x="292" y="1211"/>
                    </a:lnTo>
                    <a:lnTo>
                      <a:pt x="378" y="1358"/>
                    </a:lnTo>
                    <a:lnTo>
                      <a:pt x="366" y="1408"/>
                    </a:lnTo>
                    <a:lnTo>
                      <a:pt x="418" y="1458"/>
                    </a:lnTo>
                    <a:lnTo>
                      <a:pt x="366" y="1563"/>
                    </a:lnTo>
                    <a:lnTo>
                      <a:pt x="525" y="2057"/>
                    </a:lnTo>
                    <a:lnTo>
                      <a:pt x="637" y="2173"/>
                    </a:lnTo>
                    <a:lnTo>
                      <a:pt x="820" y="2190"/>
                    </a:lnTo>
                    <a:lnTo>
                      <a:pt x="938" y="2225"/>
                    </a:lnTo>
                    <a:lnTo>
                      <a:pt x="1076" y="2159"/>
                    </a:lnTo>
                    <a:lnTo>
                      <a:pt x="1095" y="2197"/>
                    </a:lnTo>
                    <a:lnTo>
                      <a:pt x="1402" y="2095"/>
                    </a:lnTo>
                    <a:lnTo>
                      <a:pt x="1409" y="1985"/>
                    </a:lnTo>
                    <a:lnTo>
                      <a:pt x="1385" y="1833"/>
                    </a:lnTo>
                    <a:lnTo>
                      <a:pt x="1430" y="1729"/>
                    </a:lnTo>
                    <a:lnTo>
                      <a:pt x="1480" y="1715"/>
                    </a:lnTo>
                    <a:lnTo>
                      <a:pt x="1487" y="1627"/>
                    </a:lnTo>
                    <a:lnTo>
                      <a:pt x="1463" y="1591"/>
                    </a:lnTo>
                    <a:lnTo>
                      <a:pt x="1627" y="1532"/>
                    </a:lnTo>
                    <a:lnTo>
                      <a:pt x="1632" y="1494"/>
                    </a:lnTo>
                    <a:lnTo>
                      <a:pt x="1692" y="1494"/>
                    </a:lnTo>
                    <a:lnTo>
                      <a:pt x="1765" y="1401"/>
                    </a:lnTo>
                    <a:lnTo>
                      <a:pt x="1713" y="1335"/>
                    </a:lnTo>
                    <a:lnTo>
                      <a:pt x="1611" y="1328"/>
                    </a:lnTo>
                    <a:lnTo>
                      <a:pt x="1409" y="1577"/>
                    </a:lnTo>
                    <a:lnTo>
                      <a:pt x="1316" y="1838"/>
                    </a:lnTo>
                    <a:lnTo>
                      <a:pt x="1347" y="1582"/>
                    </a:lnTo>
                    <a:lnTo>
                      <a:pt x="1357" y="1489"/>
                    </a:lnTo>
                    <a:lnTo>
                      <a:pt x="1440" y="1430"/>
                    </a:lnTo>
                    <a:lnTo>
                      <a:pt x="1475" y="1297"/>
                    </a:lnTo>
                    <a:lnTo>
                      <a:pt x="1542" y="1268"/>
                    </a:lnTo>
                    <a:lnTo>
                      <a:pt x="1568" y="1233"/>
                    </a:lnTo>
                    <a:lnTo>
                      <a:pt x="1955" y="1019"/>
                    </a:lnTo>
                    <a:lnTo>
                      <a:pt x="1986" y="817"/>
                    </a:lnTo>
                    <a:lnTo>
                      <a:pt x="2041" y="765"/>
                    </a:lnTo>
                    <a:lnTo>
                      <a:pt x="2057" y="708"/>
                    </a:lnTo>
                    <a:lnTo>
                      <a:pt x="2000" y="651"/>
                    </a:lnTo>
                    <a:lnTo>
                      <a:pt x="1551" y="940"/>
                    </a:lnTo>
                    <a:lnTo>
                      <a:pt x="1492" y="933"/>
                    </a:lnTo>
                    <a:lnTo>
                      <a:pt x="1492" y="853"/>
                    </a:lnTo>
                    <a:lnTo>
                      <a:pt x="1440" y="822"/>
                    </a:lnTo>
                    <a:lnTo>
                      <a:pt x="1459" y="912"/>
                    </a:lnTo>
                    <a:lnTo>
                      <a:pt x="1497" y="1052"/>
                    </a:lnTo>
                    <a:lnTo>
                      <a:pt x="1425" y="1021"/>
                    </a:lnTo>
                    <a:lnTo>
                      <a:pt x="1347" y="1045"/>
                    </a:lnTo>
                    <a:lnTo>
                      <a:pt x="1271" y="986"/>
                    </a:lnTo>
                    <a:lnTo>
                      <a:pt x="1238" y="1009"/>
                    </a:lnTo>
                    <a:lnTo>
                      <a:pt x="1171" y="924"/>
                    </a:lnTo>
                    <a:lnTo>
                      <a:pt x="1090" y="817"/>
                    </a:lnTo>
                    <a:lnTo>
                      <a:pt x="1067" y="720"/>
                    </a:lnTo>
                    <a:lnTo>
                      <a:pt x="1109" y="720"/>
                    </a:lnTo>
                    <a:lnTo>
                      <a:pt x="1114" y="672"/>
                    </a:lnTo>
                    <a:lnTo>
                      <a:pt x="1250" y="686"/>
                    </a:lnTo>
                    <a:lnTo>
                      <a:pt x="1342" y="672"/>
                    </a:lnTo>
                    <a:lnTo>
                      <a:pt x="1311" y="563"/>
                    </a:lnTo>
                    <a:lnTo>
                      <a:pt x="1159" y="416"/>
                    </a:lnTo>
                    <a:lnTo>
                      <a:pt x="1157" y="342"/>
                    </a:lnTo>
                    <a:lnTo>
                      <a:pt x="1090" y="349"/>
                    </a:lnTo>
                    <a:lnTo>
                      <a:pt x="1045" y="211"/>
                    </a:lnTo>
                    <a:lnTo>
                      <a:pt x="984" y="190"/>
                    </a:lnTo>
                    <a:lnTo>
                      <a:pt x="962" y="131"/>
                    </a:lnTo>
                    <a:lnTo>
                      <a:pt x="877" y="109"/>
                    </a:lnTo>
                    <a:lnTo>
                      <a:pt x="927" y="197"/>
                    </a:lnTo>
                    <a:lnTo>
                      <a:pt x="955" y="275"/>
                    </a:lnTo>
                    <a:lnTo>
                      <a:pt x="865" y="380"/>
                    </a:lnTo>
                    <a:lnTo>
                      <a:pt x="763" y="328"/>
                    </a:lnTo>
                    <a:lnTo>
                      <a:pt x="722" y="356"/>
                    </a:lnTo>
                    <a:lnTo>
                      <a:pt x="689" y="349"/>
                    </a:lnTo>
                    <a:lnTo>
                      <a:pt x="701" y="275"/>
                    </a:lnTo>
                    <a:lnTo>
                      <a:pt x="651" y="275"/>
                    </a:lnTo>
                    <a:lnTo>
                      <a:pt x="615" y="74"/>
                    </a:lnTo>
                    <a:lnTo>
                      <a:pt x="582" y="78"/>
                    </a:lnTo>
                    <a:lnTo>
                      <a:pt x="561" y="116"/>
                    </a:lnTo>
                    <a:lnTo>
                      <a:pt x="463" y="109"/>
                    </a:lnTo>
                    <a:lnTo>
                      <a:pt x="430" y="74"/>
                    </a:lnTo>
                    <a:lnTo>
                      <a:pt x="373" y="50"/>
                    </a:lnTo>
                    <a:lnTo>
                      <a:pt x="356" y="14"/>
                    </a:lnTo>
                    <a:lnTo>
                      <a:pt x="180" y="0"/>
                    </a:lnTo>
                    <a:lnTo>
                      <a:pt x="223" y="28"/>
                    </a:lnTo>
                    <a:lnTo>
                      <a:pt x="214" y="50"/>
                    </a:lnTo>
                    <a:lnTo>
                      <a:pt x="112" y="50"/>
                    </a:lnTo>
                    <a:lnTo>
                      <a:pt x="21" y="66"/>
                    </a:lnTo>
                    <a:close/>
                  </a:path>
                </a:pathLst>
              </a:custGeom>
              <a:solidFill>
                <a:srgbClr val="E6E6E6"/>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5" name="Freeform 122">
                <a:extLst>
                  <a:ext uri="{FF2B5EF4-FFF2-40B4-BE49-F238E27FC236}">
                    <a16:creationId xmlns:a16="http://schemas.microsoft.com/office/drawing/2014/main" id="{64D6DA4C-A613-D40A-7C9B-9B73B74754F2}"/>
                  </a:ext>
                </a:extLst>
              </p:cNvPr>
              <p:cNvSpPr>
                <a:spLocks/>
              </p:cNvSpPr>
              <p:nvPr/>
            </p:nvSpPr>
            <p:spPr bwMode="auto">
              <a:xfrm>
                <a:off x="6018785" y="2436551"/>
                <a:ext cx="1135367" cy="988778"/>
              </a:xfrm>
              <a:custGeom>
                <a:avLst/>
                <a:gdLst>
                  <a:gd name="T0" fmla="*/ 2147483646 w 1216"/>
                  <a:gd name="T1" fmla="*/ 0 h 1059"/>
                  <a:gd name="T2" fmla="*/ 0 w 1216"/>
                  <a:gd name="T3" fmla="*/ 2147483646 h 1059"/>
                  <a:gd name="T4" fmla="*/ 2147483646 w 1216"/>
                  <a:gd name="T5" fmla="*/ 2147483646 h 1059"/>
                  <a:gd name="T6" fmla="*/ 2147483646 w 1216"/>
                  <a:gd name="T7" fmla="*/ 2147483646 h 1059"/>
                  <a:gd name="T8" fmla="*/ 2147483646 w 1216"/>
                  <a:gd name="T9" fmla="*/ 2147483646 h 1059"/>
                  <a:gd name="T10" fmla="*/ 2147483646 w 1216"/>
                  <a:gd name="T11" fmla="*/ 2147483646 h 1059"/>
                  <a:gd name="T12" fmla="*/ 2147483646 w 1216"/>
                  <a:gd name="T13" fmla="*/ 2147483646 h 1059"/>
                  <a:gd name="T14" fmla="*/ 2147483646 w 1216"/>
                  <a:gd name="T15" fmla="*/ 2147483646 h 1059"/>
                  <a:gd name="T16" fmla="*/ 2147483646 w 1216"/>
                  <a:gd name="T17" fmla="*/ 2147483646 h 1059"/>
                  <a:gd name="T18" fmla="*/ 2147483646 w 1216"/>
                  <a:gd name="T19" fmla="*/ 2147483646 h 1059"/>
                  <a:gd name="T20" fmla="*/ 2147483646 w 1216"/>
                  <a:gd name="T21" fmla="*/ 2147483646 h 1059"/>
                  <a:gd name="T22" fmla="*/ 2147483646 w 1216"/>
                  <a:gd name="T23" fmla="*/ 2147483646 h 1059"/>
                  <a:gd name="T24" fmla="*/ 2147483646 w 1216"/>
                  <a:gd name="T25" fmla="*/ 2147483646 h 1059"/>
                  <a:gd name="T26" fmla="*/ 2147483646 w 1216"/>
                  <a:gd name="T27" fmla="*/ 2147483646 h 1059"/>
                  <a:gd name="T28" fmla="*/ 2147483646 w 1216"/>
                  <a:gd name="T29" fmla="*/ 2147483646 h 1059"/>
                  <a:gd name="T30" fmla="*/ 2147483646 w 1216"/>
                  <a:gd name="T31" fmla="*/ 2147483646 h 1059"/>
                  <a:gd name="T32" fmla="*/ 2147483646 w 1216"/>
                  <a:gd name="T33" fmla="*/ 2147483646 h 1059"/>
                  <a:gd name="T34" fmla="*/ 2147483646 w 1216"/>
                  <a:gd name="T35" fmla="*/ 2147483646 h 1059"/>
                  <a:gd name="T36" fmla="*/ 2147483646 w 1216"/>
                  <a:gd name="T37" fmla="*/ 2147483646 h 1059"/>
                  <a:gd name="T38" fmla="*/ 2147483646 w 1216"/>
                  <a:gd name="T39" fmla="*/ 2147483646 h 1059"/>
                  <a:gd name="T40" fmla="*/ 2147483646 w 1216"/>
                  <a:gd name="T41" fmla="*/ 2147483646 h 1059"/>
                  <a:gd name="T42" fmla="*/ 2147483646 w 1216"/>
                  <a:gd name="T43" fmla="*/ 2147483646 h 1059"/>
                  <a:gd name="T44" fmla="*/ 2147483646 w 1216"/>
                  <a:gd name="T45" fmla="*/ 2147483646 h 1059"/>
                  <a:gd name="T46" fmla="*/ 2147483646 w 1216"/>
                  <a:gd name="T47" fmla="*/ 2147483646 h 1059"/>
                  <a:gd name="T48" fmla="*/ 2147483646 w 1216"/>
                  <a:gd name="T49" fmla="*/ 2147483646 h 1059"/>
                  <a:gd name="T50" fmla="*/ 2147483646 w 1216"/>
                  <a:gd name="T51" fmla="*/ 2147483646 h 1059"/>
                  <a:gd name="T52" fmla="*/ 2147483646 w 1216"/>
                  <a:gd name="T53" fmla="*/ 2147483646 h 1059"/>
                  <a:gd name="T54" fmla="*/ 2147483646 w 1216"/>
                  <a:gd name="T55" fmla="*/ 2147483646 h 1059"/>
                  <a:gd name="T56" fmla="*/ 2147483646 w 1216"/>
                  <a:gd name="T57" fmla="*/ 2147483646 h 1059"/>
                  <a:gd name="T58" fmla="*/ 2147483646 w 1216"/>
                  <a:gd name="T59" fmla="*/ 2147483646 h 1059"/>
                  <a:gd name="T60" fmla="*/ 2147483646 w 1216"/>
                  <a:gd name="T61" fmla="*/ 2147483646 h 1059"/>
                  <a:gd name="T62" fmla="*/ 2147483646 w 1216"/>
                  <a:gd name="T63" fmla="*/ 2147483646 h 1059"/>
                  <a:gd name="T64" fmla="*/ 2147483646 w 1216"/>
                  <a:gd name="T65" fmla="*/ 2147483646 h 1059"/>
                  <a:gd name="T66" fmla="*/ 2147483646 w 1216"/>
                  <a:gd name="T67" fmla="*/ 2147483646 h 1059"/>
                  <a:gd name="T68" fmla="*/ 2147483646 w 1216"/>
                  <a:gd name="T69" fmla="*/ 2147483646 h 1059"/>
                  <a:gd name="T70" fmla="*/ 2147483646 w 1216"/>
                  <a:gd name="T71" fmla="*/ 2147483646 h 1059"/>
                  <a:gd name="T72" fmla="*/ 2147483646 w 1216"/>
                  <a:gd name="T73" fmla="*/ 2147483646 h 1059"/>
                  <a:gd name="T74" fmla="*/ 2147483646 w 1216"/>
                  <a:gd name="T75" fmla="*/ 2147483646 h 1059"/>
                  <a:gd name="T76" fmla="*/ 2147483646 w 1216"/>
                  <a:gd name="T77" fmla="*/ 2147483646 h 1059"/>
                  <a:gd name="T78" fmla="*/ 2147483646 w 1216"/>
                  <a:gd name="T79" fmla="*/ 2147483646 h 1059"/>
                  <a:gd name="T80" fmla="*/ 2147483646 w 1216"/>
                  <a:gd name="T81" fmla="*/ 2147483646 h 1059"/>
                  <a:gd name="T82" fmla="*/ 2147483646 w 1216"/>
                  <a:gd name="T83" fmla="*/ 2147483646 h 1059"/>
                  <a:gd name="T84" fmla="*/ 2147483646 w 1216"/>
                  <a:gd name="T85" fmla="*/ 2147483646 h 1059"/>
                  <a:gd name="T86" fmla="*/ 2147483646 w 1216"/>
                  <a:gd name="T87" fmla="*/ 2147483646 h 1059"/>
                  <a:gd name="T88" fmla="*/ 2147483646 w 1216"/>
                  <a:gd name="T89" fmla="*/ 2147483646 h 1059"/>
                  <a:gd name="T90" fmla="*/ 2147483646 w 1216"/>
                  <a:gd name="T91" fmla="*/ 2147483646 h 1059"/>
                  <a:gd name="T92" fmla="*/ 2147483646 w 1216"/>
                  <a:gd name="T93" fmla="*/ 2147483646 h 1059"/>
                  <a:gd name="T94" fmla="*/ 2147483646 w 1216"/>
                  <a:gd name="T95" fmla="*/ 2147483646 h 1059"/>
                  <a:gd name="T96" fmla="*/ 2147483646 w 1216"/>
                  <a:gd name="T97" fmla="*/ 2147483646 h 1059"/>
                  <a:gd name="T98" fmla="*/ 2147483646 w 1216"/>
                  <a:gd name="T99" fmla="*/ 0 h 1059"/>
                  <a:gd name="T100" fmla="*/ 2147483646 w 1216"/>
                  <a:gd name="T101" fmla="*/ 0 h 10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16"/>
                  <a:gd name="T154" fmla="*/ 0 h 1059"/>
                  <a:gd name="T155" fmla="*/ 1216 w 1216"/>
                  <a:gd name="T156" fmla="*/ 1059 h 10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16" h="1059">
                    <a:moveTo>
                      <a:pt x="21" y="0"/>
                    </a:moveTo>
                    <a:lnTo>
                      <a:pt x="0" y="116"/>
                    </a:lnTo>
                    <a:lnTo>
                      <a:pt x="85" y="140"/>
                    </a:lnTo>
                    <a:lnTo>
                      <a:pt x="107" y="197"/>
                    </a:lnTo>
                    <a:lnTo>
                      <a:pt x="168" y="218"/>
                    </a:lnTo>
                    <a:lnTo>
                      <a:pt x="213" y="356"/>
                    </a:lnTo>
                    <a:lnTo>
                      <a:pt x="278" y="349"/>
                    </a:lnTo>
                    <a:lnTo>
                      <a:pt x="282" y="423"/>
                    </a:lnTo>
                    <a:lnTo>
                      <a:pt x="434" y="570"/>
                    </a:lnTo>
                    <a:lnTo>
                      <a:pt x="463" y="679"/>
                    </a:lnTo>
                    <a:lnTo>
                      <a:pt x="368" y="693"/>
                    </a:lnTo>
                    <a:lnTo>
                      <a:pt x="259" y="679"/>
                    </a:lnTo>
                    <a:lnTo>
                      <a:pt x="237" y="679"/>
                    </a:lnTo>
                    <a:lnTo>
                      <a:pt x="232" y="727"/>
                    </a:lnTo>
                    <a:lnTo>
                      <a:pt x="192" y="727"/>
                    </a:lnTo>
                    <a:lnTo>
                      <a:pt x="199" y="765"/>
                    </a:lnTo>
                    <a:lnTo>
                      <a:pt x="213" y="824"/>
                    </a:lnTo>
                    <a:lnTo>
                      <a:pt x="361" y="1019"/>
                    </a:lnTo>
                    <a:lnTo>
                      <a:pt x="394" y="993"/>
                    </a:lnTo>
                    <a:lnTo>
                      <a:pt x="468" y="1054"/>
                    </a:lnTo>
                    <a:lnTo>
                      <a:pt x="548" y="1028"/>
                    </a:lnTo>
                    <a:lnTo>
                      <a:pt x="620" y="1059"/>
                    </a:lnTo>
                    <a:lnTo>
                      <a:pt x="577" y="881"/>
                    </a:lnTo>
                    <a:lnTo>
                      <a:pt x="563" y="831"/>
                    </a:lnTo>
                    <a:lnTo>
                      <a:pt x="615" y="860"/>
                    </a:lnTo>
                    <a:lnTo>
                      <a:pt x="615" y="940"/>
                    </a:lnTo>
                    <a:lnTo>
                      <a:pt x="677" y="947"/>
                    </a:lnTo>
                    <a:lnTo>
                      <a:pt x="1123" y="658"/>
                    </a:lnTo>
                    <a:lnTo>
                      <a:pt x="1180" y="715"/>
                    </a:lnTo>
                    <a:lnTo>
                      <a:pt x="1216" y="646"/>
                    </a:lnTo>
                    <a:lnTo>
                      <a:pt x="1188" y="584"/>
                    </a:lnTo>
                    <a:lnTo>
                      <a:pt x="1114" y="465"/>
                    </a:lnTo>
                    <a:lnTo>
                      <a:pt x="1028" y="461"/>
                    </a:lnTo>
                    <a:lnTo>
                      <a:pt x="888" y="472"/>
                    </a:lnTo>
                    <a:lnTo>
                      <a:pt x="900" y="392"/>
                    </a:lnTo>
                    <a:lnTo>
                      <a:pt x="810" y="415"/>
                    </a:lnTo>
                    <a:lnTo>
                      <a:pt x="684" y="472"/>
                    </a:lnTo>
                    <a:lnTo>
                      <a:pt x="655" y="415"/>
                    </a:lnTo>
                    <a:lnTo>
                      <a:pt x="610" y="430"/>
                    </a:lnTo>
                    <a:lnTo>
                      <a:pt x="537" y="406"/>
                    </a:lnTo>
                    <a:lnTo>
                      <a:pt x="475" y="401"/>
                    </a:lnTo>
                    <a:lnTo>
                      <a:pt x="491" y="342"/>
                    </a:lnTo>
                    <a:lnTo>
                      <a:pt x="463" y="306"/>
                    </a:lnTo>
                    <a:lnTo>
                      <a:pt x="385" y="271"/>
                    </a:lnTo>
                    <a:lnTo>
                      <a:pt x="373" y="233"/>
                    </a:lnTo>
                    <a:lnTo>
                      <a:pt x="311" y="228"/>
                    </a:lnTo>
                    <a:lnTo>
                      <a:pt x="287" y="154"/>
                    </a:lnTo>
                    <a:lnTo>
                      <a:pt x="168" y="109"/>
                    </a:lnTo>
                    <a:lnTo>
                      <a:pt x="73" y="28"/>
                    </a:lnTo>
                    <a:lnTo>
                      <a:pt x="21"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6" name="Freeform 123">
                <a:extLst>
                  <a:ext uri="{FF2B5EF4-FFF2-40B4-BE49-F238E27FC236}">
                    <a16:creationId xmlns:a16="http://schemas.microsoft.com/office/drawing/2014/main" id="{0F85996A-7518-E5D0-36E0-6E5A8C6AEE77}"/>
                  </a:ext>
                </a:extLst>
              </p:cNvPr>
              <p:cNvSpPr>
                <a:spLocks/>
              </p:cNvSpPr>
              <p:nvPr/>
            </p:nvSpPr>
            <p:spPr bwMode="auto">
              <a:xfrm>
                <a:off x="7120540" y="2993030"/>
                <a:ext cx="661053" cy="674124"/>
              </a:xfrm>
              <a:custGeom>
                <a:avLst/>
                <a:gdLst>
                  <a:gd name="T0" fmla="*/ 2147483646 w 708"/>
                  <a:gd name="T1" fmla="*/ 0 h 722"/>
                  <a:gd name="T2" fmla="*/ 2147483646 w 708"/>
                  <a:gd name="T3" fmla="*/ 2147483646 h 722"/>
                  <a:gd name="T4" fmla="*/ 2147483646 w 708"/>
                  <a:gd name="T5" fmla="*/ 2147483646 h 722"/>
                  <a:gd name="T6" fmla="*/ 0 w 708"/>
                  <a:gd name="T7" fmla="*/ 2147483646 h 722"/>
                  <a:gd name="T8" fmla="*/ 2147483646 w 708"/>
                  <a:gd name="T9" fmla="*/ 2147483646 h 722"/>
                  <a:gd name="T10" fmla="*/ 2147483646 w 708"/>
                  <a:gd name="T11" fmla="*/ 2147483646 h 722"/>
                  <a:gd name="T12" fmla="*/ 2147483646 w 708"/>
                  <a:gd name="T13" fmla="*/ 2147483646 h 722"/>
                  <a:gd name="T14" fmla="*/ 2147483646 w 708"/>
                  <a:gd name="T15" fmla="*/ 2147483646 h 722"/>
                  <a:gd name="T16" fmla="*/ 2147483646 w 708"/>
                  <a:gd name="T17" fmla="*/ 2147483646 h 722"/>
                  <a:gd name="T18" fmla="*/ 2147483646 w 708"/>
                  <a:gd name="T19" fmla="*/ 2147483646 h 722"/>
                  <a:gd name="T20" fmla="*/ 2147483646 w 708"/>
                  <a:gd name="T21" fmla="*/ 2147483646 h 722"/>
                  <a:gd name="T22" fmla="*/ 2147483646 w 708"/>
                  <a:gd name="T23" fmla="*/ 2147483646 h 722"/>
                  <a:gd name="T24" fmla="*/ 2147483646 w 708"/>
                  <a:gd name="T25" fmla="*/ 2147483646 h 722"/>
                  <a:gd name="T26" fmla="*/ 2147483646 w 708"/>
                  <a:gd name="T27" fmla="*/ 2147483646 h 722"/>
                  <a:gd name="T28" fmla="*/ 2147483646 w 708"/>
                  <a:gd name="T29" fmla="*/ 2147483646 h 722"/>
                  <a:gd name="T30" fmla="*/ 2147483646 w 708"/>
                  <a:gd name="T31" fmla="*/ 2147483646 h 722"/>
                  <a:gd name="T32" fmla="*/ 2147483646 w 708"/>
                  <a:gd name="T33" fmla="*/ 2147483646 h 722"/>
                  <a:gd name="T34" fmla="*/ 2147483646 w 708"/>
                  <a:gd name="T35" fmla="*/ 2147483646 h 722"/>
                  <a:gd name="T36" fmla="*/ 2147483646 w 708"/>
                  <a:gd name="T37" fmla="*/ 2147483646 h 722"/>
                  <a:gd name="T38" fmla="*/ 2147483646 w 708"/>
                  <a:gd name="T39" fmla="*/ 2147483646 h 722"/>
                  <a:gd name="T40" fmla="*/ 2147483646 w 708"/>
                  <a:gd name="T41" fmla="*/ 2147483646 h 722"/>
                  <a:gd name="T42" fmla="*/ 2147483646 w 708"/>
                  <a:gd name="T43" fmla="*/ 2147483646 h 722"/>
                  <a:gd name="T44" fmla="*/ 2147483646 w 708"/>
                  <a:gd name="T45" fmla="*/ 2147483646 h 722"/>
                  <a:gd name="T46" fmla="*/ 2147483646 w 708"/>
                  <a:gd name="T47" fmla="*/ 2147483646 h 722"/>
                  <a:gd name="T48" fmla="*/ 2147483646 w 708"/>
                  <a:gd name="T49" fmla="*/ 2147483646 h 722"/>
                  <a:gd name="T50" fmla="*/ 2147483646 w 708"/>
                  <a:gd name="T51" fmla="*/ 2147483646 h 722"/>
                  <a:gd name="T52" fmla="*/ 2147483646 w 708"/>
                  <a:gd name="T53" fmla="*/ 2147483646 h 722"/>
                  <a:gd name="T54" fmla="*/ 2147483646 w 708"/>
                  <a:gd name="T55" fmla="*/ 2147483646 h 722"/>
                  <a:gd name="T56" fmla="*/ 2147483646 w 708"/>
                  <a:gd name="T57" fmla="*/ 2147483646 h 722"/>
                  <a:gd name="T58" fmla="*/ 2147483646 w 708"/>
                  <a:gd name="T59" fmla="*/ 2147483646 h 722"/>
                  <a:gd name="T60" fmla="*/ 2147483646 w 708"/>
                  <a:gd name="T61" fmla="*/ 2147483646 h 722"/>
                  <a:gd name="T62" fmla="*/ 2147483646 w 708"/>
                  <a:gd name="T63" fmla="*/ 2147483646 h 722"/>
                  <a:gd name="T64" fmla="*/ 2147483646 w 708"/>
                  <a:gd name="T65" fmla="*/ 2147483646 h 722"/>
                  <a:gd name="T66" fmla="*/ 2147483646 w 708"/>
                  <a:gd name="T67" fmla="*/ 2147483646 h 722"/>
                  <a:gd name="T68" fmla="*/ 2147483646 w 708"/>
                  <a:gd name="T69" fmla="*/ 2147483646 h 722"/>
                  <a:gd name="T70" fmla="*/ 2147483646 w 708"/>
                  <a:gd name="T71" fmla="*/ 2147483646 h 722"/>
                  <a:gd name="T72" fmla="*/ 2147483646 w 708"/>
                  <a:gd name="T73" fmla="*/ 2147483646 h 722"/>
                  <a:gd name="T74" fmla="*/ 2147483646 w 708"/>
                  <a:gd name="T75" fmla="*/ 2147483646 h 722"/>
                  <a:gd name="T76" fmla="*/ 2147483646 w 708"/>
                  <a:gd name="T77" fmla="*/ 2147483646 h 722"/>
                  <a:gd name="T78" fmla="*/ 2147483646 w 708"/>
                  <a:gd name="T79" fmla="*/ 2147483646 h 722"/>
                  <a:gd name="T80" fmla="*/ 2147483646 w 708"/>
                  <a:gd name="T81" fmla="*/ 2147483646 h 722"/>
                  <a:gd name="T82" fmla="*/ 2147483646 w 708"/>
                  <a:gd name="T83" fmla="*/ 2147483646 h 722"/>
                  <a:gd name="T84" fmla="*/ 2147483646 w 708"/>
                  <a:gd name="T85" fmla="*/ 2147483646 h 722"/>
                  <a:gd name="T86" fmla="*/ 2147483646 w 708"/>
                  <a:gd name="T87" fmla="*/ 2147483646 h 722"/>
                  <a:gd name="T88" fmla="*/ 2147483646 w 708"/>
                  <a:gd name="T89" fmla="*/ 2147483646 h 722"/>
                  <a:gd name="T90" fmla="*/ 2147483646 w 708"/>
                  <a:gd name="T91" fmla="*/ 2147483646 h 722"/>
                  <a:gd name="T92" fmla="*/ 2147483646 w 708"/>
                  <a:gd name="T93" fmla="*/ 2147483646 h 722"/>
                  <a:gd name="T94" fmla="*/ 2147483646 w 708"/>
                  <a:gd name="T95" fmla="*/ 2147483646 h 722"/>
                  <a:gd name="T96" fmla="*/ 2147483646 w 708"/>
                  <a:gd name="T97" fmla="*/ 2147483646 h 722"/>
                  <a:gd name="T98" fmla="*/ 2147483646 w 708"/>
                  <a:gd name="T99" fmla="*/ 2147483646 h 722"/>
                  <a:gd name="T100" fmla="*/ 2147483646 w 708"/>
                  <a:gd name="T101" fmla="*/ 2147483646 h 722"/>
                  <a:gd name="T102" fmla="*/ 2147483646 w 708"/>
                  <a:gd name="T103" fmla="*/ 0 h 722"/>
                  <a:gd name="T104" fmla="*/ 2147483646 w 708"/>
                  <a:gd name="T105" fmla="*/ 0 h 7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8"/>
                  <a:gd name="T160" fmla="*/ 0 h 722"/>
                  <a:gd name="T161" fmla="*/ 708 w 708"/>
                  <a:gd name="T162" fmla="*/ 722 h 7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8" h="722">
                    <a:moveTo>
                      <a:pt x="62" y="0"/>
                    </a:moveTo>
                    <a:lnTo>
                      <a:pt x="53" y="62"/>
                    </a:lnTo>
                    <a:lnTo>
                      <a:pt x="8" y="131"/>
                    </a:lnTo>
                    <a:lnTo>
                      <a:pt x="0" y="228"/>
                    </a:lnTo>
                    <a:lnTo>
                      <a:pt x="62" y="359"/>
                    </a:lnTo>
                    <a:lnTo>
                      <a:pt x="62" y="425"/>
                    </a:lnTo>
                    <a:lnTo>
                      <a:pt x="107" y="475"/>
                    </a:lnTo>
                    <a:lnTo>
                      <a:pt x="62" y="492"/>
                    </a:lnTo>
                    <a:lnTo>
                      <a:pt x="53" y="594"/>
                    </a:lnTo>
                    <a:lnTo>
                      <a:pt x="76" y="615"/>
                    </a:lnTo>
                    <a:lnTo>
                      <a:pt x="98" y="608"/>
                    </a:lnTo>
                    <a:lnTo>
                      <a:pt x="86" y="672"/>
                    </a:lnTo>
                    <a:lnTo>
                      <a:pt x="160" y="722"/>
                    </a:lnTo>
                    <a:lnTo>
                      <a:pt x="286" y="608"/>
                    </a:lnTo>
                    <a:lnTo>
                      <a:pt x="362" y="563"/>
                    </a:lnTo>
                    <a:lnTo>
                      <a:pt x="369" y="503"/>
                    </a:lnTo>
                    <a:lnTo>
                      <a:pt x="407" y="549"/>
                    </a:lnTo>
                    <a:lnTo>
                      <a:pt x="421" y="492"/>
                    </a:lnTo>
                    <a:lnTo>
                      <a:pt x="459" y="499"/>
                    </a:lnTo>
                    <a:lnTo>
                      <a:pt x="430" y="563"/>
                    </a:lnTo>
                    <a:lnTo>
                      <a:pt x="402" y="608"/>
                    </a:lnTo>
                    <a:lnTo>
                      <a:pt x="369" y="608"/>
                    </a:lnTo>
                    <a:lnTo>
                      <a:pt x="421" y="644"/>
                    </a:lnTo>
                    <a:lnTo>
                      <a:pt x="466" y="636"/>
                    </a:lnTo>
                    <a:lnTo>
                      <a:pt x="457" y="601"/>
                    </a:lnTo>
                    <a:lnTo>
                      <a:pt x="495" y="577"/>
                    </a:lnTo>
                    <a:lnTo>
                      <a:pt x="549" y="439"/>
                    </a:lnTo>
                    <a:lnTo>
                      <a:pt x="613" y="513"/>
                    </a:lnTo>
                    <a:lnTo>
                      <a:pt x="708" y="513"/>
                    </a:lnTo>
                    <a:lnTo>
                      <a:pt x="640" y="366"/>
                    </a:lnTo>
                    <a:lnTo>
                      <a:pt x="609" y="389"/>
                    </a:lnTo>
                    <a:lnTo>
                      <a:pt x="609" y="316"/>
                    </a:lnTo>
                    <a:lnTo>
                      <a:pt x="540" y="351"/>
                    </a:lnTo>
                    <a:lnTo>
                      <a:pt x="540" y="278"/>
                    </a:lnTo>
                    <a:lnTo>
                      <a:pt x="526" y="259"/>
                    </a:lnTo>
                    <a:lnTo>
                      <a:pt x="476" y="302"/>
                    </a:lnTo>
                    <a:lnTo>
                      <a:pt x="466" y="340"/>
                    </a:lnTo>
                    <a:lnTo>
                      <a:pt x="426" y="278"/>
                    </a:lnTo>
                    <a:lnTo>
                      <a:pt x="447" y="235"/>
                    </a:lnTo>
                    <a:lnTo>
                      <a:pt x="362" y="242"/>
                    </a:lnTo>
                    <a:lnTo>
                      <a:pt x="362" y="214"/>
                    </a:lnTo>
                    <a:lnTo>
                      <a:pt x="290" y="228"/>
                    </a:lnTo>
                    <a:lnTo>
                      <a:pt x="319" y="271"/>
                    </a:lnTo>
                    <a:lnTo>
                      <a:pt x="238" y="316"/>
                    </a:lnTo>
                    <a:lnTo>
                      <a:pt x="229" y="278"/>
                    </a:lnTo>
                    <a:lnTo>
                      <a:pt x="172" y="271"/>
                    </a:lnTo>
                    <a:lnTo>
                      <a:pt x="172" y="316"/>
                    </a:lnTo>
                    <a:lnTo>
                      <a:pt x="131" y="249"/>
                    </a:lnTo>
                    <a:lnTo>
                      <a:pt x="131" y="97"/>
                    </a:lnTo>
                    <a:lnTo>
                      <a:pt x="86" y="97"/>
                    </a:lnTo>
                    <a:lnTo>
                      <a:pt x="98" y="50"/>
                    </a:lnTo>
                    <a:lnTo>
                      <a:pt x="62"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7" name="Freeform 124">
                <a:extLst>
                  <a:ext uri="{FF2B5EF4-FFF2-40B4-BE49-F238E27FC236}">
                    <a16:creationId xmlns:a16="http://schemas.microsoft.com/office/drawing/2014/main" id="{7751D2F7-41C9-FC64-C82C-EC774BA08AAB}"/>
                  </a:ext>
                </a:extLst>
              </p:cNvPr>
              <p:cNvSpPr>
                <a:spLocks/>
              </p:cNvSpPr>
              <p:nvPr/>
            </p:nvSpPr>
            <p:spPr bwMode="auto">
              <a:xfrm>
                <a:off x="6921664" y="3920184"/>
                <a:ext cx="168064" cy="74695"/>
              </a:xfrm>
              <a:custGeom>
                <a:avLst/>
                <a:gdLst>
                  <a:gd name="T0" fmla="*/ 2147483646 w 180"/>
                  <a:gd name="T1" fmla="*/ 0 h 80"/>
                  <a:gd name="T2" fmla="*/ 0 w 180"/>
                  <a:gd name="T3" fmla="*/ 2147483646 h 80"/>
                  <a:gd name="T4" fmla="*/ 2147483646 w 180"/>
                  <a:gd name="T5" fmla="*/ 2147483646 h 80"/>
                  <a:gd name="T6" fmla="*/ 2147483646 w 180"/>
                  <a:gd name="T7" fmla="*/ 2147483646 h 80"/>
                  <a:gd name="T8" fmla="*/ 2147483646 w 180"/>
                  <a:gd name="T9" fmla="*/ 2147483646 h 80"/>
                  <a:gd name="T10" fmla="*/ 2147483646 w 180"/>
                  <a:gd name="T11" fmla="*/ 2147483646 h 80"/>
                  <a:gd name="T12" fmla="*/ 2147483646 w 180"/>
                  <a:gd name="T13" fmla="*/ 2147483646 h 80"/>
                  <a:gd name="T14" fmla="*/ 2147483646 w 180"/>
                  <a:gd name="T15" fmla="*/ 2147483646 h 80"/>
                  <a:gd name="T16" fmla="*/ 2147483646 w 180"/>
                  <a:gd name="T17" fmla="*/ 2147483646 h 80"/>
                  <a:gd name="T18" fmla="*/ 2147483646 w 180"/>
                  <a:gd name="T19" fmla="*/ 0 h 80"/>
                  <a:gd name="T20" fmla="*/ 2147483646 w 180"/>
                  <a:gd name="T21" fmla="*/ 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0"/>
                  <a:gd name="T34" fmla="*/ 0 h 80"/>
                  <a:gd name="T35" fmla="*/ 180 w 180"/>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0" h="80">
                    <a:moveTo>
                      <a:pt x="4" y="0"/>
                    </a:moveTo>
                    <a:lnTo>
                      <a:pt x="0" y="38"/>
                    </a:lnTo>
                    <a:lnTo>
                      <a:pt x="57" y="76"/>
                    </a:lnTo>
                    <a:lnTo>
                      <a:pt x="118" y="80"/>
                    </a:lnTo>
                    <a:lnTo>
                      <a:pt x="147" y="52"/>
                    </a:lnTo>
                    <a:lnTo>
                      <a:pt x="180" y="52"/>
                    </a:lnTo>
                    <a:lnTo>
                      <a:pt x="180" y="9"/>
                    </a:lnTo>
                    <a:lnTo>
                      <a:pt x="118" y="38"/>
                    </a:lnTo>
                    <a:lnTo>
                      <a:pt x="61" y="38"/>
                    </a:lnTo>
                    <a:lnTo>
                      <a:pt x="4"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8" name="Freeform 125">
                <a:extLst>
                  <a:ext uri="{FF2B5EF4-FFF2-40B4-BE49-F238E27FC236}">
                    <a16:creationId xmlns:a16="http://schemas.microsoft.com/office/drawing/2014/main" id="{4B02B395-E7AE-8A8B-3204-384D9CB7046D}"/>
                  </a:ext>
                </a:extLst>
              </p:cNvPr>
              <p:cNvSpPr>
                <a:spLocks/>
              </p:cNvSpPr>
              <p:nvPr/>
            </p:nvSpPr>
            <p:spPr bwMode="auto">
              <a:xfrm>
                <a:off x="7065452" y="3702635"/>
                <a:ext cx="40149" cy="108308"/>
              </a:xfrm>
              <a:custGeom>
                <a:avLst/>
                <a:gdLst>
                  <a:gd name="T0" fmla="*/ 2147483646 w 43"/>
                  <a:gd name="T1" fmla="*/ 0 h 116"/>
                  <a:gd name="T2" fmla="*/ 2147483646 w 43"/>
                  <a:gd name="T3" fmla="*/ 2147483646 h 116"/>
                  <a:gd name="T4" fmla="*/ 2147483646 w 43"/>
                  <a:gd name="T5" fmla="*/ 2147483646 h 116"/>
                  <a:gd name="T6" fmla="*/ 0 w 43"/>
                  <a:gd name="T7" fmla="*/ 2147483646 h 116"/>
                  <a:gd name="T8" fmla="*/ 2147483646 w 43"/>
                  <a:gd name="T9" fmla="*/ 0 h 116"/>
                  <a:gd name="T10" fmla="*/ 2147483646 w 43"/>
                  <a:gd name="T11" fmla="*/ 0 h 116"/>
                  <a:gd name="T12" fmla="*/ 0 60000 65536"/>
                  <a:gd name="T13" fmla="*/ 0 60000 65536"/>
                  <a:gd name="T14" fmla="*/ 0 60000 65536"/>
                  <a:gd name="T15" fmla="*/ 0 60000 65536"/>
                  <a:gd name="T16" fmla="*/ 0 60000 65536"/>
                  <a:gd name="T17" fmla="*/ 0 60000 65536"/>
                  <a:gd name="T18" fmla="*/ 0 w 43"/>
                  <a:gd name="T19" fmla="*/ 0 h 116"/>
                  <a:gd name="T20" fmla="*/ 43 w 43"/>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43" h="116">
                    <a:moveTo>
                      <a:pt x="10" y="0"/>
                    </a:moveTo>
                    <a:lnTo>
                      <a:pt x="43" y="31"/>
                    </a:lnTo>
                    <a:lnTo>
                      <a:pt x="2" y="116"/>
                    </a:lnTo>
                    <a:lnTo>
                      <a:pt x="0" y="88"/>
                    </a:lnTo>
                    <a:lnTo>
                      <a:pt x="10" y="0"/>
                    </a:lnTo>
                    <a:close/>
                  </a:path>
                </a:pathLst>
              </a:custGeom>
              <a:solidFill>
                <a:srgbClr val="E6E6E6"/>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89" name="Freeform 126">
                <a:extLst>
                  <a:ext uri="{FF2B5EF4-FFF2-40B4-BE49-F238E27FC236}">
                    <a16:creationId xmlns:a16="http://schemas.microsoft.com/office/drawing/2014/main" id="{11D6888D-63AC-8E04-F782-4B6E26522D51}"/>
                  </a:ext>
                </a:extLst>
              </p:cNvPr>
              <p:cNvSpPr>
                <a:spLocks/>
              </p:cNvSpPr>
              <p:nvPr/>
            </p:nvSpPr>
            <p:spPr bwMode="auto">
              <a:xfrm>
                <a:off x="6719053" y="3567249"/>
                <a:ext cx="267035" cy="69093"/>
              </a:xfrm>
              <a:custGeom>
                <a:avLst/>
                <a:gdLst>
                  <a:gd name="T0" fmla="*/ 2147483646 w 286"/>
                  <a:gd name="T1" fmla="*/ 0 h 74"/>
                  <a:gd name="T2" fmla="*/ 2147483646 w 286"/>
                  <a:gd name="T3" fmla="*/ 2147483646 h 74"/>
                  <a:gd name="T4" fmla="*/ 2147483646 w 286"/>
                  <a:gd name="T5" fmla="*/ 2147483646 h 74"/>
                  <a:gd name="T6" fmla="*/ 0 w 286"/>
                  <a:gd name="T7" fmla="*/ 2147483646 h 74"/>
                  <a:gd name="T8" fmla="*/ 2147483646 w 286"/>
                  <a:gd name="T9" fmla="*/ 0 h 74"/>
                  <a:gd name="T10" fmla="*/ 2147483646 w 286"/>
                  <a:gd name="T11" fmla="*/ 2147483646 h 74"/>
                  <a:gd name="T12" fmla="*/ 2147483646 w 286"/>
                  <a:gd name="T13" fmla="*/ 0 h 74"/>
                  <a:gd name="T14" fmla="*/ 2147483646 w 286"/>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286"/>
                  <a:gd name="T25" fmla="*/ 0 h 74"/>
                  <a:gd name="T26" fmla="*/ 286 w 286"/>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6" h="74">
                    <a:moveTo>
                      <a:pt x="286" y="0"/>
                    </a:moveTo>
                    <a:lnTo>
                      <a:pt x="257" y="45"/>
                    </a:lnTo>
                    <a:lnTo>
                      <a:pt x="155" y="74"/>
                    </a:lnTo>
                    <a:lnTo>
                      <a:pt x="0" y="45"/>
                    </a:lnTo>
                    <a:lnTo>
                      <a:pt x="103" y="0"/>
                    </a:lnTo>
                    <a:lnTo>
                      <a:pt x="188" y="14"/>
                    </a:lnTo>
                    <a:lnTo>
                      <a:pt x="286" y="0"/>
                    </a:lnTo>
                    <a:close/>
                  </a:path>
                </a:pathLst>
              </a:custGeom>
              <a:solidFill>
                <a:srgbClr val="E6E6E6"/>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90" name="Freeform 127">
                <a:extLst>
                  <a:ext uri="{FF2B5EF4-FFF2-40B4-BE49-F238E27FC236}">
                    <a16:creationId xmlns:a16="http://schemas.microsoft.com/office/drawing/2014/main" id="{6C442C67-85F2-6FC4-7D58-6DD1A65BC7F0}"/>
                  </a:ext>
                </a:extLst>
              </p:cNvPr>
              <p:cNvSpPr>
                <a:spLocks/>
              </p:cNvSpPr>
              <p:nvPr/>
            </p:nvSpPr>
            <p:spPr bwMode="auto">
              <a:xfrm>
                <a:off x="1564149" y="3317020"/>
                <a:ext cx="121380" cy="327725"/>
              </a:xfrm>
              <a:custGeom>
                <a:avLst/>
                <a:gdLst>
                  <a:gd name="T0" fmla="*/ 2147483646 w 130"/>
                  <a:gd name="T1" fmla="*/ 0 h 351"/>
                  <a:gd name="T2" fmla="*/ 2147483646 w 130"/>
                  <a:gd name="T3" fmla="*/ 2147483646 h 351"/>
                  <a:gd name="T4" fmla="*/ 2147483646 w 130"/>
                  <a:gd name="T5" fmla="*/ 2147483646 h 351"/>
                  <a:gd name="T6" fmla="*/ 2147483646 w 130"/>
                  <a:gd name="T7" fmla="*/ 2147483646 h 351"/>
                  <a:gd name="T8" fmla="*/ 2147483646 w 130"/>
                  <a:gd name="T9" fmla="*/ 2147483646 h 351"/>
                  <a:gd name="T10" fmla="*/ 2147483646 w 130"/>
                  <a:gd name="T11" fmla="*/ 2147483646 h 351"/>
                  <a:gd name="T12" fmla="*/ 2147483646 w 130"/>
                  <a:gd name="T13" fmla="*/ 2147483646 h 351"/>
                  <a:gd name="T14" fmla="*/ 2147483646 w 130"/>
                  <a:gd name="T15" fmla="*/ 2147483646 h 351"/>
                  <a:gd name="T16" fmla="*/ 2147483646 w 130"/>
                  <a:gd name="T17" fmla="*/ 2147483646 h 351"/>
                  <a:gd name="T18" fmla="*/ 2147483646 w 130"/>
                  <a:gd name="T19" fmla="*/ 2147483646 h 351"/>
                  <a:gd name="T20" fmla="*/ 2147483646 w 130"/>
                  <a:gd name="T21" fmla="*/ 2147483646 h 351"/>
                  <a:gd name="T22" fmla="*/ 0 w 130"/>
                  <a:gd name="T23" fmla="*/ 2147483646 h 351"/>
                  <a:gd name="T24" fmla="*/ 2147483646 w 130"/>
                  <a:gd name="T25" fmla="*/ 0 h 351"/>
                  <a:gd name="T26" fmla="*/ 2147483646 w 130"/>
                  <a:gd name="T27" fmla="*/ 0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351"/>
                  <a:gd name="T44" fmla="*/ 130 w 130"/>
                  <a:gd name="T45" fmla="*/ 351 h 3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351">
                    <a:moveTo>
                      <a:pt x="35" y="0"/>
                    </a:moveTo>
                    <a:lnTo>
                      <a:pt x="76" y="50"/>
                    </a:lnTo>
                    <a:lnTo>
                      <a:pt x="111" y="38"/>
                    </a:lnTo>
                    <a:lnTo>
                      <a:pt x="130" y="69"/>
                    </a:lnTo>
                    <a:lnTo>
                      <a:pt x="57" y="133"/>
                    </a:lnTo>
                    <a:lnTo>
                      <a:pt x="73" y="168"/>
                    </a:lnTo>
                    <a:lnTo>
                      <a:pt x="76" y="230"/>
                    </a:lnTo>
                    <a:lnTo>
                      <a:pt x="64" y="351"/>
                    </a:lnTo>
                    <a:lnTo>
                      <a:pt x="43" y="225"/>
                    </a:lnTo>
                    <a:lnTo>
                      <a:pt x="26" y="213"/>
                    </a:lnTo>
                    <a:lnTo>
                      <a:pt x="16" y="147"/>
                    </a:lnTo>
                    <a:lnTo>
                      <a:pt x="0" y="107"/>
                    </a:lnTo>
                    <a:lnTo>
                      <a:pt x="35" y="0"/>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91" name="Freeform 138">
                <a:extLst>
                  <a:ext uri="{FF2B5EF4-FFF2-40B4-BE49-F238E27FC236}">
                    <a16:creationId xmlns:a16="http://schemas.microsoft.com/office/drawing/2014/main" id="{5F7877D1-2E28-E168-A052-35B3B5B452EC}"/>
                  </a:ext>
                </a:extLst>
              </p:cNvPr>
              <p:cNvSpPr>
                <a:spLocks/>
              </p:cNvSpPr>
              <p:nvPr/>
            </p:nvSpPr>
            <p:spPr bwMode="auto">
              <a:xfrm>
                <a:off x="6986089" y="4357151"/>
                <a:ext cx="68159" cy="19607"/>
              </a:xfrm>
              <a:custGeom>
                <a:avLst/>
                <a:gdLst>
                  <a:gd name="T0" fmla="*/ 2147483646 w 73"/>
                  <a:gd name="T1" fmla="*/ 2147483646 h 21"/>
                  <a:gd name="T2" fmla="*/ 0 w 73"/>
                  <a:gd name="T3" fmla="*/ 0 h 21"/>
                  <a:gd name="T4" fmla="*/ 2147483646 w 73"/>
                  <a:gd name="T5" fmla="*/ 2147483646 h 21"/>
                  <a:gd name="T6" fmla="*/ 2147483646 w 73"/>
                  <a:gd name="T7" fmla="*/ 2147483646 h 21"/>
                  <a:gd name="T8" fmla="*/ 0 60000 65536"/>
                  <a:gd name="T9" fmla="*/ 0 60000 65536"/>
                  <a:gd name="T10" fmla="*/ 0 60000 65536"/>
                  <a:gd name="T11" fmla="*/ 0 60000 65536"/>
                  <a:gd name="T12" fmla="*/ 0 w 73"/>
                  <a:gd name="T13" fmla="*/ 0 h 21"/>
                  <a:gd name="T14" fmla="*/ 73 w 73"/>
                  <a:gd name="T15" fmla="*/ 21 h 21"/>
                </a:gdLst>
                <a:ahLst/>
                <a:cxnLst>
                  <a:cxn ang="T8">
                    <a:pos x="T0" y="T1"/>
                  </a:cxn>
                  <a:cxn ang="T9">
                    <a:pos x="T2" y="T3"/>
                  </a:cxn>
                  <a:cxn ang="T10">
                    <a:pos x="T4" y="T5"/>
                  </a:cxn>
                  <a:cxn ang="T11">
                    <a:pos x="T6" y="T7"/>
                  </a:cxn>
                </a:cxnLst>
                <a:rect l="T12" t="T13" r="T14" b="T15"/>
                <a:pathLst>
                  <a:path w="73" h="21">
                    <a:moveTo>
                      <a:pt x="73" y="21"/>
                    </a:moveTo>
                    <a:lnTo>
                      <a:pt x="0" y="0"/>
                    </a:lnTo>
                    <a:lnTo>
                      <a:pt x="73" y="21"/>
                    </a:lnTo>
                    <a:close/>
                  </a:path>
                </a:pathLst>
              </a:custGeom>
              <a:solidFill>
                <a:srgbClr val="FF82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92" name="Freeform 139">
                <a:extLst>
                  <a:ext uri="{FF2B5EF4-FFF2-40B4-BE49-F238E27FC236}">
                    <a16:creationId xmlns:a16="http://schemas.microsoft.com/office/drawing/2014/main" id="{34A5CF1D-EEA8-679F-B56F-8759B9F1F4AA}"/>
                  </a:ext>
                </a:extLst>
              </p:cNvPr>
              <p:cNvSpPr>
                <a:spLocks/>
              </p:cNvSpPr>
              <p:nvPr/>
            </p:nvSpPr>
            <p:spPr bwMode="auto">
              <a:xfrm>
                <a:off x="6905791" y="3731579"/>
                <a:ext cx="417360" cy="645180"/>
              </a:xfrm>
              <a:custGeom>
                <a:avLst/>
                <a:gdLst>
                  <a:gd name="T0" fmla="*/ 2147483646 w 447"/>
                  <a:gd name="T1" fmla="*/ 2147483646 h 691"/>
                  <a:gd name="T2" fmla="*/ 2147483646 w 447"/>
                  <a:gd name="T3" fmla="*/ 2147483646 h 691"/>
                  <a:gd name="T4" fmla="*/ 2147483646 w 447"/>
                  <a:gd name="T5" fmla="*/ 2147483646 h 691"/>
                  <a:gd name="T6" fmla="*/ 2147483646 w 447"/>
                  <a:gd name="T7" fmla="*/ 2147483646 h 691"/>
                  <a:gd name="T8" fmla="*/ 2147483646 w 447"/>
                  <a:gd name="T9" fmla="*/ 2147483646 h 691"/>
                  <a:gd name="T10" fmla="*/ 2147483646 w 447"/>
                  <a:gd name="T11" fmla="*/ 2147483646 h 691"/>
                  <a:gd name="T12" fmla="*/ 2147483646 w 447"/>
                  <a:gd name="T13" fmla="*/ 2147483646 h 691"/>
                  <a:gd name="T14" fmla="*/ 2147483646 w 447"/>
                  <a:gd name="T15" fmla="*/ 0 h 691"/>
                  <a:gd name="T16" fmla="*/ 2147483646 w 447"/>
                  <a:gd name="T17" fmla="*/ 2147483646 h 691"/>
                  <a:gd name="T18" fmla="*/ 2147483646 w 447"/>
                  <a:gd name="T19" fmla="*/ 2147483646 h 691"/>
                  <a:gd name="T20" fmla="*/ 2147483646 w 447"/>
                  <a:gd name="T21" fmla="*/ 2147483646 h 691"/>
                  <a:gd name="T22" fmla="*/ 2147483646 w 447"/>
                  <a:gd name="T23" fmla="*/ 2147483646 h 691"/>
                  <a:gd name="T24" fmla="*/ 2147483646 w 447"/>
                  <a:gd name="T25" fmla="*/ 2147483646 h 691"/>
                  <a:gd name="T26" fmla="*/ 2147483646 w 447"/>
                  <a:gd name="T27" fmla="*/ 2147483646 h 691"/>
                  <a:gd name="T28" fmla="*/ 2147483646 w 447"/>
                  <a:gd name="T29" fmla="*/ 2147483646 h 691"/>
                  <a:gd name="T30" fmla="*/ 2147483646 w 447"/>
                  <a:gd name="T31" fmla="*/ 2147483646 h 691"/>
                  <a:gd name="T32" fmla="*/ 2147483646 w 447"/>
                  <a:gd name="T33" fmla="*/ 2147483646 h 691"/>
                  <a:gd name="T34" fmla="*/ 2147483646 w 447"/>
                  <a:gd name="T35" fmla="*/ 2147483646 h 691"/>
                  <a:gd name="T36" fmla="*/ 2147483646 w 447"/>
                  <a:gd name="T37" fmla="*/ 2147483646 h 691"/>
                  <a:gd name="T38" fmla="*/ 2147483646 w 447"/>
                  <a:gd name="T39" fmla="*/ 2147483646 h 691"/>
                  <a:gd name="T40" fmla="*/ 2147483646 w 447"/>
                  <a:gd name="T41" fmla="*/ 2147483646 h 691"/>
                  <a:gd name="T42" fmla="*/ 0 w 447"/>
                  <a:gd name="T43" fmla="*/ 2147483646 h 691"/>
                  <a:gd name="T44" fmla="*/ 2147483646 w 447"/>
                  <a:gd name="T45" fmla="*/ 2147483646 h 691"/>
                  <a:gd name="T46" fmla="*/ 2147483646 w 447"/>
                  <a:gd name="T47" fmla="*/ 2147483646 h 691"/>
                  <a:gd name="T48" fmla="*/ 2147483646 w 447"/>
                  <a:gd name="T49" fmla="*/ 2147483646 h 691"/>
                  <a:gd name="T50" fmla="*/ 2147483646 w 447"/>
                  <a:gd name="T51" fmla="*/ 2147483646 h 691"/>
                  <a:gd name="T52" fmla="*/ 2147483646 w 447"/>
                  <a:gd name="T53" fmla="*/ 2147483646 h 691"/>
                  <a:gd name="T54" fmla="*/ 2147483646 w 447"/>
                  <a:gd name="T55" fmla="*/ 2147483646 h 6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7"/>
                  <a:gd name="T85" fmla="*/ 0 h 691"/>
                  <a:gd name="T86" fmla="*/ 447 w 447"/>
                  <a:gd name="T87" fmla="*/ 691 h 6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7" h="691">
                    <a:moveTo>
                      <a:pt x="95" y="299"/>
                    </a:moveTo>
                    <a:lnTo>
                      <a:pt x="145" y="318"/>
                    </a:lnTo>
                    <a:lnTo>
                      <a:pt x="214" y="268"/>
                    </a:lnTo>
                    <a:lnTo>
                      <a:pt x="247" y="268"/>
                    </a:lnTo>
                    <a:lnTo>
                      <a:pt x="259" y="240"/>
                    </a:lnTo>
                    <a:lnTo>
                      <a:pt x="306" y="240"/>
                    </a:lnTo>
                    <a:lnTo>
                      <a:pt x="287" y="14"/>
                    </a:lnTo>
                    <a:lnTo>
                      <a:pt x="337" y="0"/>
                    </a:lnTo>
                    <a:lnTo>
                      <a:pt x="380" y="109"/>
                    </a:lnTo>
                    <a:lnTo>
                      <a:pt x="447" y="114"/>
                    </a:lnTo>
                    <a:lnTo>
                      <a:pt x="402" y="183"/>
                    </a:lnTo>
                    <a:lnTo>
                      <a:pt x="356" y="240"/>
                    </a:lnTo>
                    <a:lnTo>
                      <a:pt x="406" y="247"/>
                    </a:lnTo>
                    <a:lnTo>
                      <a:pt x="345" y="318"/>
                    </a:lnTo>
                    <a:lnTo>
                      <a:pt x="273" y="335"/>
                    </a:lnTo>
                    <a:lnTo>
                      <a:pt x="266" y="415"/>
                    </a:lnTo>
                    <a:lnTo>
                      <a:pt x="192" y="472"/>
                    </a:lnTo>
                    <a:lnTo>
                      <a:pt x="192" y="522"/>
                    </a:lnTo>
                    <a:lnTo>
                      <a:pt x="140" y="620"/>
                    </a:lnTo>
                    <a:lnTo>
                      <a:pt x="159" y="691"/>
                    </a:lnTo>
                    <a:lnTo>
                      <a:pt x="86" y="670"/>
                    </a:lnTo>
                    <a:lnTo>
                      <a:pt x="0" y="632"/>
                    </a:lnTo>
                    <a:lnTo>
                      <a:pt x="45" y="489"/>
                    </a:lnTo>
                    <a:lnTo>
                      <a:pt x="154" y="415"/>
                    </a:lnTo>
                    <a:lnTo>
                      <a:pt x="181" y="363"/>
                    </a:lnTo>
                    <a:lnTo>
                      <a:pt x="86" y="385"/>
                    </a:lnTo>
                    <a:lnTo>
                      <a:pt x="95" y="299"/>
                    </a:lnTo>
                    <a:close/>
                  </a:path>
                </a:pathLst>
              </a:custGeom>
              <a:solidFill>
                <a:srgbClr val="E6E6E6"/>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93" name="Freeform 140">
                <a:extLst>
                  <a:ext uri="{FF2B5EF4-FFF2-40B4-BE49-F238E27FC236}">
                    <a16:creationId xmlns:a16="http://schemas.microsoft.com/office/drawing/2014/main" id="{75450410-69D8-3272-2638-21D8D5A002CE}"/>
                  </a:ext>
                </a:extLst>
              </p:cNvPr>
              <p:cNvSpPr>
                <a:spLocks/>
              </p:cNvSpPr>
              <p:nvPr/>
            </p:nvSpPr>
            <p:spPr bwMode="auto">
              <a:xfrm>
                <a:off x="6986089" y="4357151"/>
                <a:ext cx="68159" cy="19607"/>
              </a:xfrm>
              <a:custGeom>
                <a:avLst/>
                <a:gdLst>
                  <a:gd name="T0" fmla="*/ 2147483646 w 73"/>
                  <a:gd name="T1" fmla="*/ 2147483646 h 21"/>
                  <a:gd name="T2" fmla="*/ 0 w 73"/>
                  <a:gd name="T3" fmla="*/ 0 h 21"/>
                  <a:gd name="T4" fmla="*/ 2147483646 w 73"/>
                  <a:gd name="T5" fmla="*/ 2147483646 h 21"/>
                  <a:gd name="T6" fmla="*/ 2147483646 w 73"/>
                  <a:gd name="T7" fmla="*/ 2147483646 h 21"/>
                  <a:gd name="T8" fmla="*/ 0 60000 65536"/>
                  <a:gd name="T9" fmla="*/ 0 60000 65536"/>
                  <a:gd name="T10" fmla="*/ 0 60000 65536"/>
                  <a:gd name="T11" fmla="*/ 0 60000 65536"/>
                  <a:gd name="T12" fmla="*/ 0 w 73"/>
                  <a:gd name="T13" fmla="*/ 0 h 21"/>
                  <a:gd name="T14" fmla="*/ 73 w 73"/>
                  <a:gd name="T15" fmla="*/ 21 h 21"/>
                </a:gdLst>
                <a:ahLst/>
                <a:cxnLst>
                  <a:cxn ang="T8">
                    <a:pos x="T0" y="T1"/>
                  </a:cxn>
                  <a:cxn ang="T9">
                    <a:pos x="T2" y="T3"/>
                  </a:cxn>
                  <a:cxn ang="T10">
                    <a:pos x="T4" y="T5"/>
                  </a:cxn>
                  <a:cxn ang="T11">
                    <a:pos x="T6" y="T7"/>
                  </a:cxn>
                </a:cxnLst>
                <a:rect l="T12" t="T13" r="T14" b="T15"/>
                <a:pathLst>
                  <a:path w="73" h="21">
                    <a:moveTo>
                      <a:pt x="73" y="21"/>
                    </a:moveTo>
                    <a:lnTo>
                      <a:pt x="0" y="0"/>
                    </a:lnTo>
                    <a:lnTo>
                      <a:pt x="73" y="21"/>
                    </a:lnTo>
                    <a:close/>
                  </a:path>
                </a:pathLst>
              </a:custGeom>
              <a:solidFill>
                <a:srgbClr val="FF82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394" name="Freeform 141">
                <a:extLst>
                  <a:ext uri="{FF2B5EF4-FFF2-40B4-BE49-F238E27FC236}">
                    <a16:creationId xmlns:a16="http://schemas.microsoft.com/office/drawing/2014/main" id="{63D9A347-07DD-C6EA-72DB-7F35AA231E1B}"/>
                  </a:ext>
                </a:extLst>
              </p:cNvPr>
              <p:cNvSpPr>
                <a:spLocks/>
              </p:cNvSpPr>
              <p:nvPr/>
            </p:nvSpPr>
            <p:spPr bwMode="auto">
              <a:xfrm>
                <a:off x="6565928" y="3852959"/>
                <a:ext cx="428564" cy="394951"/>
              </a:xfrm>
              <a:custGeom>
                <a:avLst/>
                <a:gdLst>
                  <a:gd name="T0" fmla="*/ 2147483646 w 459"/>
                  <a:gd name="T1" fmla="*/ 2147483646 h 423"/>
                  <a:gd name="T2" fmla="*/ 2147483646 w 459"/>
                  <a:gd name="T3" fmla="*/ 2147483646 h 423"/>
                  <a:gd name="T4" fmla="*/ 2147483646 w 459"/>
                  <a:gd name="T5" fmla="*/ 2147483646 h 423"/>
                  <a:gd name="T6" fmla="*/ 2147483646 w 459"/>
                  <a:gd name="T7" fmla="*/ 0 h 423"/>
                  <a:gd name="T8" fmla="*/ 2147483646 w 459"/>
                  <a:gd name="T9" fmla="*/ 2147483646 h 423"/>
                  <a:gd name="T10" fmla="*/ 2147483646 w 459"/>
                  <a:gd name="T11" fmla="*/ 2147483646 h 423"/>
                  <a:gd name="T12" fmla="*/ 2147483646 w 459"/>
                  <a:gd name="T13" fmla="*/ 2147483646 h 423"/>
                  <a:gd name="T14" fmla="*/ 2147483646 w 459"/>
                  <a:gd name="T15" fmla="*/ 2147483646 h 423"/>
                  <a:gd name="T16" fmla="*/ 2147483646 w 459"/>
                  <a:gd name="T17" fmla="*/ 2147483646 h 423"/>
                  <a:gd name="T18" fmla="*/ 2147483646 w 459"/>
                  <a:gd name="T19" fmla="*/ 2147483646 h 423"/>
                  <a:gd name="T20" fmla="*/ 2147483646 w 459"/>
                  <a:gd name="T21" fmla="*/ 2147483646 h 423"/>
                  <a:gd name="T22" fmla="*/ 2147483646 w 459"/>
                  <a:gd name="T23" fmla="*/ 2147483646 h 423"/>
                  <a:gd name="T24" fmla="*/ 2147483646 w 459"/>
                  <a:gd name="T25" fmla="*/ 2147483646 h 423"/>
                  <a:gd name="T26" fmla="*/ 2147483646 w 459"/>
                  <a:gd name="T27" fmla="*/ 2147483646 h 423"/>
                  <a:gd name="T28" fmla="*/ 2147483646 w 459"/>
                  <a:gd name="T29" fmla="*/ 2147483646 h 423"/>
                  <a:gd name="T30" fmla="*/ 2147483646 w 459"/>
                  <a:gd name="T31" fmla="*/ 2147483646 h 423"/>
                  <a:gd name="T32" fmla="*/ 2147483646 w 459"/>
                  <a:gd name="T33" fmla="*/ 2147483646 h 423"/>
                  <a:gd name="T34" fmla="*/ 2147483646 w 459"/>
                  <a:gd name="T35" fmla="*/ 2147483646 h 423"/>
                  <a:gd name="T36" fmla="*/ 0 w 459"/>
                  <a:gd name="T37" fmla="*/ 2147483646 h 423"/>
                  <a:gd name="T38" fmla="*/ 2147483646 w 459"/>
                  <a:gd name="T39" fmla="*/ 2147483646 h 423"/>
                  <a:gd name="T40" fmla="*/ 2147483646 w 459"/>
                  <a:gd name="T41" fmla="*/ 2147483646 h 4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9"/>
                  <a:gd name="T64" fmla="*/ 0 h 423"/>
                  <a:gd name="T65" fmla="*/ 459 w 459"/>
                  <a:gd name="T66" fmla="*/ 423 h 4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9" h="423">
                    <a:moveTo>
                      <a:pt x="164" y="22"/>
                    </a:moveTo>
                    <a:lnTo>
                      <a:pt x="217" y="57"/>
                    </a:lnTo>
                    <a:lnTo>
                      <a:pt x="243" y="22"/>
                    </a:lnTo>
                    <a:lnTo>
                      <a:pt x="307" y="0"/>
                    </a:lnTo>
                    <a:lnTo>
                      <a:pt x="295" y="93"/>
                    </a:lnTo>
                    <a:lnTo>
                      <a:pt x="340" y="148"/>
                    </a:lnTo>
                    <a:lnTo>
                      <a:pt x="459" y="169"/>
                    </a:lnTo>
                    <a:lnTo>
                      <a:pt x="450" y="255"/>
                    </a:lnTo>
                    <a:lnTo>
                      <a:pt x="414" y="240"/>
                    </a:lnTo>
                    <a:lnTo>
                      <a:pt x="369" y="269"/>
                    </a:lnTo>
                    <a:lnTo>
                      <a:pt x="357" y="342"/>
                    </a:lnTo>
                    <a:lnTo>
                      <a:pt x="319" y="323"/>
                    </a:lnTo>
                    <a:lnTo>
                      <a:pt x="307" y="385"/>
                    </a:lnTo>
                    <a:lnTo>
                      <a:pt x="224" y="423"/>
                    </a:lnTo>
                    <a:lnTo>
                      <a:pt x="179" y="416"/>
                    </a:lnTo>
                    <a:lnTo>
                      <a:pt x="65" y="205"/>
                    </a:lnTo>
                    <a:lnTo>
                      <a:pt x="17" y="205"/>
                    </a:lnTo>
                    <a:lnTo>
                      <a:pt x="24" y="117"/>
                    </a:lnTo>
                    <a:lnTo>
                      <a:pt x="0" y="81"/>
                    </a:lnTo>
                    <a:lnTo>
                      <a:pt x="164" y="22"/>
                    </a:ln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grpSp>
        <p:sp>
          <p:nvSpPr>
            <p:cNvPr id="5" name="TextBox 282" hidden="1">
              <a:extLst>
                <a:ext uri="{FF2B5EF4-FFF2-40B4-BE49-F238E27FC236}">
                  <a16:creationId xmlns:a16="http://schemas.microsoft.com/office/drawing/2014/main" id="{D177C710-10E2-3BA9-ECDF-0AA3DDA9F341}"/>
                </a:ext>
              </a:extLst>
            </p:cNvPr>
            <p:cNvSpPr txBox="1">
              <a:spLocks noChangeArrowheads="1"/>
            </p:cNvSpPr>
            <p:nvPr/>
          </p:nvSpPr>
          <p:spPr bwMode="auto">
            <a:xfrm>
              <a:off x="3868903" y="2222591"/>
              <a:ext cx="685751" cy="23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48"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Nunavut</a:t>
              </a:r>
            </a:p>
          </p:txBody>
        </p:sp>
        <p:sp>
          <p:nvSpPr>
            <p:cNvPr id="6" name="TextBox 283" hidden="1">
              <a:extLst>
                <a:ext uri="{FF2B5EF4-FFF2-40B4-BE49-F238E27FC236}">
                  <a16:creationId xmlns:a16="http://schemas.microsoft.com/office/drawing/2014/main" id="{8E2CE7AE-E2E1-0F20-235C-BFD5A0C32A5E}"/>
                </a:ext>
              </a:extLst>
            </p:cNvPr>
            <p:cNvSpPr txBox="1">
              <a:spLocks noChangeArrowheads="1"/>
            </p:cNvSpPr>
            <p:nvPr/>
          </p:nvSpPr>
          <p:spPr bwMode="auto">
            <a:xfrm>
              <a:off x="2649790" y="3516307"/>
              <a:ext cx="734799" cy="26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Alberta</a:t>
              </a:r>
            </a:p>
          </p:txBody>
        </p:sp>
        <p:sp>
          <p:nvSpPr>
            <p:cNvPr id="7" name="TextBox 284" hidden="1">
              <a:extLst>
                <a:ext uri="{FF2B5EF4-FFF2-40B4-BE49-F238E27FC236}">
                  <a16:creationId xmlns:a16="http://schemas.microsoft.com/office/drawing/2014/main" id="{CC93669E-32E2-AA9E-46B5-09ADC09F14C9}"/>
                </a:ext>
              </a:extLst>
            </p:cNvPr>
            <p:cNvSpPr txBox="1">
              <a:spLocks noChangeArrowheads="1"/>
            </p:cNvSpPr>
            <p:nvPr/>
          </p:nvSpPr>
          <p:spPr bwMode="auto">
            <a:xfrm rot="17996217">
              <a:off x="3034877" y="3430509"/>
              <a:ext cx="1194080" cy="2662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Saskatchewan</a:t>
              </a:r>
            </a:p>
          </p:txBody>
        </p:sp>
        <p:sp>
          <p:nvSpPr>
            <p:cNvPr id="8" name="TextBox 285" hidden="1">
              <a:extLst>
                <a:ext uri="{FF2B5EF4-FFF2-40B4-BE49-F238E27FC236}">
                  <a16:creationId xmlns:a16="http://schemas.microsoft.com/office/drawing/2014/main" id="{B30AEF44-8D85-E935-1E1C-464BAE7C7A6E}"/>
                </a:ext>
              </a:extLst>
            </p:cNvPr>
            <p:cNvSpPr txBox="1">
              <a:spLocks noChangeArrowheads="1"/>
            </p:cNvSpPr>
            <p:nvPr/>
          </p:nvSpPr>
          <p:spPr bwMode="auto">
            <a:xfrm>
              <a:off x="3852856" y="3335848"/>
              <a:ext cx="893812" cy="26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Manitoba</a:t>
              </a:r>
            </a:p>
          </p:txBody>
        </p:sp>
        <p:sp>
          <p:nvSpPr>
            <p:cNvPr id="9" name="TextBox 286" hidden="1">
              <a:extLst>
                <a:ext uri="{FF2B5EF4-FFF2-40B4-BE49-F238E27FC236}">
                  <a16:creationId xmlns:a16="http://schemas.microsoft.com/office/drawing/2014/main" id="{9A40791E-DEE7-8622-E570-614F19659EC1}"/>
                </a:ext>
              </a:extLst>
            </p:cNvPr>
            <p:cNvSpPr txBox="1">
              <a:spLocks noChangeArrowheads="1"/>
            </p:cNvSpPr>
            <p:nvPr/>
          </p:nvSpPr>
          <p:spPr bwMode="auto">
            <a:xfrm>
              <a:off x="4753283" y="3746740"/>
              <a:ext cx="720122" cy="26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Ontario</a:t>
              </a:r>
            </a:p>
          </p:txBody>
        </p:sp>
        <p:sp>
          <p:nvSpPr>
            <p:cNvPr id="10" name="TextBox 287" hidden="1">
              <a:extLst>
                <a:ext uri="{FF2B5EF4-FFF2-40B4-BE49-F238E27FC236}">
                  <a16:creationId xmlns:a16="http://schemas.microsoft.com/office/drawing/2014/main" id="{5B171FD3-2A53-CC02-3B25-D5F672B69C59}"/>
                </a:ext>
              </a:extLst>
            </p:cNvPr>
            <p:cNvSpPr txBox="1">
              <a:spLocks noChangeArrowheads="1"/>
            </p:cNvSpPr>
            <p:nvPr/>
          </p:nvSpPr>
          <p:spPr bwMode="auto">
            <a:xfrm>
              <a:off x="1860952" y="3030654"/>
              <a:ext cx="898473" cy="4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British Columbia</a:t>
              </a:r>
            </a:p>
          </p:txBody>
        </p:sp>
        <p:sp>
          <p:nvSpPr>
            <p:cNvPr id="11" name="TextBox 288" hidden="1">
              <a:extLst>
                <a:ext uri="{FF2B5EF4-FFF2-40B4-BE49-F238E27FC236}">
                  <a16:creationId xmlns:a16="http://schemas.microsoft.com/office/drawing/2014/main" id="{1D12B9A1-DD24-80D4-B670-CE47E8EFEFB6}"/>
                </a:ext>
              </a:extLst>
            </p:cNvPr>
            <p:cNvSpPr txBox="1">
              <a:spLocks noChangeArrowheads="1"/>
            </p:cNvSpPr>
            <p:nvPr/>
          </p:nvSpPr>
          <p:spPr bwMode="auto">
            <a:xfrm>
              <a:off x="1735457" y="2146394"/>
              <a:ext cx="685751" cy="26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Yukon</a:t>
              </a:r>
            </a:p>
          </p:txBody>
        </p:sp>
        <p:sp>
          <p:nvSpPr>
            <p:cNvPr id="12" name="TextBox 289" hidden="1">
              <a:extLst>
                <a:ext uri="{FF2B5EF4-FFF2-40B4-BE49-F238E27FC236}">
                  <a16:creationId xmlns:a16="http://schemas.microsoft.com/office/drawing/2014/main" id="{AB0721B0-F7AF-E87E-E533-51F7482CF6F6}"/>
                </a:ext>
              </a:extLst>
            </p:cNvPr>
            <p:cNvSpPr txBox="1">
              <a:spLocks noChangeArrowheads="1"/>
            </p:cNvSpPr>
            <p:nvPr/>
          </p:nvSpPr>
          <p:spPr bwMode="auto">
            <a:xfrm>
              <a:off x="2460420" y="2222591"/>
              <a:ext cx="1023714" cy="4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Northwest Territories</a:t>
              </a:r>
            </a:p>
          </p:txBody>
        </p:sp>
        <p:cxnSp>
          <p:nvCxnSpPr>
            <p:cNvPr id="13" name="AutoShape 142">
              <a:extLst>
                <a:ext uri="{FF2B5EF4-FFF2-40B4-BE49-F238E27FC236}">
                  <a16:creationId xmlns:a16="http://schemas.microsoft.com/office/drawing/2014/main" id="{56A3A84C-AF60-7110-D79D-95B74DD88C88}"/>
                </a:ext>
              </a:extLst>
            </p:cNvPr>
            <p:cNvCxnSpPr>
              <a:cxnSpLocks noChangeShapeType="1"/>
            </p:cNvCxnSpPr>
            <p:nvPr/>
          </p:nvCxnSpPr>
          <p:spPr bwMode="auto">
            <a:xfrm rot="5400000" flipH="1" flipV="1">
              <a:off x="3656193" y="2751186"/>
              <a:ext cx="549236"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AutoShape 142">
              <a:extLst>
                <a:ext uri="{FF2B5EF4-FFF2-40B4-BE49-F238E27FC236}">
                  <a16:creationId xmlns:a16="http://schemas.microsoft.com/office/drawing/2014/main" id="{8D61AC5A-D4A5-119C-C71C-B42E1231F7AA}"/>
                </a:ext>
              </a:extLst>
            </p:cNvPr>
            <p:cNvCxnSpPr>
              <a:cxnSpLocks noChangeShapeType="1"/>
            </p:cNvCxnSpPr>
            <p:nvPr/>
          </p:nvCxnSpPr>
          <p:spPr bwMode="auto">
            <a:xfrm rot="5400000" flipH="1" flipV="1">
              <a:off x="3041083" y="1810662"/>
              <a:ext cx="217471" cy="6667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AutoShape 142">
              <a:extLst>
                <a:ext uri="{FF2B5EF4-FFF2-40B4-BE49-F238E27FC236}">
                  <a16:creationId xmlns:a16="http://schemas.microsoft.com/office/drawing/2014/main" id="{0531BB4B-25D4-1A36-04C4-7E448D00A6D8}"/>
                </a:ext>
              </a:extLst>
            </p:cNvPr>
            <p:cNvCxnSpPr>
              <a:cxnSpLocks noChangeShapeType="1"/>
            </p:cNvCxnSpPr>
            <p:nvPr/>
          </p:nvCxnSpPr>
          <p:spPr bwMode="auto">
            <a:xfrm rot="10800000">
              <a:off x="3510148" y="2416249"/>
              <a:ext cx="425420" cy="6190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 name="AutoShape 142">
              <a:extLst>
                <a:ext uri="{FF2B5EF4-FFF2-40B4-BE49-F238E27FC236}">
                  <a16:creationId xmlns:a16="http://schemas.microsoft.com/office/drawing/2014/main" id="{83BC0D63-5302-A9CC-C0CB-7CF028ED3296}"/>
                </a:ext>
              </a:extLst>
            </p:cNvPr>
            <p:cNvCxnSpPr>
              <a:cxnSpLocks noChangeShapeType="1"/>
            </p:cNvCxnSpPr>
            <p:nvPr/>
          </p:nvCxnSpPr>
          <p:spPr bwMode="auto">
            <a:xfrm rot="16200000" flipV="1">
              <a:off x="3049017" y="2023370"/>
              <a:ext cx="388911" cy="24763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 name="AutoShape 142">
              <a:extLst>
                <a:ext uri="{FF2B5EF4-FFF2-40B4-BE49-F238E27FC236}">
                  <a16:creationId xmlns:a16="http://schemas.microsoft.com/office/drawing/2014/main" id="{71BE1649-33BB-7ACC-4397-B92B86CA6728}"/>
                </a:ext>
              </a:extLst>
            </p:cNvPr>
            <p:cNvCxnSpPr>
              <a:cxnSpLocks noChangeShapeType="1"/>
            </p:cNvCxnSpPr>
            <p:nvPr/>
          </p:nvCxnSpPr>
          <p:spPr bwMode="auto">
            <a:xfrm rot="10800000">
              <a:off x="3362526" y="2338471"/>
              <a:ext cx="82545" cy="190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AutoShape 142">
              <a:extLst>
                <a:ext uri="{FF2B5EF4-FFF2-40B4-BE49-F238E27FC236}">
                  <a16:creationId xmlns:a16="http://schemas.microsoft.com/office/drawing/2014/main" id="{2402545E-8360-2671-96E9-157F3963B899}"/>
                </a:ext>
              </a:extLst>
            </p:cNvPr>
            <p:cNvCxnSpPr>
              <a:cxnSpLocks noChangeShapeType="1"/>
            </p:cNvCxnSpPr>
            <p:nvPr/>
          </p:nvCxnSpPr>
          <p:spPr bwMode="auto">
            <a:xfrm rot="10800000">
              <a:off x="3446653" y="2357514"/>
              <a:ext cx="68257" cy="5714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9" name="TextBox 332" hidden="1">
              <a:extLst>
                <a:ext uri="{FF2B5EF4-FFF2-40B4-BE49-F238E27FC236}">
                  <a16:creationId xmlns:a16="http://schemas.microsoft.com/office/drawing/2014/main" id="{57048FFC-67BA-71E6-6B45-9F572909A92F}"/>
                </a:ext>
              </a:extLst>
            </p:cNvPr>
            <p:cNvSpPr txBox="1">
              <a:spLocks noChangeArrowheads="1"/>
            </p:cNvSpPr>
            <p:nvPr/>
          </p:nvSpPr>
          <p:spPr bwMode="auto">
            <a:xfrm>
              <a:off x="5697571" y="3289309"/>
              <a:ext cx="749466" cy="26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Quebec</a:t>
              </a:r>
            </a:p>
          </p:txBody>
        </p:sp>
        <p:sp>
          <p:nvSpPr>
            <p:cNvPr id="20" name="TextBox 333" hidden="1">
              <a:extLst>
                <a:ext uri="{FF2B5EF4-FFF2-40B4-BE49-F238E27FC236}">
                  <a16:creationId xmlns:a16="http://schemas.microsoft.com/office/drawing/2014/main" id="{3D819E05-A2B6-B479-9C88-979E52F2C152}"/>
                </a:ext>
              </a:extLst>
            </p:cNvPr>
            <p:cNvSpPr txBox="1">
              <a:spLocks noChangeArrowheads="1"/>
            </p:cNvSpPr>
            <p:nvPr/>
          </p:nvSpPr>
          <p:spPr bwMode="auto">
            <a:xfrm rot="1727937">
              <a:off x="6286490" y="2340745"/>
              <a:ext cx="1960423" cy="4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Newfoundland</a:t>
              </a:r>
              <a:b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b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and Labrador</a:t>
              </a:r>
            </a:p>
          </p:txBody>
        </p:sp>
        <p:sp>
          <p:nvSpPr>
            <p:cNvPr id="21" name="TextBox 334" hidden="1">
              <a:extLst>
                <a:ext uri="{FF2B5EF4-FFF2-40B4-BE49-F238E27FC236}">
                  <a16:creationId xmlns:a16="http://schemas.microsoft.com/office/drawing/2014/main" id="{BB525ABC-B3D6-4643-C35E-298E6E280EAE}"/>
                </a:ext>
              </a:extLst>
            </p:cNvPr>
            <p:cNvSpPr txBox="1">
              <a:spLocks noChangeArrowheads="1"/>
            </p:cNvSpPr>
            <p:nvPr/>
          </p:nvSpPr>
          <p:spPr bwMode="auto">
            <a:xfrm>
              <a:off x="7548076" y="3473614"/>
              <a:ext cx="712735" cy="6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Prince Edward Island</a:t>
              </a:r>
            </a:p>
          </p:txBody>
        </p:sp>
        <p:sp>
          <p:nvSpPr>
            <p:cNvPr id="22" name="TextBox 335" hidden="1">
              <a:extLst>
                <a:ext uri="{FF2B5EF4-FFF2-40B4-BE49-F238E27FC236}">
                  <a16:creationId xmlns:a16="http://schemas.microsoft.com/office/drawing/2014/main" id="{515EA7D4-A2BB-11AE-7090-E0FF1EDBD4DA}"/>
                </a:ext>
              </a:extLst>
            </p:cNvPr>
            <p:cNvSpPr txBox="1">
              <a:spLocks noChangeArrowheads="1"/>
            </p:cNvSpPr>
            <p:nvPr/>
          </p:nvSpPr>
          <p:spPr bwMode="auto">
            <a:xfrm>
              <a:off x="6417095" y="4239795"/>
              <a:ext cx="886819" cy="4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New Brunswick</a:t>
              </a:r>
            </a:p>
          </p:txBody>
        </p:sp>
        <p:sp>
          <p:nvSpPr>
            <p:cNvPr id="23" name="TextBox 336" hidden="1">
              <a:extLst>
                <a:ext uri="{FF2B5EF4-FFF2-40B4-BE49-F238E27FC236}">
                  <a16:creationId xmlns:a16="http://schemas.microsoft.com/office/drawing/2014/main" id="{9640ECB1-F837-F6BB-3F4C-BB7C8FD12F87}"/>
                </a:ext>
              </a:extLst>
            </p:cNvPr>
            <p:cNvSpPr txBox="1">
              <a:spLocks noChangeArrowheads="1"/>
            </p:cNvSpPr>
            <p:nvPr/>
          </p:nvSpPr>
          <p:spPr bwMode="auto">
            <a:xfrm>
              <a:off x="7242441" y="4102926"/>
              <a:ext cx="635979" cy="452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484C45"/>
                  </a:solidFill>
                  <a:effectLst/>
                  <a:uLnTx/>
                  <a:uFillTx/>
                  <a:latin typeface="Segoe UI"/>
                  <a:ea typeface="Verdana" panose="020B0604030504040204" pitchFamily="34" charset="0"/>
                  <a:cs typeface="Verdana" panose="020B0604030504040204" pitchFamily="34" charset="0"/>
                </a:rPr>
                <a:t>Nova Scotia</a:t>
              </a:r>
            </a:p>
          </p:txBody>
        </p:sp>
        <p:sp>
          <p:nvSpPr>
            <p:cNvPr id="26" name="Freeform 84" hidden="1">
              <a:extLst>
                <a:ext uri="{FF2B5EF4-FFF2-40B4-BE49-F238E27FC236}">
                  <a16:creationId xmlns:a16="http://schemas.microsoft.com/office/drawing/2014/main" id="{3255F27A-2D38-69CA-D93D-267DF3D0C077}"/>
                </a:ext>
              </a:extLst>
            </p:cNvPr>
            <p:cNvSpPr>
              <a:spLocks/>
            </p:cNvSpPr>
            <p:nvPr/>
          </p:nvSpPr>
          <p:spPr bwMode="auto">
            <a:xfrm>
              <a:off x="3130473" y="1510866"/>
              <a:ext cx="1842805" cy="1483430"/>
            </a:xfrm>
            <a:custGeom>
              <a:avLst/>
              <a:gdLst>
                <a:gd name="T0" fmla="*/ 0 w 2791"/>
                <a:gd name="T1" fmla="*/ 2147483646 h 1646"/>
                <a:gd name="T2" fmla="*/ 2147483646 w 2791"/>
                <a:gd name="T3" fmla="*/ 2147483646 h 1646"/>
                <a:gd name="T4" fmla="*/ 2147483646 w 2791"/>
                <a:gd name="T5" fmla="*/ 2147483646 h 1646"/>
                <a:gd name="T6" fmla="*/ 2147483646 w 2791"/>
                <a:gd name="T7" fmla="*/ 2147483646 h 1646"/>
                <a:gd name="T8" fmla="*/ 2147483646 w 2791"/>
                <a:gd name="T9" fmla="*/ 2147483646 h 1646"/>
                <a:gd name="T10" fmla="*/ 2147483646 w 2791"/>
                <a:gd name="T11" fmla="*/ 2147483646 h 1646"/>
                <a:gd name="T12" fmla="*/ 2147483646 w 2791"/>
                <a:gd name="T13" fmla="*/ 2147483646 h 1646"/>
                <a:gd name="T14" fmla="*/ 2147483646 w 2791"/>
                <a:gd name="T15" fmla="*/ 2147483646 h 1646"/>
                <a:gd name="T16" fmla="*/ 2147483646 w 2791"/>
                <a:gd name="T17" fmla="*/ 2147483646 h 1646"/>
                <a:gd name="T18" fmla="*/ 2147483646 w 2791"/>
                <a:gd name="T19" fmla="*/ 2147483646 h 1646"/>
                <a:gd name="T20" fmla="*/ 2147483646 w 2791"/>
                <a:gd name="T21" fmla="*/ 2147483646 h 1646"/>
                <a:gd name="T22" fmla="*/ 2147483646 w 2791"/>
                <a:gd name="T23" fmla="*/ 2147483646 h 1646"/>
                <a:gd name="T24" fmla="*/ 2147483646 w 2791"/>
                <a:gd name="T25" fmla="*/ 2147483646 h 1646"/>
                <a:gd name="T26" fmla="*/ 2147483646 w 2791"/>
                <a:gd name="T27" fmla="*/ 2147483646 h 1646"/>
                <a:gd name="T28" fmla="*/ 2147483646 w 2791"/>
                <a:gd name="T29" fmla="*/ 2147483646 h 1646"/>
                <a:gd name="T30" fmla="*/ 2147483646 w 2791"/>
                <a:gd name="T31" fmla="*/ 2147483646 h 1646"/>
                <a:gd name="T32" fmla="*/ 2147483646 w 2791"/>
                <a:gd name="T33" fmla="*/ 2147483646 h 1646"/>
                <a:gd name="T34" fmla="*/ 2147483646 w 2791"/>
                <a:gd name="T35" fmla="*/ 2147483646 h 1646"/>
                <a:gd name="T36" fmla="*/ 2147483646 w 2791"/>
                <a:gd name="T37" fmla="*/ 2147483646 h 1646"/>
                <a:gd name="T38" fmla="*/ 2147483646 w 2791"/>
                <a:gd name="T39" fmla="*/ 2147483646 h 1646"/>
                <a:gd name="T40" fmla="*/ 2147483646 w 2791"/>
                <a:gd name="T41" fmla="*/ 2147483646 h 1646"/>
                <a:gd name="T42" fmla="*/ 2147483646 w 2791"/>
                <a:gd name="T43" fmla="*/ 2147483646 h 1646"/>
                <a:gd name="T44" fmla="*/ 2147483646 w 2791"/>
                <a:gd name="T45" fmla="*/ 2147483646 h 1646"/>
                <a:gd name="T46" fmla="*/ 2147483646 w 2791"/>
                <a:gd name="T47" fmla="*/ 2147483646 h 1646"/>
                <a:gd name="T48" fmla="*/ 2147483646 w 2791"/>
                <a:gd name="T49" fmla="*/ 2147483646 h 1646"/>
                <a:gd name="T50" fmla="*/ 2147483646 w 2791"/>
                <a:gd name="T51" fmla="*/ 2147483646 h 1646"/>
                <a:gd name="T52" fmla="*/ 2147483646 w 2791"/>
                <a:gd name="T53" fmla="*/ 2147483646 h 1646"/>
                <a:gd name="T54" fmla="*/ 2147483646 w 2791"/>
                <a:gd name="T55" fmla="*/ 2147483646 h 1646"/>
                <a:gd name="T56" fmla="*/ 2147483646 w 2791"/>
                <a:gd name="T57" fmla="*/ 2147483646 h 1646"/>
                <a:gd name="T58" fmla="*/ 2147483646 w 2791"/>
                <a:gd name="T59" fmla="*/ 2147483646 h 1646"/>
                <a:gd name="T60" fmla="*/ 2147483646 w 2791"/>
                <a:gd name="T61" fmla="*/ 2147483646 h 1646"/>
                <a:gd name="T62" fmla="*/ 2147483646 w 2791"/>
                <a:gd name="T63" fmla="*/ 2147483646 h 1646"/>
                <a:gd name="T64" fmla="*/ 2147483646 w 2791"/>
                <a:gd name="T65" fmla="*/ 2147483646 h 1646"/>
                <a:gd name="T66" fmla="*/ 2147483646 w 2791"/>
                <a:gd name="T67" fmla="*/ 2147483646 h 1646"/>
                <a:gd name="T68" fmla="*/ 2147483646 w 2791"/>
                <a:gd name="T69" fmla="*/ 2147483646 h 1646"/>
                <a:gd name="T70" fmla="*/ 2147483646 w 2791"/>
                <a:gd name="T71" fmla="*/ 2147483646 h 1646"/>
                <a:gd name="T72" fmla="*/ 2147483646 w 2791"/>
                <a:gd name="T73" fmla="*/ 2147483646 h 1646"/>
                <a:gd name="T74" fmla="*/ 2147483646 w 2791"/>
                <a:gd name="T75" fmla="*/ 2147483646 h 1646"/>
                <a:gd name="T76" fmla="*/ 2147483646 w 2791"/>
                <a:gd name="T77" fmla="*/ 2147483646 h 1646"/>
                <a:gd name="T78" fmla="*/ 2147483646 w 2791"/>
                <a:gd name="T79" fmla="*/ 2147483646 h 1646"/>
                <a:gd name="T80" fmla="*/ 2147483646 w 2791"/>
                <a:gd name="T81" fmla="*/ 2147483646 h 1646"/>
                <a:gd name="T82" fmla="*/ 2147483646 w 2791"/>
                <a:gd name="T83" fmla="*/ 2147483646 h 1646"/>
                <a:gd name="T84" fmla="*/ 2147483646 w 2791"/>
                <a:gd name="T85" fmla="*/ 2147483646 h 1646"/>
                <a:gd name="T86" fmla="*/ 2147483646 w 2791"/>
                <a:gd name="T87" fmla="*/ 2147483646 h 1646"/>
                <a:gd name="T88" fmla="*/ 2147483646 w 2791"/>
                <a:gd name="T89" fmla="*/ 2147483646 h 1646"/>
                <a:gd name="T90" fmla="*/ 2147483646 w 2791"/>
                <a:gd name="T91" fmla="*/ 2147483646 h 1646"/>
                <a:gd name="T92" fmla="*/ 2147483646 w 2791"/>
                <a:gd name="T93" fmla="*/ 2147483646 h 1646"/>
                <a:gd name="T94" fmla="*/ 2147483646 w 2791"/>
                <a:gd name="T95" fmla="*/ 2147483646 h 1646"/>
                <a:gd name="T96" fmla="*/ 2147483646 w 2791"/>
                <a:gd name="T97" fmla="*/ 2147483646 h 1646"/>
                <a:gd name="T98" fmla="*/ 2147483646 w 2791"/>
                <a:gd name="T99" fmla="*/ 2147483646 h 1646"/>
                <a:gd name="T100" fmla="*/ 2147483646 w 2791"/>
                <a:gd name="T101" fmla="*/ 2147483646 h 1646"/>
                <a:gd name="T102" fmla="*/ 2147483646 w 2791"/>
                <a:gd name="T103" fmla="*/ 2147483646 h 1646"/>
                <a:gd name="T104" fmla="*/ 2147483646 w 2791"/>
                <a:gd name="T105" fmla="*/ 2147483646 h 1646"/>
                <a:gd name="T106" fmla="*/ 2147483646 w 2791"/>
                <a:gd name="T107" fmla="*/ 0 h 1646"/>
                <a:gd name="T108" fmla="*/ 2147483646 w 2791"/>
                <a:gd name="T109" fmla="*/ 2147483646 h 1646"/>
                <a:gd name="T110" fmla="*/ 2147483646 w 2791"/>
                <a:gd name="T111" fmla="*/ 2147483646 h 1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1"/>
                <a:gd name="T169" fmla="*/ 0 h 1646"/>
                <a:gd name="T170" fmla="*/ 2791 w 2791"/>
                <a:gd name="T171" fmla="*/ 1646 h 1646"/>
                <a:gd name="connsiteX0" fmla="*/ 162 w 9900"/>
                <a:gd name="connsiteY0" fmla="*/ 304 h 10000"/>
                <a:gd name="connsiteX1" fmla="*/ 595 w 9900"/>
                <a:gd name="connsiteY1" fmla="*/ 1931 h 10000"/>
                <a:gd name="connsiteX2" fmla="*/ 104 w 9900"/>
                <a:gd name="connsiteY2" fmla="*/ 2181 h 10000"/>
                <a:gd name="connsiteX3" fmla="*/ 0 w 9900"/>
                <a:gd name="connsiteY3" fmla="*/ 2697 h 10000"/>
                <a:gd name="connsiteX4" fmla="*/ 147 w 9900"/>
                <a:gd name="connsiteY4" fmla="*/ 2989 h 10000"/>
                <a:gd name="connsiteX5" fmla="*/ 61 w 9900"/>
                <a:gd name="connsiteY5" fmla="*/ 3797 h 10000"/>
                <a:gd name="connsiteX6" fmla="*/ 248 w 9900"/>
                <a:gd name="connsiteY6" fmla="*/ 4836 h 10000"/>
                <a:gd name="connsiteX7" fmla="*/ 427 w 9900"/>
                <a:gd name="connsiteY7" fmla="*/ 7564 h 10000"/>
                <a:gd name="connsiteX8" fmla="*/ 842 w 9900"/>
                <a:gd name="connsiteY8" fmla="*/ 7819 h 10000"/>
                <a:gd name="connsiteX9" fmla="*/ 878 w 9900"/>
                <a:gd name="connsiteY9" fmla="*/ 8761 h 10000"/>
                <a:gd name="connsiteX10" fmla="*/ 1466 w 9900"/>
                <a:gd name="connsiteY10" fmla="*/ 9119 h 10000"/>
                <a:gd name="connsiteX11" fmla="*/ 3884 w 9900"/>
                <a:gd name="connsiteY11" fmla="*/ 9872 h 10000"/>
                <a:gd name="connsiteX12" fmla="*/ 5016 w 9900"/>
                <a:gd name="connsiteY12" fmla="*/ 9939 h 10000"/>
                <a:gd name="connsiteX13" fmla="*/ 5891 w 9900"/>
                <a:gd name="connsiteY13" fmla="*/ 10000 h 10000"/>
                <a:gd name="connsiteX14" fmla="*/ 7653 w 9900"/>
                <a:gd name="connsiteY14" fmla="*/ 9654 h 10000"/>
                <a:gd name="connsiteX15" fmla="*/ 8019 w 9900"/>
                <a:gd name="connsiteY15" fmla="*/ 7704 h 10000"/>
                <a:gd name="connsiteX16" fmla="*/ 8438 w 9900"/>
                <a:gd name="connsiteY16" fmla="*/ 7217 h 10000"/>
                <a:gd name="connsiteX17" fmla="*/ 8277 w 9900"/>
                <a:gd name="connsiteY17" fmla="*/ 6871 h 10000"/>
                <a:gd name="connsiteX18" fmla="*/ 8105 w 9900"/>
                <a:gd name="connsiteY18" fmla="*/ 6780 h 10000"/>
                <a:gd name="connsiteX19" fmla="*/ 8105 w 9900"/>
                <a:gd name="connsiteY19" fmla="*/ 6567 h 10000"/>
                <a:gd name="connsiteX20" fmla="*/ 8438 w 9900"/>
                <a:gd name="connsiteY20" fmla="*/ 6738 h 10000"/>
                <a:gd name="connsiteX21" fmla="*/ 8922 w 9900"/>
                <a:gd name="connsiteY21" fmla="*/ 6264 h 10000"/>
                <a:gd name="connsiteX22" fmla="*/ 9051 w 9900"/>
                <a:gd name="connsiteY22" fmla="*/ 5395 h 10000"/>
                <a:gd name="connsiteX23" fmla="*/ 8624 w 9900"/>
                <a:gd name="connsiteY23" fmla="*/ 5225 h 10000"/>
                <a:gd name="connsiteX24" fmla="*/ 8370 w 9900"/>
                <a:gd name="connsiteY24" fmla="*/ 5006 h 10000"/>
                <a:gd name="connsiteX25" fmla="*/ 8452 w 9900"/>
                <a:gd name="connsiteY25" fmla="*/ 4793 h 10000"/>
                <a:gd name="connsiteX26" fmla="*/ 8710 w 9900"/>
                <a:gd name="connsiteY26" fmla="*/ 5122 h 10000"/>
                <a:gd name="connsiteX27" fmla="*/ 9051 w 9900"/>
                <a:gd name="connsiteY27" fmla="*/ 5079 h 10000"/>
                <a:gd name="connsiteX28" fmla="*/ 9205 w 9900"/>
                <a:gd name="connsiteY28" fmla="*/ 4168 h 10000"/>
                <a:gd name="connsiteX29" fmla="*/ 9341 w 9900"/>
                <a:gd name="connsiteY29" fmla="*/ 4259 h 10000"/>
                <a:gd name="connsiteX30" fmla="*/ 9380 w 9900"/>
                <a:gd name="connsiteY30" fmla="*/ 4040 h 10000"/>
                <a:gd name="connsiteX31" fmla="*/ 9552 w 9900"/>
                <a:gd name="connsiteY31" fmla="*/ 3821 h 10000"/>
                <a:gd name="connsiteX32" fmla="*/ 9552 w 9900"/>
                <a:gd name="connsiteY32" fmla="*/ 4083 h 10000"/>
                <a:gd name="connsiteX33" fmla="*/ 9664 w 9900"/>
                <a:gd name="connsiteY33" fmla="*/ 4083 h 10000"/>
                <a:gd name="connsiteX34" fmla="*/ 9900 w 9900"/>
                <a:gd name="connsiteY34" fmla="*/ 3433 h 10000"/>
                <a:gd name="connsiteX35" fmla="*/ 9900 w 9900"/>
                <a:gd name="connsiteY35" fmla="*/ 2989 h 10000"/>
                <a:gd name="connsiteX36" fmla="*/ 9681 w 9900"/>
                <a:gd name="connsiteY36" fmla="*/ 2655 h 10000"/>
                <a:gd name="connsiteX37" fmla="*/ 9552 w 9900"/>
                <a:gd name="connsiteY37" fmla="*/ 1616 h 10000"/>
                <a:gd name="connsiteX38" fmla="*/ 9273 w 9900"/>
                <a:gd name="connsiteY38" fmla="*/ 1397 h 10000"/>
                <a:gd name="connsiteX39" fmla="*/ 8829 w 9900"/>
                <a:gd name="connsiteY39" fmla="*/ 1616 h 10000"/>
                <a:gd name="connsiteX40" fmla="*/ 8922 w 9900"/>
                <a:gd name="connsiteY40" fmla="*/ 2916 h 10000"/>
                <a:gd name="connsiteX41" fmla="*/ 8847 w 9900"/>
                <a:gd name="connsiteY41" fmla="*/ 3177 h 10000"/>
                <a:gd name="connsiteX42" fmla="*/ 8847 w 9900"/>
                <a:gd name="connsiteY42" fmla="*/ 3475 h 10000"/>
                <a:gd name="connsiteX43" fmla="*/ 8728 w 9900"/>
                <a:gd name="connsiteY43" fmla="*/ 3566 h 10000"/>
                <a:gd name="connsiteX44" fmla="*/ 8549 w 9900"/>
                <a:gd name="connsiteY44" fmla="*/ 3062 h 10000"/>
                <a:gd name="connsiteX45" fmla="*/ 8564 w 9900"/>
                <a:gd name="connsiteY45" fmla="*/ 2527 h 10000"/>
                <a:gd name="connsiteX46" fmla="*/ 8216 w 9900"/>
                <a:gd name="connsiteY46" fmla="*/ 1950 h 10000"/>
                <a:gd name="connsiteX47" fmla="*/ 8198 w 9900"/>
                <a:gd name="connsiteY47" fmla="*/ 2394 h 10000"/>
                <a:gd name="connsiteX48" fmla="*/ 8019 w 9900"/>
                <a:gd name="connsiteY48" fmla="*/ 2309 h 10000"/>
                <a:gd name="connsiteX49" fmla="*/ 7937 w 9900"/>
                <a:gd name="connsiteY49" fmla="*/ 1877 h 10000"/>
                <a:gd name="connsiteX50" fmla="*/ 7772 w 9900"/>
                <a:gd name="connsiteY50" fmla="*/ 1774 h 10000"/>
                <a:gd name="connsiteX51" fmla="*/ 7815 w 9900"/>
                <a:gd name="connsiteY51" fmla="*/ 1227 h 10000"/>
                <a:gd name="connsiteX52" fmla="*/ 7220 w 9900"/>
                <a:gd name="connsiteY52" fmla="*/ 346 h 10000"/>
                <a:gd name="connsiteX53" fmla="*/ 6880 w 9900"/>
                <a:gd name="connsiteY53" fmla="*/ 923 h 10000"/>
                <a:gd name="connsiteX54" fmla="*/ 6897 w 9900"/>
                <a:gd name="connsiteY54" fmla="*/ 1258 h 10000"/>
                <a:gd name="connsiteX55" fmla="*/ 6880 w 9900"/>
                <a:gd name="connsiteY55" fmla="*/ 1877 h 10000"/>
                <a:gd name="connsiteX56" fmla="*/ 7270 w 9900"/>
                <a:gd name="connsiteY56" fmla="*/ 2266 h 10000"/>
                <a:gd name="connsiteX57" fmla="*/ 7252 w 9900"/>
                <a:gd name="connsiteY57" fmla="*/ 2485 h 10000"/>
                <a:gd name="connsiteX58" fmla="*/ 7381 w 9900"/>
                <a:gd name="connsiteY58" fmla="*/ 2740 h 10000"/>
                <a:gd name="connsiteX59" fmla="*/ 7356 w 9900"/>
                <a:gd name="connsiteY59" fmla="*/ 3062 h 10000"/>
                <a:gd name="connsiteX60" fmla="*/ 7159 w 9900"/>
                <a:gd name="connsiteY60" fmla="*/ 3566 h 10000"/>
                <a:gd name="connsiteX61" fmla="*/ 7245 w 9900"/>
                <a:gd name="connsiteY61" fmla="*/ 4168 h 10000"/>
                <a:gd name="connsiteX62" fmla="*/ 6973 w 9900"/>
                <a:gd name="connsiteY62" fmla="*/ 3955 h 10000"/>
                <a:gd name="connsiteX63" fmla="*/ 6966 w 9900"/>
                <a:gd name="connsiteY63" fmla="*/ 3475 h 10000"/>
                <a:gd name="connsiteX64" fmla="*/ 7084 w 9900"/>
                <a:gd name="connsiteY64" fmla="*/ 2989 h 10000"/>
                <a:gd name="connsiteX65" fmla="*/ 6998 w 9900"/>
                <a:gd name="connsiteY65" fmla="*/ 2266 h 10000"/>
                <a:gd name="connsiteX66" fmla="*/ 6804 w 9900"/>
                <a:gd name="connsiteY66" fmla="*/ 2181 h 10000"/>
                <a:gd name="connsiteX67" fmla="*/ 6743 w 9900"/>
                <a:gd name="connsiteY67" fmla="*/ 1877 h 10000"/>
                <a:gd name="connsiteX68" fmla="*/ 6521 w 9900"/>
                <a:gd name="connsiteY68" fmla="*/ 2035 h 10000"/>
                <a:gd name="connsiteX69" fmla="*/ 6428 w 9900"/>
                <a:gd name="connsiteY69" fmla="*/ 2959 h 10000"/>
                <a:gd name="connsiteX70" fmla="*/ 6668 w 9900"/>
                <a:gd name="connsiteY70" fmla="*/ 3348 h 10000"/>
                <a:gd name="connsiteX71" fmla="*/ 6299 w 9900"/>
                <a:gd name="connsiteY71" fmla="*/ 3663 h 10000"/>
                <a:gd name="connsiteX72" fmla="*/ 5493 w 9900"/>
                <a:gd name="connsiteY72" fmla="*/ 3129 h 10000"/>
                <a:gd name="connsiteX73" fmla="*/ 5332 w 9900"/>
                <a:gd name="connsiteY73" fmla="*/ 2697 h 10000"/>
                <a:gd name="connsiteX74" fmla="*/ 5056 w 9900"/>
                <a:gd name="connsiteY74" fmla="*/ 2874 h 10000"/>
                <a:gd name="connsiteX75" fmla="*/ 5296 w 9900"/>
                <a:gd name="connsiteY75" fmla="*/ 3129 h 10000"/>
                <a:gd name="connsiteX76" fmla="*/ 5067 w 9900"/>
                <a:gd name="connsiteY76" fmla="*/ 3177 h 10000"/>
                <a:gd name="connsiteX77" fmla="*/ 4852 w 9900"/>
                <a:gd name="connsiteY77" fmla="*/ 2916 h 10000"/>
                <a:gd name="connsiteX78" fmla="*/ 4676 w 9900"/>
                <a:gd name="connsiteY78" fmla="*/ 2989 h 10000"/>
                <a:gd name="connsiteX79" fmla="*/ 4930 w 9900"/>
                <a:gd name="connsiteY79" fmla="*/ 3566 h 10000"/>
                <a:gd name="connsiteX80" fmla="*/ 4920 w 9900"/>
                <a:gd name="connsiteY80" fmla="*/ 4259 h 10000"/>
                <a:gd name="connsiteX81" fmla="*/ 4751 w 9900"/>
                <a:gd name="connsiteY81" fmla="*/ 4301 h 10000"/>
                <a:gd name="connsiteX82" fmla="*/ 4776 w 9900"/>
                <a:gd name="connsiteY82" fmla="*/ 3694 h 10000"/>
                <a:gd name="connsiteX83" fmla="*/ 4361 w 9900"/>
                <a:gd name="connsiteY83" fmla="*/ 3262 h 10000"/>
                <a:gd name="connsiteX84" fmla="*/ 4275 w 9900"/>
                <a:gd name="connsiteY84" fmla="*/ 3390 h 10000"/>
                <a:gd name="connsiteX85" fmla="*/ 4060 w 9900"/>
                <a:gd name="connsiteY85" fmla="*/ 3305 h 10000"/>
                <a:gd name="connsiteX86" fmla="*/ 3576 w 9900"/>
                <a:gd name="connsiteY86" fmla="*/ 3220 h 10000"/>
                <a:gd name="connsiteX87" fmla="*/ 3544 w 9900"/>
                <a:gd name="connsiteY87" fmla="*/ 3062 h 10000"/>
                <a:gd name="connsiteX88" fmla="*/ 3805 w 9900"/>
                <a:gd name="connsiteY88" fmla="*/ 2916 h 10000"/>
                <a:gd name="connsiteX89" fmla="*/ 3680 w 9900"/>
                <a:gd name="connsiteY89" fmla="*/ 2351 h 10000"/>
                <a:gd name="connsiteX90" fmla="*/ 3526 w 9900"/>
                <a:gd name="connsiteY90" fmla="*/ 2266 h 10000"/>
                <a:gd name="connsiteX91" fmla="*/ 2963 w 9900"/>
                <a:gd name="connsiteY91" fmla="*/ 1744 h 10000"/>
                <a:gd name="connsiteX92" fmla="*/ 2903 w 9900"/>
                <a:gd name="connsiteY92" fmla="*/ 1397 h 10000"/>
                <a:gd name="connsiteX93" fmla="*/ 2530 w 9900"/>
                <a:gd name="connsiteY93" fmla="*/ 1081 h 10000"/>
                <a:gd name="connsiteX94" fmla="*/ 2290 w 9900"/>
                <a:gd name="connsiteY94" fmla="*/ 1227 h 10000"/>
                <a:gd name="connsiteX95" fmla="*/ 2412 w 9900"/>
                <a:gd name="connsiteY95" fmla="*/ 693 h 10000"/>
                <a:gd name="connsiteX96" fmla="*/ 2290 w 9900"/>
                <a:gd name="connsiteY96" fmla="*/ 650 h 10000"/>
                <a:gd name="connsiteX97" fmla="*/ 2139 w 9900"/>
                <a:gd name="connsiteY97" fmla="*/ 1039 h 10000"/>
                <a:gd name="connsiteX98" fmla="*/ 1949 w 9900"/>
                <a:gd name="connsiteY98" fmla="*/ 219 h 10000"/>
                <a:gd name="connsiteX99" fmla="*/ 1738 w 9900"/>
                <a:gd name="connsiteY99" fmla="*/ 85 h 10000"/>
                <a:gd name="connsiteX100" fmla="*/ 1634 w 9900"/>
                <a:gd name="connsiteY100" fmla="*/ 450 h 10000"/>
                <a:gd name="connsiteX101" fmla="*/ 1466 w 9900"/>
                <a:gd name="connsiteY101" fmla="*/ 450 h 10000"/>
                <a:gd name="connsiteX102" fmla="*/ 1279 w 9900"/>
                <a:gd name="connsiteY102" fmla="*/ 565 h 10000"/>
                <a:gd name="connsiteX103" fmla="*/ 939 w 9900"/>
                <a:gd name="connsiteY103" fmla="*/ 565 h 10000"/>
                <a:gd name="connsiteX104" fmla="*/ 817 w 9900"/>
                <a:gd name="connsiteY104" fmla="*/ 923 h 10000"/>
                <a:gd name="connsiteX105" fmla="*/ 667 w 9900"/>
                <a:gd name="connsiteY105" fmla="*/ 923 h 10000"/>
                <a:gd name="connsiteX106" fmla="*/ 717 w 9900"/>
                <a:gd name="connsiteY106" fmla="*/ 389 h 10000"/>
                <a:gd name="connsiteX107" fmla="*/ 742 w 9900"/>
                <a:gd name="connsiteY107" fmla="*/ 0 h 10000"/>
                <a:gd name="connsiteX108" fmla="*/ 595 w 9900"/>
                <a:gd name="connsiteY108" fmla="*/ 85 h 10000"/>
                <a:gd name="connsiteX109" fmla="*/ 384 w 9900"/>
                <a:gd name="connsiteY109" fmla="*/ 535 h 10000"/>
                <a:gd name="connsiteX110" fmla="*/ 162 w 9900"/>
                <a:gd name="connsiteY110" fmla="*/ 304 h 10000"/>
                <a:gd name="connsiteX0" fmla="*/ 592 w 10000"/>
                <a:gd name="connsiteY0" fmla="*/ 1795 h 10000"/>
                <a:gd name="connsiteX1" fmla="*/ 601 w 10000"/>
                <a:gd name="connsiteY1" fmla="*/ 1931 h 10000"/>
                <a:gd name="connsiteX2" fmla="*/ 105 w 10000"/>
                <a:gd name="connsiteY2" fmla="*/ 2181 h 10000"/>
                <a:gd name="connsiteX3" fmla="*/ 0 w 10000"/>
                <a:gd name="connsiteY3" fmla="*/ 2697 h 10000"/>
                <a:gd name="connsiteX4" fmla="*/ 148 w 10000"/>
                <a:gd name="connsiteY4" fmla="*/ 2989 h 10000"/>
                <a:gd name="connsiteX5" fmla="*/ 62 w 10000"/>
                <a:gd name="connsiteY5" fmla="*/ 3797 h 10000"/>
                <a:gd name="connsiteX6" fmla="*/ 251 w 10000"/>
                <a:gd name="connsiteY6" fmla="*/ 4836 h 10000"/>
                <a:gd name="connsiteX7" fmla="*/ 431 w 10000"/>
                <a:gd name="connsiteY7" fmla="*/ 7564 h 10000"/>
                <a:gd name="connsiteX8" fmla="*/ 851 w 10000"/>
                <a:gd name="connsiteY8" fmla="*/ 7819 h 10000"/>
                <a:gd name="connsiteX9" fmla="*/ 887 w 10000"/>
                <a:gd name="connsiteY9" fmla="*/ 8761 h 10000"/>
                <a:gd name="connsiteX10" fmla="*/ 1481 w 10000"/>
                <a:gd name="connsiteY10" fmla="*/ 9119 h 10000"/>
                <a:gd name="connsiteX11" fmla="*/ 3923 w 10000"/>
                <a:gd name="connsiteY11" fmla="*/ 9872 h 10000"/>
                <a:gd name="connsiteX12" fmla="*/ 5067 w 10000"/>
                <a:gd name="connsiteY12" fmla="*/ 9939 h 10000"/>
                <a:gd name="connsiteX13" fmla="*/ 5951 w 10000"/>
                <a:gd name="connsiteY13" fmla="*/ 10000 h 10000"/>
                <a:gd name="connsiteX14" fmla="*/ 7730 w 10000"/>
                <a:gd name="connsiteY14" fmla="*/ 9654 h 10000"/>
                <a:gd name="connsiteX15" fmla="*/ 8100 w 10000"/>
                <a:gd name="connsiteY15" fmla="*/ 7704 h 10000"/>
                <a:gd name="connsiteX16" fmla="*/ 8523 w 10000"/>
                <a:gd name="connsiteY16" fmla="*/ 7217 h 10000"/>
                <a:gd name="connsiteX17" fmla="*/ 8361 w 10000"/>
                <a:gd name="connsiteY17" fmla="*/ 6871 h 10000"/>
                <a:gd name="connsiteX18" fmla="*/ 8187 w 10000"/>
                <a:gd name="connsiteY18" fmla="*/ 6780 h 10000"/>
                <a:gd name="connsiteX19" fmla="*/ 8187 w 10000"/>
                <a:gd name="connsiteY19" fmla="*/ 6567 h 10000"/>
                <a:gd name="connsiteX20" fmla="*/ 8523 w 10000"/>
                <a:gd name="connsiteY20" fmla="*/ 6738 h 10000"/>
                <a:gd name="connsiteX21" fmla="*/ 9012 w 10000"/>
                <a:gd name="connsiteY21" fmla="*/ 6264 h 10000"/>
                <a:gd name="connsiteX22" fmla="*/ 9142 w 10000"/>
                <a:gd name="connsiteY22" fmla="*/ 5395 h 10000"/>
                <a:gd name="connsiteX23" fmla="*/ 8711 w 10000"/>
                <a:gd name="connsiteY23" fmla="*/ 5225 h 10000"/>
                <a:gd name="connsiteX24" fmla="*/ 8455 w 10000"/>
                <a:gd name="connsiteY24" fmla="*/ 5006 h 10000"/>
                <a:gd name="connsiteX25" fmla="*/ 8537 w 10000"/>
                <a:gd name="connsiteY25" fmla="*/ 4793 h 10000"/>
                <a:gd name="connsiteX26" fmla="*/ 8798 w 10000"/>
                <a:gd name="connsiteY26" fmla="*/ 5122 h 10000"/>
                <a:gd name="connsiteX27" fmla="*/ 9142 w 10000"/>
                <a:gd name="connsiteY27" fmla="*/ 5079 h 10000"/>
                <a:gd name="connsiteX28" fmla="*/ 9298 w 10000"/>
                <a:gd name="connsiteY28" fmla="*/ 4168 h 10000"/>
                <a:gd name="connsiteX29" fmla="*/ 9435 w 10000"/>
                <a:gd name="connsiteY29" fmla="*/ 4259 h 10000"/>
                <a:gd name="connsiteX30" fmla="*/ 9475 w 10000"/>
                <a:gd name="connsiteY30" fmla="*/ 4040 h 10000"/>
                <a:gd name="connsiteX31" fmla="*/ 9648 w 10000"/>
                <a:gd name="connsiteY31" fmla="*/ 3821 h 10000"/>
                <a:gd name="connsiteX32" fmla="*/ 9648 w 10000"/>
                <a:gd name="connsiteY32" fmla="*/ 4083 h 10000"/>
                <a:gd name="connsiteX33" fmla="*/ 9762 w 10000"/>
                <a:gd name="connsiteY33" fmla="*/ 4083 h 10000"/>
                <a:gd name="connsiteX34" fmla="*/ 10000 w 10000"/>
                <a:gd name="connsiteY34" fmla="*/ 3433 h 10000"/>
                <a:gd name="connsiteX35" fmla="*/ 10000 w 10000"/>
                <a:gd name="connsiteY35" fmla="*/ 2989 h 10000"/>
                <a:gd name="connsiteX36" fmla="*/ 9779 w 10000"/>
                <a:gd name="connsiteY36" fmla="*/ 2655 h 10000"/>
                <a:gd name="connsiteX37" fmla="*/ 9648 w 10000"/>
                <a:gd name="connsiteY37" fmla="*/ 1616 h 10000"/>
                <a:gd name="connsiteX38" fmla="*/ 9367 w 10000"/>
                <a:gd name="connsiteY38" fmla="*/ 1397 h 10000"/>
                <a:gd name="connsiteX39" fmla="*/ 8918 w 10000"/>
                <a:gd name="connsiteY39" fmla="*/ 1616 h 10000"/>
                <a:gd name="connsiteX40" fmla="*/ 9012 w 10000"/>
                <a:gd name="connsiteY40" fmla="*/ 2916 h 10000"/>
                <a:gd name="connsiteX41" fmla="*/ 8936 w 10000"/>
                <a:gd name="connsiteY41" fmla="*/ 3177 h 10000"/>
                <a:gd name="connsiteX42" fmla="*/ 8936 w 10000"/>
                <a:gd name="connsiteY42" fmla="*/ 3475 h 10000"/>
                <a:gd name="connsiteX43" fmla="*/ 8816 w 10000"/>
                <a:gd name="connsiteY43" fmla="*/ 3566 h 10000"/>
                <a:gd name="connsiteX44" fmla="*/ 8635 w 10000"/>
                <a:gd name="connsiteY44" fmla="*/ 3062 h 10000"/>
                <a:gd name="connsiteX45" fmla="*/ 8651 w 10000"/>
                <a:gd name="connsiteY45" fmla="*/ 2527 h 10000"/>
                <a:gd name="connsiteX46" fmla="*/ 8299 w 10000"/>
                <a:gd name="connsiteY46" fmla="*/ 1950 h 10000"/>
                <a:gd name="connsiteX47" fmla="*/ 8281 w 10000"/>
                <a:gd name="connsiteY47" fmla="*/ 2394 h 10000"/>
                <a:gd name="connsiteX48" fmla="*/ 8100 w 10000"/>
                <a:gd name="connsiteY48" fmla="*/ 2309 h 10000"/>
                <a:gd name="connsiteX49" fmla="*/ 8017 w 10000"/>
                <a:gd name="connsiteY49" fmla="*/ 1877 h 10000"/>
                <a:gd name="connsiteX50" fmla="*/ 7851 w 10000"/>
                <a:gd name="connsiteY50" fmla="*/ 1774 h 10000"/>
                <a:gd name="connsiteX51" fmla="*/ 7894 w 10000"/>
                <a:gd name="connsiteY51" fmla="*/ 1227 h 10000"/>
                <a:gd name="connsiteX52" fmla="*/ 7293 w 10000"/>
                <a:gd name="connsiteY52" fmla="*/ 346 h 10000"/>
                <a:gd name="connsiteX53" fmla="*/ 6949 w 10000"/>
                <a:gd name="connsiteY53" fmla="*/ 923 h 10000"/>
                <a:gd name="connsiteX54" fmla="*/ 6967 w 10000"/>
                <a:gd name="connsiteY54" fmla="*/ 1258 h 10000"/>
                <a:gd name="connsiteX55" fmla="*/ 6949 w 10000"/>
                <a:gd name="connsiteY55" fmla="*/ 1877 h 10000"/>
                <a:gd name="connsiteX56" fmla="*/ 7343 w 10000"/>
                <a:gd name="connsiteY56" fmla="*/ 2266 h 10000"/>
                <a:gd name="connsiteX57" fmla="*/ 7325 w 10000"/>
                <a:gd name="connsiteY57" fmla="*/ 2485 h 10000"/>
                <a:gd name="connsiteX58" fmla="*/ 7456 w 10000"/>
                <a:gd name="connsiteY58" fmla="*/ 2740 h 10000"/>
                <a:gd name="connsiteX59" fmla="*/ 7430 w 10000"/>
                <a:gd name="connsiteY59" fmla="*/ 3062 h 10000"/>
                <a:gd name="connsiteX60" fmla="*/ 7231 w 10000"/>
                <a:gd name="connsiteY60" fmla="*/ 3566 h 10000"/>
                <a:gd name="connsiteX61" fmla="*/ 7318 w 10000"/>
                <a:gd name="connsiteY61" fmla="*/ 4168 h 10000"/>
                <a:gd name="connsiteX62" fmla="*/ 7043 w 10000"/>
                <a:gd name="connsiteY62" fmla="*/ 3955 h 10000"/>
                <a:gd name="connsiteX63" fmla="*/ 7036 w 10000"/>
                <a:gd name="connsiteY63" fmla="*/ 3475 h 10000"/>
                <a:gd name="connsiteX64" fmla="*/ 7156 w 10000"/>
                <a:gd name="connsiteY64" fmla="*/ 2989 h 10000"/>
                <a:gd name="connsiteX65" fmla="*/ 7069 w 10000"/>
                <a:gd name="connsiteY65" fmla="*/ 2266 h 10000"/>
                <a:gd name="connsiteX66" fmla="*/ 6873 w 10000"/>
                <a:gd name="connsiteY66" fmla="*/ 2181 h 10000"/>
                <a:gd name="connsiteX67" fmla="*/ 6811 w 10000"/>
                <a:gd name="connsiteY67" fmla="*/ 1877 h 10000"/>
                <a:gd name="connsiteX68" fmla="*/ 6587 w 10000"/>
                <a:gd name="connsiteY68" fmla="*/ 2035 h 10000"/>
                <a:gd name="connsiteX69" fmla="*/ 6493 w 10000"/>
                <a:gd name="connsiteY69" fmla="*/ 2959 h 10000"/>
                <a:gd name="connsiteX70" fmla="*/ 6735 w 10000"/>
                <a:gd name="connsiteY70" fmla="*/ 3348 h 10000"/>
                <a:gd name="connsiteX71" fmla="*/ 6363 w 10000"/>
                <a:gd name="connsiteY71" fmla="*/ 3663 h 10000"/>
                <a:gd name="connsiteX72" fmla="*/ 5548 w 10000"/>
                <a:gd name="connsiteY72" fmla="*/ 3129 h 10000"/>
                <a:gd name="connsiteX73" fmla="*/ 5386 w 10000"/>
                <a:gd name="connsiteY73" fmla="*/ 2697 h 10000"/>
                <a:gd name="connsiteX74" fmla="*/ 5107 w 10000"/>
                <a:gd name="connsiteY74" fmla="*/ 2874 h 10000"/>
                <a:gd name="connsiteX75" fmla="*/ 5349 w 10000"/>
                <a:gd name="connsiteY75" fmla="*/ 3129 h 10000"/>
                <a:gd name="connsiteX76" fmla="*/ 5118 w 10000"/>
                <a:gd name="connsiteY76" fmla="*/ 3177 h 10000"/>
                <a:gd name="connsiteX77" fmla="*/ 4901 w 10000"/>
                <a:gd name="connsiteY77" fmla="*/ 2916 h 10000"/>
                <a:gd name="connsiteX78" fmla="*/ 4723 w 10000"/>
                <a:gd name="connsiteY78" fmla="*/ 2989 h 10000"/>
                <a:gd name="connsiteX79" fmla="*/ 4980 w 10000"/>
                <a:gd name="connsiteY79" fmla="*/ 3566 h 10000"/>
                <a:gd name="connsiteX80" fmla="*/ 4970 w 10000"/>
                <a:gd name="connsiteY80" fmla="*/ 4259 h 10000"/>
                <a:gd name="connsiteX81" fmla="*/ 4799 w 10000"/>
                <a:gd name="connsiteY81" fmla="*/ 4301 h 10000"/>
                <a:gd name="connsiteX82" fmla="*/ 4824 w 10000"/>
                <a:gd name="connsiteY82" fmla="*/ 3694 h 10000"/>
                <a:gd name="connsiteX83" fmla="*/ 4405 w 10000"/>
                <a:gd name="connsiteY83" fmla="*/ 3262 h 10000"/>
                <a:gd name="connsiteX84" fmla="*/ 4318 w 10000"/>
                <a:gd name="connsiteY84" fmla="*/ 3390 h 10000"/>
                <a:gd name="connsiteX85" fmla="*/ 4101 w 10000"/>
                <a:gd name="connsiteY85" fmla="*/ 3305 h 10000"/>
                <a:gd name="connsiteX86" fmla="*/ 3612 w 10000"/>
                <a:gd name="connsiteY86" fmla="*/ 3220 h 10000"/>
                <a:gd name="connsiteX87" fmla="*/ 3580 w 10000"/>
                <a:gd name="connsiteY87" fmla="*/ 3062 h 10000"/>
                <a:gd name="connsiteX88" fmla="*/ 3843 w 10000"/>
                <a:gd name="connsiteY88" fmla="*/ 2916 h 10000"/>
                <a:gd name="connsiteX89" fmla="*/ 3717 w 10000"/>
                <a:gd name="connsiteY89" fmla="*/ 2351 h 10000"/>
                <a:gd name="connsiteX90" fmla="*/ 3562 w 10000"/>
                <a:gd name="connsiteY90" fmla="*/ 2266 h 10000"/>
                <a:gd name="connsiteX91" fmla="*/ 2993 w 10000"/>
                <a:gd name="connsiteY91" fmla="*/ 1744 h 10000"/>
                <a:gd name="connsiteX92" fmla="*/ 2932 w 10000"/>
                <a:gd name="connsiteY92" fmla="*/ 1397 h 10000"/>
                <a:gd name="connsiteX93" fmla="*/ 2556 w 10000"/>
                <a:gd name="connsiteY93" fmla="*/ 1081 h 10000"/>
                <a:gd name="connsiteX94" fmla="*/ 2313 w 10000"/>
                <a:gd name="connsiteY94" fmla="*/ 1227 h 10000"/>
                <a:gd name="connsiteX95" fmla="*/ 2436 w 10000"/>
                <a:gd name="connsiteY95" fmla="*/ 693 h 10000"/>
                <a:gd name="connsiteX96" fmla="*/ 2313 w 10000"/>
                <a:gd name="connsiteY96" fmla="*/ 650 h 10000"/>
                <a:gd name="connsiteX97" fmla="*/ 2161 w 10000"/>
                <a:gd name="connsiteY97" fmla="*/ 1039 h 10000"/>
                <a:gd name="connsiteX98" fmla="*/ 1969 w 10000"/>
                <a:gd name="connsiteY98" fmla="*/ 219 h 10000"/>
                <a:gd name="connsiteX99" fmla="*/ 1756 w 10000"/>
                <a:gd name="connsiteY99" fmla="*/ 85 h 10000"/>
                <a:gd name="connsiteX100" fmla="*/ 1651 w 10000"/>
                <a:gd name="connsiteY100" fmla="*/ 450 h 10000"/>
                <a:gd name="connsiteX101" fmla="*/ 1481 w 10000"/>
                <a:gd name="connsiteY101" fmla="*/ 450 h 10000"/>
                <a:gd name="connsiteX102" fmla="*/ 1292 w 10000"/>
                <a:gd name="connsiteY102" fmla="*/ 565 h 10000"/>
                <a:gd name="connsiteX103" fmla="*/ 948 w 10000"/>
                <a:gd name="connsiteY103" fmla="*/ 565 h 10000"/>
                <a:gd name="connsiteX104" fmla="*/ 825 w 10000"/>
                <a:gd name="connsiteY104" fmla="*/ 923 h 10000"/>
                <a:gd name="connsiteX105" fmla="*/ 674 w 10000"/>
                <a:gd name="connsiteY105" fmla="*/ 923 h 10000"/>
                <a:gd name="connsiteX106" fmla="*/ 724 w 10000"/>
                <a:gd name="connsiteY106" fmla="*/ 389 h 10000"/>
                <a:gd name="connsiteX107" fmla="*/ 749 w 10000"/>
                <a:gd name="connsiteY107" fmla="*/ 0 h 10000"/>
                <a:gd name="connsiteX108" fmla="*/ 601 w 10000"/>
                <a:gd name="connsiteY108" fmla="*/ 85 h 10000"/>
                <a:gd name="connsiteX109" fmla="*/ 388 w 10000"/>
                <a:gd name="connsiteY109" fmla="*/ 535 h 10000"/>
                <a:gd name="connsiteX110" fmla="*/ 592 w 10000"/>
                <a:gd name="connsiteY110" fmla="*/ 1795 h 10000"/>
                <a:gd name="connsiteX0" fmla="*/ 592 w 10000"/>
                <a:gd name="connsiteY0" fmla="*/ 1795 h 10000"/>
                <a:gd name="connsiteX1" fmla="*/ 601 w 10000"/>
                <a:gd name="connsiteY1" fmla="*/ 1931 h 10000"/>
                <a:gd name="connsiteX2" fmla="*/ 105 w 10000"/>
                <a:gd name="connsiteY2" fmla="*/ 2181 h 10000"/>
                <a:gd name="connsiteX3" fmla="*/ 0 w 10000"/>
                <a:gd name="connsiteY3" fmla="*/ 2697 h 10000"/>
                <a:gd name="connsiteX4" fmla="*/ 148 w 10000"/>
                <a:gd name="connsiteY4" fmla="*/ 2989 h 10000"/>
                <a:gd name="connsiteX5" fmla="*/ 62 w 10000"/>
                <a:gd name="connsiteY5" fmla="*/ 3797 h 10000"/>
                <a:gd name="connsiteX6" fmla="*/ 251 w 10000"/>
                <a:gd name="connsiteY6" fmla="*/ 4836 h 10000"/>
                <a:gd name="connsiteX7" fmla="*/ 431 w 10000"/>
                <a:gd name="connsiteY7" fmla="*/ 7564 h 10000"/>
                <a:gd name="connsiteX8" fmla="*/ 851 w 10000"/>
                <a:gd name="connsiteY8" fmla="*/ 7819 h 10000"/>
                <a:gd name="connsiteX9" fmla="*/ 887 w 10000"/>
                <a:gd name="connsiteY9" fmla="*/ 8761 h 10000"/>
                <a:gd name="connsiteX10" fmla="*/ 1481 w 10000"/>
                <a:gd name="connsiteY10" fmla="*/ 9119 h 10000"/>
                <a:gd name="connsiteX11" fmla="*/ 3923 w 10000"/>
                <a:gd name="connsiteY11" fmla="*/ 9872 h 10000"/>
                <a:gd name="connsiteX12" fmla="*/ 5067 w 10000"/>
                <a:gd name="connsiteY12" fmla="*/ 9939 h 10000"/>
                <a:gd name="connsiteX13" fmla="*/ 5951 w 10000"/>
                <a:gd name="connsiteY13" fmla="*/ 10000 h 10000"/>
                <a:gd name="connsiteX14" fmla="*/ 7730 w 10000"/>
                <a:gd name="connsiteY14" fmla="*/ 9654 h 10000"/>
                <a:gd name="connsiteX15" fmla="*/ 8100 w 10000"/>
                <a:gd name="connsiteY15" fmla="*/ 7704 h 10000"/>
                <a:gd name="connsiteX16" fmla="*/ 8523 w 10000"/>
                <a:gd name="connsiteY16" fmla="*/ 7217 h 10000"/>
                <a:gd name="connsiteX17" fmla="*/ 8361 w 10000"/>
                <a:gd name="connsiteY17" fmla="*/ 6871 h 10000"/>
                <a:gd name="connsiteX18" fmla="*/ 8187 w 10000"/>
                <a:gd name="connsiteY18" fmla="*/ 6780 h 10000"/>
                <a:gd name="connsiteX19" fmla="*/ 8187 w 10000"/>
                <a:gd name="connsiteY19" fmla="*/ 6567 h 10000"/>
                <a:gd name="connsiteX20" fmla="*/ 8523 w 10000"/>
                <a:gd name="connsiteY20" fmla="*/ 6738 h 10000"/>
                <a:gd name="connsiteX21" fmla="*/ 9012 w 10000"/>
                <a:gd name="connsiteY21" fmla="*/ 6264 h 10000"/>
                <a:gd name="connsiteX22" fmla="*/ 9142 w 10000"/>
                <a:gd name="connsiteY22" fmla="*/ 5395 h 10000"/>
                <a:gd name="connsiteX23" fmla="*/ 8711 w 10000"/>
                <a:gd name="connsiteY23" fmla="*/ 5225 h 10000"/>
                <a:gd name="connsiteX24" fmla="*/ 8455 w 10000"/>
                <a:gd name="connsiteY24" fmla="*/ 5006 h 10000"/>
                <a:gd name="connsiteX25" fmla="*/ 8537 w 10000"/>
                <a:gd name="connsiteY25" fmla="*/ 4793 h 10000"/>
                <a:gd name="connsiteX26" fmla="*/ 8798 w 10000"/>
                <a:gd name="connsiteY26" fmla="*/ 5122 h 10000"/>
                <a:gd name="connsiteX27" fmla="*/ 9142 w 10000"/>
                <a:gd name="connsiteY27" fmla="*/ 5079 h 10000"/>
                <a:gd name="connsiteX28" fmla="*/ 9298 w 10000"/>
                <a:gd name="connsiteY28" fmla="*/ 4168 h 10000"/>
                <a:gd name="connsiteX29" fmla="*/ 9435 w 10000"/>
                <a:gd name="connsiteY29" fmla="*/ 4259 h 10000"/>
                <a:gd name="connsiteX30" fmla="*/ 9475 w 10000"/>
                <a:gd name="connsiteY30" fmla="*/ 4040 h 10000"/>
                <a:gd name="connsiteX31" fmla="*/ 9648 w 10000"/>
                <a:gd name="connsiteY31" fmla="*/ 3821 h 10000"/>
                <a:gd name="connsiteX32" fmla="*/ 9648 w 10000"/>
                <a:gd name="connsiteY32" fmla="*/ 4083 h 10000"/>
                <a:gd name="connsiteX33" fmla="*/ 9762 w 10000"/>
                <a:gd name="connsiteY33" fmla="*/ 4083 h 10000"/>
                <a:gd name="connsiteX34" fmla="*/ 10000 w 10000"/>
                <a:gd name="connsiteY34" fmla="*/ 3433 h 10000"/>
                <a:gd name="connsiteX35" fmla="*/ 10000 w 10000"/>
                <a:gd name="connsiteY35" fmla="*/ 2989 h 10000"/>
                <a:gd name="connsiteX36" fmla="*/ 9779 w 10000"/>
                <a:gd name="connsiteY36" fmla="*/ 2655 h 10000"/>
                <a:gd name="connsiteX37" fmla="*/ 9648 w 10000"/>
                <a:gd name="connsiteY37" fmla="*/ 1616 h 10000"/>
                <a:gd name="connsiteX38" fmla="*/ 9367 w 10000"/>
                <a:gd name="connsiteY38" fmla="*/ 1397 h 10000"/>
                <a:gd name="connsiteX39" fmla="*/ 8918 w 10000"/>
                <a:gd name="connsiteY39" fmla="*/ 1616 h 10000"/>
                <a:gd name="connsiteX40" fmla="*/ 9012 w 10000"/>
                <a:gd name="connsiteY40" fmla="*/ 2916 h 10000"/>
                <a:gd name="connsiteX41" fmla="*/ 8936 w 10000"/>
                <a:gd name="connsiteY41" fmla="*/ 3177 h 10000"/>
                <a:gd name="connsiteX42" fmla="*/ 8936 w 10000"/>
                <a:gd name="connsiteY42" fmla="*/ 3475 h 10000"/>
                <a:gd name="connsiteX43" fmla="*/ 8816 w 10000"/>
                <a:gd name="connsiteY43" fmla="*/ 3566 h 10000"/>
                <a:gd name="connsiteX44" fmla="*/ 8635 w 10000"/>
                <a:gd name="connsiteY44" fmla="*/ 3062 h 10000"/>
                <a:gd name="connsiteX45" fmla="*/ 8651 w 10000"/>
                <a:gd name="connsiteY45" fmla="*/ 2527 h 10000"/>
                <a:gd name="connsiteX46" fmla="*/ 8299 w 10000"/>
                <a:gd name="connsiteY46" fmla="*/ 1950 h 10000"/>
                <a:gd name="connsiteX47" fmla="*/ 8281 w 10000"/>
                <a:gd name="connsiteY47" fmla="*/ 2394 h 10000"/>
                <a:gd name="connsiteX48" fmla="*/ 8100 w 10000"/>
                <a:gd name="connsiteY48" fmla="*/ 2309 h 10000"/>
                <a:gd name="connsiteX49" fmla="*/ 8017 w 10000"/>
                <a:gd name="connsiteY49" fmla="*/ 1877 h 10000"/>
                <a:gd name="connsiteX50" fmla="*/ 7851 w 10000"/>
                <a:gd name="connsiteY50" fmla="*/ 1774 h 10000"/>
                <a:gd name="connsiteX51" fmla="*/ 7894 w 10000"/>
                <a:gd name="connsiteY51" fmla="*/ 1227 h 10000"/>
                <a:gd name="connsiteX52" fmla="*/ 7293 w 10000"/>
                <a:gd name="connsiteY52" fmla="*/ 346 h 10000"/>
                <a:gd name="connsiteX53" fmla="*/ 6949 w 10000"/>
                <a:gd name="connsiteY53" fmla="*/ 923 h 10000"/>
                <a:gd name="connsiteX54" fmla="*/ 6967 w 10000"/>
                <a:gd name="connsiteY54" fmla="*/ 1258 h 10000"/>
                <a:gd name="connsiteX55" fmla="*/ 6949 w 10000"/>
                <a:gd name="connsiteY55" fmla="*/ 1877 h 10000"/>
                <a:gd name="connsiteX56" fmla="*/ 7343 w 10000"/>
                <a:gd name="connsiteY56" fmla="*/ 2266 h 10000"/>
                <a:gd name="connsiteX57" fmla="*/ 7325 w 10000"/>
                <a:gd name="connsiteY57" fmla="*/ 2485 h 10000"/>
                <a:gd name="connsiteX58" fmla="*/ 7456 w 10000"/>
                <a:gd name="connsiteY58" fmla="*/ 2740 h 10000"/>
                <a:gd name="connsiteX59" fmla="*/ 7430 w 10000"/>
                <a:gd name="connsiteY59" fmla="*/ 3062 h 10000"/>
                <a:gd name="connsiteX60" fmla="*/ 7231 w 10000"/>
                <a:gd name="connsiteY60" fmla="*/ 3566 h 10000"/>
                <a:gd name="connsiteX61" fmla="*/ 7318 w 10000"/>
                <a:gd name="connsiteY61" fmla="*/ 4168 h 10000"/>
                <a:gd name="connsiteX62" fmla="*/ 7043 w 10000"/>
                <a:gd name="connsiteY62" fmla="*/ 3955 h 10000"/>
                <a:gd name="connsiteX63" fmla="*/ 7036 w 10000"/>
                <a:gd name="connsiteY63" fmla="*/ 3475 h 10000"/>
                <a:gd name="connsiteX64" fmla="*/ 7156 w 10000"/>
                <a:gd name="connsiteY64" fmla="*/ 2989 h 10000"/>
                <a:gd name="connsiteX65" fmla="*/ 7069 w 10000"/>
                <a:gd name="connsiteY65" fmla="*/ 2266 h 10000"/>
                <a:gd name="connsiteX66" fmla="*/ 6873 w 10000"/>
                <a:gd name="connsiteY66" fmla="*/ 2181 h 10000"/>
                <a:gd name="connsiteX67" fmla="*/ 6811 w 10000"/>
                <a:gd name="connsiteY67" fmla="*/ 1877 h 10000"/>
                <a:gd name="connsiteX68" fmla="*/ 6587 w 10000"/>
                <a:gd name="connsiteY68" fmla="*/ 2035 h 10000"/>
                <a:gd name="connsiteX69" fmla="*/ 6493 w 10000"/>
                <a:gd name="connsiteY69" fmla="*/ 2959 h 10000"/>
                <a:gd name="connsiteX70" fmla="*/ 6735 w 10000"/>
                <a:gd name="connsiteY70" fmla="*/ 3348 h 10000"/>
                <a:gd name="connsiteX71" fmla="*/ 6363 w 10000"/>
                <a:gd name="connsiteY71" fmla="*/ 3663 h 10000"/>
                <a:gd name="connsiteX72" fmla="*/ 5548 w 10000"/>
                <a:gd name="connsiteY72" fmla="*/ 3129 h 10000"/>
                <a:gd name="connsiteX73" fmla="*/ 5386 w 10000"/>
                <a:gd name="connsiteY73" fmla="*/ 2697 h 10000"/>
                <a:gd name="connsiteX74" fmla="*/ 5107 w 10000"/>
                <a:gd name="connsiteY74" fmla="*/ 2874 h 10000"/>
                <a:gd name="connsiteX75" fmla="*/ 5349 w 10000"/>
                <a:gd name="connsiteY75" fmla="*/ 3129 h 10000"/>
                <a:gd name="connsiteX76" fmla="*/ 5118 w 10000"/>
                <a:gd name="connsiteY76" fmla="*/ 3177 h 10000"/>
                <a:gd name="connsiteX77" fmla="*/ 4901 w 10000"/>
                <a:gd name="connsiteY77" fmla="*/ 2916 h 10000"/>
                <a:gd name="connsiteX78" fmla="*/ 4723 w 10000"/>
                <a:gd name="connsiteY78" fmla="*/ 2989 h 10000"/>
                <a:gd name="connsiteX79" fmla="*/ 4980 w 10000"/>
                <a:gd name="connsiteY79" fmla="*/ 3566 h 10000"/>
                <a:gd name="connsiteX80" fmla="*/ 4970 w 10000"/>
                <a:gd name="connsiteY80" fmla="*/ 4259 h 10000"/>
                <a:gd name="connsiteX81" fmla="*/ 4799 w 10000"/>
                <a:gd name="connsiteY81" fmla="*/ 4301 h 10000"/>
                <a:gd name="connsiteX82" fmla="*/ 4824 w 10000"/>
                <a:gd name="connsiteY82" fmla="*/ 3694 h 10000"/>
                <a:gd name="connsiteX83" fmla="*/ 4405 w 10000"/>
                <a:gd name="connsiteY83" fmla="*/ 3262 h 10000"/>
                <a:gd name="connsiteX84" fmla="*/ 4318 w 10000"/>
                <a:gd name="connsiteY84" fmla="*/ 3390 h 10000"/>
                <a:gd name="connsiteX85" fmla="*/ 4101 w 10000"/>
                <a:gd name="connsiteY85" fmla="*/ 3305 h 10000"/>
                <a:gd name="connsiteX86" fmla="*/ 3612 w 10000"/>
                <a:gd name="connsiteY86" fmla="*/ 3220 h 10000"/>
                <a:gd name="connsiteX87" fmla="*/ 3580 w 10000"/>
                <a:gd name="connsiteY87" fmla="*/ 3062 h 10000"/>
                <a:gd name="connsiteX88" fmla="*/ 3843 w 10000"/>
                <a:gd name="connsiteY88" fmla="*/ 2916 h 10000"/>
                <a:gd name="connsiteX89" fmla="*/ 3717 w 10000"/>
                <a:gd name="connsiteY89" fmla="*/ 2351 h 10000"/>
                <a:gd name="connsiteX90" fmla="*/ 3562 w 10000"/>
                <a:gd name="connsiteY90" fmla="*/ 2266 h 10000"/>
                <a:gd name="connsiteX91" fmla="*/ 2993 w 10000"/>
                <a:gd name="connsiteY91" fmla="*/ 1744 h 10000"/>
                <a:gd name="connsiteX92" fmla="*/ 2932 w 10000"/>
                <a:gd name="connsiteY92" fmla="*/ 1397 h 10000"/>
                <a:gd name="connsiteX93" fmla="*/ 2556 w 10000"/>
                <a:gd name="connsiteY93" fmla="*/ 1081 h 10000"/>
                <a:gd name="connsiteX94" fmla="*/ 2313 w 10000"/>
                <a:gd name="connsiteY94" fmla="*/ 1227 h 10000"/>
                <a:gd name="connsiteX95" fmla="*/ 2436 w 10000"/>
                <a:gd name="connsiteY95" fmla="*/ 693 h 10000"/>
                <a:gd name="connsiteX96" fmla="*/ 2313 w 10000"/>
                <a:gd name="connsiteY96" fmla="*/ 650 h 10000"/>
                <a:gd name="connsiteX97" fmla="*/ 2161 w 10000"/>
                <a:gd name="connsiteY97" fmla="*/ 1039 h 10000"/>
                <a:gd name="connsiteX98" fmla="*/ 1969 w 10000"/>
                <a:gd name="connsiteY98" fmla="*/ 219 h 10000"/>
                <a:gd name="connsiteX99" fmla="*/ 1756 w 10000"/>
                <a:gd name="connsiteY99" fmla="*/ 85 h 10000"/>
                <a:gd name="connsiteX100" fmla="*/ 1651 w 10000"/>
                <a:gd name="connsiteY100" fmla="*/ 450 h 10000"/>
                <a:gd name="connsiteX101" fmla="*/ 1481 w 10000"/>
                <a:gd name="connsiteY101" fmla="*/ 450 h 10000"/>
                <a:gd name="connsiteX102" fmla="*/ 1292 w 10000"/>
                <a:gd name="connsiteY102" fmla="*/ 565 h 10000"/>
                <a:gd name="connsiteX103" fmla="*/ 948 w 10000"/>
                <a:gd name="connsiteY103" fmla="*/ 565 h 10000"/>
                <a:gd name="connsiteX104" fmla="*/ 825 w 10000"/>
                <a:gd name="connsiteY104" fmla="*/ 923 h 10000"/>
                <a:gd name="connsiteX105" fmla="*/ 674 w 10000"/>
                <a:gd name="connsiteY105" fmla="*/ 923 h 10000"/>
                <a:gd name="connsiteX106" fmla="*/ 724 w 10000"/>
                <a:gd name="connsiteY106" fmla="*/ 389 h 10000"/>
                <a:gd name="connsiteX107" fmla="*/ 749 w 10000"/>
                <a:gd name="connsiteY107" fmla="*/ 0 h 10000"/>
                <a:gd name="connsiteX108" fmla="*/ 601 w 10000"/>
                <a:gd name="connsiteY108" fmla="*/ 85 h 10000"/>
                <a:gd name="connsiteX109" fmla="*/ 582 w 10000"/>
                <a:gd name="connsiteY109" fmla="*/ 1606 h 10000"/>
                <a:gd name="connsiteX110" fmla="*/ 592 w 10000"/>
                <a:gd name="connsiteY110" fmla="*/ 1795 h 10000"/>
                <a:gd name="connsiteX0" fmla="*/ 592 w 10000"/>
                <a:gd name="connsiteY0" fmla="*/ 1795 h 10000"/>
                <a:gd name="connsiteX1" fmla="*/ 601 w 10000"/>
                <a:gd name="connsiteY1" fmla="*/ 1931 h 10000"/>
                <a:gd name="connsiteX2" fmla="*/ 105 w 10000"/>
                <a:gd name="connsiteY2" fmla="*/ 2181 h 10000"/>
                <a:gd name="connsiteX3" fmla="*/ 0 w 10000"/>
                <a:gd name="connsiteY3" fmla="*/ 2697 h 10000"/>
                <a:gd name="connsiteX4" fmla="*/ 148 w 10000"/>
                <a:gd name="connsiteY4" fmla="*/ 2989 h 10000"/>
                <a:gd name="connsiteX5" fmla="*/ 62 w 10000"/>
                <a:gd name="connsiteY5" fmla="*/ 3797 h 10000"/>
                <a:gd name="connsiteX6" fmla="*/ 251 w 10000"/>
                <a:gd name="connsiteY6" fmla="*/ 4836 h 10000"/>
                <a:gd name="connsiteX7" fmla="*/ 431 w 10000"/>
                <a:gd name="connsiteY7" fmla="*/ 7564 h 10000"/>
                <a:gd name="connsiteX8" fmla="*/ 851 w 10000"/>
                <a:gd name="connsiteY8" fmla="*/ 7819 h 10000"/>
                <a:gd name="connsiteX9" fmla="*/ 887 w 10000"/>
                <a:gd name="connsiteY9" fmla="*/ 8761 h 10000"/>
                <a:gd name="connsiteX10" fmla="*/ 1481 w 10000"/>
                <a:gd name="connsiteY10" fmla="*/ 9119 h 10000"/>
                <a:gd name="connsiteX11" fmla="*/ 3923 w 10000"/>
                <a:gd name="connsiteY11" fmla="*/ 9872 h 10000"/>
                <a:gd name="connsiteX12" fmla="*/ 5067 w 10000"/>
                <a:gd name="connsiteY12" fmla="*/ 9939 h 10000"/>
                <a:gd name="connsiteX13" fmla="*/ 5951 w 10000"/>
                <a:gd name="connsiteY13" fmla="*/ 10000 h 10000"/>
                <a:gd name="connsiteX14" fmla="*/ 7730 w 10000"/>
                <a:gd name="connsiteY14" fmla="*/ 9654 h 10000"/>
                <a:gd name="connsiteX15" fmla="*/ 8100 w 10000"/>
                <a:gd name="connsiteY15" fmla="*/ 7704 h 10000"/>
                <a:gd name="connsiteX16" fmla="*/ 8523 w 10000"/>
                <a:gd name="connsiteY16" fmla="*/ 7217 h 10000"/>
                <a:gd name="connsiteX17" fmla="*/ 8361 w 10000"/>
                <a:gd name="connsiteY17" fmla="*/ 6871 h 10000"/>
                <a:gd name="connsiteX18" fmla="*/ 8187 w 10000"/>
                <a:gd name="connsiteY18" fmla="*/ 6780 h 10000"/>
                <a:gd name="connsiteX19" fmla="*/ 8187 w 10000"/>
                <a:gd name="connsiteY19" fmla="*/ 6567 h 10000"/>
                <a:gd name="connsiteX20" fmla="*/ 8523 w 10000"/>
                <a:gd name="connsiteY20" fmla="*/ 6738 h 10000"/>
                <a:gd name="connsiteX21" fmla="*/ 9012 w 10000"/>
                <a:gd name="connsiteY21" fmla="*/ 6264 h 10000"/>
                <a:gd name="connsiteX22" fmla="*/ 9142 w 10000"/>
                <a:gd name="connsiteY22" fmla="*/ 5395 h 10000"/>
                <a:gd name="connsiteX23" fmla="*/ 8711 w 10000"/>
                <a:gd name="connsiteY23" fmla="*/ 5225 h 10000"/>
                <a:gd name="connsiteX24" fmla="*/ 8455 w 10000"/>
                <a:gd name="connsiteY24" fmla="*/ 5006 h 10000"/>
                <a:gd name="connsiteX25" fmla="*/ 8537 w 10000"/>
                <a:gd name="connsiteY25" fmla="*/ 4793 h 10000"/>
                <a:gd name="connsiteX26" fmla="*/ 8798 w 10000"/>
                <a:gd name="connsiteY26" fmla="*/ 5122 h 10000"/>
                <a:gd name="connsiteX27" fmla="*/ 9142 w 10000"/>
                <a:gd name="connsiteY27" fmla="*/ 5079 h 10000"/>
                <a:gd name="connsiteX28" fmla="*/ 9298 w 10000"/>
                <a:gd name="connsiteY28" fmla="*/ 4168 h 10000"/>
                <a:gd name="connsiteX29" fmla="*/ 9435 w 10000"/>
                <a:gd name="connsiteY29" fmla="*/ 4259 h 10000"/>
                <a:gd name="connsiteX30" fmla="*/ 9475 w 10000"/>
                <a:gd name="connsiteY30" fmla="*/ 4040 h 10000"/>
                <a:gd name="connsiteX31" fmla="*/ 9648 w 10000"/>
                <a:gd name="connsiteY31" fmla="*/ 3821 h 10000"/>
                <a:gd name="connsiteX32" fmla="*/ 9648 w 10000"/>
                <a:gd name="connsiteY32" fmla="*/ 4083 h 10000"/>
                <a:gd name="connsiteX33" fmla="*/ 9762 w 10000"/>
                <a:gd name="connsiteY33" fmla="*/ 4083 h 10000"/>
                <a:gd name="connsiteX34" fmla="*/ 10000 w 10000"/>
                <a:gd name="connsiteY34" fmla="*/ 3433 h 10000"/>
                <a:gd name="connsiteX35" fmla="*/ 10000 w 10000"/>
                <a:gd name="connsiteY35" fmla="*/ 2989 h 10000"/>
                <a:gd name="connsiteX36" fmla="*/ 9779 w 10000"/>
                <a:gd name="connsiteY36" fmla="*/ 2655 h 10000"/>
                <a:gd name="connsiteX37" fmla="*/ 9648 w 10000"/>
                <a:gd name="connsiteY37" fmla="*/ 1616 h 10000"/>
                <a:gd name="connsiteX38" fmla="*/ 9367 w 10000"/>
                <a:gd name="connsiteY38" fmla="*/ 1397 h 10000"/>
                <a:gd name="connsiteX39" fmla="*/ 8918 w 10000"/>
                <a:gd name="connsiteY39" fmla="*/ 1616 h 10000"/>
                <a:gd name="connsiteX40" fmla="*/ 9012 w 10000"/>
                <a:gd name="connsiteY40" fmla="*/ 2916 h 10000"/>
                <a:gd name="connsiteX41" fmla="*/ 8936 w 10000"/>
                <a:gd name="connsiteY41" fmla="*/ 3177 h 10000"/>
                <a:gd name="connsiteX42" fmla="*/ 8936 w 10000"/>
                <a:gd name="connsiteY42" fmla="*/ 3475 h 10000"/>
                <a:gd name="connsiteX43" fmla="*/ 8816 w 10000"/>
                <a:gd name="connsiteY43" fmla="*/ 3566 h 10000"/>
                <a:gd name="connsiteX44" fmla="*/ 8635 w 10000"/>
                <a:gd name="connsiteY44" fmla="*/ 3062 h 10000"/>
                <a:gd name="connsiteX45" fmla="*/ 8651 w 10000"/>
                <a:gd name="connsiteY45" fmla="*/ 2527 h 10000"/>
                <a:gd name="connsiteX46" fmla="*/ 8299 w 10000"/>
                <a:gd name="connsiteY46" fmla="*/ 1950 h 10000"/>
                <a:gd name="connsiteX47" fmla="*/ 8281 w 10000"/>
                <a:gd name="connsiteY47" fmla="*/ 2394 h 10000"/>
                <a:gd name="connsiteX48" fmla="*/ 8100 w 10000"/>
                <a:gd name="connsiteY48" fmla="*/ 2309 h 10000"/>
                <a:gd name="connsiteX49" fmla="*/ 8017 w 10000"/>
                <a:gd name="connsiteY49" fmla="*/ 1877 h 10000"/>
                <a:gd name="connsiteX50" fmla="*/ 7851 w 10000"/>
                <a:gd name="connsiteY50" fmla="*/ 1774 h 10000"/>
                <a:gd name="connsiteX51" fmla="*/ 7894 w 10000"/>
                <a:gd name="connsiteY51" fmla="*/ 1227 h 10000"/>
                <a:gd name="connsiteX52" fmla="*/ 7293 w 10000"/>
                <a:gd name="connsiteY52" fmla="*/ 346 h 10000"/>
                <a:gd name="connsiteX53" fmla="*/ 6949 w 10000"/>
                <a:gd name="connsiteY53" fmla="*/ 923 h 10000"/>
                <a:gd name="connsiteX54" fmla="*/ 6967 w 10000"/>
                <a:gd name="connsiteY54" fmla="*/ 1258 h 10000"/>
                <a:gd name="connsiteX55" fmla="*/ 6949 w 10000"/>
                <a:gd name="connsiteY55" fmla="*/ 1877 h 10000"/>
                <a:gd name="connsiteX56" fmla="*/ 7343 w 10000"/>
                <a:gd name="connsiteY56" fmla="*/ 2266 h 10000"/>
                <a:gd name="connsiteX57" fmla="*/ 7325 w 10000"/>
                <a:gd name="connsiteY57" fmla="*/ 2485 h 10000"/>
                <a:gd name="connsiteX58" fmla="*/ 7456 w 10000"/>
                <a:gd name="connsiteY58" fmla="*/ 2740 h 10000"/>
                <a:gd name="connsiteX59" fmla="*/ 7430 w 10000"/>
                <a:gd name="connsiteY59" fmla="*/ 3062 h 10000"/>
                <a:gd name="connsiteX60" fmla="*/ 7231 w 10000"/>
                <a:gd name="connsiteY60" fmla="*/ 3566 h 10000"/>
                <a:gd name="connsiteX61" fmla="*/ 7318 w 10000"/>
                <a:gd name="connsiteY61" fmla="*/ 4168 h 10000"/>
                <a:gd name="connsiteX62" fmla="*/ 7043 w 10000"/>
                <a:gd name="connsiteY62" fmla="*/ 3955 h 10000"/>
                <a:gd name="connsiteX63" fmla="*/ 7036 w 10000"/>
                <a:gd name="connsiteY63" fmla="*/ 3475 h 10000"/>
                <a:gd name="connsiteX64" fmla="*/ 7156 w 10000"/>
                <a:gd name="connsiteY64" fmla="*/ 2989 h 10000"/>
                <a:gd name="connsiteX65" fmla="*/ 7069 w 10000"/>
                <a:gd name="connsiteY65" fmla="*/ 2266 h 10000"/>
                <a:gd name="connsiteX66" fmla="*/ 6873 w 10000"/>
                <a:gd name="connsiteY66" fmla="*/ 2181 h 10000"/>
                <a:gd name="connsiteX67" fmla="*/ 6811 w 10000"/>
                <a:gd name="connsiteY67" fmla="*/ 1877 h 10000"/>
                <a:gd name="connsiteX68" fmla="*/ 6587 w 10000"/>
                <a:gd name="connsiteY68" fmla="*/ 2035 h 10000"/>
                <a:gd name="connsiteX69" fmla="*/ 6493 w 10000"/>
                <a:gd name="connsiteY69" fmla="*/ 2959 h 10000"/>
                <a:gd name="connsiteX70" fmla="*/ 6735 w 10000"/>
                <a:gd name="connsiteY70" fmla="*/ 3348 h 10000"/>
                <a:gd name="connsiteX71" fmla="*/ 6363 w 10000"/>
                <a:gd name="connsiteY71" fmla="*/ 3663 h 10000"/>
                <a:gd name="connsiteX72" fmla="*/ 5548 w 10000"/>
                <a:gd name="connsiteY72" fmla="*/ 3129 h 10000"/>
                <a:gd name="connsiteX73" fmla="*/ 5386 w 10000"/>
                <a:gd name="connsiteY73" fmla="*/ 2697 h 10000"/>
                <a:gd name="connsiteX74" fmla="*/ 5107 w 10000"/>
                <a:gd name="connsiteY74" fmla="*/ 2874 h 10000"/>
                <a:gd name="connsiteX75" fmla="*/ 5349 w 10000"/>
                <a:gd name="connsiteY75" fmla="*/ 3129 h 10000"/>
                <a:gd name="connsiteX76" fmla="*/ 5118 w 10000"/>
                <a:gd name="connsiteY76" fmla="*/ 3177 h 10000"/>
                <a:gd name="connsiteX77" fmla="*/ 4901 w 10000"/>
                <a:gd name="connsiteY77" fmla="*/ 2916 h 10000"/>
                <a:gd name="connsiteX78" fmla="*/ 4723 w 10000"/>
                <a:gd name="connsiteY78" fmla="*/ 2989 h 10000"/>
                <a:gd name="connsiteX79" fmla="*/ 4980 w 10000"/>
                <a:gd name="connsiteY79" fmla="*/ 3566 h 10000"/>
                <a:gd name="connsiteX80" fmla="*/ 4970 w 10000"/>
                <a:gd name="connsiteY80" fmla="*/ 4259 h 10000"/>
                <a:gd name="connsiteX81" fmla="*/ 4799 w 10000"/>
                <a:gd name="connsiteY81" fmla="*/ 4301 h 10000"/>
                <a:gd name="connsiteX82" fmla="*/ 4824 w 10000"/>
                <a:gd name="connsiteY82" fmla="*/ 3694 h 10000"/>
                <a:gd name="connsiteX83" fmla="*/ 4405 w 10000"/>
                <a:gd name="connsiteY83" fmla="*/ 3262 h 10000"/>
                <a:gd name="connsiteX84" fmla="*/ 4318 w 10000"/>
                <a:gd name="connsiteY84" fmla="*/ 3390 h 10000"/>
                <a:gd name="connsiteX85" fmla="*/ 4101 w 10000"/>
                <a:gd name="connsiteY85" fmla="*/ 3305 h 10000"/>
                <a:gd name="connsiteX86" fmla="*/ 3612 w 10000"/>
                <a:gd name="connsiteY86" fmla="*/ 3220 h 10000"/>
                <a:gd name="connsiteX87" fmla="*/ 3580 w 10000"/>
                <a:gd name="connsiteY87" fmla="*/ 3062 h 10000"/>
                <a:gd name="connsiteX88" fmla="*/ 3843 w 10000"/>
                <a:gd name="connsiteY88" fmla="*/ 2916 h 10000"/>
                <a:gd name="connsiteX89" fmla="*/ 3717 w 10000"/>
                <a:gd name="connsiteY89" fmla="*/ 2351 h 10000"/>
                <a:gd name="connsiteX90" fmla="*/ 3562 w 10000"/>
                <a:gd name="connsiteY90" fmla="*/ 2266 h 10000"/>
                <a:gd name="connsiteX91" fmla="*/ 2993 w 10000"/>
                <a:gd name="connsiteY91" fmla="*/ 1744 h 10000"/>
                <a:gd name="connsiteX92" fmla="*/ 2932 w 10000"/>
                <a:gd name="connsiteY92" fmla="*/ 1397 h 10000"/>
                <a:gd name="connsiteX93" fmla="*/ 2556 w 10000"/>
                <a:gd name="connsiteY93" fmla="*/ 1081 h 10000"/>
                <a:gd name="connsiteX94" fmla="*/ 2313 w 10000"/>
                <a:gd name="connsiteY94" fmla="*/ 1227 h 10000"/>
                <a:gd name="connsiteX95" fmla="*/ 2436 w 10000"/>
                <a:gd name="connsiteY95" fmla="*/ 693 h 10000"/>
                <a:gd name="connsiteX96" fmla="*/ 2313 w 10000"/>
                <a:gd name="connsiteY96" fmla="*/ 650 h 10000"/>
                <a:gd name="connsiteX97" fmla="*/ 2161 w 10000"/>
                <a:gd name="connsiteY97" fmla="*/ 1039 h 10000"/>
                <a:gd name="connsiteX98" fmla="*/ 1969 w 10000"/>
                <a:gd name="connsiteY98" fmla="*/ 219 h 10000"/>
                <a:gd name="connsiteX99" fmla="*/ 1756 w 10000"/>
                <a:gd name="connsiteY99" fmla="*/ 85 h 10000"/>
                <a:gd name="connsiteX100" fmla="*/ 1651 w 10000"/>
                <a:gd name="connsiteY100" fmla="*/ 450 h 10000"/>
                <a:gd name="connsiteX101" fmla="*/ 1481 w 10000"/>
                <a:gd name="connsiteY101" fmla="*/ 450 h 10000"/>
                <a:gd name="connsiteX102" fmla="*/ 1292 w 10000"/>
                <a:gd name="connsiteY102" fmla="*/ 565 h 10000"/>
                <a:gd name="connsiteX103" fmla="*/ 948 w 10000"/>
                <a:gd name="connsiteY103" fmla="*/ 565 h 10000"/>
                <a:gd name="connsiteX104" fmla="*/ 825 w 10000"/>
                <a:gd name="connsiteY104" fmla="*/ 923 h 10000"/>
                <a:gd name="connsiteX105" fmla="*/ 674 w 10000"/>
                <a:gd name="connsiteY105" fmla="*/ 923 h 10000"/>
                <a:gd name="connsiteX106" fmla="*/ 724 w 10000"/>
                <a:gd name="connsiteY106" fmla="*/ 389 h 10000"/>
                <a:gd name="connsiteX107" fmla="*/ 749 w 10000"/>
                <a:gd name="connsiteY107" fmla="*/ 0 h 10000"/>
                <a:gd name="connsiteX108" fmla="*/ 577 w 10000"/>
                <a:gd name="connsiteY108" fmla="*/ 966 h 10000"/>
                <a:gd name="connsiteX109" fmla="*/ 582 w 10000"/>
                <a:gd name="connsiteY109" fmla="*/ 1606 h 10000"/>
                <a:gd name="connsiteX110" fmla="*/ 592 w 10000"/>
                <a:gd name="connsiteY110" fmla="*/ 1795 h 10000"/>
                <a:gd name="connsiteX0" fmla="*/ 592 w 10000"/>
                <a:gd name="connsiteY0" fmla="*/ 1710 h 9915"/>
                <a:gd name="connsiteX1" fmla="*/ 601 w 10000"/>
                <a:gd name="connsiteY1" fmla="*/ 1846 h 9915"/>
                <a:gd name="connsiteX2" fmla="*/ 105 w 10000"/>
                <a:gd name="connsiteY2" fmla="*/ 2096 h 9915"/>
                <a:gd name="connsiteX3" fmla="*/ 0 w 10000"/>
                <a:gd name="connsiteY3" fmla="*/ 2612 h 9915"/>
                <a:gd name="connsiteX4" fmla="*/ 148 w 10000"/>
                <a:gd name="connsiteY4" fmla="*/ 2904 h 9915"/>
                <a:gd name="connsiteX5" fmla="*/ 62 w 10000"/>
                <a:gd name="connsiteY5" fmla="*/ 3712 h 9915"/>
                <a:gd name="connsiteX6" fmla="*/ 251 w 10000"/>
                <a:gd name="connsiteY6" fmla="*/ 4751 h 9915"/>
                <a:gd name="connsiteX7" fmla="*/ 431 w 10000"/>
                <a:gd name="connsiteY7" fmla="*/ 7479 h 9915"/>
                <a:gd name="connsiteX8" fmla="*/ 851 w 10000"/>
                <a:gd name="connsiteY8" fmla="*/ 7734 h 9915"/>
                <a:gd name="connsiteX9" fmla="*/ 887 w 10000"/>
                <a:gd name="connsiteY9" fmla="*/ 8676 h 9915"/>
                <a:gd name="connsiteX10" fmla="*/ 1481 w 10000"/>
                <a:gd name="connsiteY10" fmla="*/ 9034 h 9915"/>
                <a:gd name="connsiteX11" fmla="*/ 3923 w 10000"/>
                <a:gd name="connsiteY11" fmla="*/ 9787 h 9915"/>
                <a:gd name="connsiteX12" fmla="*/ 5067 w 10000"/>
                <a:gd name="connsiteY12" fmla="*/ 9854 h 9915"/>
                <a:gd name="connsiteX13" fmla="*/ 5951 w 10000"/>
                <a:gd name="connsiteY13" fmla="*/ 9915 h 9915"/>
                <a:gd name="connsiteX14" fmla="*/ 7730 w 10000"/>
                <a:gd name="connsiteY14" fmla="*/ 9569 h 9915"/>
                <a:gd name="connsiteX15" fmla="*/ 8100 w 10000"/>
                <a:gd name="connsiteY15" fmla="*/ 7619 h 9915"/>
                <a:gd name="connsiteX16" fmla="*/ 8523 w 10000"/>
                <a:gd name="connsiteY16" fmla="*/ 7132 h 9915"/>
                <a:gd name="connsiteX17" fmla="*/ 8361 w 10000"/>
                <a:gd name="connsiteY17" fmla="*/ 6786 h 9915"/>
                <a:gd name="connsiteX18" fmla="*/ 8187 w 10000"/>
                <a:gd name="connsiteY18" fmla="*/ 6695 h 9915"/>
                <a:gd name="connsiteX19" fmla="*/ 8187 w 10000"/>
                <a:gd name="connsiteY19" fmla="*/ 6482 h 9915"/>
                <a:gd name="connsiteX20" fmla="*/ 8523 w 10000"/>
                <a:gd name="connsiteY20" fmla="*/ 6653 h 9915"/>
                <a:gd name="connsiteX21" fmla="*/ 9012 w 10000"/>
                <a:gd name="connsiteY21" fmla="*/ 6179 h 9915"/>
                <a:gd name="connsiteX22" fmla="*/ 9142 w 10000"/>
                <a:gd name="connsiteY22" fmla="*/ 5310 h 9915"/>
                <a:gd name="connsiteX23" fmla="*/ 8711 w 10000"/>
                <a:gd name="connsiteY23" fmla="*/ 5140 h 9915"/>
                <a:gd name="connsiteX24" fmla="*/ 8455 w 10000"/>
                <a:gd name="connsiteY24" fmla="*/ 4921 h 9915"/>
                <a:gd name="connsiteX25" fmla="*/ 8537 w 10000"/>
                <a:gd name="connsiteY25" fmla="*/ 4708 h 9915"/>
                <a:gd name="connsiteX26" fmla="*/ 8798 w 10000"/>
                <a:gd name="connsiteY26" fmla="*/ 5037 h 9915"/>
                <a:gd name="connsiteX27" fmla="*/ 9142 w 10000"/>
                <a:gd name="connsiteY27" fmla="*/ 4994 h 9915"/>
                <a:gd name="connsiteX28" fmla="*/ 9298 w 10000"/>
                <a:gd name="connsiteY28" fmla="*/ 4083 h 9915"/>
                <a:gd name="connsiteX29" fmla="*/ 9435 w 10000"/>
                <a:gd name="connsiteY29" fmla="*/ 4174 h 9915"/>
                <a:gd name="connsiteX30" fmla="*/ 9475 w 10000"/>
                <a:gd name="connsiteY30" fmla="*/ 3955 h 9915"/>
                <a:gd name="connsiteX31" fmla="*/ 9648 w 10000"/>
                <a:gd name="connsiteY31" fmla="*/ 3736 h 9915"/>
                <a:gd name="connsiteX32" fmla="*/ 9648 w 10000"/>
                <a:gd name="connsiteY32" fmla="*/ 3998 h 9915"/>
                <a:gd name="connsiteX33" fmla="*/ 9762 w 10000"/>
                <a:gd name="connsiteY33" fmla="*/ 3998 h 9915"/>
                <a:gd name="connsiteX34" fmla="*/ 10000 w 10000"/>
                <a:gd name="connsiteY34" fmla="*/ 3348 h 9915"/>
                <a:gd name="connsiteX35" fmla="*/ 10000 w 10000"/>
                <a:gd name="connsiteY35" fmla="*/ 2904 h 9915"/>
                <a:gd name="connsiteX36" fmla="*/ 9779 w 10000"/>
                <a:gd name="connsiteY36" fmla="*/ 2570 h 9915"/>
                <a:gd name="connsiteX37" fmla="*/ 9648 w 10000"/>
                <a:gd name="connsiteY37" fmla="*/ 1531 h 9915"/>
                <a:gd name="connsiteX38" fmla="*/ 9367 w 10000"/>
                <a:gd name="connsiteY38" fmla="*/ 1312 h 9915"/>
                <a:gd name="connsiteX39" fmla="*/ 8918 w 10000"/>
                <a:gd name="connsiteY39" fmla="*/ 1531 h 9915"/>
                <a:gd name="connsiteX40" fmla="*/ 9012 w 10000"/>
                <a:gd name="connsiteY40" fmla="*/ 2831 h 9915"/>
                <a:gd name="connsiteX41" fmla="*/ 8936 w 10000"/>
                <a:gd name="connsiteY41" fmla="*/ 3092 h 9915"/>
                <a:gd name="connsiteX42" fmla="*/ 8936 w 10000"/>
                <a:gd name="connsiteY42" fmla="*/ 3390 h 9915"/>
                <a:gd name="connsiteX43" fmla="*/ 8816 w 10000"/>
                <a:gd name="connsiteY43" fmla="*/ 3481 h 9915"/>
                <a:gd name="connsiteX44" fmla="*/ 8635 w 10000"/>
                <a:gd name="connsiteY44" fmla="*/ 2977 h 9915"/>
                <a:gd name="connsiteX45" fmla="*/ 8651 w 10000"/>
                <a:gd name="connsiteY45" fmla="*/ 2442 h 9915"/>
                <a:gd name="connsiteX46" fmla="*/ 8299 w 10000"/>
                <a:gd name="connsiteY46" fmla="*/ 1865 h 9915"/>
                <a:gd name="connsiteX47" fmla="*/ 8281 w 10000"/>
                <a:gd name="connsiteY47" fmla="*/ 2309 h 9915"/>
                <a:gd name="connsiteX48" fmla="*/ 8100 w 10000"/>
                <a:gd name="connsiteY48" fmla="*/ 2224 h 9915"/>
                <a:gd name="connsiteX49" fmla="*/ 8017 w 10000"/>
                <a:gd name="connsiteY49" fmla="*/ 1792 h 9915"/>
                <a:gd name="connsiteX50" fmla="*/ 7851 w 10000"/>
                <a:gd name="connsiteY50" fmla="*/ 1689 h 9915"/>
                <a:gd name="connsiteX51" fmla="*/ 7894 w 10000"/>
                <a:gd name="connsiteY51" fmla="*/ 1142 h 9915"/>
                <a:gd name="connsiteX52" fmla="*/ 7293 w 10000"/>
                <a:gd name="connsiteY52" fmla="*/ 261 h 9915"/>
                <a:gd name="connsiteX53" fmla="*/ 6949 w 10000"/>
                <a:gd name="connsiteY53" fmla="*/ 838 h 9915"/>
                <a:gd name="connsiteX54" fmla="*/ 6967 w 10000"/>
                <a:gd name="connsiteY54" fmla="*/ 1173 h 9915"/>
                <a:gd name="connsiteX55" fmla="*/ 6949 w 10000"/>
                <a:gd name="connsiteY55" fmla="*/ 1792 h 9915"/>
                <a:gd name="connsiteX56" fmla="*/ 7343 w 10000"/>
                <a:gd name="connsiteY56" fmla="*/ 2181 h 9915"/>
                <a:gd name="connsiteX57" fmla="*/ 7325 w 10000"/>
                <a:gd name="connsiteY57" fmla="*/ 2400 h 9915"/>
                <a:gd name="connsiteX58" fmla="*/ 7456 w 10000"/>
                <a:gd name="connsiteY58" fmla="*/ 2655 h 9915"/>
                <a:gd name="connsiteX59" fmla="*/ 7430 w 10000"/>
                <a:gd name="connsiteY59" fmla="*/ 2977 h 9915"/>
                <a:gd name="connsiteX60" fmla="*/ 7231 w 10000"/>
                <a:gd name="connsiteY60" fmla="*/ 3481 h 9915"/>
                <a:gd name="connsiteX61" fmla="*/ 7318 w 10000"/>
                <a:gd name="connsiteY61" fmla="*/ 4083 h 9915"/>
                <a:gd name="connsiteX62" fmla="*/ 7043 w 10000"/>
                <a:gd name="connsiteY62" fmla="*/ 3870 h 9915"/>
                <a:gd name="connsiteX63" fmla="*/ 7036 w 10000"/>
                <a:gd name="connsiteY63" fmla="*/ 3390 h 9915"/>
                <a:gd name="connsiteX64" fmla="*/ 7156 w 10000"/>
                <a:gd name="connsiteY64" fmla="*/ 2904 h 9915"/>
                <a:gd name="connsiteX65" fmla="*/ 7069 w 10000"/>
                <a:gd name="connsiteY65" fmla="*/ 2181 h 9915"/>
                <a:gd name="connsiteX66" fmla="*/ 6873 w 10000"/>
                <a:gd name="connsiteY66" fmla="*/ 2096 h 9915"/>
                <a:gd name="connsiteX67" fmla="*/ 6811 w 10000"/>
                <a:gd name="connsiteY67" fmla="*/ 1792 h 9915"/>
                <a:gd name="connsiteX68" fmla="*/ 6587 w 10000"/>
                <a:gd name="connsiteY68" fmla="*/ 1950 h 9915"/>
                <a:gd name="connsiteX69" fmla="*/ 6493 w 10000"/>
                <a:gd name="connsiteY69" fmla="*/ 2874 h 9915"/>
                <a:gd name="connsiteX70" fmla="*/ 6735 w 10000"/>
                <a:gd name="connsiteY70" fmla="*/ 3263 h 9915"/>
                <a:gd name="connsiteX71" fmla="*/ 6363 w 10000"/>
                <a:gd name="connsiteY71" fmla="*/ 3578 h 9915"/>
                <a:gd name="connsiteX72" fmla="*/ 5548 w 10000"/>
                <a:gd name="connsiteY72" fmla="*/ 3044 h 9915"/>
                <a:gd name="connsiteX73" fmla="*/ 5386 w 10000"/>
                <a:gd name="connsiteY73" fmla="*/ 2612 h 9915"/>
                <a:gd name="connsiteX74" fmla="*/ 5107 w 10000"/>
                <a:gd name="connsiteY74" fmla="*/ 2789 h 9915"/>
                <a:gd name="connsiteX75" fmla="*/ 5349 w 10000"/>
                <a:gd name="connsiteY75" fmla="*/ 3044 h 9915"/>
                <a:gd name="connsiteX76" fmla="*/ 5118 w 10000"/>
                <a:gd name="connsiteY76" fmla="*/ 3092 h 9915"/>
                <a:gd name="connsiteX77" fmla="*/ 4901 w 10000"/>
                <a:gd name="connsiteY77" fmla="*/ 2831 h 9915"/>
                <a:gd name="connsiteX78" fmla="*/ 4723 w 10000"/>
                <a:gd name="connsiteY78" fmla="*/ 2904 h 9915"/>
                <a:gd name="connsiteX79" fmla="*/ 4980 w 10000"/>
                <a:gd name="connsiteY79" fmla="*/ 3481 h 9915"/>
                <a:gd name="connsiteX80" fmla="*/ 4970 w 10000"/>
                <a:gd name="connsiteY80" fmla="*/ 4174 h 9915"/>
                <a:gd name="connsiteX81" fmla="*/ 4799 w 10000"/>
                <a:gd name="connsiteY81" fmla="*/ 4216 h 9915"/>
                <a:gd name="connsiteX82" fmla="*/ 4824 w 10000"/>
                <a:gd name="connsiteY82" fmla="*/ 3609 h 9915"/>
                <a:gd name="connsiteX83" fmla="*/ 4405 w 10000"/>
                <a:gd name="connsiteY83" fmla="*/ 3177 h 9915"/>
                <a:gd name="connsiteX84" fmla="*/ 4318 w 10000"/>
                <a:gd name="connsiteY84" fmla="*/ 3305 h 9915"/>
                <a:gd name="connsiteX85" fmla="*/ 4101 w 10000"/>
                <a:gd name="connsiteY85" fmla="*/ 3220 h 9915"/>
                <a:gd name="connsiteX86" fmla="*/ 3612 w 10000"/>
                <a:gd name="connsiteY86" fmla="*/ 3135 h 9915"/>
                <a:gd name="connsiteX87" fmla="*/ 3580 w 10000"/>
                <a:gd name="connsiteY87" fmla="*/ 2977 h 9915"/>
                <a:gd name="connsiteX88" fmla="*/ 3843 w 10000"/>
                <a:gd name="connsiteY88" fmla="*/ 2831 h 9915"/>
                <a:gd name="connsiteX89" fmla="*/ 3717 w 10000"/>
                <a:gd name="connsiteY89" fmla="*/ 2266 h 9915"/>
                <a:gd name="connsiteX90" fmla="*/ 3562 w 10000"/>
                <a:gd name="connsiteY90" fmla="*/ 2181 h 9915"/>
                <a:gd name="connsiteX91" fmla="*/ 2993 w 10000"/>
                <a:gd name="connsiteY91" fmla="*/ 1659 h 9915"/>
                <a:gd name="connsiteX92" fmla="*/ 2932 w 10000"/>
                <a:gd name="connsiteY92" fmla="*/ 1312 h 9915"/>
                <a:gd name="connsiteX93" fmla="*/ 2556 w 10000"/>
                <a:gd name="connsiteY93" fmla="*/ 996 h 9915"/>
                <a:gd name="connsiteX94" fmla="*/ 2313 w 10000"/>
                <a:gd name="connsiteY94" fmla="*/ 1142 h 9915"/>
                <a:gd name="connsiteX95" fmla="*/ 2436 w 10000"/>
                <a:gd name="connsiteY95" fmla="*/ 608 h 9915"/>
                <a:gd name="connsiteX96" fmla="*/ 2313 w 10000"/>
                <a:gd name="connsiteY96" fmla="*/ 565 h 9915"/>
                <a:gd name="connsiteX97" fmla="*/ 2161 w 10000"/>
                <a:gd name="connsiteY97" fmla="*/ 954 h 9915"/>
                <a:gd name="connsiteX98" fmla="*/ 1969 w 10000"/>
                <a:gd name="connsiteY98" fmla="*/ 134 h 9915"/>
                <a:gd name="connsiteX99" fmla="*/ 1756 w 10000"/>
                <a:gd name="connsiteY99" fmla="*/ 0 h 9915"/>
                <a:gd name="connsiteX100" fmla="*/ 1651 w 10000"/>
                <a:gd name="connsiteY100" fmla="*/ 365 h 9915"/>
                <a:gd name="connsiteX101" fmla="*/ 1481 w 10000"/>
                <a:gd name="connsiteY101" fmla="*/ 365 h 9915"/>
                <a:gd name="connsiteX102" fmla="*/ 1292 w 10000"/>
                <a:gd name="connsiteY102" fmla="*/ 480 h 9915"/>
                <a:gd name="connsiteX103" fmla="*/ 948 w 10000"/>
                <a:gd name="connsiteY103" fmla="*/ 480 h 9915"/>
                <a:gd name="connsiteX104" fmla="*/ 825 w 10000"/>
                <a:gd name="connsiteY104" fmla="*/ 838 h 9915"/>
                <a:gd name="connsiteX105" fmla="*/ 674 w 10000"/>
                <a:gd name="connsiteY105" fmla="*/ 838 h 9915"/>
                <a:gd name="connsiteX106" fmla="*/ 724 w 10000"/>
                <a:gd name="connsiteY106" fmla="*/ 304 h 9915"/>
                <a:gd name="connsiteX107" fmla="*/ 620 w 10000"/>
                <a:gd name="connsiteY107" fmla="*/ 633 h 9915"/>
                <a:gd name="connsiteX108" fmla="*/ 577 w 10000"/>
                <a:gd name="connsiteY108" fmla="*/ 881 h 9915"/>
                <a:gd name="connsiteX109" fmla="*/ 582 w 10000"/>
                <a:gd name="connsiteY109" fmla="*/ 1521 h 9915"/>
                <a:gd name="connsiteX110" fmla="*/ 592 w 10000"/>
                <a:gd name="connsiteY110" fmla="*/ 1710 h 9915"/>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825 w 10000"/>
                <a:gd name="connsiteY104" fmla="*/ 845 h 10000"/>
                <a:gd name="connsiteX105" fmla="*/ 674 w 10000"/>
                <a:gd name="connsiteY105" fmla="*/ 845 h 10000"/>
                <a:gd name="connsiteX106" fmla="*/ 724 w 10000"/>
                <a:gd name="connsiteY106" fmla="*/ 307 h 10000"/>
                <a:gd name="connsiteX107" fmla="*/ 620 w 10000"/>
                <a:gd name="connsiteY107" fmla="*/ 638 h 10000"/>
                <a:gd name="connsiteX108" fmla="*/ 577 w 10000"/>
                <a:gd name="connsiteY108" fmla="*/ 889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825 w 10000"/>
                <a:gd name="connsiteY104" fmla="*/ 845 h 10000"/>
                <a:gd name="connsiteX105" fmla="*/ 674 w 10000"/>
                <a:gd name="connsiteY105" fmla="*/ 845 h 10000"/>
                <a:gd name="connsiteX106" fmla="*/ 724 w 10000"/>
                <a:gd name="connsiteY106" fmla="*/ 307 h 10000"/>
                <a:gd name="connsiteX107" fmla="*/ 620 w 10000"/>
                <a:gd name="connsiteY107" fmla="*/ 638 h 10000"/>
                <a:gd name="connsiteX108" fmla="*/ 625 w 10000"/>
                <a:gd name="connsiteY108" fmla="*/ 1258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825 w 10000"/>
                <a:gd name="connsiteY104" fmla="*/ 845 h 10000"/>
                <a:gd name="connsiteX105" fmla="*/ 674 w 10000"/>
                <a:gd name="connsiteY105" fmla="*/ 845 h 10000"/>
                <a:gd name="connsiteX106" fmla="*/ 724 w 10000"/>
                <a:gd name="connsiteY106" fmla="*/ 307 h 10000"/>
                <a:gd name="connsiteX107" fmla="*/ 685 w 10000"/>
                <a:gd name="connsiteY107" fmla="*/ 1021 h 10000"/>
                <a:gd name="connsiteX108" fmla="*/ 625 w 10000"/>
                <a:gd name="connsiteY108" fmla="*/ 1258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825 w 10000"/>
                <a:gd name="connsiteY104" fmla="*/ 845 h 10000"/>
                <a:gd name="connsiteX105" fmla="*/ 674 w 10000"/>
                <a:gd name="connsiteY105" fmla="*/ 845 h 10000"/>
                <a:gd name="connsiteX106" fmla="*/ 797 w 10000"/>
                <a:gd name="connsiteY106" fmla="*/ 1114 h 10000"/>
                <a:gd name="connsiteX107" fmla="*/ 685 w 10000"/>
                <a:gd name="connsiteY107" fmla="*/ 1021 h 10000"/>
                <a:gd name="connsiteX108" fmla="*/ 625 w 10000"/>
                <a:gd name="connsiteY108" fmla="*/ 1258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674 w 10000"/>
                <a:gd name="connsiteY105" fmla="*/ 845 h 10000"/>
                <a:gd name="connsiteX106" fmla="*/ 797 w 10000"/>
                <a:gd name="connsiteY106" fmla="*/ 1114 h 10000"/>
                <a:gd name="connsiteX107" fmla="*/ 685 w 10000"/>
                <a:gd name="connsiteY107" fmla="*/ 1021 h 10000"/>
                <a:gd name="connsiteX108" fmla="*/ 625 w 10000"/>
                <a:gd name="connsiteY108" fmla="*/ 1258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797 w 10000"/>
                <a:gd name="connsiteY106" fmla="*/ 1114 h 10000"/>
                <a:gd name="connsiteX107" fmla="*/ 685 w 10000"/>
                <a:gd name="connsiteY107" fmla="*/ 1021 h 10000"/>
                <a:gd name="connsiteX108" fmla="*/ 625 w 10000"/>
                <a:gd name="connsiteY108" fmla="*/ 1258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1273 w 10000"/>
                <a:gd name="connsiteY106" fmla="*/ 1223 h 10000"/>
                <a:gd name="connsiteX107" fmla="*/ 685 w 10000"/>
                <a:gd name="connsiteY107" fmla="*/ 1021 h 10000"/>
                <a:gd name="connsiteX108" fmla="*/ 625 w 10000"/>
                <a:gd name="connsiteY108" fmla="*/ 1258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625 w 10000"/>
                <a:gd name="connsiteY108" fmla="*/ 1258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1150 w 10000"/>
                <a:gd name="connsiteY108" fmla="*/ 1531 h 10000"/>
                <a:gd name="connsiteX109" fmla="*/ 582 w 10000"/>
                <a:gd name="connsiteY109" fmla="*/ 1534 h 10000"/>
                <a:gd name="connsiteX110" fmla="*/ 592 w 10000"/>
                <a:gd name="connsiteY110" fmla="*/ 1725 h 10000"/>
                <a:gd name="connsiteX0" fmla="*/ 592 w 10000"/>
                <a:gd name="connsiteY0" fmla="*/ 1725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1150 w 10000"/>
                <a:gd name="connsiteY108" fmla="*/ 1531 h 10000"/>
                <a:gd name="connsiteX109" fmla="*/ 1212 w 10000"/>
                <a:gd name="connsiteY109" fmla="*/ 1739 h 10000"/>
                <a:gd name="connsiteX110" fmla="*/ 592 w 10000"/>
                <a:gd name="connsiteY110" fmla="*/ 1725 h 10000"/>
                <a:gd name="connsiteX0" fmla="*/ 1367 w 10000"/>
                <a:gd name="connsiteY0" fmla="*/ 2121 h 10000"/>
                <a:gd name="connsiteX1" fmla="*/ 601 w 10000"/>
                <a:gd name="connsiteY1" fmla="*/ 1862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1150 w 10000"/>
                <a:gd name="connsiteY108" fmla="*/ 1531 h 10000"/>
                <a:gd name="connsiteX109" fmla="*/ 1212 w 10000"/>
                <a:gd name="connsiteY109" fmla="*/ 1739 h 10000"/>
                <a:gd name="connsiteX110" fmla="*/ 1367 w 10000"/>
                <a:gd name="connsiteY110" fmla="*/ 2121 h 10000"/>
                <a:gd name="connsiteX0" fmla="*/ 1367 w 10000"/>
                <a:gd name="connsiteY0" fmla="*/ 2121 h 10000"/>
                <a:gd name="connsiteX1" fmla="*/ 1384 w 10000"/>
                <a:gd name="connsiteY1" fmla="*/ 2286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1150 w 10000"/>
                <a:gd name="connsiteY108" fmla="*/ 1531 h 10000"/>
                <a:gd name="connsiteX109" fmla="*/ 1212 w 10000"/>
                <a:gd name="connsiteY109" fmla="*/ 1739 h 10000"/>
                <a:gd name="connsiteX110" fmla="*/ 1367 w 10000"/>
                <a:gd name="connsiteY110" fmla="*/ 2121 h 10000"/>
                <a:gd name="connsiteX0" fmla="*/ 1367 w 10000"/>
                <a:gd name="connsiteY0" fmla="*/ 2121 h 10000"/>
                <a:gd name="connsiteX1" fmla="*/ 1384 w 10000"/>
                <a:gd name="connsiteY1" fmla="*/ 2286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948 w 10000"/>
                <a:gd name="connsiteY103" fmla="*/ 484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1150 w 10000"/>
                <a:gd name="connsiteY108" fmla="*/ 1531 h 10000"/>
                <a:gd name="connsiteX109" fmla="*/ 1212 w 10000"/>
                <a:gd name="connsiteY109" fmla="*/ 1739 h 10000"/>
                <a:gd name="connsiteX110" fmla="*/ 1367 w 10000"/>
                <a:gd name="connsiteY110" fmla="*/ 2121 h 10000"/>
                <a:gd name="connsiteX0" fmla="*/ 1367 w 10000"/>
                <a:gd name="connsiteY0" fmla="*/ 2121 h 10000"/>
                <a:gd name="connsiteX1" fmla="*/ 1384 w 10000"/>
                <a:gd name="connsiteY1" fmla="*/ 2286 h 10000"/>
                <a:gd name="connsiteX2" fmla="*/ 105 w 10000"/>
                <a:gd name="connsiteY2" fmla="*/ 2114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1263 w 10000"/>
                <a:gd name="connsiteY103" fmla="*/ 675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1150 w 10000"/>
                <a:gd name="connsiteY108" fmla="*/ 1531 h 10000"/>
                <a:gd name="connsiteX109" fmla="*/ 1212 w 10000"/>
                <a:gd name="connsiteY109" fmla="*/ 1739 h 10000"/>
                <a:gd name="connsiteX110" fmla="*/ 1367 w 10000"/>
                <a:gd name="connsiteY110" fmla="*/ 2121 h 10000"/>
                <a:gd name="connsiteX0" fmla="*/ 1367 w 10000"/>
                <a:gd name="connsiteY0" fmla="*/ 2121 h 10000"/>
                <a:gd name="connsiteX1" fmla="*/ 1384 w 10000"/>
                <a:gd name="connsiteY1" fmla="*/ 2286 h 10000"/>
                <a:gd name="connsiteX2" fmla="*/ 1397 w 10000"/>
                <a:gd name="connsiteY2" fmla="*/ 2360 h 10000"/>
                <a:gd name="connsiteX3" fmla="*/ 0 w 10000"/>
                <a:gd name="connsiteY3" fmla="*/ 2634 h 10000"/>
                <a:gd name="connsiteX4" fmla="*/ 148 w 10000"/>
                <a:gd name="connsiteY4" fmla="*/ 2929 h 10000"/>
                <a:gd name="connsiteX5" fmla="*/ 62 w 10000"/>
                <a:gd name="connsiteY5" fmla="*/ 3744 h 10000"/>
                <a:gd name="connsiteX6" fmla="*/ 251 w 10000"/>
                <a:gd name="connsiteY6" fmla="*/ 4792 h 10000"/>
                <a:gd name="connsiteX7" fmla="*/ 431 w 10000"/>
                <a:gd name="connsiteY7" fmla="*/ 7543 h 10000"/>
                <a:gd name="connsiteX8" fmla="*/ 851 w 10000"/>
                <a:gd name="connsiteY8" fmla="*/ 7800 h 10000"/>
                <a:gd name="connsiteX9" fmla="*/ 887 w 10000"/>
                <a:gd name="connsiteY9" fmla="*/ 8750 h 10000"/>
                <a:gd name="connsiteX10" fmla="*/ 1481 w 10000"/>
                <a:gd name="connsiteY10" fmla="*/ 9111 h 10000"/>
                <a:gd name="connsiteX11" fmla="*/ 3923 w 10000"/>
                <a:gd name="connsiteY11" fmla="*/ 9871 h 10000"/>
                <a:gd name="connsiteX12" fmla="*/ 5067 w 10000"/>
                <a:gd name="connsiteY12" fmla="*/ 9938 h 10000"/>
                <a:gd name="connsiteX13" fmla="*/ 5951 w 10000"/>
                <a:gd name="connsiteY13" fmla="*/ 10000 h 10000"/>
                <a:gd name="connsiteX14" fmla="*/ 7730 w 10000"/>
                <a:gd name="connsiteY14" fmla="*/ 9651 h 10000"/>
                <a:gd name="connsiteX15" fmla="*/ 8100 w 10000"/>
                <a:gd name="connsiteY15" fmla="*/ 7684 h 10000"/>
                <a:gd name="connsiteX16" fmla="*/ 8523 w 10000"/>
                <a:gd name="connsiteY16" fmla="*/ 7193 h 10000"/>
                <a:gd name="connsiteX17" fmla="*/ 8361 w 10000"/>
                <a:gd name="connsiteY17" fmla="*/ 6844 h 10000"/>
                <a:gd name="connsiteX18" fmla="*/ 8187 w 10000"/>
                <a:gd name="connsiteY18" fmla="*/ 6752 h 10000"/>
                <a:gd name="connsiteX19" fmla="*/ 8187 w 10000"/>
                <a:gd name="connsiteY19" fmla="*/ 6538 h 10000"/>
                <a:gd name="connsiteX20" fmla="*/ 8523 w 10000"/>
                <a:gd name="connsiteY20" fmla="*/ 6710 h 10000"/>
                <a:gd name="connsiteX21" fmla="*/ 9012 w 10000"/>
                <a:gd name="connsiteY21" fmla="*/ 6232 h 10000"/>
                <a:gd name="connsiteX22" fmla="*/ 9142 w 10000"/>
                <a:gd name="connsiteY22" fmla="*/ 5356 h 10000"/>
                <a:gd name="connsiteX23" fmla="*/ 8711 w 10000"/>
                <a:gd name="connsiteY23" fmla="*/ 5184 h 10000"/>
                <a:gd name="connsiteX24" fmla="*/ 8455 w 10000"/>
                <a:gd name="connsiteY24" fmla="*/ 4963 h 10000"/>
                <a:gd name="connsiteX25" fmla="*/ 8537 w 10000"/>
                <a:gd name="connsiteY25" fmla="*/ 4748 h 10000"/>
                <a:gd name="connsiteX26" fmla="*/ 8798 w 10000"/>
                <a:gd name="connsiteY26" fmla="*/ 5080 h 10000"/>
                <a:gd name="connsiteX27" fmla="*/ 9142 w 10000"/>
                <a:gd name="connsiteY27" fmla="*/ 5037 h 10000"/>
                <a:gd name="connsiteX28" fmla="*/ 9298 w 10000"/>
                <a:gd name="connsiteY28" fmla="*/ 4118 h 10000"/>
                <a:gd name="connsiteX29" fmla="*/ 9435 w 10000"/>
                <a:gd name="connsiteY29" fmla="*/ 4210 h 10000"/>
                <a:gd name="connsiteX30" fmla="*/ 9475 w 10000"/>
                <a:gd name="connsiteY30" fmla="*/ 3989 h 10000"/>
                <a:gd name="connsiteX31" fmla="*/ 9648 w 10000"/>
                <a:gd name="connsiteY31" fmla="*/ 3768 h 10000"/>
                <a:gd name="connsiteX32" fmla="*/ 9648 w 10000"/>
                <a:gd name="connsiteY32" fmla="*/ 4032 h 10000"/>
                <a:gd name="connsiteX33" fmla="*/ 9762 w 10000"/>
                <a:gd name="connsiteY33" fmla="*/ 4032 h 10000"/>
                <a:gd name="connsiteX34" fmla="*/ 10000 w 10000"/>
                <a:gd name="connsiteY34" fmla="*/ 3377 h 10000"/>
                <a:gd name="connsiteX35" fmla="*/ 10000 w 10000"/>
                <a:gd name="connsiteY35" fmla="*/ 2929 h 10000"/>
                <a:gd name="connsiteX36" fmla="*/ 9779 w 10000"/>
                <a:gd name="connsiteY36" fmla="*/ 2592 h 10000"/>
                <a:gd name="connsiteX37" fmla="*/ 9648 w 10000"/>
                <a:gd name="connsiteY37" fmla="*/ 1544 h 10000"/>
                <a:gd name="connsiteX38" fmla="*/ 9367 w 10000"/>
                <a:gd name="connsiteY38" fmla="*/ 1323 h 10000"/>
                <a:gd name="connsiteX39" fmla="*/ 8918 w 10000"/>
                <a:gd name="connsiteY39" fmla="*/ 1544 h 10000"/>
                <a:gd name="connsiteX40" fmla="*/ 9012 w 10000"/>
                <a:gd name="connsiteY40" fmla="*/ 2855 h 10000"/>
                <a:gd name="connsiteX41" fmla="*/ 8936 w 10000"/>
                <a:gd name="connsiteY41" fmla="*/ 3119 h 10000"/>
                <a:gd name="connsiteX42" fmla="*/ 8936 w 10000"/>
                <a:gd name="connsiteY42" fmla="*/ 3419 h 10000"/>
                <a:gd name="connsiteX43" fmla="*/ 8816 w 10000"/>
                <a:gd name="connsiteY43" fmla="*/ 3511 h 10000"/>
                <a:gd name="connsiteX44" fmla="*/ 8635 w 10000"/>
                <a:gd name="connsiteY44" fmla="*/ 3003 h 10000"/>
                <a:gd name="connsiteX45" fmla="*/ 8651 w 10000"/>
                <a:gd name="connsiteY45" fmla="*/ 2463 h 10000"/>
                <a:gd name="connsiteX46" fmla="*/ 8299 w 10000"/>
                <a:gd name="connsiteY46" fmla="*/ 1881 h 10000"/>
                <a:gd name="connsiteX47" fmla="*/ 8281 w 10000"/>
                <a:gd name="connsiteY47" fmla="*/ 2329 h 10000"/>
                <a:gd name="connsiteX48" fmla="*/ 8100 w 10000"/>
                <a:gd name="connsiteY48" fmla="*/ 2243 h 10000"/>
                <a:gd name="connsiteX49" fmla="*/ 8017 w 10000"/>
                <a:gd name="connsiteY49" fmla="*/ 1807 h 10000"/>
                <a:gd name="connsiteX50" fmla="*/ 7851 w 10000"/>
                <a:gd name="connsiteY50" fmla="*/ 1703 h 10000"/>
                <a:gd name="connsiteX51" fmla="*/ 7894 w 10000"/>
                <a:gd name="connsiteY51" fmla="*/ 1152 h 10000"/>
                <a:gd name="connsiteX52" fmla="*/ 7293 w 10000"/>
                <a:gd name="connsiteY52" fmla="*/ 263 h 10000"/>
                <a:gd name="connsiteX53" fmla="*/ 6949 w 10000"/>
                <a:gd name="connsiteY53" fmla="*/ 845 h 10000"/>
                <a:gd name="connsiteX54" fmla="*/ 6967 w 10000"/>
                <a:gd name="connsiteY54" fmla="*/ 1183 h 10000"/>
                <a:gd name="connsiteX55" fmla="*/ 6949 w 10000"/>
                <a:gd name="connsiteY55" fmla="*/ 1807 h 10000"/>
                <a:gd name="connsiteX56" fmla="*/ 7343 w 10000"/>
                <a:gd name="connsiteY56" fmla="*/ 2200 h 10000"/>
                <a:gd name="connsiteX57" fmla="*/ 7325 w 10000"/>
                <a:gd name="connsiteY57" fmla="*/ 2421 h 10000"/>
                <a:gd name="connsiteX58" fmla="*/ 7456 w 10000"/>
                <a:gd name="connsiteY58" fmla="*/ 2678 h 10000"/>
                <a:gd name="connsiteX59" fmla="*/ 7430 w 10000"/>
                <a:gd name="connsiteY59" fmla="*/ 3003 h 10000"/>
                <a:gd name="connsiteX60" fmla="*/ 7231 w 10000"/>
                <a:gd name="connsiteY60" fmla="*/ 3511 h 10000"/>
                <a:gd name="connsiteX61" fmla="*/ 7318 w 10000"/>
                <a:gd name="connsiteY61" fmla="*/ 4118 h 10000"/>
                <a:gd name="connsiteX62" fmla="*/ 7043 w 10000"/>
                <a:gd name="connsiteY62" fmla="*/ 3903 h 10000"/>
                <a:gd name="connsiteX63" fmla="*/ 7036 w 10000"/>
                <a:gd name="connsiteY63" fmla="*/ 3419 h 10000"/>
                <a:gd name="connsiteX64" fmla="*/ 7156 w 10000"/>
                <a:gd name="connsiteY64" fmla="*/ 2929 h 10000"/>
                <a:gd name="connsiteX65" fmla="*/ 7069 w 10000"/>
                <a:gd name="connsiteY65" fmla="*/ 2200 h 10000"/>
                <a:gd name="connsiteX66" fmla="*/ 6873 w 10000"/>
                <a:gd name="connsiteY66" fmla="*/ 2114 h 10000"/>
                <a:gd name="connsiteX67" fmla="*/ 6811 w 10000"/>
                <a:gd name="connsiteY67" fmla="*/ 1807 h 10000"/>
                <a:gd name="connsiteX68" fmla="*/ 6587 w 10000"/>
                <a:gd name="connsiteY68" fmla="*/ 1967 h 10000"/>
                <a:gd name="connsiteX69" fmla="*/ 6493 w 10000"/>
                <a:gd name="connsiteY69" fmla="*/ 2899 h 10000"/>
                <a:gd name="connsiteX70" fmla="*/ 6735 w 10000"/>
                <a:gd name="connsiteY70" fmla="*/ 3291 h 10000"/>
                <a:gd name="connsiteX71" fmla="*/ 6363 w 10000"/>
                <a:gd name="connsiteY71" fmla="*/ 3609 h 10000"/>
                <a:gd name="connsiteX72" fmla="*/ 5548 w 10000"/>
                <a:gd name="connsiteY72" fmla="*/ 3070 h 10000"/>
                <a:gd name="connsiteX73" fmla="*/ 5386 w 10000"/>
                <a:gd name="connsiteY73" fmla="*/ 2634 h 10000"/>
                <a:gd name="connsiteX74" fmla="*/ 5107 w 10000"/>
                <a:gd name="connsiteY74" fmla="*/ 2813 h 10000"/>
                <a:gd name="connsiteX75" fmla="*/ 5349 w 10000"/>
                <a:gd name="connsiteY75" fmla="*/ 3070 h 10000"/>
                <a:gd name="connsiteX76" fmla="*/ 5118 w 10000"/>
                <a:gd name="connsiteY76" fmla="*/ 3119 h 10000"/>
                <a:gd name="connsiteX77" fmla="*/ 4901 w 10000"/>
                <a:gd name="connsiteY77" fmla="*/ 2855 h 10000"/>
                <a:gd name="connsiteX78" fmla="*/ 4723 w 10000"/>
                <a:gd name="connsiteY78" fmla="*/ 2929 h 10000"/>
                <a:gd name="connsiteX79" fmla="*/ 4980 w 10000"/>
                <a:gd name="connsiteY79" fmla="*/ 3511 h 10000"/>
                <a:gd name="connsiteX80" fmla="*/ 4970 w 10000"/>
                <a:gd name="connsiteY80" fmla="*/ 4210 h 10000"/>
                <a:gd name="connsiteX81" fmla="*/ 4799 w 10000"/>
                <a:gd name="connsiteY81" fmla="*/ 4252 h 10000"/>
                <a:gd name="connsiteX82" fmla="*/ 4824 w 10000"/>
                <a:gd name="connsiteY82" fmla="*/ 3640 h 10000"/>
                <a:gd name="connsiteX83" fmla="*/ 4405 w 10000"/>
                <a:gd name="connsiteY83" fmla="*/ 3204 h 10000"/>
                <a:gd name="connsiteX84" fmla="*/ 4318 w 10000"/>
                <a:gd name="connsiteY84" fmla="*/ 3333 h 10000"/>
                <a:gd name="connsiteX85" fmla="*/ 4101 w 10000"/>
                <a:gd name="connsiteY85" fmla="*/ 3248 h 10000"/>
                <a:gd name="connsiteX86" fmla="*/ 3612 w 10000"/>
                <a:gd name="connsiteY86" fmla="*/ 3162 h 10000"/>
                <a:gd name="connsiteX87" fmla="*/ 3580 w 10000"/>
                <a:gd name="connsiteY87" fmla="*/ 3003 h 10000"/>
                <a:gd name="connsiteX88" fmla="*/ 3843 w 10000"/>
                <a:gd name="connsiteY88" fmla="*/ 2855 h 10000"/>
                <a:gd name="connsiteX89" fmla="*/ 3717 w 10000"/>
                <a:gd name="connsiteY89" fmla="*/ 2285 h 10000"/>
                <a:gd name="connsiteX90" fmla="*/ 3562 w 10000"/>
                <a:gd name="connsiteY90" fmla="*/ 2200 h 10000"/>
                <a:gd name="connsiteX91" fmla="*/ 2993 w 10000"/>
                <a:gd name="connsiteY91" fmla="*/ 1673 h 10000"/>
                <a:gd name="connsiteX92" fmla="*/ 2932 w 10000"/>
                <a:gd name="connsiteY92" fmla="*/ 1323 h 10000"/>
                <a:gd name="connsiteX93" fmla="*/ 2556 w 10000"/>
                <a:gd name="connsiteY93" fmla="*/ 1005 h 10000"/>
                <a:gd name="connsiteX94" fmla="*/ 2313 w 10000"/>
                <a:gd name="connsiteY94" fmla="*/ 1152 h 10000"/>
                <a:gd name="connsiteX95" fmla="*/ 2436 w 10000"/>
                <a:gd name="connsiteY95" fmla="*/ 613 h 10000"/>
                <a:gd name="connsiteX96" fmla="*/ 2313 w 10000"/>
                <a:gd name="connsiteY96" fmla="*/ 570 h 10000"/>
                <a:gd name="connsiteX97" fmla="*/ 2161 w 10000"/>
                <a:gd name="connsiteY97" fmla="*/ 962 h 10000"/>
                <a:gd name="connsiteX98" fmla="*/ 1969 w 10000"/>
                <a:gd name="connsiteY98" fmla="*/ 135 h 10000"/>
                <a:gd name="connsiteX99" fmla="*/ 1756 w 10000"/>
                <a:gd name="connsiteY99" fmla="*/ 0 h 10000"/>
                <a:gd name="connsiteX100" fmla="*/ 1651 w 10000"/>
                <a:gd name="connsiteY100" fmla="*/ 368 h 10000"/>
                <a:gd name="connsiteX101" fmla="*/ 1481 w 10000"/>
                <a:gd name="connsiteY101" fmla="*/ 368 h 10000"/>
                <a:gd name="connsiteX102" fmla="*/ 1292 w 10000"/>
                <a:gd name="connsiteY102" fmla="*/ 484 h 10000"/>
                <a:gd name="connsiteX103" fmla="*/ 1263 w 10000"/>
                <a:gd name="connsiteY103" fmla="*/ 675 h 10000"/>
                <a:gd name="connsiteX104" fmla="*/ 1245 w 10000"/>
                <a:gd name="connsiteY104" fmla="*/ 927 h 10000"/>
                <a:gd name="connsiteX105" fmla="*/ 1223 w 10000"/>
                <a:gd name="connsiteY105" fmla="*/ 1091 h 10000"/>
                <a:gd name="connsiteX106" fmla="*/ 1273 w 10000"/>
                <a:gd name="connsiteY106" fmla="*/ 1223 h 10000"/>
                <a:gd name="connsiteX107" fmla="*/ 1202 w 10000"/>
                <a:gd name="connsiteY107" fmla="*/ 1185 h 10000"/>
                <a:gd name="connsiteX108" fmla="*/ 1150 w 10000"/>
                <a:gd name="connsiteY108" fmla="*/ 1531 h 10000"/>
                <a:gd name="connsiteX109" fmla="*/ 1212 w 10000"/>
                <a:gd name="connsiteY109" fmla="*/ 1739 h 10000"/>
                <a:gd name="connsiteX110" fmla="*/ 1367 w 10000"/>
                <a:gd name="connsiteY110" fmla="*/ 2121 h 10000"/>
                <a:gd name="connsiteX0" fmla="*/ 1305 w 9938"/>
                <a:gd name="connsiteY0" fmla="*/ 2121 h 10000"/>
                <a:gd name="connsiteX1" fmla="*/ 1322 w 9938"/>
                <a:gd name="connsiteY1" fmla="*/ 2286 h 10000"/>
                <a:gd name="connsiteX2" fmla="*/ 1335 w 9938"/>
                <a:gd name="connsiteY2" fmla="*/ 2360 h 10000"/>
                <a:gd name="connsiteX3" fmla="*/ 1335 w 9938"/>
                <a:gd name="connsiteY3" fmla="*/ 2593 h 10000"/>
                <a:gd name="connsiteX4" fmla="*/ 86 w 9938"/>
                <a:gd name="connsiteY4" fmla="*/ 2929 h 10000"/>
                <a:gd name="connsiteX5" fmla="*/ 0 w 9938"/>
                <a:gd name="connsiteY5" fmla="*/ 3744 h 10000"/>
                <a:gd name="connsiteX6" fmla="*/ 189 w 9938"/>
                <a:gd name="connsiteY6" fmla="*/ 4792 h 10000"/>
                <a:gd name="connsiteX7" fmla="*/ 369 w 9938"/>
                <a:gd name="connsiteY7" fmla="*/ 7543 h 10000"/>
                <a:gd name="connsiteX8" fmla="*/ 789 w 9938"/>
                <a:gd name="connsiteY8" fmla="*/ 7800 h 10000"/>
                <a:gd name="connsiteX9" fmla="*/ 825 w 9938"/>
                <a:gd name="connsiteY9" fmla="*/ 8750 h 10000"/>
                <a:gd name="connsiteX10" fmla="*/ 1419 w 9938"/>
                <a:gd name="connsiteY10" fmla="*/ 9111 h 10000"/>
                <a:gd name="connsiteX11" fmla="*/ 3861 w 9938"/>
                <a:gd name="connsiteY11" fmla="*/ 9871 h 10000"/>
                <a:gd name="connsiteX12" fmla="*/ 5005 w 9938"/>
                <a:gd name="connsiteY12" fmla="*/ 9938 h 10000"/>
                <a:gd name="connsiteX13" fmla="*/ 5889 w 9938"/>
                <a:gd name="connsiteY13" fmla="*/ 10000 h 10000"/>
                <a:gd name="connsiteX14" fmla="*/ 7668 w 9938"/>
                <a:gd name="connsiteY14" fmla="*/ 9651 h 10000"/>
                <a:gd name="connsiteX15" fmla="*/ 8038 w 9938"/>
                <a:gd name="connsiteY15" fmla="*/ 7684 h 10000"/>
                <a:gd name="connsiteX16" fmla="*/ 8461 w 9938"/>
                <a:gd name="connsiteY16" fmla="*/ 7193 h 10000"/>
                <a:gd name="connsiteX17" fmla="*/ 8299 w 9938"/>
                <a:gd name="connsiteY17" fmla="*/ 6844 h 10000"/>
                <a:gd name="connsiteX18" fmla="*/ 8125 w 9938"/>
                <a:gd name="connsiteY18" fmla="*/ 6752 h 10000"/>
                <a:gd name="connsiteX19" fmla="*/ 8125 w 9938"/>
                <a:gd name="connsiteY19" fmla="*/ 6538 h 10000"/>
                <a:gd name="connsiteX20" fmla="*/ 8461 w 9938"/>
                <a:gd name="connsiteY20" fmla="*/ 6710 h 10000"/>
                <a:gd name="connsiteX21" fmla="*/ 8950 w 9938"/>
                <a:gd name="connsiteY21" fmla="*/ 6232 h 10000"/>
                <a:gd name="connsiteX22" fmla="*/ 9080 w 9938"/>
                <a:gd name="connsiteY22" fmla="*/ 5356 h 10000"/>
                <a:gd name="connsiteX23" fmla="*/ 8649 w 9938"/>
                <a:gd name="connsiteY23" fmla="*/ 5184 h 10000"/>
                <a:gd name="connsiteX24" fmla="*/ 8393 w 9938"/>
                <a:gd name="connsiteY24" fmla="*/ 4963 h 10000"/>
                <a:gd name="connsiteX25" fmla="*/ 8475 w 9938"/>
                <a:gd name="connsiteY25" fmla="*/ 4748 h 10000"/>
                <a:gd name="connsiteX26" fmla="*/ 8736 w 9938"/>
                <a:gd name="connsiteY26" fmla="*/ 5080 h 10000"/>
                <a:gd name="connsiteX27" fmla="*/ 9080 w 9938"/>
                <a:gd name="connsiteY27" fmla="*/ 5037 h 10000"/>
                <a:gd name="connsiteX28" fmla="*/ 9236 w 9938"/>
                <a:gd name="connsiteY28" fmla="*/ 4118 h 10000"/>
                <a:gd name="connsiteX29" fmla="*/ 9373 w 9938"/>
                <a:gd name="connsiteY29" fmla="*/ 4210 h 10000"/>
                <a:gd name="connsiteX30" fmla="*/ 9413 w 9938"/>
                <a:gd name="connsiteY30" fmla="*/ 3989 h 10000"/>
                <a:gd name="connsiteX31" fmla="*/ 9586 w 9938"/>
                <a:gd name="connsiteY31" fmla="*/ 3768 h 10000"/>
                <a:gd name="connsiteX32" fmla="*/ 9586 w 9938"/>
                <a:gd name="connsiteY32" fmla="*/ 4032 h 10000"/>
                <a:gd name="connsiteX33" fmla="*/ 9700 w 9938"/>
                <a:gd name="connsiteY33" fmla="*/ 4032 h 10000"/>
                <a:gd name="connsiteX34" fmla="*/ 9938 w 9938"/>
                <a:gd name="connsiteY34" fmla="*/ 3377 h 10000"/>
                <a:gd name="connsiteX35" fmla="*/ 9938 w 9938"/>
                <a:gd name="connsiteY35" fmla="*/ 2929 h 10000"/>
                <a:gd name="connsiteX36" fmla="*/ 9717 w 9938"/>
                <a:gd name="connsiteY36" fmla="*/ 2592 h 10000"/>
                <a:gd name="connsiteX37" fmla="*/ 9586 w 9938"/>
                <a:gd name="connsiteY37" fmla="*/ 1544 h 10000"/>
                <a:gd name="connsiteX38" fmla="*/ 9305 w 9938"/>
                <a:gd name="connsiteY38" fmla="*/ 1323 h 10000"/>
                <a:gd name="connsiteX39" fmla="*/ 8856 w 9938"/>
                <a:gd name="connsiteY39" fmla="*/ 1544 h 10000"/>
                <a:gd name="connsiteX40" fmla="*/ 8950 w 9938"/>
                <a:gd name="connsiteY40" fmla="*/ 2855 h 10000"/>
                <a:gd name="connsiteX41" fmla="*/ 8874 w 9938"/>
                <a:gd name="connsiteY41" fmla="*/ 3119 h 10000"/>
                <a:gd name="connsiteX42" fmla="*/ 8874 w 9938"/>
                <a:gd name="connsiteY42" fmla="*/ 3419 h 10000"/>
                <a:gd name="connsiteX43" fmla="*/ 8754 w 9938"/>
                <a:gd name="connsiteY43" fmla="*/ 3511 h 10000"/>
                <a:gd name="connsiteX44" fmla="*/ 8573 w 9938"/>
                <a:gd name="connsiteY44" fmla="*/ 3003 h 10000"/>
                <a:gd name="connsiteX45" fmla="*/ 8589 w 9938"/>
                <a:gd name="connsiteY45" fmla="*/ 2463 h 10000"/>
                <a:gd name="connsiteX46" fmla="*/ 8237 w 9938"/>
                <a:gd name="connsiteY46" fmla="*/ 1881 h 10000"/>
                <a:gd name="connsiteX47" fmla="*/ 8219 w 9938"/>
                <a:gd name="connsiteY47" fmla="*/ 2329 h 10000"/>
                <a:gd name="connsiteX48" fmla="*/ 8038 w 9938"/>
                <a:gd name="connsiteY48" fmla="*/ 2243 h 10000"/>
                <a:gd name="connsiteX49" fmla="*/ 7955 w 9938"/>
                <a:gd name="connsiteY49" fmla="*/ 1807 h 10000"/>
                <a:gd name="connsiteX50" fmla="*/ 7789 w 9938"/>
                <a:gd name="connsiteY50" fmla="*/ 1703 h 10000"/>
                <a:gd name="connsiteX51" fmla="*/ 7832 w 9938"/>
                <a:gd name="connsiteY51" fmla="*/ 1152 h 10000"/>
                <a:gd name="connsiteX52" fmla="*/ 7231 w 9938"/>
                <a:gd name="connsiteY52" fmla="*/ 263 h 10000"/>
                <a:gd name="connsiteX53" fmla="*/ 6887 w 9938"/>
                <a:gd name="connsiteY53" fmla="*/ 845 h 10000"/>
                <a:gd name="connsiteX54" fmla="*/ 6905 w 9938"/>
                <a:gd name="connsiteY54" fmla="*/ 1183 h 10000"/>
                <a:gd name="connsiteX55" fmla="*/ 6887 w 9938"/>
                <a:gd name="connsiteY55" fmla="*/ 1807 h 10000"/>
                <a:gd name="connsiteX56" fmla="*/ 7281 w 9938"/>
                <a:gd name="connsiteY56" fmla="*/ 2200 h 10000"/>
                <a:gd name="connsiteX57" fmla="*/ 7263 w 9938"/>
                <a:gd name="connsiteY57" fmla="*/ 2421 h 10000"/>
                <a:gd name="connsiteX58" fmla="*/ 7394 w 9938"/>
                <a:gd name="connsiteY58" fmla="*/ 2678 h 10000"/>
                <a:gd name="connsiteX59" fmla="*/ 7368 w 9938"/>
                <a:gd name="connsiteY59" fmla="*/ 3003 h 10000"/>
                <a:gd name="connsiteX60" fmla="*/ 7169 w 9938"/>
                <a:gd name="connsiteY60" fmla="*/ 3511 h 10000"/>
                <a:gd name="connsiteX61" fmla="*/ 7256 w 9938"/>
                <a:gd name="connsiteY61" fmla="*/ 4118 h 10000"/>
                <a:gd name="connsiteX62" fmla="*/ 6981 w 9938"/>
                <a:gd name="connsiteY62" fmla="*/ 3903 h 10000"/>
                <a:gd name="connsiteX63" fmla="*/ 6974 w 9938"/>
                <a:gd name="connsiteY63" fmla="*/ 3419 h 10000"/>
                <a:gd name="connsiteX64" fmla="*/ 7094 w 9938"/>
                <a:gd name="connsiteY64" fmla="*/ 2929 h 10000"/>
                <a:gd name="connsiteX65" fmla="*/ 7007 w 9938"/>
                <a:gd name="connsiteY65" fmla="*/ 2200 h 10000"/>
                <a:gd name="connsiteX66" fmla="*/ 6811 w 9938"/>
                <a:gd name="connsiteY66" fmla="*/ 2114 h 10000"/>
                <a:gd name="connsiteX67" fmla="*/ 6749 w 9938"/>
                <a:gd name="connsiteY67" fmla="*/ 1807 h 10000"/>
                <a:gd name="connsiteX68" fmla="*/ 6525 w 9938"/>
                <a:gd name="connsiteY68" fmla="*/ 1967 h 10000"/>
                <a:gd name="connsiteX69" fmla="*/ 6431 w 9938"/>
                <a:gd name="connsiteY69" fmla="*/ 2899 h 10000"/>
                <a:gd name="connsiteX70" fmla="*/ 6673 w 9938"/>
                <a:gd name="connsiteY70" fmla="*/ 3291 h 10000"/>
                <a:gd name="connsiteX71" fmla="*/ 6301 w 9938"/>
                <a:gd name="connsiteY71" fmla="*/ 3609 h 10000"/>
                <a:gd name="connsiteX72" fmla="*/ 5486 w 9938"/>
                <a:gd name="connsiteY72" fmla="*/ 3070 h 10000"/>
                <a:gd name="connsiteX73" fmla="*/ 5324 w 9938"/>
                <a:gd name="connsiteY73" fmla="*/ 2634 h 10000"/>
                <a:gd name="connsiteX74" fmla="*/ 5045 w 9938"/>
                <a:gd name="connsiteY74" fmla="*/ 2813 h 10000"/>
                <a:gd name="connsiteX75" fmla="*/ 5287 w 9938"/>
                <a:gd name="connsiteY75" fmla="*/ 3070 h 10000"/>
                <a:gd name="connsiteX76" fmla="*/ 5056 w 9938"/>
                <a:gd name="connsiteY76" fmla="*/ 3119 h 10000"/>
                <a:gd name="connsiteX77" fmla="*/ 4839 w 9938"/>
                <a:gd name="connsiteY77" fmla="*/ 2855 h 10000"/>
                <a:gd name="connsiteX78" fmla="*/ 4661 w 9938"/>
                <a:gd name="connsiteY78" fmla="*/ 2929 h 10000"/>
                <a:gd name="connsiteX79" fmla="*/ 4918 w 9938"/>
                <a:gd name="connsiteY79" fmla="*/ 3511 h 10000"/>
                <a:gd name="connsiteX80" fmla="*/ 4908 w 9938"/>
                <a:gd name="connsiteY80" fmla="*/ 4210 h 10000"/>
                <a:gd name="connsiteX81" fmla="*/ 4737 w 9938"/>
                <a:gd name="connsiteY81" fmla="*/ 4252 h 10000"/>
                <a:gd name="connsiteX82" fmla="*/ 4762 w 9938"/>
                <a:gd name="connsiteY82" fmla="*/ 3640 h 10000"/>
                <a:gd name="connsiteX83" fmla="*/ 4343 w 9938"/>
                <a:gd name="connsiteY83" fmla="*/ 3204 h 10000"/>
                <a:gd name="connsiteX84" fmla="*/ 4256 w 9938"/>
                <a:gd name="connsiteY84" fmla="*/ 3333 h 10000"/>
                <a:gd name="connsiteX85" fmla="*/ 4039 w 9938"/>
                <a:gd name="connsiteY85" fmla="*/ 3248 h 10000"/>
                <a:gd name="connsiteX86" fmla="*/ 3550 w 9938"/>
                <a:gd name="connsiteY86" fmla="*/ 3162 h 10000"/>
                <a:gd name="connsiteX87" fmla="*/ 3518 w 9938"/>
                <a:gd name="connsiteY87" fmla="*/ 3003 h 10000"/>
                <a:gd name="connsiteX88" fmla="*/ 3781 w 9938"/>
                <a:gd name="connsiteY88" fmla="*/ 2855 h 10000"/>
                <a:gd name="connsiteX89" fmla="*/ 3655 w 9938"/>
                <a:gd name="connsiteY89" fmla="*/ 2285 h 10000"/>
                <a:gd name="connsiteX90" fmla="*/ 3500 w 9938"/>
                <a:gd name="connsiteY90" fmla="*/ 2200 h 10000"/>
                <a:gd name="connsiteX91" fmla="*/ 2931 w 9938"/>
                <a:gd name="connsiteY91" fmla="*/ 1673 h 10000"/>
                <a:gd name="connsiteX92" fmla="*/ 2870 w 9938"/>
                <a:gd name="connsiteY92" fmla="*/ 1323 h 10000"/>
                <a:gd name="connsiteX93" fmla="*/ 2494 w 9938"/>
                <a:gd name="connsiteY93" fmla="*/ 1005 h 10000"/>
                <a:gd name="connsiteX94" fmla="*/ 2251 w 9938"/>
                <a:gd name="connsiteY94" fmla="*/ 1152 h 10000"/>
                <a:gd name="connsiteX95" fmla="*/ 2374 w 9938"/>
                <a:gd name="connsiteY95" fmla="*/ 613 h 10000"/>
                <a:gd name="connsiteX96" fmla="*/ 2251 w 9938"/>
                <a:gd name="connsiteY96" fmla="*/ 570 h 10000"/>
                <a:gd name="connsiteX97" fmla="*/ 2099 w 9938"/>
                <a:gd name="connsiteY97" fmla="*/ 962 h 10000"/>
                <a:gd name="connsiteX98" fmla="*/ 1907 w 9938"/>
                <a:gd name="connsiteY98" fmla="*/ 135 h 10000"/>
                <a:gd name="connsiteX99" fmla="*/ 1694 w 9938"/>
                <a:gd name="connsiteY99" fmla="*/ 0 h 10000"/>
                <a:gd name="connsiteX100" fmla="*/ 1589 w 9938"/>
                <a:gd name="connsiteY100" fmla="*/ 368 h 10000"/>
                <a:gd name="connsiteX101" fmla="*/ 1419 w 9938"/>
                <a:gd name="connsiteY101" fmla="*/ 368 h 10000"/>
                <a:gd name="connsiteX102" fmla="*/ 1230 w 9938"/>
                <a:gd name="connsiteY102" fmla="*/ 484 h 10000"/>
                <a:gd name="connsiteX103" fmla="*/ 1201 w 9938"/>
                <a:gd name="connsiteY103" fmla="*/ 675 h 10000"/>
                <a:gd name="connsiteX104" fmla="*/ 1183 w 9938"/>
                <a:gd name="connsiteY104" fmla="*/ 927 h 10000"/>
                <a:gd name="connsiteX105" fmla="*/ 1161 w 9938"/>
                <a:gd name="connsiteY105" fmla="*/ 1091 h 10000"/>
                <a:gd name="connsiteX106" fmla="*/ 1211 w 9938"/>
                <a:gd name="connsiteY106" fmla="*/ 1223 h 10000"/>
                <a:gd name="connsiteX107" fmla="*/ 1140 w 9938"/>
                <a:gd name="connsiteY107" fmla="*/ 1185 h 10000"/>
                <a:gd name="connsiteX108" fmla="*/ 1088 w 9938"/>
                <a:gd name="connsiteY108" fmla="*/ 1531 h 10000"/>
                <a:gd name="connsiteX109" fmla="*/ 1150 w 9938"/>
                <a:gd name="connsiteY109" fmla="*/ 1739 h 10000"/>
                <a:gd name="connsiteX110" fmla="*/ 1305 w 9938"/>
                <a:gd name="connsiteY110" fmla="*/ 2121 h 10000"/>
                <a:gd name="connsiteX0" fmla="*/ 1313 w 10000"/>
                <a:gd name="connsiteY0" fmla="*/ 2121 h 10000"/>
                <a:gd name="connsiteX1" fmla="*/ 1330 w 10000"/>
                <a:gd name="connsiteY1" fmla="*/ 2286 h 10000"/>
                <a:gd name="connsiteX2" fmla="*/ 1343 w 10000"/>
                <a:gd name="connsiteY2" fmla="*/ 2360 h 10000"/>
                <a:gd name="connsiteX3" fmla="*/ 1343 w 10000"/>
                <a:gd name="connsiteY3" fmla="*/ 2593 h 10000"/>
                <a:gd name="connsiteX4" fmla="*/ 1330 w 10000"/>
                <a:gd name="connsiteY4" fmla="*/ 3271 h 10000"/>
                <a:gd name="connsiteX5" fmla="*/ 0 w 10000"/>
                <a:gd name="connsiteY5" fmla="*/ 3744 h 10000"/>
                <a:gd name="connsiteX6" fmla="*/ 190 w 10000"/>
                <a:gd name="connsiteY6" fmla="*/ 4792 h 10000"/>
                <a:gd name="connsiteX7" fmla="*/ 371 w 10000"/>
                <a:gd name="connsiteY7" fmla="*/ 7543 h 10000"/>
                <a:gd name="connsiteX8" fmla="*/ 794 w 10000"/>
                <a:gd name="connsiteY8" fmla="*/ 7800 h 10000"/>
                <a:gd name="connsiteX9" fmla="*/ 830 w 10000"/>
                <a:gd name="connsiteY9" fmla="*/ 8750 h 10000"/>
                <a:gd name="connsiteX10" fmla="*/ 1428 w 10000"/>
                <a:gd name="connsiteY10" fmla="*/ 9111 h 10000"/>
                <a:gd name="connsiteX11" fmla="*/ 3885 w 10000"/>
                <a:gd name="connsiteY11" fmla="*/ 9871 h 10000"/>
                <a:gd name="connsiteX12" fmla="*/ 5036 w 10000"/>
                <a:gd name="connsiteY12" fmla="*/ 9938 h 10000"/>
                <a:gd name="connsiteX13" fmla="*/ 5926 w 10000"/>
                <a:gd name="connsiteY13" fmla="*/ 10000 h 10000"/>
                <a:gd name="connsiteX14" fmla="*/ 7716 w 10000"/>
                <a:gd name="connsiteY14" fmla="*/ 9651 h 10000"/>
                <a:gd name="connsiteX15" fmla="*/ 8088 w 10000"/>
                <a:gd name="connsiteY15" fmla="*/ 7684 h 10000"/>
                <a:gd name="connsiteX16" fmla="*/ 8514 w 10000"/>
                <a:gd name="connsiteY16" fmla="*/ 7193 h 10000"/>
                <a:gd name="connsiteX17" fmla="*/ 8351 w 10000"/>
                <a:gd name="connsiteY17" fmla="*/ 6844 h 10000"/>
                <a:gd name="connsiteX18" fmla="*/ 8176 w 10000"/>
                <a:gd name="connsiteY18" fmla="*/ 6752 h 10000"/>
                <a:gd name="connsiteX19" fmla="*/ 8176 w 10000"/>
                <a:gd name="connsiteY19" fmla="*/ 6538 h 10000"/>
                <a:gd name="connsiteX20" fmla="*/ 8514 w 10000"/>
                <a:gd name="connsiteY20" fmla="*/ 6710 h 10000"/>
                <a:gd name="connsiteX21" fmla="*/ 9006 w 10000"/>
                <a:gd name="connsiteY21" fmla="*/ 6232 h 10000"/>
                <a:gd name="connsiteX22" fmla="*/ 9137 w 10000"/>
                <a:gd name="connsiteY22" fmla="*/ 5356 h 10000"/>
                <a:gd name="connsiteX23" fmla="*/ 8703 w 10000"/>
                <a:gd name="connsiteY23" fmla="*/ 5184 h 10000"/>
                <a:gd name="connsiteX24" fmla="*/ 8445 w 10000"/>
                <a:gd name="connsiteY24" fmla="*/ 4963 h 10000"/>
                <a:gd name="connsiteX25" fmla="*/ 8528 w 10000"/>
                <a:gd name="connsiteY25" fmla="*/ 4748 h 10000"/>
                <a:gd name="connsiteX26" fmla="*/ 8791 w 10000"/>
                <a:gd name="connsiteY26" fmla="*/ 5080 h 10000"/>
                <a:gd name="connsiteX27" fmla="*/ 9137 w 10000"/>
                <a:gd name="connsiteY27" fmla="*/ 5037 h 10000"/>
                <a:gd name="connsiteX28" fmla="*/ 9294 w 10000"/>
                <a:gd name="connsiteY28" fmla="*/ 4118 h 10000"/>
                <a:gd name="connsiteX29" fmla="*/ 9431 w 10000"/>
                <a:gd name="connsiteY29" fmla="*/ 4210 h 10000"/>
                <a:gd name="connsiteX30" fmla="*/ 9472 w 10000"/>
                <a:gd name="connsiteY30" fmla="*/ 3989 h 10000"/>
                <a:gd name="connsiteX31" fmla="*/ 9646 w 10000"/>
                <a:gd name="connsiteY31" fmla="*/ 3768 h 10000"/>
                <a:gd name="connsiteX32" fmla="*/ 9646 w 10000"/>
                <a:gd name="connsiteY32" fmla="*/ 4032 h 10000"/>
                <a:gd name="connsiteX33" fmla="*/ 9761 w 10000"/>
                <a:gd name="connsiteY33" fmla="*/ 4032 h 10000"/>
                <a:gd name="connsiteX34" fmla="*/ 10000 w 10000"/>
                <a:gd name="connsiteY34" fmla="*/ 3377 h 10000"/>
                <a:gd name="connsiteX35" fmla="*/ 10000 w 10000"/>
                <a:gd name="connsiteY35" fmla="*/ 2929 h 10000"/>
                <a:gd name="connsiteX36" fmla="*/ 9778 w 10000"/>
                <a:gd name="connsiteY36" fmla="*/ 2592 h 10000"/>
                <a:gd name="connsiteX37" fmla="*/ 9646 w 10000"/>
                <a:gd name="connsiteY37" fmla="*/ 1544 h 10000"/>
                <a:gd name="connsiteX38" fmla="*/ 9363 w 10000"/>
                <a:gd name="connsiteY38" fmla="*/ 1323 h 10000"/>
                <a:gd name="connsiteX39" fmla="*/ 8911 w 10000"/>
                <a:gd name="connsiteY39" fmla="*/ 1544 h 10000"/>
                <a:gd name="connsiteX40" fmla="*/ 9006 w 10000"/>
                <a:gd name="connsiteY40" fmla="*/ 2855 h 10000"/>
                <a:gd name="connsiteX41" fmla="*/ 8929 w 10000"/>
                <a:gd name="connsiteY41" fmla="*/ 3119 h 10000"/>
                <a:gd name="connsiteX42" fmla="*/ 8929 w 10000"/>
                <a:gd name="connsiteY42" fmla="*/ 3419 h 10000"/>
                <a:gd name="connsiteX43" fmla="*/ 8809 w 10000"/>
                <a:gd name="connsiteY43" fmla="*/ 3511 h 10000"/>
                <a:gd name="connsiteX44" fmla="*/ 8626 w 10000"/>
                <a:gd name="connsiteY44" fmla="*/ 3003 h 10000"/>
                <a:gd name="connsiteX45" fmla="*/ 8643 w 10000"/>
                <a:gd name="connsiteY45" fmla="*/ 2463 h 10000"/>
                <a:gd name="connsiteX46" fmla="*/ 8288 w 10000"/>
                <a:gd name="connsiteY46" fmla="*/ 1881 h 10000"/>
                <a:gd name="connsiteX47" fmla="*/ 8270 w 10000"/>
                <a:gd name="connsiteY47" fmla="*/ 2329 h 10000"/>
                <a:gd name="connsiteX48" fmla="*/ 8088 w 10000"/>
                <a:gd name="connsiteY48" fmla="*/ 2243 h 10000"/>
                <a:gd name="connsiteX49" fmla="*/ 8005 w 10000"/>
                <a:gd name="connsiteY49" fmla="*/ 1807 h 10000"/>
                <a:gd name="connsiteX50" fmla="*/ 7838 w 10000"/>
                <a:gd name="connsiteY50" fmla="*/ 1703 h 10000"/>
                <a:gd name="connsiteX51" fmla="*/ 7881 w 10000"/>
                <a:gd name="connsiteY51" fmla="*/ 1152 h 10000"/>
                <a:gd name="connsiteX52" fmla="*/ 7276 w 10000"/>
                <a:gd name="connsiteY52" fmla="*/ 263 h 10000"/>
                <a:gd name="connsiteX53" fmla="*/ 6930 w 10000"/>
                <a:gd name="connsiteY53" fmla="*/ 845 h 10000"/>
                <a:gd name="connsiteX54" fmla="*/ 6948 w 10000"/>
                <a:gd name="connsiteY54" fmla="*/ 1183 h 10000"/>
                <a:gd name="connsiteX55" fmla="*/ 6930 w 10000"/>
                <a:gd name="connsiteY55" fmla="*/ 1807 h 10000"/>
                <a:gd name="connsiteX56" fmla="*/ 7326 w 10000"/>
                <a:gd name="connsiteY56" fmla="*/ 2200 h 10000"/>
                <a:gd name="connsiteX57" fmla="*/ 7308 w 10000"/>
                <a:gd name="connsiteY57" fmla="*/ 2421 h 10000"/>
                <a:gd name="connsiteX58" fmla="*/ 7440 w 10000"/>
                <a:gd name="connsiteY58" fmla="*/ 2678 h 10000"/>
                <a:gd name="connsiteX59" fmla="*/ 7414 w 10000"/>
                <a:gd name="connsiteY59" fmla="*/ 3003 h 10000"/>
                <a:gd name="connsiteX60" fmla="*/ 7214 w 10000"/>
                <a:gd name="connsiteY60" fmla="*/ 3511 h 10000"/>
                <a:gd name="connsiteX61" fmla="*/ 7301 w 10000"/>
                <a:gd name="connsiteY61" fmla="*/ 4118 h 10000"/>
                <a:gd name="connsiteX62" fmla="*/ 7025 w 10000"/>
                <a:gd name="connsiteY62" fmla="*/ 3903 h 10000"/>
                <a:gd name="connsiteX63" fmla="*/ 7018 w 10000"/>
                <a:gd name="connsiteY63" fmla="*/ 3419 h 10000"/>
                <a:gd name="connsiteX64" fmla="*/ 7138 w 10000"/>
                <a:gd name="connsiteY64" fmla="*/ 2929 h 10000"/>
                <a:gd name="connsiteX65" fmla="*/ 7051 w 10000"/>
                <a:gd name="connsiteY65" fmla="*/ 2200 h 10000"/>
                <a:gd name="connsiteX66" fmla="*/ 6853 w 10000"/>
                <a:gd name="connsiteY66" fmla="*/ 2114 h 10000"/>
                <a:gd name="connsiteX67" fmla="*/ 6791 w 10000"/>
                <a:gd name="connsiteY67" fmla="*/ 1807 h 10000"/>
                <a:gd name="connsiteX68" fmla="*/ 6566 w 10000"/>
                <a:gd name="connsiteY68" fmla="*/ 1967 h 10000"/>
                <a:gd name="connsiteX69" fmla="*/ 6471 w 10000"/>
                <a:gd name="connsiteY69" fmla="*/ 2899 h 10000"/>
                <a:gd name="connsiteX70" fmla="*/ 6715 w 10000"/>
                <a:gd name="connsiteY70" fmla="*/ 3291 h 10000"/>
                <a:gd name="connsiteX71" fmla="*/ 6340 w 10000"/>
                <a:gd name="connsiteY71" fmla="*/ 3609 h 10000"/>
                <a:gd name="connsiteX72" fmla="*/ 5520 w 10000"/>
                <a:gd name="connsiteY72" fmla="*/ 3070 h 10000"/>
                <a:gd name="connsiteX73" fmla="*/ 5357 w 10000"/>
                <a:gd name="connsiteY73" fmla="*/ 2634 h 10000"/>
                <a:gd name="connsiteX74" fmla="*/ 5076 w 10000"/>
                <a:gd name="connsiteY74" fmla="*/ 2813 h 10000"/>
                <a:gd name="connsiteX75" fmla="*/ 5320 w 10000"/>
                <a:gd name="connsiteY75" fmla="*/ 3070 h 10000"/>
                <a:gd name="connsiteX76" fmla="*/ 5088 w 10000"/>
                <a:gd name="connsiteY76" fmla="*/ 3119 h 10000"/>
                <a:gd name="connsiteX77" fmla="*/ 4869 w 10000"/>
                <a:gd name="connsiteY77" fmla="*/ 2855 h 10000"/>
                <a:gd name="connsiteX78" fmla="*/ 4690 w 10000"/>
                <a:gd name="connsiteY78" fmla="*/ 2929 h 10000"/>
                <a:gd name="connsiteX79" fmla="*/ 4949 w 10000"/>
                <a:gd name="connsiteY79" fmla="*/ 3511 h 10000"/>
                <a:gd name="connsiteX80" fmla="*/ 4939 w 10000"/>
                <a:gd name="connsiteY80" fmla="*/ 4210 h 10000"/>
                <a:gd name="connsiteX81" fmla="*/ 4767 w 10000"/>
                <a:gd name="connsiteY81" fmla="*/ 4252 h 10000"/>
                <a:gd name="connsiteX82" fmla="*/ 4792 w 10000"/>
                <a:gd name="connsiteY82" fmla="*/ 3640 h 10000"/>
                <a:gd name="connsiteX83" fmla="*/ 4370 w 10000"/>
                <a:gd name="connsiteY83" fmla="*/ 3204 h 10000"/>
                <a:gd name="connsiteX84" fmla="*/ 4283 w 10000"/>
                <a:gd name="connsiteY84" fmla="*/ 3333 h 10000"/>
                <a:gd name="connsiteX85" fmla="*/ 4064 w 10000"/>
                <a:gd name="connsiteY85" fmla="*/ 3248 h 10000"/>
                <a:gd name="connsiteX86" fmla="*/ 3572 w 10000"/>
                <a:gd name="connsiteY86" fmla="*/ 3162 h 10000"/>
                <a:gd name="connsiteX87" fmla="*/ 3540 w 10000"/>
                <a:gd name="connsiteY87" fmla="*/ 3003 h 10000"/>
                <a:gd name="connsiteX88" fmla="*/ 3805 w 10000"/>
                <a:gd name="connsiteY88" fmla="*/ 2855 h 10000"/>
                <a:gd name="connsiteX89" fmla="*/ 3678 w 10000"/>
                <a:gd name="connsiteY89" fmla="*/ 2285 h 10000"/>
                <a:gd name="connsiteX90" fmla="*/ 3522 w 10000"/>
                <a:gd name="connsiteY90" fmla="*/ 2200 h 10000"/>
                <a:gd name="connsiteX91" fmla="*/ 2949 w 10000"/>
                <a:gd name="connsiteY91" fmla="*/ 1673 h 10000"/>
                <a:gd name="connsiteX92" fmla="*/ 2888 w 10000"/>
                <a:gd name="connsiteY92" fmla="*/ 1323 h 10000"/>
                <a:gd name="connsiteX93" fmla="*/ 2510 w 10000"/>
                <a:gd name="connsiteY93" fmla="*/ 1005 h 10000"/>
                <a:gd name="connsiteX94" fmla="*/ 2265 w 10000"/>
                <a:gd name="connsiteY94" fmla="*/ 1152 h 10000"/>
                <a:gd name="connsiteX95" fmla="*/ 2389 w 10000"/>
                <a:gd name="connsiteY95" fmla="*/ 613 h 10000"/>
                <a:gd name="connsiteX96" fmla="*/ 2265 w 10000"/>
                <a:gd name="connsiteY96" fmla="*/ 570 h 10000"/>
                <a:gd name="connsiteX97" fmla="*/ 2112 w 10000"/>
                <a:gd name="connsiteY97" fmla="*/ 962 h 10000"/>
                <a:gd name="connsiteX98" fmla="*/ 1919 w 10000"/>
                <a:gd name="connsiteY98" fmla="*/ 135 h 10000"/>
                <a:gd name="connsiteX99" fmla="*/ 1705 w 10000"/>
                <a:gd name="connsiteY99" fmla="*/ 0 h 10000"/>
                <a:gd name="connsiteX100" fmla="*/ 1599 w 10000"/>
                <a:gd name="connsiteY100" fmla="*/ 368 h 10000"/>
                <a:gd name="connsiteX101" fmla="*/ 1428 w 10000"/>
                <a:gd name="connsiteY101" fmla="*/ 368 h 10000"/>
                <a:gd name="connsiteX102" fmla="*/ 1238 w 10000"/>
                <a:gd name="connsiteY102" fmla="*/ 484 h 10000"/>
                <a:gd name="connsiteX103" fmla="*/ 1208 w 10000"/>
                <a:gd name="connsiteY103" fmla="*/ 675 h 10000"/>
                <a:gd name="connsiteX104" fmla="*/ 1190 w 10000"/>
                <a:gd name="connsiteY104" fmla="*/ 927 h 10000"/>
                <a:gd name="connsiteX105" fmla="*/ 1168 w 10000"/>
                <a:gd name="connsiteY105" fmla="*/ 1091 h 10000"/>
                <a:gd name="connsiteX106" fmla="*/ 1219 w 10000"/>
                <a:gd name="connsiteY106" fmla="*/ 1223 h 10000"/>
                <a:gd name="connsiteX107" fmla="*/ 1147 w 10000"/>
                <a:gd name="connsiteY107" fmla="*/ 1185 h 10000"/>
                <a:gd name="connsiteX108" fmla="*/ 1095 w 10000"/>
                <a:gd name="connsiteY108" fmla="*/ 1531 h 10000"/>
                <a:gd name="connsiteX109" fmla="*/ 1157 w 10000"/>
                <a:gd name="connsiteY109" fmla="*/ 1739 h 10000"/>
                <a:gd name="connsiteX110" fmla="*/ 1313 w 10000"/>
                <a:gd name="connsiteY110" fmla="*/ 2121 h 10000"/>
                <a:gd name="connsiteX0" fmla="*/ 1126 w 9813"/>
                <a:gd name="connsiteY0" fmla="*/ 2121 h 10000"/>
                <a:gd name="connsiteX1" fmla="*/ 1143 w 9813"/>
                <a:gd name="connsiteY1" fmla="*/ 2286 h 10000"/>
                <a:gd name="connsiteX2" fmla="*/ 1156 w 9813"/>
                <a:gd name="connsiteY2" fmla="*/ 2360 h 10000"/>
                <a:gd name="connsiteX3" fmla="*/ 1156 w 9813"/>
                <a:gd name="connsiteY3" fmla="*/ 2593 h 10000"/>
                <a:gd name="connsiteX4" fmla="*/ 1143 w 9813"/>
                <a:gd name="connsiteY4" fmla="*/ 3271 h 10000"/>
                <a:gd name="connsiteX5" fmla="*/ 1080 w 9813"/>
                <a:gd name="connsiteY5" fmla="*/ 4113 h 10000"/>
                <a:gd name="connsiteX6" fmla="*/ 3 w 9813"/>
                <a:gd name="connsiteY6" fmla="*/ 4792 h 10000"/>
                <a:gd name="connsiteX7" fmla="*/ 184 w 9813"/>
                <a:gd name="connsiteY7" fmla="*/ 7543 h 10000"/>
                <a:gd name="connsiteX8" fmla="*/ 607 w 9813"/>
                <a:gd name="connsiteY8" fmla="*/ 7800 h 10000"/>
                <a:gd name="connsiteX9" fmla="*/ 643 w 9813"/>
                <a:gd name="connsiteY9" fmla="*/ 8750 h 10000"/>
                <a:gd name="connsiteX10" fmla="*/ 1241 w 9813"/>
                <a:gd name="connsiteY10" fmla="*/ 9111 h 10000"/>
                <a:gd name="connsiteX11" fmla="*/ 3698 w 9813"/>
                <a:gd name="connsiteY11" fmla="*/ 9871 h 10000"/>
                <a:gd name="connsiteX12" fmla="*/ 4849 w 9813"/>
                <a:gd name="connsiteY12" fmla="*/ 9938 h 10000"/>
                <a:gd name="connsiteX13" fmla="*/ 5739 w 9813"/>
                <a:gd name="connsiteY13" fmla="*/ 10000 h 10000"/>
                <a:gd name="connsiteX14" fmla="*/ 7529 w 9813"/>
                <a:gd name="connsiteY14" fmla="*/ 9651 h 10000"/>
                <a:gd name="connsiteX15" fmla="*/ 7901 w 9813"/>
                <a:gd name="connsiteY15" fmla="*/ 7684 h 10000"/>
                <a:gd name="connsiteX16" fmla="*/ 8327 w 9813"/>
                <a:gd name="connsiteY16" fmla="*/ 7193 h 10000"/>
                <a:gd name="connsiteX17" fmla="*/ 8164 w 9813"/>
                <a:gd name="connsiteY17" fmla="*/ 6844 h 10000"/>
                <a:gd name="connsiteX18" fmla="*/ 7989 w 9813"/>
                <a:gd name="connsiteY18" fmla="*/ 6752 h 10000"/>
                <a:gd name="connsiteX19" fmla="*/ 7989 w 9813"/>
                <a:gd name="connsiteY19" fmla="*/ 6538 h 10000"/>
                <a:gd name="connsiteX20" fmla="*/ 8327 w 9813"/>
                <a:gd name="connsiteY20" fmla="*/ 6710 h 10000"/>
                <a:gd name="connsiteX21" fmla="*/ 8819 w 9813"/>
                <a:gd name="connsiteY21" fmla="*/ 6232 h 10000"/>
                <a:gd name="connsiteX22" fmla="*/ 8950 w 9813"/>
                <a:gd name="connsiteY22" fmla="*/ 5356 h 10000"/>
                <a:gd name="connsiteX23" fmla="*/ 8516 w 9813"/>
                <a:gd name="connsiteY23" fmla="*/ 5184 h 10000"/>
                <a:gd name="connsiteX24" fmla="*/ 8258 w 9813"/>
                <a:gd name="connsiteY24" fmla="*/ 4963 h 10000"/>
                <a:gd name="connsiteX25" fmla="*/ 8341 w 9813"/>
                <a:gd name="connsiteY25" fmla="*/ 4748 h 10000"/>
                <a:gd name="connsiteX26" fmla="*/ 8604 w 9813"/>
                <a:gd name="connsiteY26" fmla="*/ 5080 h 10000"/>
                <a:gd name="connsiteX27" fmla="*/ 8950 w 9813"/>
                <a:gd name="connsiteY27" fmla="*/ 5037 h 10000"/>
                <a:gd name="connsiteX28" fmla="*/ 9107 w 9813"/>
                <a:gd name="connsiteY28" fmla="*/ 4118 h 10000"/>
                <a:gd name="connsiteX29" fmla="*/ 9244 w 9813"/>
                <a:gd name="connsiteY29" fmla="*/ 4210 h 10000"/>
                <a:gd name="connsiteX30" fmla="*/ 9285 w 9813"/>
                <a:gd name="connsiteY30" fmla="*/ 3989 h 10000"/>
                <a:gd name="connsiteX31" fmla="*/ 9459 w 9813"/>
                <a:gd name="connsiteY31" fmla="*/ 3768 h 10000"/>
                <a:gd name="connsiteX32" fmla="*/ 9459 w 9813"/>
                <a:gd name="connsiteY32" fmla="*/ 4032 h 10000"/>
                <a:gd name="connsiteX33" fmla="*/ 9574 w 9813"/>
                <a:gd name="connsiteY33" fmla="*/ 4032 h 10000"/>
                <a:gd name="connsiteX34" fmla="*/ 9813 w 9813"/>
                <a:gd name="connsiteY34" fmla="*/ 3377 h 10000"/>
                <a:gd name="connsiteX35" fmla="*/ 9813 w 9813"/>
                <a:gd name="connsiteY35" fmla="*/ 2929 h 10000"/>
                <a:gd name="connsiteX36" fmla="*/ 9591 w 9813"/>
                <a:gd name="connsiteY36" fmla="*/ 2592 h 10000"/>
                <a:gd name="connsiteX37" fmla="*/ 9459 w 9813"/>
                <a:gd name="connsiteY37" fmla="*/ 1544 h 10000"/>
                <a:gd name="connsiteX38" fmla="*/ 9176 w 9813"/>
                <a:gd name="connsiteY38" fmla="*/ 1323 h 10000"/>
                <a:gd name="connsiteX39" fmla="*/ 8724 w 9813"/>
                <a:gd name="connsiteY39" fmla="*/ 1544 h 10000"/>
                <a:gd name="connsiteX40" fmla="*/ 8819 w 9813"/>
                <a:gd name="connsiteY40" fmla="*/ 2855 h 10000"/>
                <a:gd name="connsiteX41" fmla="*/ 8742 w 9813"/>
                <a:gd name="connsiteY41" fmla="*/ 3119 h 10000"/>
                <a:gd name="connsiteX42" fmla="*/ 8742 w 9813"/>
                <a:gd name="connsiteY42" fmla="*/ 3419 h 10000"/>
                <a:gd name="connsiteX43" fmla="*/ 8622 w 9813"/>
                <a:gd name="connsiteY43" fmla="*/ 3511 h 10000"/>
                <a:gd name="connsiteX44" fmla="*/ 8439 w 9813"/>
                <a:gd name="connsiteY44" fmla="*/ 3003 h 10000"/>
                <a:gd name="connsiteX45" fmla="*/ 8456 w 9813"/>
                <a:gd name="connsiteY45" fmla="*/ 2463 h 10000"/>
                <a:gd name="connsiteX46" fmla="*/ 8101 w 9813"/>
                <a:gd name="connsiteY46" fmla="*/ 1881 h 10000"/>
                <a:gd name="connsiteX47" fmla="*/ 8083 w 9813"/>
                <a:gd name="connsiteY47" fmla="*/ 2329 h 10000"/>
                <a:gd name="connsiteX48" fmla="*/ 7901 w 9813"/>
                <a:gd name="connsiteY48" fmla="*/ 2243 h 10000"/>
                <a:gd name="connsiteX49" fmla="*/ 7818 w 9813"/>
                <a:gd name="connsiteY49" fmla="*/ 1807 h 10000"/>
                <a:gd name="connsiteX50" fmla="*/ 7651 w 9813"/>
                <a:gd name="connsiteY50" fmla="*/ 1703 h 10000"/>
                <a:gd name="connsiteX51" fmla="*/ 7694 w 9813"/>
                <a:gd name="connsiteY51" fmla="*/ 1152 h 10000"/>
                <a:gd name="connsiteX52" fmla="*/ 7089 w 9813"/>
                <a:gd name="connsiteY52" fmla="*/ 263 h 10000"/>
                <a:gd name="connsiteX53" fmla="*/ 6743 w 9813"/>
                <a:gd name="connsiteY53" fmla="*/ 845 h 10000"/>
                <a:gd name="connsiteX54" fmla="*/ 6761 w 9813"/>
                <a:gd name="connsiteY54" fmla="*/ 1183 h 10000"/>
                <a:gd name="connsiteX55" fmla="*/ 6743 w 9813"/>
                <a:gd name="connsiteY55" fmla="*/ 1807 h 10000"/>
                <a:gd name="connsiteX56" fmla="*/ 7139 w 9813"/>
                <a:gd name="connsiteY56" fmla="*/ 2200 h 10000"/>
                <a:gd name="connsiteX57" fmla="*/ 7121 w 9813"/>
                <a:gd name="connsiteY57" fmla="*/ 2421 h 10000"/>
                <a:gd name="connsiteX58" fmla="*/ 7253 w 9813"/>
                <a:gd name="connsiteY58" fmla="*/ 2678 h 10000"/>
                <a:gd name="connsiteX59" fmla="*/ 7227 w 9813"/>
                <a:gd name="connsiteY59" fmla="*/ 3003 h 10000"/>
                <a:gd name="connsiteX60" fmla="*/ 7027 w 9813"/>
                <a:gd name="connsiteY60" fmla="*/ 3511 h 10000"/>
                <a:gd name="connsiteX61" fmla="*/ 7114 w 9813"/>
                <a:gd name="connsiteY61" fmla="*/ 4118 h 10000"/>
                <a:gd name="connsiteX62" fmla="*/ 6838 w 9813"/>
                <a:gd name="connsiteY62" fmla="*/ 3903 h 10000"/>
                <a:gd name="connsiteX63" fmla="*/ 6831 w 9813"/>
                <a:gd name="connsiteY63" fmla="*/ 3419 h 10000"/>
                <a:gd name="connsiteX64" fmla="*/ 6951 w 9813"/>
                <a:gd name="connsiteY64" fmla="*/ 2929 h 10000"/>
                <a:gd name="connsiteX65" fmla="*/ 6864 w 9813"/>
                <a:gd name="connsiteY65" fmla="*/ 2200 h 10000"/>
                <a:gd name="connsiteX66" fmla="*/ 6666 w 9813"/>
                <a:gd name="connsiteY66" fmla="*/ 2114 h 10000"/>
                <a:gd name="connsiteX67" fmla="*/ 6604 w 9813"/>
                <a:gd name="connsiteY67" fmla="*/ 1807 h 10000"/>
                <a:gd name="connsiteX68" fmla="*/ 6379 w 9813"/>
                <a:gd name="connsiteY68" fmla="*/ 1967 h 10000"/>
                <a:gd name="connsiteX69" fmla="*/ 6284 w 9813"/>
                <a:gd name="connsiteY69" fmla="*/ 2899 h 10000"/>
                <a:gd name="connsiteX70" fmla="*/ 6528 w 9813"/>
                <a:gd name="connsiteY70" fmla="*/ 3291 h 10000"/>
                <a:gd name="connsiteX71" fmla="*/ 6153 w 9813"/>
                <a:gd name="connsiteY71" fmla="*/ 3609 h 10000"/>
                <a:gd name="connsiteX72" fmla="*/ 5333 w 9813"/>
                <a:gd name="connsiteY72" fmla="*/ 3070 h 10000"/>
                <a:gd name="connsiteX73" fmla="*/ 5170 w 9813"/>
                <a:gd name="connsiteY73" fmla="*/ 2634 h 10000"/>
                <a:gd name="connsiteX74" fmla="*/ 4889 w 9813"/>
                <a:gd name="connsiteY74" fmla="*/ 2813 h 10000"/>
                <a:gd name="connsiteX75" fmla="*/ 5133 w 9813"/>
                <a:gd name="connsiteY75" fmla="*/ 3070 h 10000"/>
                <a:gd name="connsiteX76" fmla="*/ 4901 w 9813"/>
                <a:gd name="connsiteY76" fmla="*/ 3119 h 10000"/>
                <a:gd name="connsiteX77" fmla="*/ 4682 w 9813"/>
                <a:gd name="connsiteY77" fmla="*/ 2855 h 10000"/>
                <a:gd name="connsiteX78" fmla="*/ 4503 w 9813"/>
                <a:gd name="connsiteY78" fmla="*/ 2929 h 10000"/>
                <a:gd name="connsiteX79" fmla="*/ 4762 w 9813"/>
                <a:gd name="connsiteY79" fmla="*/ 3511 h 10000"/>
                <a:gd name="connsiteX80" fmla="*/ 4752 w 9813"/>
                <a:gd name="connsiteY80" fmla="*/ 4210 h 10000"/>
                <a:gd name="connsiteX81" fmla="*/ 4580 w 9813"/>
                <a:gd name="connsiteY81" fmla="*/ 4252 h 10000"/>
                <a:gd name="connsiteX82" fmla="*/ 4605 w 9813"/>
                <a:gd name="connsiteY82" fmla="*/ 3640 h 10000"/>
                <a:gd name="connsiteX83" fmla="*/ 4183 w 9813"/>
                <a:gd name="connsiteY83" fmla="*/ 3204 h 10000"/>
                <a:gd name="connsiteX84" fmla="*/ 4096 w 9813"/>
                <a:gd name="connsiteY84" fmla="*/ 3333 h 10000"/>
                <a:gd name="connsiteX85" fmla="*/ 3877 w 9813"/>
                <a:gd name="connsiteY85" fmla="*/ 3248 h 10000"/>
                <a:gd name="connsiteX86" fmla="*/ 3385 w 9813"/>
                <a:gd name="connsiteY86" fmla="*/ 3162 h 10000"/>
                <a:gd name="connsiteX87" fmla="*/ 3353 w 9813"/>
                <a:gd name="connsiteY87" fmla="*/ 3003 h 10000"/>
                <a:gd name="connsiteX88" fmla="*/ 3618 w 9813"/>
                <a:gd name="connsiteY88" fmla="*/ 2855 h 10000"/>
                <a:gd name="connsiteX89" fmla="*/ 3491 w 9813"/>
                <a:gd name="connsiteY89" fmla="*/ 2285 h 10000"/>
                <a:gd name="connsiteX90" fmla="*/ 3335 w 9813"/>
                <a:gd name="connsiteY90" fmla="*/ 2200 h 10000"/>
                <a:gd name="connsiteX91" fmla="*/ 2762 w 9813"/>
                <a:gd name="connsiteY91" fmla="*/ 1673 h 10000"/>
                <a:gd name="connsiteX92" fmla="*/ 2701 w 9813"/>
                <a:gd name="connsiteY92" fmla="*/ 1323 h 10000"/>
                <a:gd name="connsiteX93" fmla="*/ 2323 w 9813"/>
                <a:gd name="connsiteY93" fmla="*/ 1005 h 10000"/>
                <a:gd name="connsiteX94" fmla="*/ 2078 w 9813"/>
                <a:gd name="connsiteY94" fmla="*/ 1152 h 10000"/>
                <a:gd name="connsiteX95" fmla="*/ 2202 w 9813"/>
                <a:gd name="connsiteY95" fmla="*/ 613 h 10000"/>
                <a:gd name="connsiteX96" fmla="*/ 2078 w 9813"/>
                <a:gd name="connsiteY96" fmla="*/ 570 h 10000"/>
                <a:gd name="connsiteX97" fmla="*/ 1925 w 9813"/>
                <a:gd name="connsiteY97" fmla="*/ 962 h 10000"/>
                <a:gd name="connsiteX98" fmla="*/ 1732 w 9813"/>
                <a:gd name="connsiteY98" fmla="*/ 135 h 10000"/>
                <a:gd name="connsiteX99" fmla="*/ 1518 w 9813"/>
                <a:gd name="connsiteY99" fmla="*/ 0 h 10000"/>
                <a:gd name="connsiteX100" fmla="*/ 1412 w 9813"/>
                <a:gd name="connsiteY100" fmla="*/ 368 h 10000"/>
                <a:gd name="connsiteX101" fmla="*/ 1241 w 9813"/>
                <a:gd name="connsiteY101" fmla="*/ 368 h 10000"/>
                <a:gd name="connsiteX102" fmla="*/ 1051 w 9813"/>
                <a:gd name="connsiteY102" fmla="*/ 484 h 10000"/>
                <a:gd name="connsiteX103" fmla="*/ 1021 w 9813"/>
                <a:gd name="connsiteY103" fmla="*/ 675 h 10000"/>
                <a:gd name="connsiteX104" fmla="*/ 1003 w 9813"/>
                <a:gd name="connsiteY104" fmla="*/ 927 h 10000"/>
                <a:gd name="connsiteX105" fmla="*/ 981 w 9813"/>
                <a:gd name="connsiteY105" fmla="*/ 1091 h 10000"/>
                <a:gd name="connsiteX106" fmla="*/ 1032 w 9813"/>
                <a:gd name="connsiteY106" fmla="*/ 1223 h 10000"/>
                <a:gd name="connsiteX107" fmla="*/ 960 w 9813"/>
                <a:gd name="connsiteY107" fmla="*/ 1185 h 10000"/>
                <a:gd name="connsiteX108" fmla="*/ 908 w 9813"/>
                <a:gd name="connsiteY108" fmla="*/ 1531 h 10000"/>
                <a:gd name="connsiteX109" fmla="*/ 970 w 9813"/>
                <a:gd name="connsiteY109" fmla="*/ 1739 h 10000"/>
                <a:gd name="connsiteX110" fmla="*/ 1126 w 9813"/>
                <a:gd name="connsiteY110" fmla="*/ 2121 h 10000"/>
                <a:gd name="connsiteX0" fmla="*/ 962 w 9815"/>
                <a:gd name="connsiteY0" fmla="*/ 2121 h 10000"/>
                <a:gd name="connsiteX1" fmla="*/ 980 w 9815"/>
                <a:gd name="connsiteY1" fmla="*/ 2286 h 10000"/>
                <a:gd name="connsiteX2" fmla="*/ 993 w 9815"/>
                <a:gd name="connsiteY2" fmla="*/ 2360 h 10000"/>
                <a:gd name="connsiteX3" fmla="*/ 993 w 9815"/>
                <a:gd name="connsiteY3" fmla="*/ 2593 h 10000"/>
                <a:gd name="connsiteX4" fmla="*/ 980 w 9815"/>
                <a:gd name="connsiteY4" fmla="*/ 3271 h 10000"/>
                <a:gd name="connsiteX5" fmla="*/ 916 w 9815"/>
                <a:gd name="connsiteY5" fmla="*/ 4113 h 10000"/>
                <a:gd name="connsiteX6" fmla="*/ 985 w 9815"/>
                <a:gd name="connsiteY6" fmla="*/ 4655 h 10000"/>
                <a:gd name="connsiteX7" fmla="*/ 3 w 9815"/>
                <a:gd name="connsiteY7" fmla="*/ 7543 h 10000"/>
                <a:gd name="connsiteX8" fmla="*/ 434 w 9815"/>
                <a:gd name="connsiteY8" fmla="*/ 7800 h 10000"/>
                <a:gd name="connsiteX9" fmla="*/ 470 w 9815"/>
                <a:gd name="connsiteY9" fmla="*/ 8750 h 10000"/>
                <a:gd name="connsiteX10" fmla="*/ 1080 w 9815"/>
                <a:gd name="connsiteY10" fmla="*/ 9111 h 10000"/>
                <a:gd name="connsiteX11" fmla="*/ 3583 w 9815"/>
                <a:gd name="connsiteY11" fmla="*/ 9871 h 10000"/>
                <a:gd name="connsiteX12" fmla="*/ 4756 w 9815"/>
                <a:gd name="connsiteY12" fmla="*/ 9938 h 10000"/>
                <a:gd name="connsiteX13" fmla="*/ 5663 w 9815"/>
                <a:gd name="connsiteY13" fmla="*/ 10000 h 10000"/>
                <a:gd name="connsiteX14" fmla="*/ 7487 w 9815"/>
                <a:gd name="connsiteY14" fmla="*/ 9651 h 10000"/>
                <a:gd name="connsiteX15" fmla="*/ 7867 w 9815"/>
                <a:gd name="connsiteY15" fmla="*/ 7684 h 10000"/>
                <a:gd name="connsiteX16" fmla="*/ 8301 w 9815"/>
                <a:gd name="connsiteY16" fmla="*/ 7193 h 10000"/>
                <a:gd name="connsiteX17" fmla="*/ 8135 w 9815"/>
                <a:gd name="connsiteY17" fmla="*/ 6844 h 10000"/>
                <a:gd name="connsiteX18" fmla="*/ 7956 w 9815"/>
                <a:gd name="connsiteY18" fmla="*/ 6752 h 10000"/>
                <a:gd name="connsiteX19" fmla="*/ 7956 w 9815"/>
                <a:gd name="connsiteY19" fmla="*/ 6538 h 10000"/>
                <a:gd name="connsiteX20" fmla="*/ 8301 w 9815"/>
                <a:gd name="connsiteY20" fmla="*/ 6710 h 10000"/>
                <a:gd name="connsiteX21" fmla="*/ 8802 w 9815"/>
                <a:gd name="connsiteY21" fmla="*/ 6232 h 10000"/>
                <a:gd name="connsiteX22" fmla="*/ 8936 w 9815"/>
                <a:gd name="connsiteY22" fmla="*/ 5356 h 10000"/>
                <a:gd name="connsiteX23" fmla="*/ 8493 w 9815"/>
                <a:gd name="connsiteY23" fmla="*/ 5184 h 10000"/>
                <a:gd name="connsiteX24" fmla="*/ 8230 w 9815"/>
                <a:gd name="connsiteY24" fmla="*/ 4963 h 10000"/>
                <a:gd name="connsiteX25" fmla="*/ 8315 w 9815"/>
                <a:gd name="connsiteY25" fmla="*/ 4748 h 10000"/>
                <a:gd name="connsiteX26" fmla="*/ 8583 w 9815"/>
                <a:gd name="connsiteY26" fmla="*/ 5080 h 10000"/>
                <a:gd name="connsiteX27" fmla="*/ 8936 w 9815"/>
                <a:gd name="connsiteY27" fmla="*/ 5037 h 10000"/>
                <a:gd name="connsiteX28" fmla="*/ 9096 w 9815"/>
                <a:gd name="connsiteY28" fmla="*/ 4118 h 10000"/>
                <a:gd name="connsiteX29" fmla="*/ 9235 w 9815"/>
                <a:gd name="connsiteY29" fmla="*/ 4210 h 10000"/>
                <a:gd name="connsiteX30" fmla="*/ 9277 w 9815"/>
                <a:gd name="connsiteY30" fmla="*/ 3989 h 10000"/>
                <a:gd name="connsiteX31" fmla="*/ 9454 w 9815"/>
                <a:gd name="connsiteY31" fmla="*/ 3768 h 10000"/>
                <a:gd name="connsiteX32" fmla="*/ 9454 w 9815"/>
                <a:gd name="connsiteY32" fmla="*/ 4032 h 10000"/>
                <a:gd name="connsiteX33" fmla="*/ 9571 w 9815"/>
                <a:gd name="connsiteY33" fmla="*/ 4032 h 10000"/>
                <a:gd name="connsiteX34" fmla="*/ 9815 w 9815"/>
                <a:gd name="connsiteY34" fmla="*/ 3377 h 10000"/>
                <a:gd name="connsiteX35" fmla="*/ 9815 w 9815"/>
                <a:gd name="connsiteY35" fmla="*/ 2929 h 10000"/>
                <a:gd name="connsiteX36" fmla="*/ 9589 w 9815"/>
                <a:gd name="connsiteY36" fmla="*/ 2592 h 10000"/>
                <a:gd name="connsiteX37" fmla="*/ 9454 w 9815"/>
                <a:gd name="connsiteY37" fmla="*/ 1544 h 10000"/>
                <a:gd name="connsiteX38" fmla="*/ 9166 w 9815"/>
                <a:gd name="connsiteY38" fmla="*/ 1323 h 10000"/>
                <a:gd name="connsiteX39" fmla="*/ 8705 w 9815"/>
                <a:gd name="connsiteY39" fmla="*/ 1544 h 10000"/>
                <a:gd name="connsiteX40" fmla="*/ 8802 w 9815"/>
                <a:gd name="connsiteY40" fmla="*/ 2855 h 10000"/>
                <a:gd name="connsiteX41" fmla="*/ 8724 w 9815"/>
                <a:gd name="connsiteY41" fmla="*/ 3119 h 10000"/>
                <a:gd name="connsiteX42" fmla="*/ 8724 w 9815"/>
                <a:gd name="connsiteY42" fmla="*/ 3419 h 10000"/>
                <a:gd name="connsiteX43" fmla="*/ 8601 w 9815"/>
                <a:gd name="connsiteY43" fmla="*/ 3511 h 10000"/>
                <a:gd name="connsiteX44" fmla="*/ 8415 w 9815"/>
                <a:gd name="connsiteY44" fmla="*/ 3003 h 10000"/>
                <a:gd name="connsiteX45" fmla="*/ 8432 w 9815"/>
                <a:gd name="connsiteY45" fmla="*/ 2463 h 10000"/>
                <a:gd name="connsiteX46" fmla="*/ 8070 w 9815"/>
                <a:gd name="connsiteY46" fmla="*/ 1881 h 10000"/>
                <a:gd name="connsiteX47" fmla="*/ 8052 w 9815"/>
                <a:gd name="connsiteY47" fmla="*/ 2329 h 10000"/>
                <a:gd name="connsiteX48" fmla="*/ 7867 w 9815"/>
                <a:gd name="connsiteY48" fmla="*/ 2243 h 10000"/>
                <a:gd name="connsiteX49" fmla="*/ 7782 w 9815"/>
                <a:gd name="connsiteY49" fmla="*/ 1807 h 10000"/>
                <a:gd name="connsiteX50" fmla="*/ 7612 w 9815"/>
                <a:gd name="connsiteY50" fmla="*/ 1703 h 10000"/>
                <a:gd name="connsiteX51" fmla="*/ 7656 w 9815"/>
                <a:gd name="connsiteY51" fmla="*/ 1152 h 10000"/>
                <a:gd name="connsiteX52" fmla="*/ 7039 w 9815"/>
                <a:gd name="connsiteY52" fmla="*/ 263 h 10000"/>
                <a:gd name="connsiteX53" fmla="*/ 6686 w 9815"/>
                <a:gd name="connsiteY53" fmla="*/ 845 h 10000"/>
                <a:gd name="connsiteX54" fmla="*/ 6705 w 9815"/>
                <a:gd name="connsiteY54" fmla="*/ 1183 h 10000"/>
                <a:gd name="connsiteX55" fmla="*/ 6686 w 9815"/>
                <a:gd name="connsiteY55" fmla="*/ 1807 h 10000"/>
                <a:gd name="connsiteX56" fmla="*/ 7090 w 9815"/>
                <a:gd name="connsiteY56" fmla="*/ 2200 h 10000"/>
                <a:gd name="connsiteX57" fmla="*/ 7072 w 9815"/>
                <a:gd name="connsiteY57" fmla="*/ 2421 h 10000"/>
                <a:gd name="connsiteX58" fmla="*/ 7206 w 9815"/>
                <a:gd name="connsiteY58" fmla="*/ 2678 h 10000"/>
                <a:gd name="connsiteX59" fmla="*/ 7180 w 9815"/>
                <a:gd name="connsiteY59" fmla="*/ 3003 h 10000"/>
                <a:gd name="connsiteX60" fmla="*/ 6976 w 9815"/>
                <a:gd name="connsiteY60" fmla="*/ 3511 h 10000"/>
                <a:gd name="connsiteX61" fmla="*/ 7065 w 9815"/>
                <a:gd name="connsiteY61" fmla="*/ 4118 h 10000"/>
                <a:gd name="connsiteX62" fmla="*/ 6783 w 9815"/>
                <a:gd name="connsiteY62" fmla="*/ 3903 h 10000"/>
                <a:gd name="connsiteX63" fmla="*/ 6776 w 9815"/>
                <a:gd name="connsiteY63" fmla="*/ 3419 h 10000"/>
                <a:gd name="connsiteX64" fmla="*/ 6898 w 9815"/>
                <a:gd name="connsiteY64" fmla="*/ 2929 h 10000"/>
                <a:gd name="connsiteX65" fmla="*/ 6810 w 9815"/>
                <a:gd name="connsiteY65" fmla="*/ 2200 h 10000"/>
                <a:gd name="connsiteX66" fmla="*/ 6608 w 9815"/>
                <a:gd name="connsiteY66" fmla="*/ 2114 h 10000"/>
                <a:gd name="connsiteX67" fmla="*/ 6545 w 9815"/>
                <a:gd name="connsiteY67" fmla="*/ 1807 h 10000"/>
                <a:gd name="connsiteX68" fmla="*/ 6316 w 9815"/>
                <a:gd name="connsiteY68" fmla="*/ 1967 h 10000"/>
                <a:gd name="connsiteX69" fmla="*/ 6219 w 9815"/>
                <a:gd name="connsiteY69" fmla="*/ 2899 h 10000"/>
                <a:gd name="connsiteX70" fmla="*/ 6467 w 9815"/>
                <a:gd name="connsiteY70" fmla="*/ 3291 h 10000"/>
                <a:gd name="connsiteX71" fmla="*/ 6085 w 9815"/>
                <a:gd name="connsiteY71" fmla="*/ 3609 h 10000"/>
                <a:gd name="connsiteX72" fmla="*/ 5250 w 9815"/>
                <a:gd name="connsiteY72" fmla="*/ 3070 h 10000"/>
                <a:gd name="connsiteX73" fmla="*/ 5084 w 9815"/>
                <a:gd name="connsiteY73" fmla="*/ 2634 h 10000"/>
                <a:gd name="connsiteX74" fmla="*/ 4797 w 9815"/>
                <a:gd name="connsiteY74" fmla="*/ 2813 h 10000"/>
                <a:gd name="connsiteX75" fmla="*/ 5046 w 9815"/>
                <a:gd name="connsiteY75" fmla="*/ 3070 h 10000"/>
                <a:gd name="connsiteX76" fmla="*/ 4809 w 9815"/>
                <a:gd name="connsiteY76" fmla="*/ 3119 h 10000"/>
                <a:gd name="connsiteX77" fmla="*/ 4586 w 9815"/>
                <a:gd name="connsiteY77" fmla="*/ 2855 h 10000"/>
                <a:gd name="connsiteX78" fmla="*/ 4404 w 9815"/>
                <a:gd name="connsiteY78" fmla="*/ 2929 h 10000"/>
                <a:gd name="connsiteX79" fmla="*/ 4668 w 9815"/>
                <a:gd name="connsiteY79" fmla="*/ 3511 h 10000"/>
                <a:gd name="connsiteX80" fmla="*/ 4658 w 9815"/>
                <a:gd name="connsiteY80" fmla="*/ 4210 h 10000"/>
                <a:gd name="connsiteX81" fmla="*/ 4482 w 9815"/>
                <a:gd name="connsiteY81" fmla="*/ 4252 h 10000"/>
                <a:gd name="connsiteX82" fmla="*/ 4508 w 9815"/>
                <a:gd name="connsiteY82" fmla="*/ 3640 h 10000"/>
                <a:gd name="connsiteX83" fmla="*/ 4078 w 9815"/>
                <a:gd name="connsiteY83" fmla="*/ 3204 h 10000"/>
                <a:gd name="connsiteX84" fmla="*/ 3989 w 9815"/>
                <a:gd name="connsiteY84" fmla="*/ 3333 h 10000"/>
                <a:gd name="connsiteX85" fmla="*/ 3766 w 9815"/>
                <a:gd name="connsiteY85" fmla="*/ 3248 h 10000"/>
                <a:gd name="connsiteX86" fmla="*/ 3265 w 9815"/>
                <a:gd name="connsiteY86" fmla="*/ 3162 h 10000"/>
                <a:gd name="connsiteX87" fmla="*/ 3232 w 9815"/>
                <a:gd name="connsiteY87" fmla="*/ 3003 h 10000"/>
                <a:gd name="connsiteX88" fmla="*/ 3502 w 9815"/>
                <a:gd name="connsiteY88" fmla="*/ 2855 h 10000"/>
                <a:gd name="connsiteX89" fmla="*/ 3373 w 9815"/>
                <a:gd name="connsiteY89" fmla="*/ 2285 h 10000"/>
                <a:gd name="connsiteX90" fmla="*/ 3214 w 9815"/>
                <a:gd name="connsiteY90" fmla="*/ 2200 h 10000"/>
                <a:gd name="connsiteX91" fmla="*/ 2630 w 9815"/>
                <a:gd name="connsiteY91" fmla="*/ 1673 h 10000"/>
                <a:gd name="connsiteX92" fmla="*/ 2567 w 9815"/>
                <a:gd name="connsiteY92" fmla="*/ 1323 h 10000"/>
                <a:gd name="connsiteX93" fmla="*/ 2182 w 9815"/>
                <a:gd name="connsiteY93" fmla="*/ 1005 h 10000"/>
                <a:gd name="connsiteX94" fmla="*/ 1933 w 9815"/>
                <a:gd name="connsiteY94" fmla="*/ 1152 h 10000"/>
                <a:gd name="connsiteX95" fmla="*/ 2059 w 9815"/>
                <a:gd name="connsiteY95" fmla="*/ 613 h 10000"/>
                <a:gd name="connsiteX96" fmla="*/ 1933 w 9815"/>
                <a:gd name="connsiteY96" fmla="*/ 570 h 10000"/>
                <a:gd name="connsiteX97" fmla="*/ 1777 w 9815"/>
                <a:gd name="connsiteY97" fmla="*/ 962 h 10000"/>
                <a:gd name="connsiteX98" fmla="*/ 1580 w 9815"/>
                <a:gd name="connsiteY98" fmla="*/ 135 h 10000"/>
                <a:gd name="connsiteX99" fmla="*/ 1362 w 9815"/>
                <a:gd name="connsiteY99" fmla="*/ 0 h 10000"/>
                <a:gd name="connsiteX100" fmla="*/ 1254 w 9815"/>
                <a:gd name="connsiteY100" fmla="*/ 368 h 10000"/>
                <a:gd name="connsiteX101" fmla="*/ 1080 w 9815"/>
                <a:gd name="connsiteY101" fmla="*/ 368 h 10000"/>
                <a:gd name="connsiteX102" fmla="*/ 886 w 9815"/>
                <a:gd name="connsiteY102" fmla="*/ 484 h 10000"/>
                <a:gd name="connsiteX103" fmla="*/ 855 w 9815"/>
                <a:gd name="connsiteY103" fmla="*/ 675 h 10000"/>
                <a:gd name="connsiteX104" fmla="*/ 837 w 9815"/>
                <a:gd name="connsiteY104" fmla="*/ 927 h 10000"/>
                <a:gd name="connsiteX105" fmla="*/ 815 w 9815"/>
                <a:gd name="connsiteY105" fmla="*/ 1091 h 10000"/>
                <a:gd name="connsiteX106" fmla="*/ 867 w 9815"/>
                <a:gd name="connsiteY106" fmla="*/ 1223 h 10000"/>
                <a:gd name="connsiteX107" fmla="*/ 793 w 9815"/>
                <a:gd name="connsiteY107" fmla="*/ 1185 h 10000"/>
                <a:gd name="connsiteX108" fmla="*/ 740 w 9815"/>
                <a:gd name="connsiteY108" fmla="*/ 1531 h 10000"/>
                <a:gd name="connsiteX109" fmla="*/ 803 w 9815"/>
                <a:gd name="connsiteY109" fmla="*/ 1739 h 10000"/>
                <a:gd name="connsiteX110" fmla="*/ 962 w 9815"/>
                <a:gd name="connsiteY110" fmla="*/ 2121 h 10000"/>
                <a:gd name="connsiteX0" fmla="*/ 980 w 10000"/>
                <a:gd name="connsiteY0" fmla="*/ 2121 h 10000"/>
                <a:gd name="connsiteX1" fmla="*/ 998 w 10000"/>
                <a:gd name="connsiteY1" fmla="*/ 2286 h 10000"/>
                <a:gd name="connsiteX2" fmla="*/ 1012 w 10000"/>
                <a:gd name="connsiteY2" fmla="*/ 2360 h 10000"/>
                <a:gd name="connsiteX3" fmla="*/ 1012 w 10000"/>
                <a:gd name="connsiteY3" fmla="*/ 2593 h 10000"/>
                <a:gd name="connsiteX4" fmla="*/ 998 w 10000"/>
                <a:gd name="connsiteY4" fmla="*/ 3271 h 10000"/>
                <a:gd name="connsiteX5" fmla="*/ 933 w 10000"/>
                <a:gd name="connsiteY5" fmla="*/ 4113 h 10000"/>
                <a:gd name="connsiteX6" fmla="*/ 1004 w 10000"/>
                <a:gd name="connsiteY6" fmla="*/ 4655 h 10000"/>
                <a:gd name="connsiteX7" fmla="*/ 3 w 10000"/>
                <a:gd name="connsiteY7" fmla="*/ 7543 h 10000"/>
                <a:gd name="connsiteX8" fmla="*/ 442 w 10000"/>
                <a:gd name="connsiteY8" fmla="*/ 7800 h 10000"/>
                <a:gd name="connsiteX9" fmla="*/ 479 w 10000"/>
                <a:gd name="connsiteY9" fmla="*/ 8750 h 10000"/>
                <a:gd name="connsiteX10" fmla="*/ 1100 w 10000"/>
                <a:gd name="connsiteY10" fmla="*/ 9111 h 10000"/>
                <a:gd name="connsiteX11" fmla="*/ 3651 w 10000"/>
                <a:gd name="connsiteY11" fmla="*/ 9871 h 10000"/>
                <a:gd name="connsiteX12" fmla="*/ 4846 w 10000"/>
                <a:gd name="connsiteY12" fmla="*/ 9938 h 10000"/>
                <a:gd name="connsiteX13" fmla="*/ 5770 w 10000"/>
                <a:gd name="connsiteY13" fmla="*/ 10000 h 10000"/>
                <a:gd name="connsiteX14" fmla="*/ 7628 w 10000"/>
                <a:gd name="connsiteY14" fmla="*/ 9651 h 10000"/>
                <a:gd name="connsiteX15" fmla="*/ 8015 w 10000"/>
                <a:gd name="connsiteY15" fmla="*/ 7684 h 10000"/>
                <a:gd name="connsiteX16" fmla="*/ 8457 w 10000"/>
                <a:gd name="connsiteY16" fmla="*/ 7193 h 10000"/>
                <a:gd name="connsiteX17" fmla="*/ 8288 w 10000"/>
                <a:gd name="connsiteY17" fmla="*/ 6844 h 10000"/>
                <a:gd name="connsiteX18" fmla="*/ 8106 w 10000"/>
                <a:gd name="connsiteY18" fmla="*/ 6752 h 10000"/>
                <a:gd name="connsiteX19" fmla="*/ 8106 w 10000"/>
                <a:gd name="connsiteY19" fmla="*/ 6538 h 10000"/>
                <a:gd name="connsiteX20" fmla="*/ 8457 w 10000"/>
                <a:gd name="connsiteY20" fmla="*/ 6710 h 10000"/>
                <a:gd name="connsiteX21" fmla="*/ 8968 w 10000"/>
                <a:gd name="connsiteY21" fmla="*/ 6232 h 10000"/>
                <a:gd name="connsiteX22" fmla="*/ 9104 w 10000"/>
                <a:gd name="connsiteY22" fmla="*/ 5356 h 10000"/>
                <a:gd name="connsiteX23" fmla="*/ 8653 w 10000"/>
                <a:gd name="connsiteY23" fmla="*/ 5184 h 10000"/>
                <a:gd name="connsiteX24" fmla="*/ 8385 w 10000"/>
                <a:gd name="connsiteY24" fmla="*/ 4963 h 10000"/>
                <a:gd name="connsiteX25" fmla="*/ 8472 w 10000"/>
                <a:gd name="connsiteY25" fmla="*/ 4748 h 10000"/>
                <a:gd name="connsiteX26" fmla="*/ 8745 w 10000"/>
                <a:gd name="connsiteY26" fmla="*/ 5080 h 10000"/>
                <a:gd name="connsiteX27" fmla="*/ 9104 w 10000"/>
                <a:gd name="connsiteY27" fmla="*/ 5037 h 10000"/>
                <a:gd name="connsiteX28" fmla="*/ 9267 w 10000"/>
                <a:gd name="connsiteY28" fmla="*/ 4118 h 10000"/>
                <a:gd name="connsiteX29" fmla="*/ 9409 w 10000"/>
                <a:gd name="connsiteY29" fmla="*/ 4210 h 10000"/>
                <a:gd name="connsiteX30" fmla="*/ 9452 w 10000"/>
                <a:gd name="connsiteY30" fmla="*/ 3989 h 10000"/>
                <a:gd name="connsiteX31" fmla="*/ 9632 w 10000"/>
                <a:gd name="connsiteY31" fmla="*/ 3768 h 10000"/>
                <a:gd name="connsiteX32" fmla="*/ 9632 w 10000"/>
                <a:gd name="connsiteY32" fmla="*/ 4032 h 10000"/>
                <a:gd name="connsiteX33" fmla="*/ 9751 w 10000"/>
                <a:gd name="connsiteY33" fmla="*/ 4032 h 10000"/>
                <a:gd name="connsiteX34" fmla="*/ 10000 w 10000"/>
                <a:gd name="connsiteY34" fmla="*/ 3377 h 10000"/>
                <a:gd name="connsiteX35" fmla="*/ 10000 w 10000"/>
                <a:gd name="connsiteY35" fmla="*/ 2929 h 10000"/>
                <a:gd name="connsiteX36" fmla="*/ 9770 w 10000"/>
                <a:gd name="connsiteY36" fmla="*/ 2592 h 10000"/>
                <a:gd name="connsiteX37" fmla="*/ 9632 w 10000"/>
                <a:gd name="connsiteY37" fmla="*/ 1544 h 10000"/>
                <a:gd name="connsiteX38" fmla="*/ 9339 w 10000"/>
                <a:gd name="connsiteY38" fmla="*/ 1323 h 10000"/>
                <a:gd name="connsiteX39" fmla="*/ 8869 w 10000"/>
                <a:gd name="connsiteY39" fmla="*/ 1544 h 10000"/>
                <a:gd name="connsiteX40" fmla="*/ 8968 w 10000"/>
                <a:gd name="connsiteY40" fmla="*/ 2855 h 10000"/>
                <a:gd name="connsiteX41" fmla="*/ 8888 w 10000"/>
                <a:gd name="connsiteY41" fmla="*/ 3119 h 10000"/>
                <a:gd name="connsiteX42" fmla="*/ 8888 w 10000"/>
                <a:gd name="connsiteY42" fmla="*/ 3419 h 10000"/>
                <a:gd name="connsiteX43" fmla="*/ 8763 w 10000"/>
                <a:gd name="connsiteY43" fmla="*/ 3511 h 10000"/>
                <a:gd name="connsiteX44" fmla="*/ 8574 w 10000"/>
                <a:gd name="connsiteY44" fmla="*/ 3003 h 10000"/>
                <a:gd name="connsiteX45" fmla="*/ 8591 w 10000"/>
                <a:gd name="connsiteY45" fmla="*/ 2463 h 10000"/>
                <a:gd name="connsiteX46" fmla="*/ 8222 w 10000"/>
                <a:gd name="connsiteY46" fmla="*/ 1881 h 10000"/>
                <a:gd name="connsiteX47" fmla="*/ 8204 w 10000"/>
                <a:gd name="connsiteY47" fmla="*/ 2329 h 10000"/>
                <a:gd name="connsiteX48" fmla="*/ 8015 w 10000"/>
                <a:gd name="connsiteY48" fmla="*/ 2243 h 10000"/>
                <a:gd name="connsiteX49" fmla="*/ 7929 w 10000"/>
                <a:gd name="connsiteY49" fmla="*/ 1807 h 10000"/>
                <a:gd name="connsiteX50" fmla="*/ 7755 w 10000"/>
                <a:gd name="connsiteY50" fmla="*/ 1703 h 10000"/>
                <a:gd name="connsiteX51" fmla="*/ 7800 w 10000"/>
                <a:gd name="connsiteY51" fmla="*/ 1152 h 10000"/>
                <a:gd name="connsiteX52" fmla="*/ 7172 w 10000"/>
                <a:gd name="connsiteY52" fmla="*/ 263 h 10000"/>
                <a:gd name="connsiteX53" fmla="*/ 6812 w 10000"/>
                <a:gd name="connsiteY53" fmla="*/ 845 h 10000"/>
                <a:gd name="connsiteX54" fmla="*/ 6831 w 10000"/>
                <a:gd name="connsiteY54" fmla="*/ 1183 h 10000"/>
                <a:gd name="connsiteX55" fmla="*/ 6812 w 10000"/>
                <a:gd name="connsiteY55" fmla="*/ 1807 h 10000"/>
                <a:gd name="connsiteX56" fmla="*/ 7224 w 10000"/>
                <a:gd name="connsiteY56" fmla="*/ 2200 h 10000"/>
                <a:gd name="connsiteX57" fmla="*/ 7205 w 10000"/>
                <a:gd name="connsiteY57" fmla="*/ 2421 h 10000"/>
                <a:gd name="connsiteX58" fmla="*/ 7342 w 10000"/>
                <a:gd name="connsiteY58" fmla="*/ 2678 h 10000"/>
                <a:gd name="connsiteX59" fmla="*/ 7315 w 10000"/>
                <a:gd name="connsiteY59" fmla="*/ 3003 h 10000"/>
                <a:gd name="connsiteX60" fmla="*/ 7107 w 10000"/>
                <a:gd name="connsiteY60" fmla="*/ 3511 h 10000"/>
                <a:gd name="connsiteX61" fmla="*/ 7198 w 10000"/>
                <a:gd name="connsiteY61" fmla="*/ 4118 h 10000"/>
                <a:gd name="connsiteX62" fmla="*/ 6911 w 10000"/>
                <a:gd name="connsiteY62" fmla="*/ 3903 h 10000"/>
                <a:gd name="connsiteX63" fmla="*/ 6904 w 10000"/>
                <a:gd name="connsiteY63" fmla="*/ 3419 h 10000"/>
                <a:gd name="connsiteX64" fmla="*/ 7028 w 10000"/>
                <a:gd name="connsiteY64" fmla="*/ 2929 h 10000"/>
                <a:gd name="connsiteX65" fmla="*/ 6938 w 10000"/>
                <a:gd name="connsiteY65" fmla="*/ 2200 h 10000"/>
                <a:gd name="connsiteX66" fmla="*/ 6733 w 10000"/>
                <a:gd name="connsiteY66" fmla="*/ 2114 h 10000"/>
                <a:gd name="connsiteX67" fmla="*/ 6668 w 10000"/>
                <a:gd name="connsiteY67" fmla="*/ 1807 h 10000"/>
                <a:gd name="connsiteX68" fmla="*/ 6435 w 10000"/>
                <a:gd name="connsiteY68" fmla="*/ 1967 h 10000"/>
                <a:gd name="connsiteX69" fmla="*/ 6336 w 10000"/>
                <a:gd name="connsiteY69" fmla="*/ 2899 h 10000"/>
                <a:gd name="connsiteX70" fmla="*/ 6589 w 10000"/>
                <a:gd name="connsiteY70" fmla="*/ 3291 h 10000"/>
                <a:gd name="connsiteX71" fmla="*/ 6200 w 10000"/>
                <a:gd name="connsiteY71" fmla="*/ 3609 h 10000"/>
                <a:gd name="connsiteX72" fmla="*/ 5349 w 10000"/>
                <a:gd name="connsiteY72" fmla="*/ 3070 h 10000"/>
                <a:gd name="connsiteX73" fmla="*/ 5180 w 10000"/>
                <a:gd name="connsiteY73" fmla="*/ 2634 h 10000"/>
                <a:gd name="connsiteX74" fmla="*/ 4887 w 10000"/>
                <a:gd name="connsiteY74" fmla="*/ 2813 h 10000"/>
                <a:gd name="connsiteX75" fmla="*/ 5141 w 10000"/>
                <a:gd name="connsiteY75" fmla="*/ 3070 h 10000"/>
                <a:gd name="connsiteX76" fmla="*/ 4900 w 10000"/>
                <a:gd name="connsiteY76" fmla="*/ 3119 h 10000"/>
                <a:gd name="connsiteX77" fmla="*/ 4672 w 10000"/>
                <a:gd name="connsiteY77" fmla="*/ 2855 h 10000"/>
                <a:gd name="connsiteX78" fmla="*/ 4487 w 10000"/>
                <a:gd name="connsiteY78" fmla="*/ 2929 h 10000"/>
                <a:gd name="connsiteX79" fmla="*/ 4756 w 10000"/>
                <a:gd name="connsiteY79" fmla="*/ 3511 h 10000"/>
                <a:gd name="connsiteX80" fmla="*/ 4746 w 10000"/>
                <a:gd name="connsiteY80" fmla="*/ 4210 h 10000"/>
                <a:gd name="connsiteX81" fmla="*/ 4566 w 10000"/>
                <a:gd name="connsiteY81" fmla="*/ 4252 h 10000"/>
                <a:gd name="connsiteX82" fmla="*/ 4593 w 10000"/>
                <a:gd name="connsiteY82" fmla="*/ 3640 h 10000"/>
                <a:gd name="connsiteX83" fmla="*/ 4155 w 10000"/>
                <a:gd name="connsiteY83" fmla="*/ 3204 h 10000"/>
                <a:gd name="connsiteX84" fmla="*/ 4064 w 10000"/>
                <a:gd name="connsiteY84" fmla="*/ 3333 h 10000"/>
                <a:gd name="connsiteX85" fmla="*/ 3837 w 10000"/>
                <a:gd name="connsiteY85" fmla="*/ 3248 h 10000"/>
                <a:gd name="connsiteX86" fmla="*/ 3327 w 10000"/>
                <a:gd name="connsiteY86" fmla="*/ 3162 h 10000"/>
                <a:gd name="connsiteX87" fmla="*/ 3293 w 10000"/>
                <a:gd name="connsiteY87" fmla="*/ 3003 h 10000"/>
                <a:gd name="connsiteX88" fmla="*/ 3568 w 10000"/>
                <a:gd name="connsiteY88" fmla="*/ 2855 h 10000"/>
                <a:gd name="connsiteX89" fmla="*/ 3437 w 10000"/>
                <a:gd name="connsiteY89" fmla="*/ 2285 h 10000"/>
                <a:gd name="connsiteX90" fmla="*/ 3275 w 10000"/>
                <a:gd name="connsiteY90" fmla="*/ 2200 h 10000"/>
                <a:gd name="connsiteX91" fmla="*/ 2680 w 10000"/>
                <a:gd name="connsiteY91" fmla="*/ 1673 h 10000"/>
                <a:gd name="connsiteX92" fmla="*/ 2615 w 10000"/>
                <a:gd name="connsiteY92" fmla="*/ 1323 h 10000"/>
                <a:gd name="connsiteX93" fmla="*/ 2223 w 10000"/>
                <a:gd name="connsiteY93" fmla="*/ 1005 h 10000"/>
                <a:gd name="connsiteX94" fmla="*/ 1969 w 10000"/>
                <a:gd name="connsiteY94" fmla="*/ 1152 h 10000"/>
                <a:gd name="connsiteX95" fmla="*/ 2098 w 10000"/>
                <a:gd name="connsiteY95" fmla="*/ 613 h 10000"/>
                <a:gd name="connsiteX96" fmla="*/ 1969 w 10000"/>
                <a:gd name="connsiteY96" fmla="*/ 570 h 10000"/>
                <a:gd name="connsiteX97" fmla="*/ 1810 w 10000"/>
                <a:gd name="connsiteY97" fmla="*/ 962 h 10000"/>
                <a:gd name="connsiteX98" fmla="*/ 1610 w 10000"/>
                <a:gd name="connsiteY98" fmla="*/ 135 h 10000"/>
                <a:gd name="connsiteX99" fmla="*/ 1388 w 10000"/>
                <a:gd name="connsiteY99" fmla="*/ 0 h 10000"/>
                <a:gd name="connsiteX100" fmla="*/ 1278 w 10000"/>
                <a:gd name="connsiteY100" fmla="*/ 368 h 10000"/>
                <a:gd name="connsiteX101" fmla="*/ 1100 w 10000"/>
                <a:gd name="connsiteY101" fmla="*/ 368 h 10000"/>
                <a:gd name="connsiteX102" fmla="*/ 903 w 10000"/>
                <a:gd name="connsiteY102" fmla="*/ 484 h 10000"/>
                <a:gd name="connsiteX103" fmla="*/ 871 w 10000"/>
                <a:gd name="connsiteY103" fmla="*/ 675 h 10000"/>
                <a:gd name="connsiteX104" fmla="*/ 853 w 10000"/>
                <a:gd name="connsiteY104" fmla="*/ 927 h 10000"/>
                <a:gd name="connsiteX105" fmla="*/ 830 w 10000"/>
                <a:gd name="connsiteY105" fmla="*/ 1091 h 10000"/>
                <a:gd name="connsiteX106" fmla="*/ 883 w 10000"/>
                <a:gd name="connsiteY106" fmla="*/ 1223 h 10000"/>
                <a:gd name="connsiteX107" fmla="*/ 808 w 10000"/>
                <a:gd name="connsiteY107" fmla="*/ 1185 h 10000"/>
                <a:gd name="connsiteX108" fmla="*/ 754 w 10000"/>
                <a:gd name="connsiteY108" fmla="*/ 1531 h 10000"/>
                <a:gd name="connsiteX109" fmla="*/ 818 w 10000"/>
                <a:gd name="connsiteY109" fmla="*/ 1739 h 10000"/>
                <a:gd name="connsiteX110" fmla="*/ 980 w 10000"/>
                <a:gd name="connsiteY110" fmla="*/ 2121 h 10000"/>
                <a:gd name="connsiteX0" fmla="*/ 538 w 9558"/>
                <a:gd name="connsiteY0" fmla="*/ 2121 h 10000"/>
                <a:gd name="connsiteX1" fmla="*/ 556 w 9558"/>
                <a:gd name="connsiteY1" fmla="*/ 2286 h 10000"/>
                <a:gd name="connsiteX2" fmla="*/ 570 w 9558"/>
                <a:gd name="connsiteY2" fmla="*/ 2360 h 10000"/>
                <a:gd name="connsiteX3" fmla="*/ 570 w 9558"/>
                <a:gd name="connsiteY3" fmla="*/ 2593 h 10000"/>
                <a:gd name="connsiteX4" fmla="*/ 556 w 9558"/>
                <a:gd name="connsiteY4" fmla="*/ 3271 h 10000"/>
                <a:gd name="connsiteX5" fmla="*/ 491 w 9558"/>
                <a:gd name="connsiteY5" fmla="*/ 4113 h 10000"/>
                <a:gd name="connsiteX6" fmla="*/ 562 w 9558"/>
                <a:gd name="connsiteY6" fmla="*/ 4655 h 10000"/>
                <a:gd name="connsiteX7" fmla="*/ 1375 w 9558"/>
                <a:gd name="connsiteY7" fmla="*/ 6791 h 10000"/>
                <a:gd name="connsiteX8" fmla="*/ 0 w 9558"/>
                <a:gd name="connsiteY8" fmla="*/ 7800 h 10000"/>
                <a:gd name="connsiteX9" fmla="*/ 37 w 9558"/>
                <a:gd name="connsiteY9" fmla="*/ 8750 h 10000"/>
                <a:gd name="connsiteX10" fmla="*/ 658 w 9558"/>
                <a:gd name="connsiteY10" fmla="*/ 9111 h 10000"/>
                <a:gd name="connsiteX11" fmla="*/ 3209 w 9558"/>
                <a:gd name="connsiteY11" fmla="*/ 9871 h 10000"/>
                <a:gd name="connsiteX12" fmla="*/ 4404 w 9558"/>
                <a:gd name="connsiteY12" fmla="*/ 9938 h 10000"/>
                <a:gd name="connsiteX13" fmla="*/ 5328 w 9558"/>
                <a:gd name="connsiteY13" fmla="*/ 10000 h 10000"/>
                <a:gd name="connsiteX14" fmla="*/ 7186 w 9558"/>
                <a:gd name="connsiteY14" fmla="*/ 9651 h 10000"/>
                <a:gd name="connsiteX15" fmla="*/ 7573 w 9558"/>
                <a:gd name="connsiteY15" fmla="*/ 7684 h 10000"/>
                <a:gd name="connsiteX16" fmla="*/ 8015 w 9558"/>
                <a:gd name="connsiteY16" fmla="*/ 7193 h 10000"/>
                <a:gd name="connsiteX17" fmla="*/ 7846 w 9558"/>
                <a:gd name="connsiteY17" fmla="*/ 6844 h 10000"/>
                <a:gd name="connsiteX18" fmla="*/ 7664 w 9558"/>
                <a:gd name="connsiteY18" fmla="*/ 6752 h 10000"/>
                <a:gd name="connsiteX19" fmla="*/ 7664 w 9558"/>
                <a:gd name="connsiteY19" fmla="*/ 6538 h 10000"/>
                <a:gd name="connsiteX20" fmla="*/ 8015 w 9558"/>
                <a:gd name="connsiteY20" fmla="*/ 6710 h 10000"/>
                <a:gd name="connsiteX21" fmla="*/ 8526 w 9558"/>
                <a:gd name="connsiteY21" fmla="*/ 6232 h 10000"/>
                <a:gd name="connsiteX22" fmla="*/ 8662 w 9558"/>
                <a:gd name="connsiteY22" fmla="*/ 5356 h 10000"/>
                <a:gd name="connsiteX23" fmla="*/ 8211 w 9558"/>
                <a:gd name="connsiteY23" fmla="*/ 5184 h 10000"/>
                <a:gd name="connsiteX24" fmla="*/ 7943 w 9558"/>
                <a:gd name="connsiteY24" fmla="*/ 4963 h 10000"/>
                <a:gd name="connsiteX25" fmla="*/ 8030 w 9558"/>
                <a:gd name="connsiteY25" fmla="*/ 4748 h 10000"/>
                <a:gd name="connsiteX26" fmla="*/ 8303 w 9558"/>
                <a:gd name="connsiteY26" fmla="*/ 5080 h 10000"/>
                <a:gd name="connsiteX27" fmla="*/ 8662 w 9558"/>
                <a:gd name="connsiteY27" fmla="*/ 5037 h 10000"/>
                <a:gd name="connsiteX28" fmla="*/ 8825 w 9558"/>
                <a:gd name="connsiteY28" fmla="*/ 4118 h 10000"/>
                <a:gd name="connsiteX29" fmla="*/ 8967 w 9558"/>
                <a:gd name="connsiteY29" fmla="*/ 4210 h 10000"/>
                <a:gd name="connsiteX30" fmla="*/ 9010 w 9558"/>
                <a:gd name="connsiteY30" fmla="*/ 3989 h 10000"/>
                <a:gd name="connsiteX31" fmla="*/ 9190 w 9558"/>
                <a:gd name="connsiteY31" fmla="*/ 3768 h 10000"/>
                <a:gd name="connsiteX32" fmla="*/ 9190 w 9558"/>
                <a:gd name="connsiteY32" fmla="*/ 4032 h 10000"/>
                <a:gd name="connsiteX33" fmla="*/ 9309 w 9558"/>
                <a:gd name="connsiteY33" fmla="*/ 4032 h 10000"/>
                <a:gd name="connsiteX34" fmla="*/ 9558 w 9558"/>
                <a:gd name="connsiteY34" fmla="*/ 3377 h 10000"/>
                <a:gd name="connsiteX35" fmla="*/ 9558 w 9558"/>
                <a:gd name="connsiteY35" fmla="*/ 2929 h 10000"/>
                <a:gd name="connsiteX36" fmla="*/ 9328 w 9558"/>
                <a:gd name="connsiteY36" fmla="*/ 2592 h 10000"/>
                <a:gd name="connsiteX37" fmla="*/ 9190 w 9558"/>
                <a:gd name="connsiteY37" fmla="*/ 1544 h 10000"/>
                <a:gd name="connsiteX38" fmla="*/ 8897 w 9558"/>
                <a:gd name="connsiteY38" fmla="*/ 1323 h 10000"/>
                <a:gd name="connsiteX39" fmla="*/ 8427 w 9558"/>
                <a:gd name="connsiteY39" fmla="*/ 1544 h 10000"/>
                <a:gd name="connsiteX40" fmla="*/ 8526 w 9558"/>
                <a:gd name="connsiteY40" fmla="*/ 2855 h 10000"/>
                <a:gd name="connsiteX41" fmla="*/ 8446 w 9558"/>
                <a:gd name="connsiteY41" fmla="*/ 3119 h 10000"/>
                <a:gd name="connsiteX42" fmla="*/ 8446 w 9558"/>
                <a:gd name="connsiteY42" fmla="*/ 3419 h 10000"/>
                <a:gd name="connsiteX43" fmla="*/ 8321 w 9558"/>
                <a:gd name="connsiteY43" fmla="*/ 3511 h 10000"/>
                <a:gd name="connsiteX44" fmla="*/ 8132 w 9558"/>
                <a:gd name="connsiteY44" fmla="*/ 3003 h 10000"/>
                <a:gd name="connsiteX45" fmla="*/ 8149 w 9558"/>
                <a:gd name="connsiteY45" fmla="*/ 2463 h 10000"/>
                <a:gd name="connsiteX46" fmla="*/ 7780 w 9558"/>
                <a:gd name="connsiteY46" fmla="*/ 1881 h 10000"/>
                <a:gd name="connsiteX47" fmla="*/ 7762 w 9558"/>
                <a:gd name="connsiteY47" fmla="*/ 2329 h 10000"/>
                <a:gd name="connsiteX48" fmla="*/ 7573 w 9558"/>
                <a:gd name="connsiteY48" fmla="*/ 2243 h 10000"/>
                <a:gd name="connsiteX49" fmla="*/ 7487 w 9558"/>
                <a:gd name="connsiteY49" fmla="*/ 1807 h 10000"/>
                <a:gd name="connsiteX50" fmla="*/ 7313 w 9558"/>
                <a:gd name="connsiteY50" fmla="*/ 1703 h 10000"/>
                <a:gd name="connsiteX51" fmla="*/ 7358 w 9558"/>
                <a:gd name="connsiteY51" fmla="*/ 1152 h 10000"/>
                <a:gd name="connsiteX52" fmla="*/ 6730 w 9558"/>
                <a:gd name="connsiteY52" fmla="*/ 263 h 10000"/>
                <a:gd name="connsiteX53" fmla="*/ 6370 w 9558"/>
                <a:gd name="connsiteY53" fmla="*/ 845 h 10000"/>
                <a:gd name="connsiteX54" fmla="*/ 6389 w 9558"/>
                <a:gd name="connsiteY54" fmla="*/ 1183 h 10000"/>
                <a:gd name="connsiteX55" fmla="*/ 6370 w 9558"/>
                <a:gd name="connsiteY55" fmla="*/ 1807 h 10000"/>
                <a:gd name="connsiteX56" fmla="*/ 6782 w 9558"/>
                <a:gd name="connsiteY56" fmla="*/ 2200 h 10000"/>
                <a:gd name="connsiteX57" fmla="*/ 6763 w 9558"/>
                <a:gd name="connsiteY57" fmla="*/ 2421 h 10000"/>
                <a:gd name="connsiteX58" fmla="*/ 6900 w 9558"/>
                <a:gd name="connsiteY58" fmla="*/ 2678 h 10000"/>
                <a:gd name="connsiteX59" fmla="*/ 6873 w 9558"/>
                <a:gd name="connsiteY59" fmla="*/ 3003 h 10000"/>
                <a:gd name="connsiteX60" fmla="*/ 6665 w 9558"/>
                <a:gd name="connsiteY60" fmla="*/ 3511 h 10000"/>
                <a:gd name="connsiteX61" fmla="*/ 6756 w 9558"/>
                <a:gd name="connsiteY61" fmla="*/ 4118 h 10000"/>
                <a:gd name="connsiteX62" fmla="*/ 6469 w 9558"/>
                <a:gd name="connsiteY62" fmla="*/ 3903 h 10000"/>
                <a:gd name="connsiteX63" fmla="*/ 6462 w 9558"/>
                <a:gd name="connsiteY63" fmla="*/ 3419 h 10000"/>
                <a:gd name="connsiteX64" fmla="*/ 6586 w 9558"/>
                <a:gd name="connsiteY64" fmla="*/ 2929 h 10000"/>
                <a:gd name="connsiteX65" fmla="*/ 6496 w 9558"/>
                <a:gd name="connsiteY65" fmla="*/ 2200 h 10000"/>
                <a:gd name="connsiteX66" fmla="*/ 6291 w 9558"/>
                <a:gd name="connsiteY66" fmla="*/ 2114 h 10000"/>
                <a:gd name="connsiteX67" fmla="*/ 6226 w 9558"/>
                <a:gd name="connsiteY67" fmla="*/ 1807 h 10000"/>
                <a:gd name="connsiteX68" fmla="*/ 5993 w 9558"/>
                <a:gd name="connsiteY68" fmla="*/ 1967 h 10000"/>
                <a:gd name="connsiteX69" fmla="*/ 5894 w 9558"/>
                <a:gd name="connsiteY69" fmla="*/ 2899 h 10000"/>
                <a:gd name="connsiteX70" fmla="*/ 6147 w 9558"/>
                <a:gd name="connsiteY70" fmla="*/ 3291 h 10000"/>
                <a:gd name="connsiteX71" fmla="*/ 5758 w 9558"/>
                <a:gd name="connsiteY71" fmla="*/ 3609 h 10000"/>
                <a:gd name="connsiteX72" fmla="*/ 4907 w 9558"/>
                <a:gd name="connsiteY72" fmla="*/ 3070 h 10000"/>
                <a:gd name="connsiteX73" fmla="*/ 4738 w 9558"/>
                <a:gd name="connsiteY73" fmla="*/ 2634 h 10000"/>
                <a:gd name="connsiteX74" fmla="*/ 4445 w 9558"/>
                <a:gd name="connsiteY74" fmla="*/ 2813 h 10000"/>
                <a:gd name="connsiteX75" fmla="*/ 4699 w 9558"/>
                <a:gd name="connsiteY75" fmla="*/ 3070 h 10000"/>
                <a:gd name="connsiteX76" fmla="*/ 4458 w 9558"/>
                <a:gd name="connsiteY76" fmla="*/ 3119 h 10000"/>
                <a:gd name="connsiteX77" fmla="*/ 4230 w 9558"/>
                <a:gd name="connsiteY77" fmla="*/ 2855 h 10000"/>
                <a:gd name="connsiteX78" fmla="*/ 4045 w 9558"/>
                <a:gd name="connsiteY78" fmla="*/ 2929 h 10000"/>
                <a:gd name="connsiteX79" fmla="*/ 4314 w 9558"/>
                <a:gd name="connsiteY79" fmla="*/ 3511 h 10000"/>
                <a:gd name="connsiteX80" fmla="*/ 4304 w 9558"/>
                <a:gd name="connsiteY80" fmla="*/ 4210 h 10000"/>
                <a:gd name="connsiteX81" fmla="*/ 4124 w 9558"/>
                <a:gd name="connsiteY81" fmla="*/ 4252 h 10000"/>
                <a:gd name="connsiteX82" fmla="*/ 4151 w 9558"/>
                <a:gd name="connsiteY82" fmla="*/ 3640 h 10000"/>
                <a:gd name="connsiteX83" fmla="*/ 3713 w 9558"/>
                <a:gd name="connsiteY83" fmla="*/ 3204 h 10000"/>
                <a:gd name="connsiteX84" fmla="*/ 3622 w 9558"/>
                <a:gd name="connsiteY84" fmla="*/ 3333 h 10000"/>
                <a:gd name="connsiteX85" fmla="*/ 3395 w 9558"/>
                <a:gd name="connsiteY85" fmla="*/ 3248 h 10000"/>
                <a:gd name="connsiteX86" fmla="*/ 2885 w 9558"/>
                <a:gd name="connsiteY86" fmla="*/ 3162 h 10000"/>
                <a:gd name="connsiteX87" fmla="*/ 2851 w 9558"/>
                <a:gd name="connsiteY87" fmla="*/ 3003 h 10000"/>
                <a:gd name="connsiteX88" fmla="*/ 3126 w 9558"/>
                <a:gd name="connsiteY88" fmla="*/ 2855 h 10000"/>
                <a:gd name="connsiteX89" fmla="*/ 2995 w 9558"/>
                <a:gd name="connsiteY89" fmla="*/ 2285 h 10000"/>
                <a:gd name="connsiteX90" fmla="*/ 2833 w 9558"/>
                <a:gd name="connsiteY90" fmla="*/ 2200 h 10000"/>
                <a:gd name="connsiteX91" fmla="*/ 2238 w 9558"/>
                <a:gd name="connsiteY91" fmla="*/ 1673 h 10000"/>
                <a:gd name="connsiteX92" fmla="*/ 2173 w 9558"/>
                <a:gd name="connsiteY92" fmla="*/ 1323 h 10000"/>
                <a:gd name="connsiteX93" fmla="*/ 1781 w 9558"/>
                <a:gd name="connsiteY93" fmla="*/ 1005 h 10000"/>
                <a:gd name="connsiteX94" fmla="*/ 1527 w 9558"/>
                <a:gd name="connsiteY94" fmla="*/ 1152 h 10000"/>
                <a:gd name="connsiteX95" fmla="*/ 1656 w 9558"/>
                <a:gd name="connsiteY95" fmla="*/ 613 h 10000"/>
                <a:gd name="connsiteX96" fmla="*/ 1527 w 9558"/>
                <a:gd name="connsiteY96" fmla="*/ 570 h 10000"/>
                <a:gd name="connsiteX97" fmla="*/ 1368 w 9558"/>
                <a:gd name="connsiteY97" fmla="*/ 962 h 10000"/>
                <a:gd name="connsiteX98" fmla="*/ 1168 w 9558"/>
                <a:gd name="connsiteY98" fmla="*/ 135 h 10000"/>
                <a:gd name="connsiteX99" fmla="*/ 946 w 9558"/>
                <a:gd name="connsiteY99" fmla="*/ 0 h 10000"/>
                <a:gd name="connsiteX100" fmla="*/ 836 w 9558"/>
                <a:gd name="connsiteY100" fmla="*/ 368 h 10000"/>
                <a:gd name="connsiteX101" fmla="*/ 658 w 9558"/>
                <a:gd name="connsiteY101" fmla="*/ 368 h 10000"/>
                <a:gd name="connsiteX102" fmla="*/ 461 w 9558"/>
                <a:gd name="connsiteY102" fmla="*/ 484 h 10000"/>
                <a:gd name="connsiteX103" fmla="*/ 429 w 9558"/>
                <a:gd name="connsiteY103" fmla="*/ 675 h 10000"/>
                <a:gd name="connsiteX104" fmla="*/ 411 w 9558"/>
                <a:gd name="connsiteY104" fmla="*/ 927 h 10000"/>
                <a:gd name="connsiteX105" fmla="*/ 388 w 9558"/>
                <a:gd name="connsiteY105" fmla="*/ 1091 h 10000"/>
                <a:gd name="connsiteX106" fmla="*/ 441 w 9558"/>
                <a:gd name="connsiteY106" fmla="*/ 1223 h 10000"/>
                <a:gd name="connsiteX107" fmla="*/ 366 w 9558"/>
                <a:gd name="connsiteY107" fmla="*/ 1185 h 10000"/>
                <a:gd name="connsiteX108" fmla="*/ 312 w 9558"/>
                <a:gd name="connsiteY108" fmla="*/ 1531 h 10000"/>
                <a:gd name="connsiteX109" fmla="*/ 376 w 9558"/>
                <a:gd name="connsiteY109" fmla="*/ 1739 h 10000"/>
                <a:gd name="connsiteX110" fmla="*/ 538 w 9558"/>
                <a:gd name="connsiteY110" fmla="*/ 2121 h 10000"/>
                <a:gd name="connsiteX0" fmla="*/ 525 w 9962"/>
                <a:gd name="connsiteY0" fmla="*/ 2121 h 10000"/>
                <a:gd name="connsiteX1" fmla="*/ 544 w 9962"/>
                <a:gd name="connsiteY1" fmla="*/ 2286 h 10000"/>
                <a:gd name="connsiteX2" fmla="*/ 558 w 9962"/>
                <a:gd name="connsiteY2" fmla="*/ 2360 h 10000"/>
                <a:gd name="connsiteX3" fmla="*/ 558 w 9962"/>
                <a:gd name="connsiteY3" fmla="*/ 2593 h 10000"/>
                <a:gd name="connsiteX4" fmla="*/ 544 w 9962"/>
                <a:gd name="connsiteY4" fmla="*/ 3271 h 10000"/>
                <a:gd name="connsiteX5" fmla="*/ 476 w 9962"/>
                <a:gd name="connsiteY5" fmla="*/ 4113 h 10000"/>
                <a:gd name="connsiteX6" fmla="*/ 550 w 9962"/>
                <a:gd name="connsiteY6" fmla="*/ 4655 h 10000"/>
                <a:gd name="connsiteX7" fmla="*/ 1401 w 9962"/>
                <a:gd name="connsiteY7" fmla="*/ 6791 h 10000"/>
                <a:gd name="connsiteX8" fmla="*/ 1833 w 9962"/>
                <a:gd name="connsiteY8" fmla="*/ 7773 h 10000"/>
                <a:gd name="connsiteX9" fmla="*/ 1 w 9962"/>
                <a:gd name="connsiteY9" fmla="*/ 8750 h 10000"/>
                <a:gd name="connsiteX10" fmla="*/ 650 w 9962"/>
                <a:gd name="connsiteY10" fmla="*/ 9111 h 10000"/>
                <a:gd name="connsiteX11" fmla="*/ 3319 w 9962"/>
                <a:gd name="connsiteY11" fmla="*/ 9871 h 10000"/>
                <a:gd name="connsiteX12" fmla="*/ 4570 w 9962"/>
                <a:gd name="connsiteY12" fmla="*/ 9938 h 10000"/>
                <a:gd name="connsiteX13" fmla="*/ 5536 w 9962"/>
                <a:gd name="connsiteY13" fmla="*/ 10000 h 10000"/>
                <a:gd name="connsiteX14" fmla="*/ 7480 w 9962"/>
                <a:gd name="connsiteY14" fmla="*/ 9651 h 10000"/>
                <a:gd name="connsiteX15" fmla="*/ 7885 w 9962"/>
                <a:gd name="connsiteY15" fmla="*/ 7684 h 10000"/>
                <a:gd name="connsiteX16" fmla="*/ 8348 w 9962"/>
                <a:gd name="connsiteY16" fmla="*/ 7193 h 10000"/>
                <a:gd name="connsiteX17" fmla="*/ 8171 w 9962"/>
                <a:gd name="connsiteY17" fmla="*/ 6844 h 10000"/>
                <a:gd name="connsiteX18" fmla="*/ 7980 w 9962"/>
                <a:gd name="connsiteY18" fmla="*/ 6752 h 10000"/>
                <a:gd name="connsiteX19" fmla="*/ 7980 w 9962"/>
                <a:gd name="connsiteY19" fmla="*/ 6538 h 10000"/>
                <a:gd name="connsiteX20" fmla="*/ 8348 w 9962"/>
                <a:gd name="connsiteY20" fmla="*/ 6710 h 10000"/>
                <a:gd name="connsiteX21" fmla="*/ 8882 w 9962"/>
                <a:gd name="connsiteY21" fmla="*/ 6232 h 10000"/>
                <a:gd name="connsiteX22" fmla="*/ 9025 w 9962"/>
                <a:gd name="connsiteY22" fmla="*/ 5356 h 10000"/>
                <a:gd name="connsiteX23" fmla="*/ 8553 w 9962"/>
                <a:gd name="connsiteY23" fmla="*/ 5184 h 10000"/>
                <a:gd name="connsiteX24" fmla="*/ 8272 w 9962"/>
                <a:gd name="connsiteY24" fmla="*/ 4963 h 10000"/>
                <a:gd name="connsiteX25" fmla="*/ 8363 w 9962"/>
                <a:gd name="connsiteY25" fmla="*/ 4748 h 10000"/>
                <a:gd name="connsiteX26" fmla="*/ 8649 w 9962"/>
                <a:gd name="connsiteY26" fmla="*/ 5080 h 10000"/>
                <a:gd name="connsiteX27" fmla="*/ 9025 w 9962"/>
                <a:gd name="connsiteY27" fmla="*/ 5037 h 10000"/>
                <a:gd name="connsiteX28" fmla="*/ 9195 w 9962"/>
                <a:gd name="connsiteY28" fmla="*/ 4118 h 10000"/>
                <a:gd name="connsiteX29" fmla="*/ 9344 w 9962"/>
                <a:gd name="connsiteY29" fmla="*/ 4210 h 10000"/>
                <a:gd name="connsiteX30" fmla="*/ 9389 w 9962"/>
                <a:gd name="connsiteY30" fmla="*/ 3989 h 10000"/>
                <a:gd name="connsiteX31" fmla="*/ 9577 w 9962"/>
                <a:gd name="connsiteY31" fmla="*/ 3768 h 10000"/>
                <a:gd name="connsiteX32" fmla="*/ 9577 w 9962"/>
                <a:gd name="connsiteY32" fmla="*/ 4032 h 10000"/>
                <a:gd name="connsiteX33" fmla="*/ 9701 w 9962"/>
                <a:gd name="connsiteY33" fmla="*/ 4032 h 10000"/>
                <a:gd name="connsiteX34" fmla="*/ 9962 w 9962"/>
                <a:gd name="connsiteY34" fmla="*/ 3377 h 10000"/>
                <a:gd name="connsiteX35" fmla="*/ 9962 w 9962"/>
                <a:gd name="connsiteY35" fmla="*/ 2929 h 10000"/>
                <a:gd name="connsiteX36" fmla="*/ 9721 w 9962"/>
                <a:gd name="connsiteY36" fmla="*/ 2592 h 10000"/>
                <a:gd name="connsiteX37" fmla="*/ 9577 w 9962"/>
                <a:gd name="connsiteY37" fmla="*/ 1544 h 10000"/>
                <a:gd name="connsiteX38" fmla="*/ 9270 w 9962"/>
                <a:gd name="connsiteY38" fmla="*/ 1323 h 10000"/>
                <a:gd name="connsiteX39" fmla="*/ 8779 w 9962"/>
                <a:gd name="connsiteY39" fmla="*/ 1544 h 10000"/>
                <a:gd name="connsiteX40" fmla="*/ 8882 w 9962"/>
                <a:gd name="connsiteY40" fmla="*/ 2855 h 10000"/>
                <a:gd name="connsiteX41" fmla="*/ 8799 w 9962"/>
                <a:gd name="connsiteY41" fmla="*/ 3119 h 10000"/>
                <a:gd name="connsiteX42" fmla="*/ 8799 w 9962"/>
                <a:gd name="connsiteY42" fmla="*/ 3419 h 10000"/>
                <a:gd name="connsiteX43" fmla="*/ 8668 w 9962"/>
                <a:gd name="connsiteY43" fmla="*/ 3511 h 10000"/>
                <a:gd name="connsiteX44" fmla="*/ 8470 w 9962"/>
                <a:gd name="connsiteY44" fmla="*/ 3003 h 10000"/>
                <a:gd name="connsiteX45" fmla="*/ 8488 w 9962"/>
                <a:gd name="connsiteY45" fmla="*/ 2463 h 10000"/>
                <a:gd name="connsiteX46" fmla="*/ 8102 w 9962"/>
                <a:gd name="connsiteY46" fmla="*/ 1881 h 10000"/>
                <a:gd name="connsiteX47" fmla="*/ 8083 w 9962"/>
                <a:gd name="connsiteY47" fmla="*/ 2329 h 10000"/>
                <a:gd name="connsiteX48" fmla="*/ 7885 w 9962"/>
                <a:gd name="connsiteY48" fmla="*/ 2243 h 10000"/>
                <a:gd name="connsiteX49" fmla="*/ 7795 w 9962"/>
                <a:gd name="connsiteY49" fmla="*/ 1807 h 10000"/>
                <a:gd name="connsiteX50" fmla="*/ 7613 w 9962"/>
                <a:gd name="connsiteY50" fmla="*/ 1703 h 10000"/>
                <a:gd name="connsiteX51" fmla="*/ 7660 w 9962"/>
                <a:gd name="connsiteY51" fmla="*/ 1152 h 10000"/>
                <a:gd name="connsiteX52" fmla="*/ 7003 w 9962"/>
                <a:gd name="connsiteY52" fmla="*/ 263 h 10000"/>
                <a:gd name="connsiteX53" fmla="*/ 6627 w 9962"/>
                <a:gd name="connsiteY53" fmla="*/ 845 h 10000"/>
                <a:gd name="connsiteX54" fmla="*/ 6646 w 9962"/>
                <a:gd name="connsiteY54" fmla="*/ 1183 h 10000"/>
                <a:gd name="connsiteX55" fmla="*/ 6627 w 9962"/>
                <a:gd name="connsiteY55" fmla="*/ 1807 h 10000"/>
                <a:gd name="connsiteX56" fmla="*/ 7058 w 9962"/>
                <a:gd name="connsiteY56" fmla="*/ 2200 h 10000"/>
                <a:gd name="connsiteX57" fmla="*/ 7038 w 9962"/>
                <a:gd name="connsiteY57" fmla="*/ 2421 h 10000"/>
                <a:gd name="connsiteX58" fmla="*/ 7181 w 9962"/>
                <a:gd name="connsiteY58" fmla="*/ 2678 h 10000"/>
                <a:gd name="connsiteX59" fmla="*/ 7153 w 9962"/>
                <a:gd name="connsiteY59" fmla="*/ 3003 h 10000"/>
                <a:gd name="connsiteX60" fmla="*/ 6935 w 9962"/>
                <a:gd name="connsiteY60" fmla="*/ 3511 h 10000"/>
                <a:gd name="connsiteX61" fmla="*/ 7030 w 9962"/>
                <a:gd name="connsiteY61" fmla="*/ 4118 h 10000"/>
                <a:gd name="connsiteX62" fmla="*/ 6730 w 9962"/>
                <a:gd name="connsiteY62" fmla="*/ 3903 h 10000"/>
                <a:gd name="connsiteX63" fmla="*/ 6723 w 9962"/>
                <a:gd name="connsiteY63" fmla="*/ 3419 h 10000"/>
                <a:gd name="connsiteX64" fmla="*/ 6853 w 9962"/>
                <a:gd name="connsiteY64" fmla="*/ 2929 h 10000"/>
                <a:gd name="connsiteX65" fmla="*/ 6758 w 9962"/>
                <a:gd name="connsiteY65" fmla="*/ 2200 h 10000"/>
                <a:gd name="connsiteX66" fmla="*/ 6544 w 9962"/>
                <a:gd name="connsiteY66" fmla="*/ 2114 h 10000"/>
                <a:gd name="connsiteX67" fmla="*/ 6476 w 9962"/>
                <a:gd name="connsiteY67" fmla="*/ 1807 h 10000"/>
                <a:gd name="connsiteX68" fmla="*/ 6232 w 9962"/>
                <a:gd name="connsiteY68" fmla="*/ 1967 h 10000"/>
                <a:gd name="connsiteX69" fmla="*/ 6129 w 9962"/>
                <a:gd name="connsiteY69" fmla="*/ 2899 h 10000"/>
                <a:gd name="connsiteX70" fmla="*/ 6393 w 9962"/>
                <a:gd name="connsiteY70" fmla="*/ 3291 h 10000"/>
                <a:gd name="connsiteX71" fmla="*/ 5986 w 9962"/>
                <a:gd name="connsiteY71" fmla="*/ 3609 h 10000"/>
                <a:gd name="connsiteX72" fmla="*/ 5096 w 9962"/>
                <a:gd name="connsiteY72" fmla="*/ 3070 h 10000"/>
                <a:gd name="connsiteX73" fmla="*/ 4919 w 9962"/>
                <a:gd name="connsiteY73" fmla="*/ 2634 h 10000"/>
                <a:gd name="connsiteX74" fmla="*/ 4613 w 9962"/>
                <a:gd name="connsiteY74" fmla="*/ 2813 h 10000"/>
                <a:gd name="connsiteX75" fmla="*/ 4878 w 9962"/>
                <a:gd name="connsiteY75" fmla="*/ 3070 h 10000"/>
                <a:gd name="connsiteX76" fmla="*/ 4626 w 9962"/>
                <a:gd name="connsiteY76" fmla="*/ 3119 h 10000"/>
                <a:gd name="connsiteX77" fmla="*/ 4388 w 9962"/>
                <a:gd name="connsiteY77" fmla="*/ 2855 h 10000"/>
                <a:gd name="connsiteX78" fmla="*/ 4194 w 9962"/>
                <a:gd name="connsiteY78" fmla="*/ 2929 h 10000"/>
                <a:gd name="connsiteX79" fmla="*/ 4475 w 9962"/>
                <a:gd name="connsiteY79" fmla="*/ 3511 h 10000"/>
                <a:gd name="connsiteX80" fmla="*/ 4465 w 9962"/>
                <a:gd name="connsiteY80" fmla="*/ 4210 h 10000"/>
                <a:gd name="connsiteX81" fmla="*/ 4277 w 9962"/>
                <a:gd name="connsiteY81" fmla="*/ 4252 h 10000"/>
                <a:gd name="connsiteX82" fmla="*/ 4305 w 9962"/>
                <a:gd name="connsiteY82" fmla="*/ 3640 h 10000"/>
                <a:gd name="connsiteX83" fmla="*/ 3847 w 9962"/>
                <a:gd name="connsiteY83" fmla="*/ 3204 h 10000"/>
                <a:gd name="connsiteX84" fmla="*/ 3751 w 9962"/>
                <a:gd name="connsiteY84" fmla="*/ 3333 h 10000"/>
                <a:gd name="connsiteX85" fmla="*/ 3514 w 9962"/>
                <a:gd name="connsiteY85" fmla="*/ 3248 h 10000"/>
                <a:gd name="connsiteX86" fmla="*/ 2980 w 9962"/>
                <a:gd name="connsiteY86" fmla="*/ 3162 h 10000"/>
                <a:gd name="connsiteX87" fmla="*/ 2945 w 9962"/>
                <a:gd name="connsiteY87" fmla="*/ 3003 h 10000"/>
                <a:gd name="connsiteX88" fmla="*/ 3233 w 9962"/>
                <a:gd name="connsiteY88" fmla="*/ 2855 h 10000"/>
                <a:gd name="connsiteX89" fmla="*/ 3096 w 9962"/>
                <a:gd name="connsiteY89" fmla="*/ 2285 h 10000"/>
                <a:gd name="connsiteX90" fmla="*/ 2926 w 9962"/>
                <a:gd name="connsiteY90" fmla="*/ 2200 h 10000"/>
                <a:gd name="connsiteX91" fmla="*/ 2303 w 9962"/>
                <a:gd name="connsiteY91" fmla="*/ 1673 h 10000"/>
                <a:gd name="connsiteX92" fmla="*/ 2235 w 9962"/>
                <a:gd name="connsiteY92" fmla="*/ 1323 h 10000"/>
                <a:gd name="connsiteX93" fmla="*/ 1825 w 9962"/>
                <a:gd name="connsiteY93" fmla="*/ 1005 h 10000"/>
                <a:gd name="connsiteX94" fmla="*/ 1560 w 9962"/>
                <a:gd name="connsiteY94" fmla="*/ 1152 h 10000"/>
                <a:gd name="connsiteX95" fmla="*/ 1695 w 9962"/>
                <a:gd name="connsiteY95" fmla="*/ 613 h 10000"/>
                <a:gd name="connsiteX96" fmla="*/ 1560 w 9962"/>
                <a:gd name="connsiteY96" fmla="*/ 570 h 10000"/>
                <a:gd name="connsiteX97" fmla="*/ 1393 w 9962"/>
                <a:gd name="connsiteY97" fmla="*/ 962 h 10000"/>
                <a:gd name="connsiteX98" fmla="*/ 1184 w 9962"/>
                <a:gd name="connsiteY98" fmla="*/ 135 h 10000"/>
                <a:gd name="connsiteX99" fmla="*/ 952 w 9962"/>
                <a:gd name="connsiteY99" fmla="*/ 0 h 10000"/>
                <a:gd name="connsiteX100" fmla="*/ 837 w 9962"/>
                <a:gd name="connsiteY100" fmla="*/ 368 h 10000"/>
                <a:gd name="connsiteX101" fmla="*/ 650 w 9962"/>
                <a:gd name="connsiteY101" fmla="*/ 368 h 10000"/>
                <a:gd name="connsiteX102" fmla="*/ 444 w 9962"/>
                <a:gd name="connsiteY102" fmla="*/ 484 h 10000"/>
                <a:gd name="connsiteX103" fmla="*/ 411 w 9962"/>
                <a:gd name="connsiteY103" fmla="*/ 675 h 10000"/>
                <a:gd name="connsiteX104" fmla="*/ 392 w 9962"/>
                <a:gd name="connsiteY104" fmla="*/ 927 h 10000"/>
                <a:gd name="connsiteX105" fmla="*/ 368 w 9962"/>
                <a:gd name="connsiteY105" fmla="*/ 1091 h 10000"/>
                <a:gd name="connsiteX106" fmla="*/ 423 w 9962"/>
                <a:gd name="connsiteY106" fmla="*/ 1223 h 10000"/>
                <a:gd name="connsiteX107" fmla="*/ 345 w 9962"/>
                <a:gd name="connsiteY107" fmla="*/ 1185 h 10000"/>
                <a:gd name="connsiteX108" fmla="*/ 288 w 9962"/>
                <a:gd name="connsiteY108" fmla="*/ 1531 h 10000"/>
                <a:gd name="connsiteX109" fmla="*/ 355 w 9962"/>
                <a:gd name="connsiteY109" fmla="*/ 1739 h 10000"/>
                <a:gd name="connsiteX110" fmla="*/ 525 w 9962"/>
                <a:gd name="connsiteY110" fmla="*/ 2121 h 10000"/>
                <a:gd name="connsiteX0" fmla="*/ 238 w 9711"/>
                <a:gd name="connsiteY0" fmla="*/ 2121 h 10000"/>
                <a:gd name="connsiteX1" fmla="*/ 257 w 9711"/>
                <a:gd name="connsiteY1" fmla="*/ 2286 h 10000"/>
                <a:gd name="connsiteX2" fmla="*/ 271 w 9711"/>
                <a:gd name="connsiteY2" fmla="*/ 2360 h 10000"/>
                <a:gd name="connsiteX3" fmla="*/ 271 w 9711"/>
                <a:gd name="connsiteY3" fmla="*/ 2593 h 10000"/>
                <a:gd name="connsiteX4" fmla="*/ 257 w 9711"/>
                <a:gd name="connsiteY4" fmla="*/ 3271 h 10000"/>
                <a:gd name="connsiteX5" fmla="*/ 189 w 9711"/>
                <a:gd name="connsiteY5" fmla="*/ 4113 h 10000"/>
                <a:gd name="connsiteX6" fmla="*/ 263 w 9711"/>
                <a:gd name="connsiteY6" fmla="*/ 4655 h 10000"/>
                <a:gd name="connsiteX7" fmla="*/ 1117 w 9711"/>
                <a:gd name="connsiteY7" fmla="*/ 6791 h 10000"/>
                <a:gd name="connsiteX8" fmla="*/ 1551 w 9711"/>
                <a:gd name="connsiteY8" fmla="*/ 7773 h 10000"/>
                <a:gd name="connsiteX9" fmla="*/ 1687 w 9711"/>
                <a:gd name="connsiteY9" fmla="*/ 8066 h 10000"/>
                <a:gd name="connsiteX10" fmla="*/ 363 w 9711"/>
                <a:gd name="connsiteY10" fmla="*/ 9111 h 10000"/>
                <a:gd name="connsiteX11" fmla="*/ 3043 w 9711"/>
                <a:gd name="connsiteY11" fmla="*/ 9871 h 10000"/>
                <a:gd name="connsiteX12" fmla="*/ 4298 w 9711"/>
                <a:gd name="connsiteY12" fmla="*/ 9938 h 10000"/>
                <a:gd name="connsiteX13" fmla="*/ 5268 w 9711"/>
                <a:gd name="connsiteY13" fmla="*/ 10000 h 10000"/>
                <a:gd name="connsiteX14" fmla="*/ 7220 w 9711"/>
                <a:gd name="connsiteY14" fmla="*/ 9651 h 10000"/>
                <a:gd name="connsiteX15" fmla="*/ 7626 w 9711"/>
                <a:gd name="connsiteY15" fmla="*/ 7684 h 10000"/>
                <a:gd name="connsiteX16" fmla="*/ 8091 w 9711"/>
                <a:gd name="connsiteY16" fmla="*/ 7193 h 10000"/>
                <a:gd name="connsiteX17" fmla="*/ 7913 w 9711"/>
                <a:gd name="connsiteY17" fmla="*/ 6844 h 10000"/>
                <a:gd name="connsiteX18" fmla="*/ 7721 w 9711"/>
                <a:gd name="connsiteY18" fmla="*/ 6752 h 10000"/>
                <a:gd name="connsiteX19" fmla="*/ 7721 w 9711"/>
                <a:gd name="connsiteY19" fmla="*/ 6538 h 10000"/>
                <a:gd name="connsiteX20" fmla="*/ 8091 w 9711"/>
                <a:gd name="connsiteY20" fmla="*/ 6710 h 10000"/>
                <a:gd name="connsiteX21" fmla="*/ 8627 w 9711"/>
                <a:gd name="connsiteY21" fmla="*/ 6232 h 10000"/>
                <a:gd name="connsiteX22" fmla="*/ 8770 w 9711"/>
                <a:gd name="connsiteY22" fmla="*/ 5356 h 10000"/>
                <a:gd name="connsiteX23" fmla="*/ 8297 w 9711"/>
                <a:gd name="connsiteY23" fmla="*/ 5184 h 10000"/>
                <a:gd name="connsiteX24" fmla="*/ 8015 w 9711"/>
                <a:gd name="connsiteY24" fmla="*/ 4963 h 10000"/>
                <a:gd name="connsiteX25" fmla="*/ 8106 w 9711"/>
                <a:gd name="connsiteY25" fmla="*/ 4748 h 10000"/>
                <a:gd name="connsiteX26" fmla="*/ 8393 w 9711"/>
                <a:gd name="connsiteY26" fmla="*/ 5080 h 10000"/>
                <a:gd name="connsiteX27" fmla="*/ 8770 w 9711"/>
                <a:gd name="connsiteY27" fmla="*/ 5037 h 10000"/>
                <a:gd name="connsiteX28" fmla="*/ 8941 w 9711"/>
                <a:gd name="connsiteY28" fmla="*/ 4118 h 10000"/>
                <a:gd name="connsiteX29" fmla="*/ 9091 w 9711"/>
                <a:gd name="connsiteY29" fmla="*/ 4210 h 10000"/>
                <a:gd name="connsiteX30" fmla="*/ 9136 w 9711"/>
                <a:gd name="connsiteY30" fmla="*/ 3989 h 10000"/>
                <a:gd name="connsiteX31" fmla="*/ 9325 w 9711"/>
                <a:gd name="connsiteY31" fmla="*/ 3768 h 10000"/>
                <a:gd name="connsiteX32" fmla="*/ 9325 w 9711"/>
                <a:gd name="connsiteY32" fmla="*/ 4032 h 10000"/>
                <a:gd name="connsiteX33" fmla="*/ 9449 w 9711"/>
                <a:gd name="connsiteY33" fmla="*/ 4032 h 10000"/>
                <a:gd name="connsiteX34" fmla="*/ 9711 w 9711"/>
                <a:gd name="connsiteY34" fmla="*/ 3377 h 10000"/>
                <a:gd name="connsiteX35" fmla="*/ 9711 w 9711"/>
                <a:gd name="connsiteY35" fmla="*/ 2929 h 10000"/>
                <a:gd name="connsiteX36" fmla="*/ 9469 w 9711"/>
                <a:gd name="connsiteY36" fmla="*/ 2592 h 10000"/>
                <a:gd name="connsiteX37" fmla="*/ 9325 w 9711"/>
                <a:gd name="connsiteY37" fmla="*/ 1544 h 10000"/>
                <a:gd name="connsiteX38" fmla="*/ 9016 w 9711"/>
                <a:gd name="connsiteY38" fmla="*/ 1323 h 10000"/>
                <a:gd name="connsiteX39" fmla="*/ 8523 w 9711"/>
                <a:gd name="connsiteY39" fmla="*/ 1544 h 10000"/>
                <a:gd name="connsiteX40" fmla="*/ 8627 w 9711"/>
                <a:gd name="connsiteY40" fmla="*/ 2855 h 10000"/>
                <a:gd name="connsiteX41" fmla="*/ 8544 w 9711"/>
                <a:gd name="connsiteY41" fmla="*/ 3119 h 10000"/>
                <a:gd name="connsiteX42" fmla="*/ 8544 w 9711"/>
                <a:gd name="connsiteY42" fmla="*/ 3419 h 10000"/>
                <a:gd name="connsiteX43" fmla="*/ 8412 w 9711"/>
                <a:gd name="connsiteY43" fmla="*/ 3511 h 10000"/>
                <a:gd name="connsiteX44" fmla="*/ 8213 w 9711"/>
                <a:gd name="connsiteY44" fmla="*/ 3003 h 10000"/>
                <a:gd name="connsiteX45" fmla="*/ 8231 w 9711"/>
                <a:gd name="connsiteY45" fmla="*/ 2463 h 10000"/>
                <a:gd name="connsiteX46" fmla="*/ 7844 w 9711"/>
                <a:gd name="connsiteY46" fmla="*/ 1881 h 10000"/>
                <a:gd name="connsiteX47" fmla="*/ 7825 w 9711"/>
                <a:gd name="connsiteY47" fmla="*/ 2329 h 10000"/>
                <a:gd name="connsiteX48" fmla="*/ 7626 w 9711"/>
                <a:gd name="connsiteY48" fmla="*/ 2243 h 10000"/>
                <a:gd name="connsiteX49" fmla="*/ 7536 w 9711"/>
                <a:gd name="connsiteY49" fmla="*/ 1807 h 10000"/>
                <a:gd name="connsiteX50" fmla="*/ 7353 w 9711"/>
                <a:gd name="connsiteY50" fmla="*/ 1703 h 10000"/>
                <a:gd name="connsiteX51" fmla="*/ 7400 w 9711"/>
                <a:gd name="connsiteY51" fmla="*/ 1152 h 10000"/>
                <a:gd name="connsiteX52" fmla="*/ 6741 w 9711"/>
                <a:gd name="connsiteY52" fmla="*/ 263 h 10000"/>
                <a:gd name="connsiteX53" fmla="*/ 6363 w 9711"/>
                <a:gd name="connsiteY53" fmla="*/ 845 h 10000"/>
                <a:gd name="connsiteX54" fmla="*/ 6382 w 9711"/>
                <a:gd name="connsiteY54" fmla="*/ 1183 h 10000"/>
                <a:gd name="connsiteX55" fmla="*/ 6363 w 9711"/>
                <a:gd name="connsiteY55" fmla="*/ 1807 h 10000"/>
                <a:gd name="connsiteX56" fmla="*/ 6796 w 9711"/>
                <a:gd name="connsiteY56" fmla="*/ 2200 h 10000"/>
                <a:gd name="connsiteX57" fmla="*/ 6776 w 9711"/>
                <a:gd name="connsiteY57" fmla="*/ 2421 h 10000"/>
                <a:gd name="connsiteX58" fmla="*/ 6919 w 9711"/>
                <a:gd name="connsiteY58" fmla="*/ 2678 h 10000"/>
                <a:gd name="connsiteX59" fmla="*/ 6891 w 9711"/>
                <a:gd name="connsiteY59" fmla="*/ 3003 h 10000"/>
                <a:gd name="connsiteX60" fmla="*/ 6672 w 9711"/>
                <a:gd name="connsiteY60" fmla="*/ 3511 h 10000"/>
                <a:gd name="connsiteX61" fmla="*/ 6768 w 9711"/>
                <a:gd name="connsiteY61" fmla="*/ 4118 h 10000"/>
                <a:gd name="connsiteX62" fmla="*/ 6467 w 9711"/>
                <a:gd name="connsiteY62" fmla="*/ 3903 h 10000"/>
                <a:gd name="connsiteX63" fmla="*/ 6460 w 9711"/>
                <a:gd name="connsiteY63" fmla="*/ 3419 h 10000"/>
                <a:gd name="connsiteX64" fmla="*/ 6590 w 9711"/>
                <a:gd name="connsiteY64" fmla="*/ 2929 h 10000"/>
                <a:gd name="connsiteX65" fmla="*/ 6495 w 9711"/>
                <a:gd name="connsiteY65" fmla="*/ 2200 h 10000"/>
                <a:gd name="connsiteX66" fmla="*/ 6280 w 9711"/>
                <a:gd name="connsiteY66" fmla="*/ 2114 h 10000"/>
                <a:gd name="connsiteX67" fmla="*/ 6212 w 9711"/>
                <a:gd name="connsiteY67" fmla="*/ 1807 h 10000"/>
                <a:gd name="connsiteX68" fmla="*/ 5967 w 9711"/>
                <a:gd name="connsiteY68" fmla="*/ 1967 h 10000"/>
                <a:gd name="connsiteX69" fmla="*/ 5863 w 9711"/>
                <a:gd name="connsiteY69" fmla="*/ 2899 h 10000"/>
                <a:gd name="connsiteX70" fmla="*/ 6128 w 9711"/>
                <a:gd name="connsiteY70" fmla="*/ 3291 h 10000"/>
                <a:gd name="connsiteX71" fmla="*/ 5720 w 9711"/>
                <a:gd name="connsiteY71" fmla="*/ 3609 h 10000"/>
                <a:gd name="connsiteX72" fmla="*/ 4826 w 9711"/>
                <a:gd name="connsiteY72" fmla="*/ 3070 h 10000"/>
                <a:gd name="connsiteX73" fmla="*/ 4649 w 9711"/>
                <a:gd name="connsiteY73" fmla="*/ 2634 h 10000"/>
                <a:gd name="connsiteX74" fmla="*/ 4342 w 9711"/>
                <a:gd name="connsiteY74" fmla="*/ 2813 h 10000"/>
                <a:gd name="connsiteX75" fmla="*/ 4608 w 9711"/>
                <a:gd name="connsiteY75" fmla="*/ 3070 h 10000"/>
                <a:gd name="connsiteX76" fmla="*/ 4355 w 9711"/>
                <a:gd name="connsiteY76" fmla="*/ 3119 h 10000"/>
                <a:gd name="connsiteX77" fmla="*/ 4116 w 9711"/>
                <a:gd name="connsiteY77" fmla="*/ 2855 h 10000"/>
                <a:gd name="connsiteX78" fmla="*/ 3921 w 9711"/>
                <a:gd name="connsiteY78" fmla="*/ 2929 h 10000"/>
                <a:gd name="connsiteX79" fmla="*/ 4203 w 9711"/>
                <a:gd name="connsiteY79" fmla="*/ 3511 h 10000"/>
                <a:gd name="connsiteX80" fmla="*/ 4193 w 9711"/>
                <a:gd name="connsiteY80" fmla="*/ 4210 h 10000"/>
                <a:gd name="connsiteX81" fmla="*/ 4004 w 9711"/>
                <a:gd name="connsiteY81" fmla="*/ 4252 h 10000"/>
                <a:gd name="connsiteX82" fmla="*/ 4032 w 9711"/>
                <a:gd name="connsiteY82" fmla="*/ 3640 h 10000"/>
                <a:gd name="connsiteX83" fmla="*/ 3573 w 9711"/>
                <a:gd name="connsiteY83" fmla="*/ 3204 h 10000"/>
                <a:gd name="connsiteX84" fmla="*/ 3476 w 9711"/>
                <a:gd name="connsiteY84" fmla="*/ 3333 h 10000"/>
                <a:gd name="connsiteX85" fmla="*/ 3238 w 9711"/>
                <a:gd name="connsiteY85" fmla="*/ 3248 h 10000"/>
                <a:gd name="connsiteX86" fmla="*/ 2702 w 9711"/>
                <a:gd name="connsiteY86" fmla="*/ 3162 h 10000"/>
                <a:gd name="connsiteX87" fmla="*/ 2667 w 9711"/>
                <a:gd name="connsiteY87" fmla="*/ 3003 h 10000"/>
                <a:gd name="connsiteX88" fmla="*/ 2956 w 9711"/>
                <a:gd name="connsiteY88" fmla="*/ 2855 h 10000"/>
                <a:gd name="connsiteX89" fmla="*/ 2819 w 9711"/>
                <a:gd name="connsiteY89" fmla="*/ 2285 h 10000"/>
                <a:gd name="connsiteX90" fmla="*/ 2648 w 9711"/>
                <a:gd name="connsiteY90" fmla="*/ 2200 h 10000"/>
                <a:gd name="connsiteX91" fmla="*/ 2023 w 9711"/>
                <a:gd name="connsiteY91" fmla="*/ 1673 h 10000"/>
                <a:gd name="connsiteX92" fmla="*/ 1955 w 9711"/>
                <a:gd name="connsiteY92" fmla="*/ 1323 h 10000"/>
                <a:gd name="connsiteX93" fmla="*/ 1543 w 9711"/>
                <a:gd name="connsiteY93" fmla="*/ 1005 h 10000"/>
                <a:gd name="connsiteX94" fmla="*/ 1277 w 9711"/>
                <a:gd name="connsiteY94" fmla="*/ 1152 h 10000"/>
                <a:gd name="connsiteX95" fmla="*/ 1412 w 9711"/>
                <a:gd name="connsiteY95" fmla="*/ 613 h 10000"/>
                <a:gd name="connsiteX96" fmla="*/ 1277 w 9711"/>
                <a:gd name="connsiteY96" fmla="*/ 570 h 10000"/>
                <a:gd name="connsiteX97" fmla="*/ 1109 w 9711"/>
                <a:gd name="connsiteY97" fmla="*/ 962 h 10000"/>
                <a:gd name="connsiteX98" fmla="*/ 900 w 9711"/>
                <a:gd name="connsiteY98" fmla="*/ 135 h 10000"/>
                <a:gd name="connsiteX99" fmla="*/ 667 w 9711"/>
                <a:gd name="connsiteY99" fmla="*/ 0 h 10000"/>
                <a:gd name="connsiteX100" fmla="*/ 551 w 9711"/>
                <a:gd name="connsiteY100" fmla="*/ 368 h 10000"/>
                <a:gd name="connsiteX101" fmla="*/ 363 w 9711"/>
                <a:gd name="connsiteY101" fmla="*/ 368 h 10000"/>
                <a:gd name="connsiteX102" fmla="*/ 157 w 9711"/>
                <a:gd name="connsiteY102" fmla="*/ 484 h 10000"/>
                <a:gd name="connsiteX103" fmla="*/ 124 w 9711"/>
                <a:gd name="connsiteY103" fmla="*/ 675 h 10000"/>
                <a:gd name="connsiteX104" fmla="*/ 104 w 9711"/>
                <a:gd name="connsiteY104" fmla="*/ 927 h 10000"/>
                <a:gd name="connsiteX105" fmla="*/ 80 w 9711"/>
                <a:gd name="connsiteY105" fmla="*/ 1091 h 10000"/>
                <a:gd name="connsiteX106" fmla="*/ 136 w 9711"/>
                <a:gd name="connsiteY106" fmla="*/ 1223 h 10000"/>
                <a:gd name="connsiteX107" fmla="*/ 57 w 9711"/>
                <a:gd name="connsiteY107" fmla="*/ 1185 h 10000"/>
                <a:gd name="connsiteX108" fmla="*/ 0 w 9711"/>
                <a:gd name="connsiteY108" fmla="*/ 1531 h 10000"/>
                <a:gd name="connsiteX109" fmla="*/ 67 w 9711"/>
                <a:gd name="connsiteY109" fmla="*/ 1739 h 10000"/>
                <a:gd name="connsiteX110" fmla="*/ 238 w 9711"/>
                <a:gd name="connsiteY110" fmla="*/ 2121 h 10000"/>
                <a:gd name="connsiteX0" fmla="*/ 245 w 10000"/>
                <a:gd name="connsiteY0" fmla="*/ 2121 h 10000"/>
                <a:gd name="connsiteX1" fmla="*/ 265 w 10000"/>
                <a:gd name="connsiteY1" fmla="*/ 2286 h 10000"/>
                <a:gd name="connsiteX2" fmla="*/ 279 w 10000"/>
                <a:gd name="connsiteY2" fmla="*/ 2360 h 10000"/>
                <a:gd name="connsiteX3" fmla="*/ 279 w 10000"/>
                <a:gd name="connsiteY3" fmla="*/ 2593 h 10000"/>
                <a:gd name="connsiteX4" fmla="*/ 265 w 10000"/>
                <a:gd name="connsiteY4" fmla="*/ 3271 h 10000"/>
                <a:gd name="connsiteX5" fmla="*/ 195 w 10000"/>
                <a:gd name="connsiteY5" fmla="*/ 4113 h 10000"/>
                <a:gd name="connsiteX6" fmla="*/ 271 w 10000"/>
                <a:gd name="connsiteY6" fmla="*/ 4655 h 10000"/>
                <a:gd name="connsiteX7" fmla="*/ 1150 w 10000"/>
                <a:gd name="connsiteY7" fmla="*/ 6791 h 10000"/>
                <a:gd name="connsiteX8" fmla="*/ 1597 w 10000"/>
                <a:gd name="connsiteY8" fmla="*/ 7773 h 10000"/>
                <a:gd name="connsiteX9" fmla="*/ 1737 w 10000"/>
                <a:gd name="connsiteY9" fmla="*/ 8066 h 10000"/>
                <a:gd name="connsiteX10" fmla="*/ 1879 w 10000"/>
                <a:gd name="connsiteY10" fmla="*/ 8578 h 10000"/>
                <a:gd name="connsiteX11" fmla="*/ 3134 w 10000"/>
                <a:gd name="connsiteY11" fmla="*/ 9871 h 10000"/>
                <a:gd name="connsiteX12" fmla="*/ 4426 w 10000"/>
                <a:gd name="connsiteY12" fmla="*/ 9938 h 10000"/>
                <a:gd name="connsiteX13" fmla="*/ 5425 w 10000"/>
                <a:gd name="connsiteY13" fmla="*/ 10000 h 10000"/>
                <a:gd name="connsiteX14" fmla="*/ 7435 w 10000"/>
                <a:gd name="connsiteY14" fmla="*/ 9651 h 10000"/>
                <a:gd name="connsiteX15" fmla="*/ 7853 w 10000"/>
                <a:gd name="connsiteY15" fmla="*/ 7684 h 10000"/>
                <a:gd name="connsiteX16" fmla="*/ 8332 w 10000"/>
                <a:gd name="connsiteY16" fmla="*/ 7193 h 10000"/>
                <a:gd name="connsiteX17" fmla="*/ 8148 w 10000"/>
                <a:gd name="connsiteY17" fmla="*/ 6844 h 10000"/>
                <a:gd name="connsiteX18" fmla="*/ 7951 w 10000"/>
                <a:gd name="connsiteY18" fmla="*/ 6752 h 10000"/>
                <a:gd name="connsiteX19" fmla="*/ 7951 w 10000"/>
                <a:gd name="connsiteY19" fmla="*/ 6538 h 10000"/>
                <a:gd name="connsiteX20" fmla="*/ 8332 w 10000"/>
                <a:gd name="connsiteY20" fmla="*/ 6710 h 10000"/>
                <a:gd name="connsiteX21" fmla="*/ 8884 w 10000"/>
                <a:gd name="connsiteY21" fmla="*/ 6232 h 10000"/>
                <a:gd name="connsiteX22" fmla="*/ 9031 w 10000"/>
                <a:gd name="connsiteY22" fmla="*/ 5356 h 10000"/>
                <a:gd name="connsiteX23" fmla="*/ 8544 w 10000"/>
                <a:gd name="connsiteY23" fmla="*/ 5184 h 10000"/>
                <a:gd name="connsiteX24" fmla="*/ 8254 w 10000"/>
                <a:gd name="connsiteY24" fmla="*/ 4963 h 10000"/>
                <a:gd name="connsiteX25" fmla="*/ 8347 w 10000"/>
                <a:gd name="connsiteY25" fmla="*/ 4748 h 10000"/>
                <a:gd name="connsiteX26" fmla="*/ 8643 w 10000"/>
                <a:gd name="connsiteY26" fmla="*/ 5080 h 10000"/>
                <a:gd name="connsiteX27" fmla="*/ 9031 w 10000"/>
                <a:gd name="connsiteY27" fmla="*/ 5037 h 10000"/>
                <a:gd name="connsiteX28" fmla="*/ 9207 w 10000"/>
                <a:gd name="connsiteY28" fmla="*/ 4118 h 10000"/>
                <a:gd name="connsiteX29" fmla="*/ 9362 w 10000"/>
                <a:gd name="connsiteY29" fmla="*/ 4210 h 10000"/>
                <a:gd name="connsiteX30" fmla="*/ 9408 w 10000"/>
                <a:gd name="connsiteY30" fmla="*/ 3989 h 10000"/>
                <a:gd name="connsiteX31" fmla="*/ 9603 w 10000"/>
                <a:gd name="connsiteY31" fmla="*/ 3768 h 10000"/>
                <a:gd name="connsiteX32" fmla="*/ 9603 w 10000"/>
                <a:gd name="connsiteY32" fmla="*/ 4032 h 10000"/>
                <a:gd name="connsiteX33" fmla="*/ 9730 w 10000"/>
                <a:gd name="connsiteY33" fmla="*/ 4032 h 10000"/>
                <a:gd name="connsiteX34" fmla="*/ 10000 w 10000"/>
                <a:gd name="connsiteY34" fmla="*/ 3377 h 10000"/>
                <a:gd name="connsiteX35" fmla="*/ 10000 w 10000"/>
                <a:gd name="connsiteY35" fmla="*/ 2929 h 10000"/>
                <a:gd name="connsiteX36" fmla="*/ 9751 w 10000"/>
                <a:gd name="connsiteY36" fmla="*/ 2592 h 10000"/>
                <a:gd name="connsiteX37" fmla="*/ 9603 w 10000"/>
                <a:gd name="connsiteY37" fmla="*/ 1544 h 10000"/>
                <a:gd name="connsiteX38" fmla="*/ 9284 w 10000"/>
                <a:gd name="connsiteY38" fmla="*/ 1323 h 10000"/>
                <a:gd name="connsiteX39" fmla="*/ 8777 w 10000"/>
                <a:gd name="connsiteY39" fmla="*/ 1544 h 10000"/>
                <a:gd name="connsiteX40" fmla="*/ 8884 w 10000"/>
                <a:gd name="connsiteY40" fmla="*/ 2855 h 10000"/>
                <a:gd name="connsiteX41" fmla="*/ 8798 w 10000"/>
                <a:gd name="connsiteY41" fmla="*/ 3119 h 10000"/>
                <a:gd name="connsiteX42" fmla="*/ 8798 w 10000"/>
                <a:gd name="connsiteY42" fmla="*/ 3419 h 10000"/>
                <a:gd name="connsiteX43" fmla="*/ 8662 w 10000"/>
                <a:gd name="connsiteY43" fmla="*/ 3511 h 10000"/>
                <a:gd name="connsiteX44" fmla="*/ 8457 w 10000"/>
                <a:gd name="connsiteY44" fmla="*/ 3003 h 10000"/>
                <a:gd name="connsiteX45" fmla="*/ 8476 w 10000"/>
                <a:gd name="connsiteY45" fmla="*/ 2463 h 10000"/>
                <a:gd name="connsiteX46" fmla="*/ 8077 w 10000"/>
                <a:gd name="connsiteY46" fmla="*/ 1881 h 10000"/>
                <a:gd name="connsiteX47" fmla="*/ 8058 w 10000"/>
                <a:gd name="connsiteY47" fmla="*/ 2329 h 10000"/>
                <a:gd name="connsiteX48" fmla="*/ 7853 w 10000"/>
                <a:gd name="connsiteY48" fmla="*/ 2243 h 10000"/>
                <a:gd name="connsiteX49" fmla="*/ 7760 w 10000"/>
                <a:gd name="connsiteY49" fmla="*/ 1807 h 10000"/>
                <a:gd name="connsiteX50" fmla="*/ 7572 w 10000"/>
                <a:gd name="connsiteY50" fmla="*/ 1703 h 10000"/>
                <a:gd name="connsiteX51" fmla="*/ 7620 w 10000"/>
                <a:gd name="connsiteY51" fmla="*/ 1152 h 10000"/>
                <a:gd name="connsiteX52" fmla="*/ 6942 w 10000"/>
                <a:gd name="connsiteY52" fmla="*/ 263 h 10000"/>
                <a:gd name="connsiteX53" fmla="*/ 6552 w 10000"/>
                <a:gd name="connsiteY53" fmla="*/ 845 h 10000"/>
                <a:gd name="connsiteX54" fmla="*/ 6572 w 10000"/>
                <a:gd name="connsiteY54" fmla="*/ 1183 h 10000"/>
                <a:gd name="connsiteX55" fmla="*/ 6552 w 10000"/>
                <a:gd name="connsiteY55" fmla="*/ 1807 h 10000"/>
                <a:gd name="connsiteX56" fmla="*/ 6998 w 10000"/>
                <a:gd name="connsiteY56" fmla="*/ 2200 h 10000"/>
                <a:gd name="connsiteX57" fmla="*/ 6978 w 10000"/>
                <a:gd name="connsiteY57" fmla="*/ 2421 h 10000"/>
                <a:gd name="connsiteX58" fmla="*/ 7125 w 10000"/>
                <a:gd name="connsiteY58" fmla="*/ 2678 h 10000"/>
                <a:gd name="connsiteX59" fmla="*/ 7096 w 10000"/>
                <a:gd name="connsiteY59" fmla="*/ 3003 h 10000"/>
                <a:gd name="connsiteX60" fmla="*/ 6871 w 10000"/>
                <a:gd name="connsiteY60" fmla="*/ 3511 h 10000"/>
                <a:gd name="connsiteX61" fmla="*/ 6969 w 10000"/>
                <a:gd name="connsiteY61" fmla="*/ 4118 h 10000"/>
                <a:gd name="connsiteX62" fmla="*/ 6659 w 10000"/>
                <a:gd name="connsiteY62" fmla="*/ 3903 h 10000"/>
                <a:gd name="connsiteX63" fmla="*/ 6652 w 10000"/>
                <a:gd name="connsiteY63" fmla="*/ 3419 h 10000"/>
                <a:gd name="connsiteX64" fmla="*/ 6786 w 10000"/>
                <a:gd name="connsiteY64" fmla="*/ 2929 h 10000"/>
                <a:gd name="connsiteX65" fmla="*/ 6688 w 10000"/>
                <a:gd name="connsiteY65" fmla="*/ 2200 h 10000"/>
                <a:gd name="connsiteX66" fmla="*/ 6467 w 10000"/>
                <a:gd name="connsiteY66" fmla="*/ 2114 h 10000"/>
                <a:gd name="connsiteX67" fmla="*/ 6397 w 10000"/>
                <a:gd name="connsiteY67" fmla="*/ 1807 h 10000"/>
                <a:gd name="connsiteX68" fmla="*/ 6145 w 10000"/>
                <a:gd name="connsiteY68" fmla="*/ 1967 h 10000"/>
                <a:gd name="connsiteX69" fmla="*/ 6037 w 10000"/>
                <a:gd name="connsiteY69" fmla="*/ 2899 h 10000"/>
                <a:gd name="connsiteX70" fmla="*/ 6310 w 10000"/>
                <a:gd name="connsiteY70" fmla="*/ 3291 h 10000"/>
                <a:gd name="connsiteX71" fmla="*/ 5890 w 10000"/>
                <a:gd name="connsiteY71" fmla="*/ 3609 h 10000"/>
                <a:gd name="connsiteX72" fmla="*/ 4970 w 10000"/>
                <a:gd name="connsiteY72" fmla="*/ 3070 h 10000"/>
                <a:gd name="connsiteX73" fmla="*/ 4787 w 10000"/>
                <a:gd name="connsiteY73" fmla="*/ 2634 h 10000"/>
                <a:gd name="connsiteX74" fmla="*/ 4471 w 10000"/>
                <a:gd name="connsiteY74" fmla="*/ 2813 h 10000"/>
                <a:gd name="connsiteX75" fmla="*/ 4745 w 10000"/>
                <a:gd name="connsiteY75" fmla="*/ 3070 h 10000"/>
                <a:gd name="connsiteX76" fmla="*/ 4485 w 10000"/>
                <a:gd name="connsiteY76" fmla="*/ 3119 h 10000"/>
                <a:gd name="connsiteX77" fmla="*/ 4238 w 10000"/>
                <a:gd name="connsiteY77" fmla="*/ 2855 h 10000"/>
                <a:gd name="connsiteX78" fmla="*/ 4038 w 10000"/>
                <a:gd name="connsiteY78" fmla="*/ 2929 h 10000"/>
                <a:gd name="connsiteX79" fmla="*/ 4328 w 10000"/>
                <a:gd name="connsiteY79" fmla="*/ 3511 h 10000"/>
                <a:gd name="connsiteX80" fmla="*/ 4318 w 10000"/>
                <a:gd name="connsiteY80" fmla="*/ 4210 h 10000"/>
                <a:gd name="connsiteX81" fmla="*/ 4123 w 10000"/>
                <a:gd name="connsiteY81" fmla="*/ 4252 h 10000"/>
                <a:gd name="connsiteX82" fmla="*/ 4152 w 10000"/>
                <a:gd name="connsiteY82" fmla="*/ 3640 h 10000"/>
                <a:gd name="connsiteX83" fmla="*/ 3679 w 10000"/>
                <a:gd name="connsiteY83" fmla="*/ 3204 h 10000"/>
                <a:gd name="connsiteX84" fmla="*/ 3579 w 10000"/>
                <a:gd name="connsiteY84" fmla="*/ 3333 h 10000"/>
                <a:gd name="connsiteX85" fmla="*/ 3334 w 10000"/>
                <a:gd name="connsiteY85" fmla="*/ 3248 h 10000"/>
                <a:gd name="connsiteX86" fmla="*/ 2782 w 10000"/>
                <a:gd name="connsiteY86" fmla="*/ 3162 h 10000"/>
                <a:gd name="connsiteX87" fmla="*/ 2746 w 10000"/>
                <a:gd name="connsiteY87" fmla="*/ 3003 h 10000"/>
                <a:gd name="connsiteX88" fmla="*/ 3044 w 10000"/>
                <a:gd name="connsiteY88" fmla="*/ 2855 h 10000"/>
                <a:gd name="connsiteX89" fmla="*/ 2903 w 10000"/>
                <a:gd name="connsiteY89" fmla="*/ 2285 h 10000"/>
                <a:gd name="connsiteX90" fmla="*/ 2727 w 10000"/>
                <a:gd name="connsiteY90" fmla="*/ 2200 h 10000"/>
                <a:gd name="connsiteX91" fmla="*/ 2083 w 10000"/>
                <a:gd name="connsiteY91" fmla="*/ 1673 h 10000"/>
                <a:gd name="connsiteX92" fmla="*/ 2013 w 10000"/>
                <a:gd name="connsiteY92" fmla="*/ 1323 h 10000"/>
                <a:gd name="connsiteX93" fmla="*/ 1589 w 10000"/>
                <a:gd name="connsiteY93" fmla="*/ 1005 h 10000"/>
                <a:gd name="connsiteX94" fmla="*/ 1315 w 10000"/>
                <a:gd name="connsiteY94" fmla="*/ 1152 h 10000"/>
                <a:gd name="connsiteX95" fmla="*/ 1454 w 10000"/>
                <a:gd name="connsiteY95" fmla="*/ 613 h 10000"/>
                <a:gd name="connsiteX96" fmla="*/ 1315 w 10000"/>
                <a:gd name="connsiteY96" fmla="*/ 570 h 10000"/>
                <a:gd name="connsiteX97" fmla="*/ 1142 w 10000"/>
                <a:gd name="connsiteY97" fmla="*/ 962 h 10000"/>
                <a:gd name="connsiteX98" fmla="*/ 927 w 10000"/>
                <a:gd name="connsiteY98" fmla="*/ 135 h 10000"/>
                <a:gd name="connsiteX99" fmla="*/ 687 w 10000"/>
                <a:gd name="connsiteY99" fmla="*/ 0 h 10000"/>
                <a:gd name="connsiteX100" fmla="*/ 567 w 10000"/>
                <a:gd name="connsiteY100" fmla="*/ 368 h 10000"/>
                <a:gd name="connsiteX101" fmla="*/ 374 w 10000"/>
                <a:gd name="connsiteY101" fmla="*/ 368 h 10000"/>
                <a:gd name="connsiteX102" fmla="*/ 162 w 10000"/>
                <a:gd name="connsiteY102" fmla="*/ 484 h 10000"/>
                <a:gd name="connsiteX103" fmla="*/ 128 w 10000"/>
                <a:gd name="connsiteY103" fmla="*/ 675 h 10000"/>
                <a:gd name="connsiteX104" fmla="*/ 107 w 10000"/>
                <a:gd name="connsiteY104" fmla="*/ 927 h 10000"/>
                <a:gd name="connsiteX105" fmla="*/ 82 w 10000"/>
                <a:gd name="connsiteY105" fmla="*/ 1091 h 10000"/>
                <a:gd name="connsiteX106" fmla="*/ 140 w 10000"/>
                <a:gd name="connsiteY106" fmla="*/ 1223 h 10000"/>
                <a:gd name="connsiteX107" fmla="*/ 59 w 10000"/>
                <a:gd name="connsiteY107" fmla="*/ 1185 h 10000"/>
                <a:gd name="connsiteX108" fmla="*/ 0 w 10000"/>
                <a:gd name="connsiteY108" fmla="*/ 1531 h 10000"/>
                <a:gd name="connsiteX109" fmla="*/ 69 w 10000"/>
                <a:gd name="connsiteY109" fmla="*/ 1739 h 10000"/>
                <a:gd name="connsiteX110" fmla="*/ 245 w 10000"/>
                <a:gd name="connsiteY110" fmla="*/ 2121 h 10000"/>
                <a:gd name="connsiteX0" fmla="*/ 187 w 9942"/>
                <a:gd name="connsiteY0" fmla="*/ 2121 h 10000"/>
                <a:gd name="connsiteX1" fmla="*/ 207 w 9942"/>
                <a:gd name="connsiteY1" fmla="*/ 2286 h 10000"/>
                <a:gd name="connsiteX2" fmla="*/ 221 w 9942"/>
                <a:gd name="connsiteY2" fmla="*/ 2360 h 10000"/>
                <a:gd name="connsiteX3" fmla="*/ 221 w 9942"/>
                <a:gd name="connsiteY3" fmla="*/ 2593 h 10000"/>
                <a:gd name="connsiteX4" fmla="*/ 207 w 9942"/>
                <a:gd name="connsiteY4" fmla="*/ 3271 h 10000"/>
                <a:gd name="connsiteX5" fmla="*/ 137 w 9942"/>
                <a:gd name="connsiteY5" fmla="*/ 4113 h 10000"/>
                <a:gd name="connsiteX6" fmla="*/ 213 w 9942"/>
                <a:gd name="connsiteY6" fmla="*/ 4655 h 10000"/>
                <a:gd name="connsiteX7" fmla="*/ 1092 w 9942"/>
                <a:gd name="connsiteY7" fmla="*/ 6791 h 10000"/>
                <a:gd name="connsiteX8" fmla="*/ 1539 w 9942"/>
                <a:gd name="connsiteY8" fmla="*/ 7773 h 10000"/>
                <a:gd name="connsiteX9" fmla="*/ 1679 w 9942"/>
                <a:gd name="connsiteY9" fmla="*/ 8066 h 10000"/>
                <a:gd name="connsiteX10" fmla="*/ 1821 w 9942"/>
                <a:gd name="connsiteY10" fmla="*/ 8578 h 10000"/>
                <a:gd name="connsiteX11" fmla="*/ 3076 w 9942"/>
                <a:gd name="connsiteY11" fmla="*/ 9871 h 10000"/>
                <a:gd name="connsiteX12" fmla="*/ 4368 w 9942"/>
                <a:gd name="connsiteY12" fmla="*/ 9938 h 10000"/>
                <a:gd name="connsiteX13" fmla="*/ 5367 w 9942"/>
                <a:gd name="connsiteY13" fmla="*/ 10000 h 10000"/>
                <a:gd name="connsiteX14" fmla="*/ 7377 w 9942"/>
                <a:gd name="connsiteY14" fmla="*/ 9651 h 10000"/>
                <a:gd name="connsiteX15" fmla="*/ 7795 w 9942"/>
                <a:gd name="connsiteY15" fmla="*/ 7684 h 10000"/>
                <a:gd name="connsiteX16" fmla="*/ 8274 w 9942"/>
                <a:gd name="connsiteY16" fmla="*/ 7193 h 10000"/>
                <a:gd name="connsiteX17" fmla="*/ 8090 w 9942"/>
                <a:gd name="connsiteY17" fmla="*/ 6844 h 10000"/>
                <a:gd name="connsiteX18" fmla="*/ 7893 w 9942"/>
                <a:gd name="connsiteY18" fmla="*/ 6752 h 10000"/>
                <a:gd name="connsiteX19" fmla="*/ 7893 w 9942"/>
                <a:gd name="connsiteY19" fmla="*/ 6538 h 10000"/>
                <a:gd name="connsiteX20" fmla="*/ 8274 w 9942"/>
                <a:gd name="connsiteY20" fmla="*/ 6710 h 10000"/>
                <a:gd name="connsiteX21" fmla="*/ 8826 w 9942"/>
                <a:gd name="connsiteY21" fmla="*/ 6232 h 10000"/>
                <a:gd name="connsiteX22" fmla="*/ 8973 w 9942"/>
                <a:gd name="connsiteY22" fmla="*/ 5356 h 10000"/>
                <a:gd name="connsiteX23" fmla="*/ 8486 w 9942"/>
                <a:gd name="connsiteY23" fmla="*/ 5184 h 10000"/>
                <a:gd name="connsiteX24" fmla="*/ 8196 w 9942"/>
                <a:gd name="connsiteY24" fmla="*/ 4963 h 10000"/>
                <a:gd name="connsiteX25" fmla="*/ 8289 w 9942"/>
                <a:gd name="connsiteY25" fmla="*/ 4748 h 10000"/>
                <a:gd name="connsiteX26" fmla="*/ 8585 w 9942"/>
                <a:gd name="connsiteY26" fmla="*/ 5080 h 10000"/>
                <a:gd name="connsiteX27" fmla="*/ 8973 w 9942"/>
                <a:gd name="connsiteY27" fmla="*/ 5037 h 10000"/>
                <a:gd name="connsiteX28" fmla="*/ 9149 w 9942"/>
                <a:gd name="connsiteY28" fmla="*/ 4118 h 10000"/>
                <a:gd name="connsiteX29" fmla="*/ 9304 w 9942"/>
                <a:gd name="connsiteY29" fmla="*/ 4210 h 10000"/>
                <a:gd name="connsiteX30" fmla="*/ 9350 w 9942"/>
                <a:gd name="connsiteY30" fmla="*/ 3989 h 10000"/>
                <a:gd name="connsiteX31" fmla="*/ 9545 w 9942"/>
                <a:gd name="connsiteY31" fmla="*/ 3768 h 10000"/>
                <a:gd name="connsiteX32" fmla="*/ 9545 w 9942"/>
                <a:gd name="connsiteY32" fmla="*/ 4032 h 10000"/>
                <a:gd name="connsiteX33" fmla="*/ 9672 w 9942"/>
                <a:gd name="connsiteY33" fmla="*/ 4032 h 10000"/>
                <a:gd name="connsiteX34" fmla="*/ 9942 w 9942"/>
                <a:gd name="connsiteY34" fmla="*/ 3377 h 10000"/>
                <a:gd name="connsiteX35" fmla="*/ 9942 w 9942"/>
                <a:gd name="connsiteY35" fmla="*/ 2929 h 10000"/>
                <a:gd name="connsiteX36" fmla="*/ 9693 w 9942"/>
                <a:gd name="connsiteY36" fmla="*/ 2592 h 10000"/>
                <a:gd name="connsiteX37" fmla="*/ 9545 w 9942"/>
                <a:gd name="connsiteY37" fmla="*/ 1544 h 10000"/>
                <a:gd name="connsiteX38" fmla="*/ 9226 w 9942"/>
                <a:gd name="connsiteY38" fmla="*/ 1323 h 10000"/>
                <a:gd name="connsiteX39" fmla="*/ 8719 w 9942"/>
                <a:gd name="connsiteY39" fmla="*/ 1544 h 10000"/>
                <a:gd name="connsiteX40" fmla="*/ 8826 w 9942"/>
                <a:gd name="connsiteY40" fmla="*/ 2855 h 10000"/>
                <a:gd name="connsiteX41" fmla="*/ 8740 w 9942"/>
                <a:gd name="connsiteY41" fmla="*/ 3119 h 10000"/>
                <a:gd name="connsiteX42" fmla="*/ 8740 w 9942"/>
                <a:gd name="connsiteY42" fmla="*/ 3419 h 10000"/>
                <a:gd name="connsiteX43" fmla="*/ 8604 w 9942"/>
                <a:gd name="connsiteY43" fmla="*/ 3511 h 10000"/>
                <a:gd name="connsiteX44" fmla="*/ 8399 w 9942"/>
                <a:gd name="connsiteY44" fmla="*/ 3003 h 10000"/>
                <a:gd name="connsiteX45" fmla="*/ 8418 w 9942"/>
                <a:gd name="connsiteY45" fmla="*/ 2463 h 10000"/>
                <a:gd name="connsiteX46" fmla="*/ 8019 w 9942"/>
                <a:gd name="connsiteY46" fmla="*/ 1881 h 10000"/>
                <a:gd name="connsiteX47" fmla="*/ 8000 w 9942"/>
                <a:gd name="connsiteY47" fmla="*/ 2329 h 10000"/>
                <a:gd name="connsiteX48" fmla="*/ 7795 w 9942"/>
                <a:gd name="connsiteY48" fmla="*/ 2243 h 10000"/>
                <a:gd name="connsiteX49" fmla="*/ 7702 w 9942"/>
                <a:gd name="connsiteY49" fmla="*/ 1807 h 10000"/>
                <a:gd name="connsiteX50" fmla="*/ 7514 w 9942"/>
                <a:gd name="connsiteY50" fmla="*/ 1703 h 10000"/>
                <a:gd name="connsiteX51" fmla="*/ 7562 w 9942"/>
                <a:gd name="connsiteY51" fmla="*/ 1152 h 10000"/>
                <a:gd name="connsiteX52" fmla="*/ 6884 w 9942"/>
                <a:gd name="connsiteY52" fmla="*/ 263 h 10000"/>
                <a:gd name="connsiteX53" fmla="*/ 6494 w 9942"/>
                <a:gd name="connsiteY53" fmla="*/ 845 h 10000"/>
                <a:gd name="connsiteX54" fmla="*/ 6514 w 9942"/>
                <a:gd name="connsiteY54" fmla="*/ 1183 h 10000"/>
                <a:gd name="connsiteX55" fmla="*/ 6494 w 9942"/>
                <a:gd name="connsiteY55" fmla="*/ 1807 h 10000"/>
                <a:gd name="connsiteX56" fmla="*/ 6940 w 9942"/>
                <a:gd name="connsiteY56" fmla="*/ 2200 h 10000"/>
                <a:gd name="connsiteX57" fmla="*/ 6920 w 9942"/>
                <a:gd name="connsiteY57" fmla="*/ 2421 h 10000"/>
                <a:gd name="connsiteX58" fmla="*/ 7067 w 9942"/>
                <a:gd name="connsiteY58" fmla="*/ 2678 h 10000"/>
                <a:gd name="connsiteX59" fmla="*/ 7038 w 9942"/>
                <a:gd name="connsiteY59" fmla="*/ 3003 h 10000"/>
                <a:gd name="connsiteX60" fmla="*/ 6813 w 9942"/>
                <a:gd name="connsiteY60" fmla="*/ 3511 h 10000"/>
                <a:gd name="connsiteX61" fmla="*/ 6911 w 9942"/>
                <a:gd name="connsiteY61" fmla="*/ 4118 h 10000"/>
                <a:gd name="connsiteX62" fmla="*/ 6601 w 9942"/>
                <a:gd name="connsiteY62" fmla="*/ 3903 h 10000"/>
                <a:gd name="connsiteX63" fmla="*/ 6594 w 9942"/>
                <a:gd name="connsiteY63" fmla="*/ 3419 h 10000"/>
                <a:gd name="connsiteX64" fmla="*/ 6728 w 9942"/>
                <a:gd name="connsiteY64" fmla="*/ 2929 h 10000"/>
                <a:gd name="connsiteX65" fmla="*/ 6630 w 9942"/>
                <a:gd name="connsiteY65" fmla="*/ 2200 h 10000"/>
                <a:gd name="connsiteX66" fmla="*/ 6409 w 9942"/>
                <a:gd name="connsiteY66" fmla="*/ 2114 h 10000"/>
                <a:gd name="connsiteX67" fmla="*/ 6339 w 9942"/>
                <a:gd name="connsiteY67" fmla="*/ 1807 h 10000"/>
                <a:gd name="connsiteX68" fmla="*/ 6087 w 9942"/>
                <a:gd name="connsiteY68" fmla="*/ 1967 h 10000"/>
                <a:gd name="connsiteX69" fmla="*/ 5979 w 9942"/>
                <a:gd name="connsiteY69" fmla="*/ 2899 h 10000"/>
                <a:gd name="connsiteX70" fmla="*/ 6252 w 9942"/>
                <a:gd name="connsiteY70" fmla="*/ 3291 h 10000"/>
                <a:gd name="connsiteX71" fmla="*/ 5832 w 9942"/>
                <a:gd name="connsiteY71" fmla="*/ 3609 h 10000"/>
                <a:gd name="connsiteX72" fmla="*/ 4912 w 9942"/>
                <a:gd name="connsiteY72" fmla="*/ 3070 h 10000"/>
                <a:gd name="connsiteX73" fmla="*/ 4729 w 9942"/>
                <a:gd name="connsiteY73" fmla="*/ 2634 h 10000"/>
                <a:gd name="connsiteX74" fmla="*/ 4413 w 9942"/>
                <a:gd name="connsiteY74" fmla="*/ 2813 h 10000"/>
                <a:gd name="connsiteX75" fmla="*/ 4687 w 9942"/>
                <a:gd name="connsiteY75" fmla="*/ 3070 h 10000"/>
                <a:gd name="connsiteX76" fmla="*/ 4427 w 9942"/>
                <a:gd name="connsiteY76" fmla="*/ 3119 h 10000"/>
                <a:gd name="connsiteX77" fmla="*/ 4180 w 9942"/>
                <a:gd name="connsiteY77" fmla="*/ 2855 h 10000"/>
                <a:gd name="connsiteX78" fmla="*/ 3980 w 9942"/>
                <a:gd name="connsiteY78" fmla="*/ 2929 h 10000"/>
                <a:gd name="connsiteX79" fmla="*/ 4270 w 9942"/>
                <a:gd name="connsiteY79" fmla="*/ 3511 h 10000"/>
                <a:gd name="connsiteX80" fmla="*/ 4260 w 9942"/>
                <a:gd name="connsiteY80" fmla="*/ 4210 h 10000"/>
                <a:gd name="connsiteX81" fmla="*/ 4065 w 9942"/>
                <a:gd name="connsiteY81" fmla="*/ 4252 h 10000"/>
                <a:gd name="connsiteX82" fmla="*/ 4094 w 9942"/>
                <a:gd name="connsiteY82" fmla="*/ 3640 h 10000"/>
                <a:gd name="connsiteX83" fmla="*/ 3621 w 9942"/>
                <a:gd name="connsiteY83" fmla="*/ 3204 h 10000"/>
                <a:gd name="connsiteX84" fmla="*/ 3521 w 9942"/>
                <a:gd name="connsiteY84" fmla="*/ 3333 h 10000"/>
                <a:gd name="connsiteX85" fmla="*/ 3276 w 9942"/>
                <a:gd name="connsiteY85" fmla="*/ 3248 h 10000"/>
                <a:gd name="connsiteX86" fmla="*/ 2724 w 9942"/>
                <a:gd name="connsiteY86" fmla="*/ 3162 h 10000"/>
                <a:gd name="connsiteX87" fmla="*/ 2688 w 9942"/>
                <a:gd name="connsiteY87" fmla="*/ 3003 h 10000"/>
                <a:gd name="connsiteX88" fmla="*/ 2986 w 9942"/>
                <a:gd name="connsiteY88" fmla="*/ 2855 h 10000"/>
                <a:gd name="connsiteX89" fmla="*/ 2845 w 9942"/>
                <a:gd name="connsiteY89" fmla="*/ 2285 h 10000"/>
                <a:gd name="connsiteX90" fmla="*/ 2669 w 9942"/>
                <a:gd name="connsiteY90" fmla="*/ 2200 h 10000"/>
                <a:gd name="connsiteX91" fmla="*/ 2025 w 9942"/>
                <a:gd name="connsiteY91" fmla="*/ 1673 h 10000"/>
                <a:gd name="connsiteX92" fmla="*/ 1955 w 9942"/>
                <a:gd name="connsiteY92" fmla="*/ 1323 h 10000"/>
                <a:gd name="connsiteX93" fmla="*/ 1531 w 9942"/>
                <a:gd name="connsiteY93" fmla="*/ 1005 h 10000"/>
                <a:gd name="connsiteX94" fmla="*/ 1257 w 9942"/>
                <a:gd name="connsiteY94" fmla="*/ 1152 h 10000"/>
                <a:gd name="connsiteX95" fmla="*/ 1396 w 9942"/>
                <a:gd name="connsiteY95" fmla="*/ 613 h 10000"/>
                <a:gd name="connsiteX96" fmla="*/ 1257 w 9942"/>
                <a:gd name="connsiteY96" fmla="*/ 570 h 10000"/>
                <a:gd name="connsiteX97" fmla="*/ 1084 w 9942"/>
                <a:gd name="connsiteY97" fmla="*/ 962 h 10000"/>
                <a:gd name="connsiteX98" fmla="*/ 869 w 9942"/>
                <a:gd name="connsiteY98" fmla="*/ 135 h 10000"/>
                <a:gd name="connsiteX99" fmla="*/ 629 w 9942"/>
                <a:gd name="connsiteY99" fmla="*/ 0 h 10000"/>
                <a:gd name="connsiteX100" fmla="*/ 509 w 9942"/>
                <a:gd name="connsiteY100" fmla="*/ 368 h 10000"/>
                <a:gd name="connsiteX101" fmla="*/ 316 w 9942"/>
                <a:gd name="connsiteY101" fmla="*/ 368 h 10000"/>
                <a:gd name="connsiteX102" fmla="*/ 104 w 9942"/>
                <a:gd name="connsiteY102" fmla="*/ 484 h 10000"/>
                <a:gd name="connsiteX103" fmla="*/ 70 w 9942"/>
                <a:gd name="connsiteY103" fmla="*/ 675 h 10000"/>
                <a:gd name="connsiteX104" fmla="*/ 49 w 9942"/>
                <a:gd name="connsiteY104" fmla="*/ 927 h 10000"/>
                <a:gd name="connsiteX105" fmla="*/ 24 w 9942"/>
                <a:gd name="connsiteY105" fmla="*/ 1091 h 10000"/>
                <a:gd name="connsiteX106" fmla="*/ 82 w 9942"/>
                <a:gd name="connsiteY106" fmla="*/ 1223 h 10000"/>
                <a:gd name="connsiteX107" fmla="*/ 1 w 9942"/>
                <a:gd name="connsiteY107" fmla="*/ 1185 h 10000"/>
                <a:gd name="connsiteX108" fmla="*/ 453 w 9942"/>
                <a:gd name="connsiteY108" fmla="*/ 1435 h 10000"/>
                <a:gd name="connsiteX109" fmla="*/ 11 w 9942"/>
                <a:gd name="connsiteY109" fmla="*/ 1739 h 10000"/>
                <a:gd name="connsiteX110" fmla="*/ 187 w 9942"/>
                <a:gd name="connsiteY110" fmla="*/ 2121 h 10000"/>
                <a:gd name="connsiteX0" fmla="*/ 188 w 10000"/>
                <a:gd name="connsiteY0" fmla="*/ 2121 h 10000"/>
                <a:gd name="connsiteX1" fmla="*/ 208 w 10000"/>
                <a:gd name="connsiteY1" fmla="*/ 2286 h 10000"/>
                <a:gd name="connsiteX2" fmla="*/ 222 w 10000"/>
                <a:gd name="connsiteY2" fmla="*/ 2360 h 10000"/>
                <a:gd name="connsiteX3" fmla="*/ 222 w 10000"/>
                <a:gd name="connsiteY3" fmla="*/ 2593 h 10000"/>
                <a:gd name="connsiteX4" fmla="*/ 208 w 10000"/>
                <a:gd name="connsiteY4" fmla="*/ 3271 h 10000"/>
                <a:gd name="connsiteX5" fmla="*/ 138 w 10000"/>
                <a:gd name="connsiteY5" fmla="*/ 4113 h 10000"/>
                <a:gd name="connsiteX6" fmla="*/ 214 w 10000"/>
                <a:gd name="connsiteY6" fmla="*/ 4655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188 w 10000"/>
                <a:gd name="connsiteY110" fmla="*/ 2121 h 10000"/>
                <a:gd name="connsiteX0" fmla="*/ 427 w 10000"/>
                <a:gd name="connsiteY0" fmla="*/ 2066 h 10000"/>
                <a:gd name="connsiteX1" fmla="*/ 208 w 10000"/>
                <a:gd name="connsiteY1" fmla="*/ 2286 h 10000"/>
                <a:gd name="connsiteX2" fmla="*/ 222 w 10000"/>
                <a:gd name="connsiteY2" fmla="*/ 2360 h 10000"/>
                <a:gd name="connsiteX3" fmla="*/ 222 w 10000"/>
                <a:gd name="connsiteY3" fmla="*/ 2593 h 10000"/>
                <a:gd name="connsiteX4" fmla="*/ 208 w 10000"/>
                <a:gd name="connsiteY4" fmla="*/ 3271 h 10000"/>
                <a:gd name="connsiteX5" fmla="*/ 138 w 10000"/>
                <a:gd name="connsiteY5" fmla="*/ 4113 h 10000"/>
                <a:gd name="connsiteX6" fmla="*/ 214 w 10000"/>
                <a:gd name="connsiteY6" fmla="*/ 4655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222 w 10000"/>
                <a:gd name="connsiteY2" fmla="*/ 2360 h 10000"/>
                <a:gd name="connsiteX3" fmla="*/ 222 w 10000"/>
                <a:gd name="connsiteY3" fmla="*/ 2593 h 10000"/>
                <a:gd name="connsiteX4" fmla="*/ 208 w 10000"/>
                <a:gd name="connsiteY4" fmla="*/ 3271 h 10000"/>
                <a:gd name="connsiteX5" fmla="*/ 138 w 10000"/>
                <a:gd name="connsiteY5" fmla="*/ 4113 h 10000"/>
                <a:gd name="connsiteX6" fmla="*/ 214 w 10000"/>
                <a:gd name="connsiteY6" fmla="*/ 4655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222 w 10000"/>
                <a:gd name="connsiteY3" fmla="*/ 2593 h 10000"/>
                <a:gd name="connsiteX4" fmla="*/ 208 w 10000"/>
                <a:gd name="connsiteY4" fmla="*/ 3271 h 10000"/>
                <a:gd name="connsiteX5" fmla="*/ 138 w 10000"/>
                <a:gd name="connsiteY5" fmla="*/ 4113 h 10000"/>
                <a:gd name="connsiteX6" fmla="*/ 214 w 10000"/>
                <a:gd name="connsiteY6" fmla="*/ 4655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208 w 10000"/>
                <a:gd name="connsiteY4" fmla="*/ 3271 h 10000"/>
                <a:gd name="connsiteX5" fmla="*/ 138 w 10000"/>
                <a:gd name="connsiteY5" fmla="*/ 4113 h 10000"/>
                <a:gd name="connsiteX6" fmla="*/ 214 w 10000"/>
                <a:gd name="connsiteY6" fmla="*/ 4655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138 w 10000"/>
                <a:gd name="connsiteY5" fmla="*/ 4113 h 10000"/>
                <a:gd name="connsiteX6" fmla="*/ 214 w 10000"/>
                <a:gd name="connsiteY6" fmla="*/ 4655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505 w 10000"/>
                <a:gd name="connsiteY5" fmla="*/ 4113 h 10000"/>
                <a:gd name="connsiteX6" fmla="*/ 214 w 10000"/>
                <a:gd name="connsiteY6" fmla="*/ 4655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505 w 10000"/>
                <a:gd name="connsiteY5" fmla="*/ 4113 h 10000"/>
                <a:gd name="connsiteX6" fmla="*/ 526 w 10000"/>
                <a:gd name="connsiteY6" fmla="*/ 4559 h 10000"/>
                <a:gd name="connsiteX7" fmla="*/ 1098 w 10000"/>
                <a:gd name="connsiteY7" fmla="*/ 6791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505 w 10000"/>
                <a:gd name="connsiteY5" fmla="*/ 4113 h 10000"/>
                <a:gd name="connsiteX6" fmla="*/ 526 w 10000"/>
                <a:gd name="connsiteY6" fmla="*/ 4559 h 10000"/>
                <a:gd name="connsiteX7" fmla="*/ 1538 w 10000"/>
                <a:gd name="connsiteY7" fmla="*/ 6545 h 10000"/>
                <a:gd name="connsiteX8" fmla="*/ 1548 w 10000"/>
                <a:gd name="connsiteY8" fmla="*/ 7773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505 w 10000"/>
                <a:gd name="connsiteY5" fmla="*/ 4113 h 10000"/>
                <a:gd name="connsiteX6" fmla="*/ 526 w 10000"/>
                <a:gd name="connsiteY6" fmla="*/ 4559 h 10000"/>
                <a:gd name="connsiteX7" fmla="*/ 1538 w 10000"/>
                <a:gd name="connsiteY7" fmla="*/ 654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505 w 10000"/>
                <a:gd name="connsiteY5" fmla="*/ 4113 h 10000"/>
                <a:gd name="connsiteX6" fmla="*/ 526 w 10000"/>
                <a:gd name="connsiteY6" fmla="*/ 4559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505 w 10000"/>
                <a:gd name="connsiteY5" fmla="*/ 4113 h 10000"/>
                <a:gd name="connsiteX6" fmla="*/ 1609 w 10000"/>
                <a:gd name="connsiteY6" fmla="*/ 3889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538 w 10000"/>
                <a:gd name="connsiteY4" fmla="*/ 3394 h 10000"/>
                <a:gd name="connsiteX5" fmla="*/ 1423 w 10000"/>
                <a:gd name="connsiteY5" fmla="*/ 3265 h 10000"/>
                <a:gd name="connsiteX6" fmla="*/ 1609 w 10000"/>
                <a:gd name="connsiteY6" fmla="*/ 3889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1272 w 10000"/>
                <a:gd name="connsiteY4" fmla="*/ 3353 h 10000"/>
                <a:gd name="connsiteX5" fmla="*/ 1423 w 10000"/>
                <a:gd name="connsiteY5" fmla="*/ 3265 h 10000"/>
                <a:gd name="connsiteX6" fmla="*/ 1609 w 10000"/>
                <a:gd name="connsiteY6" fmla="*/ 3889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1272 w 10000"/>
                <a:gd name="connsiteY4" fmla="*/ 3353 h 10000"/>
                <a:gd name="connsiteX5" fmla="*/ 1423 w 10000"/>
                <a:gd name="connsiteY5" fmla="*/ 3265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127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525 w 10000"/>
                <a:gd name="connsiteY3" fmla="*/ 2702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516 w 10000"/>
                <a:gd name="connsiteY2" fmla="*/ 2483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483 w 10000"/>
                <a:gd name="connsiteY1" fmla="*/ 2286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427 w 10000"/>
                <a:gd name="connsiteY0" fmla="*/ 2066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427 w 10000"/>
                <a:gd name="connsiteY110" fmla="*/ 2066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424 w 10000"/>
                <a:gd name="connsiteY109" fmla="*/ 176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456 w 10000"/>
                <a:gd name="connsiteY108" fmla="*/ 1435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1689 w 10000"/>
                <a:gd name="connsiteY9" fmla="*/ 8066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2377 w 10000"/>
                <a:gd name="connsiteY9" fmla="*/ 7957 h 10000"/>
                <a:gd name="connsiteX10" fmla="*/ 1832 w 10000"/>
                <a:gd name="connsiteY10" fmla="*/ 8578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245 w 10000"/>
                <a:gd name="connsiteY7" fmla="*/ 5985 h 10000"/>
                <a:gd name="connsiteX8" fmla="*/ 2218 w 10000"/>
                <a:gd name="connsiteY8" fmla="*/ 7486 h 10000"/>
                <a:gd name="connsiteX9" fmla="*/ 2377 w 10000"/>
                <a:gd name="connsiteY9" fmla="*/ 7957 h 10000"/>
                <a:gd name="connsiteX10" fmla="*/ 2649 w 10000"/>
                <a:gd name="connsiteY10" fmla="*/ 8674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218 w 10000"/>
                <a:gd name="connsiteY8" fmla="*/ 7486 h 10000"/>
                <a:gd name="connsiteX9" fmla="*/ 2377 w 10000"/>
                <a:gd name="connsiteY9" fmla="*/ 7957 h 10000"/>
                <a:gd name="connsiteX10" fmla="*/ 2649 w 10000"/>
                <a:gd name="connsiteY10" fmla="*/ 8674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377 w 10000"/>
                <a:gd name="connsiteY9" fmla="*/ 7957 h 10000"/>
                <a:gd name="connsiteX10" fmla="*/ 2649 w 10000"/>
                <a:gd name="connsiteY10" fmla="*/ 8674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2649 w 10000"/>
                <a:gd name="connsiteY10" fmla="*/ 8674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3094 w 10000"/>
                <a:gd name="connsiteY11" fmla="*/ 9871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404 w 10000"/>
                <a:gd name="connsiteY95" fmla="*/ 613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264 w 10000"/>
                <a:gd name="connsiteY94" fmla="*/ 1152 h 10000"/>
                <a:gd name="connsiteX95" fmla="*/ 1175 w 10000"/>
                <a:gd name="connsiteY95" fmla="*/ 1269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540 w 10000"/>
                <a:gd name="connsiteY93" fmla="*/ 1005 h 10000"/>
                <a:gd name="connsiteX94" fmla="*/ 1420 w 10000"/>
                <a:gd name="connsiteY94" fmla="*/ 1494 h 10000"/>
                <a:gd name="connsiteX95" fmla="*/ 1175 w 10000"/>
                <a:gd name="connsiteY95" fmla="*/ 1269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66 w 10000"/>
                <a:gd name="connsiteY92" fmla="*/ 1323 h 10000"/>
                <a:gd name="connsiteX93" fmla="*/ 1705 w 10000"/>
                <a:gd name="connsiteY93" fmla="*/ 1360 h 10000"/>
                <a:gd name="connsiteX94" fmla="*/ 1420 w 10000"/>
                <a:gd name="connsiteY94" fmla="*/ 1494 h 10000"/>
                <a:gd name="connsiteX95" fmla="*/ 1175 w 10000"/>
                <a:gd name="connsiteY95" fmla="*/ 1269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48 w 10000"/>
                <a:gd name="connsiteY92" fmla="*/ 1665 h 10000"/>
                <a:gd name="connsiteX93" fmla="*/ 1705 w 10000"/>
                <a:gd name="connsiteY93" fmla="*/ 1360 h 10000"/>
                <a:gd name="connsiteX94" fmla="*/ 1420 w 10000"/>
                <a:gd name="connsiteY94" fmla="*/ 1494 h 10000"/>
                <a:gd name="connsiteX95" fmla="*/ 1175 w 10000"/>
                <a:gd name="connsiteY95" fmla="*/ 1269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48 w 10000"/>
                <a:gd name="connsiteY92" fmla="*/ 1665 h 10000"/>
                <a:gd name="connsiteX93" fmla="*/ 1677 w 10000"/>
                <a:gd name="connsiteY93" fmla="*/ 1661 h 10000"/>
                <a:gd name="connsiteX94" fmla="*/ 1420 w 10000"/>
                <a:gd name="connsiteY94" fmla="*/ 1494 h 10000"/>
                <a:gd name="connsiteX95" fmla="*/ 1175 w 10000"/>
                <a:gd name="connsiteY95" fmla="*/ 1269 h 10000"/>
                <a:gd name="connsiteX96" fmla="*/ 1264 w 10000"/>
                <a:gd name="connsiteY96" fmla="*/ 57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48 w 10000"/>
                <a:gd name="connsiteY92" fmla="*/ 1665 h 10000"/>
                <a:gd name="connsiteX93" fmla="*/ 1677 w 10000"/>
                <a:gd name="connsiteY93" fmla="*/ 1661 h 10000"/>
                <a:gd name="connsiteX94" fmla="*/ 1420 w 10000"/>
                <a:gd name="connsiteY94" fmla="*/ 1494 h 10000"/>
                <a:gd name="connsiteX95" fmla="*/ 1175 w 10000"/>
                <a:gd name="connsiteY95" fmla="*/ 1269 h 10000"/>
                <a:gd name="connsiteX96" fmla="*/ 1117 w 10000"/>
                <a:gd name="connsiteY96" fmla="*/ 98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82 w 10000"/>
                <a:gd name="connsiteY106" fmla="*/ 1223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48 w 10000"/>
                <a:gd name="connsiteY92" fmla="*/ 1665 h 10000"/>
                <a:gd name="connsiteX93" fmla="*/ 1677 w 10000"/>
                <a:gd name="connsiteY93" fmla="*/ 1661 h 10000"/>
                <a:gd name="connsiteX94" fmla="*/ 1420 w 10000"/>
                <a:gd name="connsiteY94" fmla="*/ 1494 h 10000"/>
                <a:gd name="connsiteX95" fmla="*/ 1175 w 10000"/>
                <a:gd name="connsiteY95" fmla="*/ 1269 h 10000"/>
                <a:gd name="connsiteX96" fmla="*/ 1117 w 10000"/>
                <a:gd name="connsiteY96" fmla="*/ 98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559 w 10000"/>
                <a:gd name="connsiteY106" fmla="*/ 922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48 w 10000"/>
                <a:gd name="connsiteY92" fmla="*/ 1665 h 10000"/>
                <a:gd name="connsiteX93" fmla="*/ 1677 w 10000"/>
                <a:gd name="connsiteY93" fmla="*/ 1661 h 10000"/>
                <a:gd name="connsiteX94" fmla="*/ 1420 w 10000"/>
                <a:gd name="connsiteY94" fmla="*/ 1494 h 10000"/>
                <a:gd name="connsiteX95" fmla="*/ 1175 w 10000"/>
                <a:gd name="connsiteY95" fmla="*/ 1269 h 10000"/>
                <a:gd name="connsiteX96" fmla="*/ 1117 w 10000"/>
                <a:gd name="connsiteY96" fmla="*/ 98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559 w 10000"/>
                <a:gd name="connsiteY106" fmla="*/ 922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78 w 10000"/>
                <a:gd name="connsiteY0" fmla="*/ 2257 h 10000"/>
                <a:gd name="connsiteX1" fmla="*/ 1070 w 10000"/>
                <a:gd name="connsiteY1" fmla="*/ 2505 h 10000"/>
                <a:gd name="connsiteX2" fmla="*/ 1204 w 10000"/>
                <a:gd name="connsiteY2" fmla="*/ 2647 h 10000"/>
                <a:gd name="connsiteX3" fmla="*/ 1534 w 10000"/>
                <a:gd name="connsiteY3" fmla="*/ 2975 h 10000"/>
                <a:gd name="connsiteX4" fmla="*/ 1722 w 10000"/>
                <a:gd name="connsiteY4" fmla="*/ 3353 h 10000"/>
                <a:gd name="connsiteX5" fmla="*/ 1744 w 10000"/>
                <a:gd name="connsiteY5" fmla="*/ 3839 h 10000"/>
                <a:gd name="connsiteX6" fmla="*/ 1994 w 10000"/>
                <a:gd name="connsiteY6" fmla="*/ 4573 h 10000"/>
                <a:gd name="connsiteX7" fmla="*/ 2841 w 10000"/>
                <a:gd name="connsiteY7" fmla="*/ 6286 h 10000"/>
                <a:gd name="connsiteX8" fmla="*/ 2888 w 10000"/>
                <a:gd name="connsiteY8" fmla="*/ 7226 h 10000"/>
                <a:gd name="connsiteX9" fmla="*/ 2918 w 10000"/>
                <a:gd name="connsiteY9" fmla="*/ 7670 h 10000"/>
                <a:gd name="connsiteX10" fmla="*/ 3200 w 10000"/>
                <a:gd name="connsiteY10" fmla="*/ 8291 h 10000"/>
                <a:gd name="connsiteX11" fmla="*/ 4388 w 10000"/>
                <a:gd name="connsiteY11" fmla="*/ 9187 h 10000"/>
                <a:gd name="connsiteX12" fmla="*/ 4393 w 10000"/>
                <a:gd name="connsiteY12" fmla="*/ 9938 h 10000"/>
                <a:gd name="connsiteX13" fmla="*/ 5398 w 10000"/>
                <a:gd name="connsiteY13" fmla="*/ 10000 h 10000"/>
                <a:gd name="connsiteX14" fmla="*/ 7420 w 10000"/>
                <a:gd name="connsiteY14" fmla="*/ 9651 h 10000"/>
                <a:gd name="connsiteX15" fmla="*/ 7840 w 10000"/>
                <a:gd name="connsiteY15" fmla="*/ 7684 h 10000"/>
                <a:gd name="connsiteX16" fmla="*/ 8322 w 10000"/>
                <a:gd name="connsiteY16" fmla="*/ 7193 h 10000"/>
                <a:gd name="connsiteX17" fmla="*/ 8137 w 10000"/>
                <a:gd name="connsiteY17" fmla="*/ 6844 h 10000"/>
                <a:gd name="connsiteX18" fmla="*/ 7939 w 10000"/>
                <a:gd name="connsiteY18" fmla="*/ 6752 h 10000"/>
                <a:gd name="connsiteX19" fmla="*/ 7939 w 10000"/>
                <a:gd name="connsiteY19" fmla="*/ 6538 h 10000"/>
                <a:gd name="connsiteX20" fmla="*/ 8322 w 10000"/>
                <a:gd name="connsiteY20" fmla="*/ 6710 h 10000"/>
                <a:gd name="connsiteX21" fmla="*/ 8877 w 10000"/>
                <a:gd name="connsiteY21" fmla="*/ 6232 h 10000"/>
                <a:gd name="connsiteX22" fmla="*/ 9025 w 10000"/>
                <a:gd name="connsiteY22" fmla="*/ 5356 h 10000"/>
                <a:gd name="connsiteX23" fmla="*/ 8536 w 10000"/>
                <a:gd name="connsiteY23" fmla="*/ 5184 h 10000"/>
                <a:gd name="connsiteX24" fmla="*/ 8244 w 10000"/>
                <a:gd name="connsiteY24" fmla="*/ 4963 h 10000"/>
                <a:gd name="connsiteX25" fmla="*/ 8337 w 10000"/>
                <a:gd name="connsiteY25" fmla="*/ 4748 h 10000"/>
                <a:gd name="connsiteX26" fmla="*/ 8635 w 10000"/>
                <a:gd name="connsiteY26" fmla="*/ 5080 h 10000"/>
                <a:gd name="connsiteX27" fmla="*/ 9025 w 10000"/>
                <a:gd name="connsiteY27" fmla="*/ 5037 h 10000"/>
                <a:gd name="connsiteX28" fmla="*/ 9202 w 10000"/>
                <a:gd name="connsiteY28" fmla="*/ 4118 h 10000"/>
                <a:gd name="connsiteX29" fmla="*/ 9358 w 10000"/>
                <a:gd name="connsiteY29" fmla="*/ 4210 h 10000"/>
                <a:gd name="connsiteX30" fmla="*/ 9405 w 10000"/>
                <a:gd name="connsiteY30" fmla="*/ 3989 h 10000"/>
                <a:gd name="connsiteX31" fmla="*/ 9601 w 10000"/>
                <a:gd name="connsiteY31" fmla="*/ 3768 h 10000"/>
                <a:gd name="connsiteX32" fmla="*/ 9601 w 10000"/>
                <a:gd name="connsiteY32" fmla="*/ 4032 h 10000"/>
                <a:gd name="connsiteX33" fmla="*/ 9728 w 10000"/>
                <a:gd name="connsiteY33" fmla="*/ 4032 h 10000"/>
                <a:gd name="connsiteX34" fmla="*/ 10000 w 10000"/>
                <a:gd name="connsiteY34" fmla="*/ 3377 h 10000"/>
                <a:gd name="connsiteX35" fmla="*/ 10000 w 10000"/>
                <a:gd name="connsiteY35" fmla="*/ 2929 h 10000"/>
                <a:gd name="connsiteX36" fmla="*/ 9750 w 10000"/>
                <a:gd name="connsiteY36" fmla="*/ 2592 h 10000"/>
                <a:gd name="connsiteX37" fmla="*/ 9601 w 10000"/>
                <a:gd name="connsiteY37" fmla="*/ 1544 h 10000"/>
                <a:gd name="connsiteX38" fmla="*/ 9280 w 10000"/>
                <a:gd name="connsiteY38" fmla="*/ 1323 h 10000"/>
                <a:gd name="connsiteX39" fmla="*/ 8770 w 10000"/>
                <a:gd name="connsiteY39" fmla="*/ 1544 h 10000"/>
                <a:gd name="connsiteX40" fmla="*/ 8877 w 10000"/>
                <a:gd name="connsiteY40" fmla="*/ 2855 h 10000"/>
                <a:gd name="connsiteX41" fmla="*/ 8791 w 10000"/>
                <a:gd name="connsiteY41" fmla="*/ 3119 h 10000"/>
                <a:gd name="connsiteX42" fmla="*/ 8791 w 10000"/>
                <a:gd name="connsiteY42" fmla="*/ 3419 h 10000"/>
                <a:gd name="connsiteX43" fmla="*/ 8654 w 10000"/>
                <a:gd name="connsiteY43" fmla="*/ 3511 h 10000"/>
                <a:gd name="connsiteX44" fmla="*/ 8448 w 10000"/>
                <a:gd name="connsiteY44" fmla="*/ 3003 h 10000"/>
                <a:gd name="connsiteX45" fmla="*/ 8467 w 10000"/>
                <a:gd name="connsiteY45" fmla="*/ 2463 h 10000"/>
                <a:gd name="connsiteX46" fmla="*/ 8066 w 10000"/>
                <a:gd name="connsiteY46" fmla="*/ 1881 h 10000"/>
                <a:gd name="connsiteX47" fmla="*/ 8047 w 10000"/>
                <a:gd name="connsiteY47" fmla="*/ 2329 h 10000"/>
                <a:gd name="connsiteX48" fmla="*/ 7840 w 10000"/>
                <a:gd name="connsiteY48" fmla="*/ 2243 h 10000"/>
                <a:gd name="connsiteX49" fmla="*/ 7747 w 10000"/>
                <a:gd name="connsiteY49" fmla="*/ 1807 h 10000"/>
                <a:gd name="connsiteX50" fmla="*/ 7558 w 10000"/>
                <a:gd name="connsiteY50" fmla="*/ 1703 h 10000"/>
                <a:gd name="connsiteX51" fmla="*/ 7606 w 10000"/>
                <a:gd name="connsiteY51" fmla="*/ 1152 h 10000"/>
                <a:gd name="connsiteX52" fmla="*/ 6924 w 10000"/>
                <a:gd name="connsiteY52" fmla="*/ 263 h 10000"/>
                <a:gd name="connsiteX53" fmla="*/ 6532 w 10000"/>
                <a:gd name="connsiteY53" fmla="*/ 845 h 10000"/>
                <a:gd name="connsiteX54" fmla="*/ 6552 w 10000"/>
                <a:gd name="connsiteY54" fmla="*/ 1183 h 10000"/>
                <a:gd name="connsiteX55" fmla="*/ 6532 w 10000"/>
                <a:gd name="connsiteY55" fmla="*/ 1807 h 10000"/>
                <a:gd name="connsiteX56" fmla="*/ 6980 w 10000"/>
                <a:gd name="connsiteY56" fmla="*/ 2200 h 10000"/>
                <a:gd name="connsiteX57" fmla="*/ 6960 w 10000"/>
                <a:gd name="connsiteY57" fmla="*/ 2421 h 10000"/>
                <a:gd name="connsiteX58" fmla="*/ 7108 w 10000"/>
                <a:gd name="connsiteY58" fmla="*/ 2678 h 10000"/>
                <a:gd name="connsiteX59" fmla="*/ 7079 w 10000"/>
                <a:gd name="connsiteY59" fmla="*/ 3003 h 10000"/>
                <a:gd name="connsiteX60" fmla="*/ 6853 w 10000"/>
                <a:gd name="connsiteY60" fmla="*/ 3511 h 10000"/>
                <a:gd name="connsiteX61" fmla="*/ 6951 w 10000"/>
                <a:gd name="connsiteY61" fmla="*/ 4118 h 10000"/>
                <a:gd name="connsiteX62" fmla="*/ 6640 w 10000"/>
                <a:gd name="connsiteY62" fmla="*/ 3903 h 10000"/>
                <a:gd name="connsiteX63" fmla="*/ 6632 w 10000"/>
                <a:gd name="connsiteY63" fmla="*/ 3419 h 10000"/>
                <a:gd name="connsiteX64" fmla="*/ 6767 w 10000"/>
                <a:gd name="connsiteY64" fmla="*/ 2929 h 10000"/>
                <a:gd name="connsiteX65" fmla="*/ 6669 w 10000"/>
                <a:gd name="connsiteY65" fmla="*/ 2200 h 10000"/>
                <a:gd name="connsiteX66" fmla="*/ 6446 w 10000"/>
                <a:gd name="connsiteY66" fmla="*/ 2114 h 10000"/>
                <a:gd name="connsiteX67" fmla="*/ 6376 w 10000"/>
                <a:gd name="connsiteY67" fmla="*/ 1807 h 10000"/>
                <a:gd name="connsiteX68" fmla="*/ 6123 w 10000"/>
                <a:gd name="connsiteY68" fmla="*/ 1967 h 10000"/>
                <a:gd name="connsiteX69" fmla="*/ 6014 w 10000"/>
                <a:gd name="connsiteY69" fmla="*/ 2899 h 10000"/>
                <a:gd name="connsiteX70" fmla="*/ 6288 w 10000"/>
                <a:gd name="connsiteY70" fmla="*/ 3291 h 10000"/>
                <a:gd name="connsiteX71" fmla="*/ 5866 w 10000"/>
                <a:gd name="connsiteY71" fmla="*/ 3609 h 10000"/>
                <a:gd name="connsiteX72" fmla="*/ 4941 w 10000"/>
                <a:gd name="connsiteY72" fmla="*/ 3070 h 10000"/>
                <a:gd name="connsiteX73" fmla="*/ 4757 w 10000"/>
                <a:gd name="connsiteY73" fmla="*/ 2634 h 10000"/>
                <a:gd name="connsiteX74" fmla="*/ 4439 w 10000"/>
                <a:gd name="connsiteY74" fmla="*/ 2813 h 10000"/>
                <a:gd name="connsiteX75" fmla="*/ 4714 w 10000"/>
                <a:gd name="connsiteY75" fmla="*/ 3070 h 10000"/>
                <a:gd name="connsiteX76" fmla="*/ 4453 w 10000"/>
                <a:gd name="connsiteY76" fmla="*/ 3119 h 10000"/>
                <a:gd name="connsiteX77" fmla="*/ 4204 w 10000"/>
                <a:gd name="connsiteY77" fmla="*/ 2855 h 10000"/>
                <a:gd name="connsiteX78" fmla="*/ 4003 w 10000"/>
                <a:gd name="connsiteY78" fmla="*/ 2929 h 10000"/>
                <a:gd name="connsiteX79" fmla="*/ 4295 w 10000"/>
                <a:gd name="connsiteY79" fmla="*/ 3511 h 10000"/>
                <a:gd name="connsiteX80" fmla="*/ 4285 w 10000"/>
                <a:gd name="connsiteY80" fmla="*/ 4210 h 10000"/>
                <a:gd name="connsiteX81" fmla="*/ 4089 w 10000"/>
                <a:gd name="connsiteY81" fmla="*/ 4252 h 10000"/>
                <a:gd name="connsiteX82" fmla="*/ 4118 w 10000"/>
                <a:gd name="connsiteY82" fmla="*/ 3640 h 10000"/>
                <a:gd name="connsiteX83" fmla="*/ 3642 w 10000"/>
                <a:gd name="connsiteY83" fmla="*/ 3204 h 10000"/>
                <a:gd name="connsiteX84" fmla="*/ 3542 w 10000"/>
                <a:gd name="connsiteY84" fmla="*/ 3333 h 10000"/>
                <a:gd name="connsiteX85" fmla="*/ 3295 w 10000"/>
                <a:gd name="connsiteY85" fmla="*/ 3248 h 10000"/>
                <a:gd name="connsiteX86" fmla="*/ 2740 w 10000"/>
                <a:gd name="connsiteY86" fmla="*/ 3162 h 10000"/>
                <a:gd name="connsiteX87" fmla="*/ 2704 w 10000"/>
                <a:gd name="connsiteY87" fmla="*/ 3003 h 10000"/>
                <a:gd name="connsiteX88" fmla="*/ 3003 w 10000"/>
                <a:gd name="connsiteY88" fmla="*/ 2855 h 10000"/>
                <a:gd name="connsiteX89" fmla="*/ 2862 w 10000"/>
                <a:gd name="connsiteY89" fmla="*/ 2285 h 10000"/>
                <a:gd name="connsiteX90" fmla="*/ 2685 w 10000"/>
                <a:gd name="connsiteY90" fmla="*/ 2200 h 10000"/>
                <a:gd name="connsiteX91" fmla="*/ 2037 w 10000"/>
                <a:gd name="connsiteY91" fmla="*/ 1673 h 10000"/>
                <a:gd name="connsiteX92" fmla="*/ 1948 w 10000"/>
                <a:gd name="connsiteY92" fmla="*/ 1665 h 10000"/>
                <a:gd name="connsiteX93" fmla="*/ 1677 w 10000"/>
                <a:gd name="connsiteY93" fmla="*/ 1661 h 10000"/>
                <a:gd name="connsiteX94" fmla="*/ 1420 w 10000"/>
                <a:gd name="connsiteY94" fmla="*/ 1494 h 10000"/>
                <a:gd name="connsiteX95" fmla="*/ 1175 w 10000"/>
                <a:gd name="connsiteY95" fmla="*/ 1269 h 10000"/>
                <a:gd name="connsiteX96" fmla="*/ 1117 w 10000"/>
                <a:gd name="connsiteY96" fmla="*/ 980 h 10000"/>
                <a:gd name="connsiteX97" fmla="*/ 1090 w 10000"/>
                <a:gd name="connsiteY97" fmla="*/ 962 h 10000"/>
                <a:gd name="connsiteX98" fmla="*/ 874 w 10000"/>
                <a:gd name="connsiteY98" fmla="*/ 135 h 10000"/>
                <a:gd name="connsiteX99" fmla="*/ 633 w 10000"/>
                <a:gd name="connsiteY99" fmla="*/ 0 h 10000"/>
                <a:gd name="connsiteX100" fmla="*/ 512 w 10000"/>
                <a:gd name="connsiteY100" fmla="*/ 368 h 10000"/>
                <a:gd name="connsiteX101" fmla="*/ 318 w 10000"/>
                <a:gd name="connsiteY101" fmla="*/ 368 h 10000"/>
                <a:gd name="connsiteX102" fmla="*/ 105 w 10000"/>
                <a:gd name="connsiteY102" fmla="*/ 484 h 10000"/>
                <a:gd name="connsiteX103" fmla="*/ 70 w 10000"/>
                <a:gd name="connsiteY103" fmla="*/ 675 h 10000"/>
                <a:gd name="connsiteX104" fmla="*/ 49 w 10000"/>
                <a:gd name="connsiteY104" fmla="*/ 927 h 10000"/>
                <a:gd name="connsiteX105" fmla="*/ 24 w 10000"/>
                <a:gd name="connsiteY105" fmla="*/ 1091 h 10000"/>
                <a:gd name="connsiteX106" fmla="*/ 632 w 10000"/>
                <a:gd name="connsiteY106" fmla="*/ 949 h 10000"/>
                <a:gd name="connsiteX107" fmla="*/ 1 w 10000"/>
                <a:gd name="connsiteY107" fmla="*/ 1185 h 10000"/>
                <a:gd name="connsiteX108" fmla="*/ 640 w 10000"/>
                <a:gd name="connsiteY108" fmla="*/ 1408 h 10000"/>
                <a:gd name="connsiteX109" fmla="*/ 892 w 10000"/>
                <a:gd name="connsiteY109" fmla="*/ 2026 h 10000"/>
                <a:gd name="connsiteX110" fmla="*/ 978 w 10000"/>
                <a:gd name="connsiteY110" fmla="*/ 2257 h 10000"/>
                <a:gd name="connsiteX0" fmla="*/ 954 w 9976"/>
                <a:gd name="connsiteY0" fmla="*/ 2257 h 10000"/>
                <a:gd name="connsiteX1" fmla="*/ 1046 w 9976"/>
                <a:gd name="connsiteY1" fmla="*/ 2505 h 10000"/>
                <a:gd name="connsiteX2" fmla="*/ 1180 w 9976"/>
                <a:gd name="connsiteY2" fmla="*/ 2647 h 10000"/>
                <a:gd name="connsiteX3" fmla="*/ 1510 w 9976"/>
                <a:gd name="connsiteY3" fmla="*/ 2975 h 10000"/>
                <a:gd name="connsiteX4" fmla="*/ 1698 w 9976"/>
                <a:gd name="connsiteY4" fmla="*/ 3353 h 10000"/>
                <a:gd name="connsiteX5" fmla="*/ 1720 w 9976"/>
                <a:gd name="connsiteY5" fmla="*/ 3839 h 10000"/>
                <a:gd name="connsiteX6" fmla="*/ 1970 w 9976"/>
                <a:gd name="connsiteY6" fmla="*/ 4573 h 10000"/>
                <a:gd name="connsiteX7" fmla="*/ 2817 w 9976"/>
                <a:gd name="connsiteY7" fmla="*/ 6286 h 10000"/>
                <a:gd name="connsiteX8" fmla="*/ 2864 w 9976"/>
                <a:gd name="connsiteY8" fmla="*/ 7226 h 10000"/>
                <a:gd name="connsiteX9" fmla="*/ 2894 w 9976"/>
                <a:gd name="connsiteY9" fmla="*/ 7670 h 10000"/>
                <a:gd name="connsiteX10" fmla="*/ 3176 w 9976"/>
                <a:gd name="connsiteY10" fmla="*/ 8291 h 10000"/>
                <a:gd name="connsiteX11" fmla="*/ 4364 w 9976"/>
                <a:gd name="connsiteY11" fmla="*/ 9187 h 10000"/>
                <a:gd name="connsiteX12" fmla="*/ 4369 w 9976"/>
                <a:gd name="connsiteY12" fmla="*/ 9938 h 10000"/>
                <a:gd name="connsiteX13" fmla="*/ 5374 w 9976"/>
                <a:gd name="connsiteY13" fmla="*/ 10000 h 10000"/>
                <a:gd name="connsiteX14" fmla="*/ 7396 w 9976"/>
                <a:gd name="connsiteY14" fmla="*/ 9651 h 10000"/>
                <a:gd name="connsiteX15" fmla="*/ 7816 w 9976"/>
                <a:gd name="connsiteY15" fmla="*/ 7684 h 10000"/>
                <a:gd name="connsiteX16" fmla="*/ 8298 w 9976"/>
                <a:gd name="connsiteY16" fmla="*/ 7193 h 10000"/>
                <a:gd name="connsiteX17" fmla="*/ 8113 w 9976"/>
                <a:gd name="connsiteY17" fmla="*/ 6844 h 10000"/>
                <a:gd name="connsiteX18" fmla="*/ 7915 w 9976"/>
                <a:gd name="connsiteY18" fmla="*/ 6752 h 10000"/>
                <a:gd name="connsiteX19" fmla="*/ 7915 w 9976"/>
                <a:gd name="connsiteY19" fmla="*/ 6538 h 10000"/>
                <a:gd name="connsiteX20" fmla="*/ 8298 w 9976"/>
                <a:gd name="connsiteY20" fmla="*/ 6710 h 10000"/>
                <a:gd name="connsiteX21" fmla="*/ 8853 w 9976"/>
                <a:gd name="connsiteY21" fmla="*/ 6232 h 10000"/>
                <a:gd name="connsiteX22" fmla="*/ 9001 w 9976"/>
                <a:gd name="connsiteY22" fmla="*/ 5356 h 10000"/>
                <a:gd name="connsiteX23" fmla="*/ 8512 w 9976"/>
                <a:gd name="connsiteY23" fmla="*/ 5184 h 10000"/>
                <a:gd name="connsiteX24" fmla="*/ 8220 w 9976"/>
                <a:gd name="connsiteY24" fmla="*/ 4963 h 10000"/>
                <a:gd name="connsiteX25" fmla="*/ 8313 w 9976"/>
                <a:gd name="connsiteY25" fmla="*/ 4748 h 10000"/>
                <a:gd name="connsiteX26" fmla="*/ 8611 w 9976"/>
                <a:gd name="connsiteY26" fmla="*/ 5080 h 10000"/>
                <a:gd name="connsiteX27" fmla="*/ 9001 w 9976"/>
                <a:gd name="connsiteY27" fmla="*/ 5037 h 10000"/>
                <a:gd name="connsiteX28" fmla="*/ 9178 w 9976"/>
                <a:gd name="connsiteY28" fmla="*/ 4118 h 10000"/>
                <a:gd name="connsiteX29" fmla="*/ 9334 w 9976"/>
                <a:gd name="connsiteY29" fmla="*/ 4210 h 10000"/>
                <a:gd name="connsiteX30" fmla="*/ 9381 w 9976"/>
                <a:gd name="connsiteY30" fmla="*/ 3989 h 10000"/>
                <a:gd name="connsiteX31" fmla="*/ 9577 w 9976"/>
                <a:gd name="connsiteY31" fmla="*/ 3768 h 10000"/>
                <a:gd name="connsiteX32" fmla="*/ 9577 w 9976"/>
                <a:gd name="connsiteY32" fmla="*/ 4032 h 10000"/>
                <a:gd name="connsiteX33" fmla="*/ 9704 w 9976"/>
                <a:gd name="connsiteY33" fmla="*/ 4032 h 10000"/>
                <a:gd name="connsiteX34" fmla="*/ 9976 w 9976"/>
                <a:gd name="connsiteY34" fmla="*/ 3377 h 10000"/>
                <a:gd name="connsiteX35" fmla="*/ 9976 w 9976"/>
                <a:gd name="connsiteY35" fmla="*/ 2929 h 10000"/>
                <a:gd name="connsiteX36" fmla="*/ 9726 w 9976"/>
                <a:gd name="connsiteY36" fmla="*/ 2592 h 10000"/>
                <a:gd name="connsiteX37" fmla="*/ 9577 w 9976"/>
                <a:gd name="connsiteY37" fmla="*/ 1544 h 10000"/>
                <a:gd name="connsiteX38" fmla="*/ 9256 w 9976"/>
                <a:gd name="connsiteY38" fmla="*/ 1323 h 10000"/>
                <a:gd name="connsiteX39" fmla="*/ 8746 w 9976"/>
                <a:gd name="connsiteY39" fmla="*/ 1544 h 10000"/>
                <a:gd name="connsiteX40" fmla="*/ 8853 w 9976"/>
                <a:gd name="connsiteY40" fmla="*/ 2855 h 10000"/>
                <a:gd name="connsiteX41" fmla="*/ 8767 w 9976"/>
                <a:gd name="connsiteY41" fmla="*/ 3119 h 10000"/>
                <a:gd name="connsiteX42" fmla="*/ 8767 w 9976"/>
                <a:gd name="connsiteY42" fmla="*/ 3419 h 10000"/>
                <a:gd name="connsiteX43" fmla="*/ 8630 w 9976"/>
                <a:gd name="connsiteY43" fmla="*/ 3511 h 10000"/>
                <a:gd name="connsiteX44" fmla="*/ 8424 w 9976"/>
                <a:gd name="connsiteY44" fmla="*/ 3003 h 10000"/>
                <a:gd name="connsiteX45" fmla="*/ 8443 w 9976"/>
                <a:gd name="connsiteY45" fmla="*/ 2463 h 10000"/>
                <a:gd name="connsiteX46" fmla="*/ 8042 w 9976"/>
                <a:gd name="connsiteY46" fmla="*/ 1881 h 10000"/>
                <a:gd name="connsiteX47" fmla="*/ 8023 w 9976"/>
                <a:gd name="connsiteY47" fmla="*/ 2329 h 10000"/>
                <a:gd name="connsiteX48" fmla="*/ 7816 w 9976"/>
                <a:gd name="connsiteY48" fmla="*/ 2243 h 10000"/>
                <a:gd name="connsiteX49" fmla="*/ 7723 w 9976"/>
                <a:gd name="connsiteY49" fmla="*/ 1807 h 10000"/>
                <a:gd name="connsiteX50" fmla="*/ 7534 w 9976"/>
                <a:gd name="connsiteY50" fmla="*/ 1703 h 10000"/>
                <a:gd name="connsiteX51" fmla="*/ 7582 w 9976"/>
                <a:gd name="connsiteY51" fmla="*/ 1152 h 10000"/>
                <a:gd name="connsiteX52" fmla="*/ 6900 w 9976"/>
                <a:gd name="connsiteY52" fmla="*/ 263 h 10000"/>
                <a:gd name="connsiteX53" fmla="*/ 6508 w 9976"/>
                <a:gd name="connsiteY53" fmla="*/ 845 h 10000"/>
                <a:gd name="connsiteX54" fmla="*/ 6528 w 9976"/>
                <a:gd name="connsiteY54" fmla="*/ 1183 h 10000"/>
                <a:gd name="connsiteX55" fmla="*/ 6508 w 9976"/>
                <a:gd name="connsiteY55" fmla="*/ 1807 h 10000"/>
                <a:gd name="connsiteX56" fmla="*/ 6956 w 9976"/>
                <a:gd name="connsiteY56" fmla="*/ 2200 h 10000"/>
                <a:gd name="connsiteX57" fmla="*/ 6936 w 9976"/>
                <a:gd name="connsiteY57" fmla="*/ 2421 h 10000"/>
                <a:gd name="connsiteX58" fmla="*/ 7084 w 9976"/>
                <a:gd name="connsiteY58" fmla="*/ 2678 h 10000"/>
                <a:gd name="connsiteX59" fmla="*/ 7055 w 9976"/>
                <a:gd name="connsiteY59" fmla="*/ 3003 h 10000"/>
                <a:gd name="connsiteX60" fmla="*/ 6829 w 9976"/>
                <a:gd name="connsiteY60" fmla="*/ 3511 h 10000"/>
                <a:gd name="connsiteX61" fmla="*/ 6927 w 9976"/>
                <a:gd name="connsiteY61" fmla="*/ 4118 h 10000"/>
                <a:gd name="connsiteX62" fmla="*/ 6616 w 9976"/>
                <a:gd name="connsiteY62" fmla="*/ 3903 h 10000"/>
                <a:gd name="connsiteX63" fmla="*/ 6608 w 9976"/>
                <a:gd name="connsiteY63" fmla="*/ 3419 h 10000"/>
                <a:gd name="connsiteX64" fmla="*/ 6743 w 9976"/>
                <a:gd name="connsiteY64" fmla="*/ 2929 h 10000"/>
                <a:gd name="connsiteX65" fmla="*/ 6645 w 9976"/>
                <a:gd name="connsiteY65" fmla="*/ 2200 h 10000"/>
                <a:gd name="connsiteX66" fmla="*/ 6422 w 9976"/>
                <a:gd name="connsiteY66" fmla="*/ 2114 h 10000"/>
                <a:gd name="connsiteX67" fmla="*/ 6352 w 9976"/>
                <a:gd name="connsiteY67" fmla="*/ 1807 h 10000"/>
                <a:gd name="connsiteX68" fmla="*/ 6099 w 9976"/>
                <a:gd name="connsiteY68" fmla="*/ 1967 h 10000"/>
                <a:gd name="connsiteX69" fmla="*/ 5990 w 9976"/>
                <a:gd name="connsiteY69" fmla="*/ 2899 h 10000"/>
                <a:gd name="connsiteX70" fmla="*/ 6264 w 9976"/>
                <a:gd name="connsiteY70" fmla="*/ 3291 h 10000"/>
                <a:gd name="connsiteX71" fmla="*/ 5842 w 9976"/>
                <a:gd name="connsiteY71" fmla="*/ 3609 h 10000"/>
                <a:gd name="connsiteX72" fmla="*/ 4917 w 9976"/>
                <a:gd name="connsiteY72" fmla="*/ 3070 h 10000"/>
                <a:gd name="connsiteX73" fmla="*/ 4733 w 9976"/>
                <a:gd name="connsiteY73" fmla="*/ 2634 h 10000"/>
                <a:gd name="connsiteX74" fmla="*/ 4415 w 9976"/>
                <a:gd name="connsiteY74" fmla="*/ 2813 h 10000"/>
                <a:gd name="connsiteX75" fmla="*/ 4690 w 9976"/>
                <a:gd name="connsiteY75" fmla="*/ 3070 h 10000"/>
                <a:gd name="connsiteX76" fmla="*/ 4429 w 9976"/>
                <a:gd name="connsiteY76" fmla="*/ 3119 h 10000"/>
                <a:gd name="connsiteX77" fmla="*/ 4180 w 9976"/>
                <a:gd name="connsiteY77" fmla="*/ 2855 h 10000"/>
                <a:gd name="connsiteX78" fmla="*/ 3979 w 9976"/>
                <a:gd name="connsiteY78" fmla="*/ 2929 h 10000"/>
                <a:gd name="connsiteX79" fmla="*/ 4271 w 9976"/>
                <a:gd name="connsiteY79" fmla="*/ 3511 h 10000"/>
                <a:gd name="connsiteX80" fmla="*/ 4261 w 9976"/>
                <a:gd name="connsiteY80" fmla="*/ 4210 h 10000"/>
                <a:gd name="connsiteX81" fmla="*/ 4065 w 9976"/>
                <a:gd name="connsiteY81" fmla="*/ 4252 h 10000"/>
                <a:gd name="connsiteX82" fmla="*/ 4094 w 9976"/>
                <a:gd name="connsiteY82" fmla="*/ 3640 h 10000"/>
                <a:gd name="connsiteX83" fmla="*/ 3618 w 9976"/>
                <a:gd name="connsiteY83" fmla="*/ 3204 h 10000"/>
                <a:gd name="connsiteX84" fmla="*/ 3518 w 9976"/>
                <a:gd name="connsiteY84" fmla="*/ 3333 h 10000"/>
                <a:gd name="connsiteX85" fmla="*/ 3271 w 9976"/>
                <a:gd name="connsiteY85" fmla="*/ 3248 h 10000"/>
                <a:gd name="connsiteX86" fmla="*/ 2716 w 9976"/>
                <a:gd name="connsiteY86" fmla="*/ 3162 h 10000"/>
                <a:gd name="connsiteX87" fmla="*/ 2680 w 9976"/>
                <a:gd name="connsiteY87" fmla="*/ 3003 h 10000"/>
                <a:gd name="connsiteX88" fmla="*/ 2979 w 9976"/>
                <a:gd name="connsiteY88" fmla="*/ 2855 h 10000"/>
                <a:gd name="connsiteX89" fmla="*/ 2838 w 9976"/>
                <a:gd name="connsiteY89" fmla="*/ 2285 h 10000"/>
                <a:gd name="connsiteX90" fmla="*/ 2661 w 9976"/>
                <a:gd name="connsiteY90" fmla="*/ 2200 h 10000"/>
                <a:gd name="connsiteX91" fmla="*/ 2013 w 9976"/>
                <a:gd name="connsiteY91" fmla="*/ 1673 h 10000"/>
                <a:gd name="connsiteX92" fmla="*/ 1924 w 9976"/>
                <a:gd name="connsiteY92" fmla="*/ 1665 h 10000"/>
                <a:gd name="connsiteX93" fmla="*/ 1653 w 9976"/>
                <a:gd name="connsiteY93" fmla="*/ 1661 h 10000"/>
                <a:gd name="connsiteX94" fmla="*/ 1396 w 9976"/>
                <a:gd name="connsiteY94" fmla="*/ 1494 h 10000"/>
                <a:gd name="connsiteX95" fmla="*/ 1151 w 9976"/>
                <a:gd name="connsiteY95" fmla="*/ 1269 h 10000"/>
                <a:gd name="connsiteX96" fmla="*/ 1093 w 9976"/>
                <a:gd name="connsiteY96" fmla="*/ 980 h 10000"/>
                <a:gd name="connsiteX97" fmla="*/ 1066 w 9976"/>
                <a:gd name="connsiteY97" fmla="*/ 962 h 10000"/>
                <a:gd name="connsiteX98" fmla="*/ 850 w 9976"/>
                <a:gd name="connsiteY98" fmla="*/ 135 h 10000"/>
                <a:gd name="connsiteX99" fmla="*/ 609 w 9976"/>
                <a:gd name="connsiteY99" fmla="*/ 0 h 10000"/>
                <a:gd name="connsiteX100" fmla="*/ 488 w 9976"/>
                <a:gd name="connsiteY100" fmla="*/ 368 h 10000"/>
                <a:gd name="connsiteX101" fmla="*/ 294 w 9976"/>
                <a:gd name="connsiteY101" fmla="*/ 368 h 10000"/>
                <a:gd name="connsiteX102" fmla="*/ 81 w 9976"/>
                <a:gd name="connsiteY102" fmla="*/ 484 h 10000"/>
                <a:gd name="connsiteX103" fmla="*/ 46 w 9976"/>
                <a:gd name="connsiteY103" fmla="*/ 675 h 10000"/>
                <a:gd name="connsiteX104" fmla="*/ 25 w 9976"/>
                <a:gd name="connsiteY104" fmla="*/ 927 h 10000"/>
                <a:gd name="connsiteX105" fmla="*/ 0 w 9976"/>
                <a:gd name="connsiteY105" fmla="*/ 1091 h 10000"/>
                <a:gd name="connsiteX106" fmla="*/ 608 w 9976"/>
                <a:gd name="connsiteY106" fmla="*/ 949 h 10000"/>
                <a:gd name="connsiteX107" fmla="*/ 766 w 9976"/>
                <a:gd name="connsiteY107" fmla="*/ 857 h 10000"/>
                <a:gd name="connsiteX108" fmla="*/ 616 w 9976"/>
                <a:gd name="connsiteY108" fmla="*/ 1408 h 10000"/>
                <a:gd name="connsiteX109" fmla="*/ 868 w 9976"/>
                <a:gd name="connsiteY109" fmla="*/ 2026 h 10000"/>
                <a:gd name="connsiteX110" fmla="*/ 954 w 9976"/>
                <a:gd name="connsiteY110" fmla="*/ 2257 h 10000"/>
                <a:gd name="connsiteX0" fmla="*/ 956 w 10000"/>
                <a:gd name="connsiteY0" fmla="*/ 2257 h 10000"/>
                <a:gd name="connsiteX1" fmla="*/ 1049 w 10000"/>
                <a:gd name="connsiteY1" fmla="*/ 2505 h 10000"/>
                <a:gd name="connsiteX2" fmla="*/ 1183 w 10000"/>
                <a:gd name="connsiteY2" fmla="*/ 2647 h 10000"/>
                <a:gd name="connsiteX3" fmla="*/ 1514 w 10000"/>
                <a:gd name="connsiteY3" fmla="*/ 2975 h 10000"/>
                <a:gd name="connsiteX4" fmla="*/ 1702 w 10000"/>
                <a:gd name="connsiteY4" fmla="*/ 3353 h 10000"/>
                <a:gd name="connsiteX5" fmla="*/ 1724 w 10000"/>
                <a:gd name="connsiteY5" fmla="*/ 3839 h 10000"/>
                <a:gd name="connsiteX6" fmla="*/ 1975 w 10000"/>
                <a:gd name="connsiteY6" fmla="*/ 4573 h 10000"/>
                <a:gd name="connsiteX7" fmla="*/ 2824 w 10000"/>
                <a:gd name="connsiteY7" fmla="*/ 6286 h 10000"/>
                <a:gd name="connsiteX8" fmla="*/ 2871 w 10000"/>
                <a:gd name="connsiteY8" fmla="*/ 7226 h 10000"/>
                <a:gd name="connsiteX9" fmla="*/ 2901 w 10000"/>
                <a:gd name="connsiteY9" fmla="*/ 7670 h 10000"/>
                <a:gd name="connsiteX10" fmla="*/ 3184 w 10000"/>
                <a:gd name="connsiteY10" fmla="*/ 8291 h 10000"/>
                <a:gd name="connsiteX11" fmla="*/ 4374 w 10000"/>
                <a:gd name="connsiteY11" fmla="*/ 9187 h 10000"/>
                <a:gd name="connsiteX12" fmla="*/ 4380 w 10000"/>
                <a:gd name="connsiteY12" fmla="*/ 9938 h 10000"/>
                <a:gd name="connsiteX13" fmla="*/ 5387 w 10000"/>
                <a:gd name="connsiteY13" fmla="*/ 10000 h 10000"/>
                <a:gd name="connsiteX14" fmla="*/ 7414 w 10000"/>
                <a:gd name="connsiteY14" fmla="*/ 9651 h 10000"/>
                <a:gd name="connsiteX15" fmla="*/ 7835 w 10000"/>
                <a:gd name="connsiteY15" fmla="*/ 7684 h 10000"/>
                <a:gd name="connsiteX16" fmla="*/ 8318 w 10000"/>
                <a:gd name="connsiteY16" fmla="*/ 7193 h 10000"/>
                <a:gd name="connsiteX17" fmla="*/ 8133 w 10000"/>
                <a:gd name="connsiteY17" fmla="*/ 6844 h 10000"/>
                <a:gd name="connsiteX18" fmla="*/ 7934 w 10000"/>
                <a:gd name="connsiteY18" fmla="*/ 6752 h 10000"/>
                <a:gd name="connsiteX19" fmla="*/ 7934 w 10000"/>
                <a:gd name="connsiteY19" fmla="*/ 6538 h 10000"/>
                <a:gd name="connsiteX20" fmla="*/ 8318 w 10000"/>
                <a:gd name="connsiteY20" fmla="*/ 6710 h 10000"/>
                <a:gd name="connsiteX21" fmla="*/ 8874 w 10000"/>
                <a:gd name="connsiteY21" fmla="*/ 6232 h 10000"/>
                <a:gd name="connsiteX22" fmla="*/ 9023 w 10000"/>
                <a:gd name="connsiteY22" fmla="*/ 5356 h 10000"/>
                <a:gd name="connsiteX23" fmla="*/ 8532 w 10000"/>
                <a:gd name="connsiteY23" fmla="*/ 5184 h 10000"/>
                <a:gd name="connsiteX24" fmla="*/ 8240 w 10000"/>
                <a:gd name="connsiteY24" fmla="*/ 4963 h 10000"/>
                <a:gd name="connsiteX25" fmla="*/ 8333 w 10000"/>
                <a:gd name="connsiteY25" fmla="*/ 4748 h 10000"/>
                <a:gd name="connsiteX26" fmla="*/ 8632 w 10000"/>
                <a:gd name="connsiteY26" fmla="*/ 5080 h 10000"/>
                <a:gd name="connsiteX27" fmla="*/ 9023 w 10000"/>
                <a:gd name="connsiteY27" fmla="*/ 5037 h 10000"/>
                <a:gd name="connsiteX28" fmla="*/ 9200 w 10000"/>
                <a:gd name="connsiteY28" fmla="*/ 4118 h 10000"/>
                <a:gd name="connsiteX29" fmla="*/ 9356 w 10000"/>
                <a:gd name="connsiteY29" fmla="*/ 4210 h 10000"/>
                <a:gd name="connsiteX30" fmla="*/ 9404 w 10000"/>
                <a:gd name="connsiteY30" fmla="*/ 3989 h 10000"/>
                <a:gd name="connsiteX31" fmla="*/ 9600 w 10000"/>
                <a:gd name="connsiteY31" fmla="*/ 3768 h 10000"/>
                <a:gd name="connsiteX32" fmla="*/ 9600 w 10000"/>
                <a:gd name="connsiteY32" fmla="*/ 4032 h 10000"/>
                <a:gd name="connsiteX33" fmla="*/ 9727 w 10000"/>
                <a:gd name="connsiteY33" fmla="*/ 4032 h 10000"/>
                <a:gd name="connsiteX34" fmla="*/ 10000 w 10000"/>
                <a:gd name="connsiteY34" fmla="*/ 3377 h 10000"/>
                <a:gd name="connsiteX35" fmla="*/ 10000 w 10000"/>
                <a:gd name="connsiteY35" fmla="*/ 2929 h 10000"/>
                <a:gd name="connsiteX36" fmla="*/ 9749 w 10000"/>
                <a:gd name="connsiteY36" fmla="*/ 2592 h 10000"/>
                <a:gd name="connsiteX37" fmla="*/ 9600 w 10000"/>
                <a:gd name="connsiteY37" fmla="*/ 1544 h 10000"/>
                <a:gd name="connsiteX38" fmla="*/ 9278 w 10000"/>
                <a:gd name="connsiteY38" fmla="*/ 1323 h 10000"/>
                <a:gd name="connsiteX39" fmla="*/ 8767 w 10000"/>
                <a:gd name="connsiteY39" fmla="*/ 1544 h 10000"/>
                <a:gd name="connsiteX40" fmla="*/ 8874 w 10000"/>
                <a:gd name="connsiteY40" fmla="*/ 2855 h 10000"/>
                <a:gd name="connsiteX41" fmla="*/ 8788 w 10000"/>
                <a:gd name="connsiteY41" fmla="*/ 3119 h 10000"/>
                <a:gd name="connsiteX42" fmla="*/ 8788 w 10000"/>
                <a:gd name="connsiteY42" fmla="*/ 3419 h 10000"/>
                <a:gd name="connsiteX43" fmla="*/ 8651 w 10000"/>
                <a:gd name="connsiteY43" fmla="*/ 3511 h 10000"/>
                <a:gd name="connsiteX44" fmla="*/ 8444 w 10000"/>
                <a:gd name="connsiteY44" fmla="*/ 3003 h 10000"/>
                <a:gd name="connsiteX45" fmla="*/ 8463 w 10000"/>
                <a:gd name="connsiteY45" fmla="*/ 2463 h 10000"/>
                <a:gd name="connsiteX46" fmla="*/ 8061 w 10000"/>
                <a:gd name="connsiteY46" fmla="*/ 1881 h 10000"/>
                <a:gd name="connsiteX47" fmla="*/ 8042 w 10000"/>
                <a:gd name="connsiteY47" fmla="*/ 2329 h 10000"/>
                <a:gd name="connsiteX48" fmla="*/ 7835 w 10000"/>
                <a:gd name="connsiteY48" fmla="*/ 2243 h 10000"/>
                <a:gd name="connsiteX49" fmla="*/ 7742 w 10000"/>
                <a:gd name="connsiteY49" fmla="*/ 1807 h 10000"/>
                <a:gd name="connsiteX50" fmla="*/ 7552 w 10000"/>
                <a:gd name="connsiteY50" fmla="*/ 1703 h 10000"/>
                <a:gd name="connsiteX51" fmla="*/ 7600 w 10000"/>
                <a:gd name="connsiteY51" fmla="*/ 1152 h 10000"/>
                <a:gd name="connsiteX52" fmla="*/ 6917 w 10000"/>
                <a:gd name="connsiteY52" fmla="*/ 263 h 10000"/>
                <a:gd name="connsiteX53" fmla="*/ 6524 w 10000"/>
                <a:gd name="connsiteY53" fmla="*/ 845 h 10000"/>
                <a:gd name="connsiteX54" fmla="*/ 6544 w 10000"/>
                <a:gd name="connsiteY54" fmla="*/ 1183 h 10000"/>
                <a:gd name="connsiteX55" fmla="*/ 6524 w 10000"/>
                <a:gd name="connsiteY55" fmla="*/ 1807 h 10000"/>
                <a:gd name="connsiteX56" fmla="*/ 6973 w 10000"/>
                <a:gd name="connsiteY56" fmla="*/ 2200 h 10000"/>
                <a:gd name="connsiteX57" fmla="*/ 6953 w 10000"/>
                <a:gd name="connsiteY57" fmla="*/ 2421 h 10000"/>
                <a:gd name="connsiteX58" fmla="*/ 7101 w 10000"/>
                <a:gd name="connsiteY58" fmla="*/ 2678 h 10000"/>
                <a:gd name="connsiteX59" fmla="*/ 7072 w 10000"/>
                <a:gd name="connsiteY59" fmla="*/ 3003 h 10000"/>
                <a:gd name="connsiteX60" fmla="*/ 6845 w 10000"/>
                <a:gd name="connsiteY60" fmla="*/ 3511 h 10000"/>
                <a:gd name="connsiteX61" fmla="*/ 6944 w 10000"/>
                <a:gd name="connsiteY61" fmla="*/ 4118 h 10000"/>
                <a:gd name="connsiteX62" fmla="*/ 6632 w 10000"/>
                <a:gd name="connsiteY62" fmla="*/ 3903 h 10000"/>
                <a:gd name="connsiteX63" fmla="*/ 6624 w 10000"/>
                <a:gd name="connsiteY63" fmla="*/ 3419 h 10000"/>
                <a:gd name="connsiteX64" fmla="*/ 6759 w 10000"/>
                <a:gd name="connsiteY64" fmla="*/ 2929 h 10000"/>
                <a:gd name="connsiteX65" fmla="*/ 6661 w 10000"/>
                <a:gd name="connsiteY65" fmla="*/ 2200 h 10000"/>
                <a:gd name="connsiteX66" fmla="*/ 6437 w 10000"/>
                <a:gd name="connsiteY66" fmla="*/ 2114 h 10000"/>
                <a:gd name="connsiteX67" fmla="*/ 6367 w 10000"/>
                <a:gd name="connsiteY67" fmla="*/ 1807 h 10000"/>
                <a:gd name="connsiteX68" fmla="*/ 6114 w 10000"/>
                <a:gd name="connsiteY68" fmla="*/ 1967 h 10000"/>
                <a:gd name="connsiteX69" fmla="*/ 6004 w 10000"/>
                <a:gd name="connsiteY69" fmla="*/ 2899 h 10000"/>
                <a:gd name="connsiteX70" fmla="*/ 6279 w 10000"/>
                <a:gd name="connsiteY70" fmla="*/ 3291 h 10000"/>
                <a:gd name="connsiteX71" fmla="*/ 5856 w 10000"/>
                <a:gd name="connsiteY71" fmla="*/ 3609 h 10000"/>
                <a:gd name="connsiteX72" fmla="*/ 4929 w 10000"/>
                <a:gd name="connsiteY72" fmla="*/ 3070 h 10000"/>
                <a:gd name="connsiteX73" fmla="*/ 4744 w 10000"/>
                <a:gd name="connsiteY73" fmla="*/ 2634 h 10000"/>
                <a:gd name="connsiteX74" fmla="*/ 4426 w 10000"/>
                <a:gd name="connsiteY74" fmla="*/ 2813 h 10000"/>
                <a:gd name="connsiteX75" fmla="*/ 4701 w 10000"/>
                <a:gd name="connsiteY75" fmla="*/ 3070 h 10000"/>
                <a:gd name="connsiteX76" fmla="*/ 4440 w 10000"/>
                <a:gd name="connsiteY76" fmla="*/ 3119 h 10000"/>
                <a:gd name="connsiteX77" fmla="*/ 4190 w 10000"/>
                <a:gd name="connsiteY77" fmla="*/ 2855 h 10000"/>
                <a:gd name="connsiteX78" fmla="*/ 3989 w 10000"/>
                <a:gd name="connsiteY78" fmla="*/ 2929 h 10000"/>
                <a:gd name="connsiteX79" fmla="*/ 4281 w 10000"/>
                <a:gd name="connsiteY79" fmla="*/ 3511 h 10000"/>
                <a:gd name="connsiteX80" fmla="*/ 4271 w 10000"/>
                <a:gd name="connsiteY80" fmla="*/ 4210 h 10000"/>
                <a:gd name="connsiteX81" fmla="*/ 4075 w 10000"/>
                <a:gd name="connsiteY81" fmla="*/ 4252 h 10000"/>
                <a:gd name="connsiteX82" fmla="*/ 4104 w 10000"/>
                <a:gd name="connsiteY82" fmla="*/ 3640 h 10000"/>
                <a:gd name="connsiteX83" fmla="*/ 3627 w 10000"/>
                <a:gd name="connsiteY83" fmla="*/ 3204 h 10000"/>
                <a:gd name="connsiteX84" fmla="*/ 3526 w 10000"/>
                <a:gd name="connsiteY84" fmla="*/ 3333 h 10000"/>
                <a:gd name="connsiteX85" fmla="*/ 3279 w 10000"/>
                <a:gd name="connsiteY85" fmla="*/ 3248 h 10000"/>
                <a:gd name="connsiteX86" fmla="*/ 2723 w 10000"/>
                <a:gd name="connsiteY86" fmla="*/ 3162 h 10000"/>
                <a:gd name="connsiteX87" fmla="*/ 2686 w 10000"/>
                <a:gd name="connsiteY87" fmla="*/ 3003 h 10000"/>
                <a:gd name="connsiteX88" fmla="*/ 2986 w 10000"/>
                <a:gd name="connsiteY88" fmla="*/ 2855 h 10000"/>
                <a:gd name="connsiteX89" fmla="*/ 2845 w 10000"/>
                <a:gd name="connsiteY89" fmla="*/ 2285 h 10000"/>
                <a:gd name="connsiteX90" fmla="*/ 2667 w 10000"/>
                <a:gd name="connsiteY90" fmla="*/ 2200 h 10000"/>
                <a:gd name="connsiteX91" fmla="*/ 2018 w 10000"/>
                <a:gd name="connsiteY91" fmla="*/ 1673 h 10000"/>
                <a:gd name="connsiteX92" fmla="*/ 1929 w 10000"/>
                <a:gd name="connsiteY92" fmla="*/ 1665 h 10000"/>
                <a:gd name="connsiteX93" fmla="*/ 1657 w 10000"/>
                <a:gd name="connsiteY93" fmla="*/ 1661 h 10000"/>
                <a:gd name="connsiteX94" fmla="*/ 1399 w 10000"/>
                <a:gd name="connsiteY94" fmla="*/ 1494 h 10000"/>
                <a:gd name="connsiteX95" fmla="*/ 1154 w 10000"/>
                <a:gd name="connsiteY95" fmla="*/ 1269 h 10000"/>
                <a:gd name="connsiteX96" fmla="*/ 1096 w 10000"/>
                <a:gd name="connsiteY96" fmla="*/ 980 h 10000"/>
                <a:gd name="connsiteX97" fmla="*/ 1069 w 10000"/>
                <a:gd name="connsiteY97" fmla="*/ 962 h 10000"/>
                <a:gd name="connsiteX98" fmla="*/ 852 w 10000"/>
                <a:gd name="connsiteY98" fmla="*/ 135 h 10000"/>
                <a:gd name="connsiteX99" fmla="*/ 610 w 10000"/>
                <a:gd name="connsiteY99" fmla="*/ 0 h 10000"/>
                <a:gd name="connsiteX100" fmla="*/ 489 w 10000"/>
                <a:gd name="connsiteY100" fmla="*/ 368 h 10000"/>
                <a:gd name="connsiteX101" fmla="*/ 295 w 10000"/>
                <a:gd name="connsiteY101" fmla="*/ 368 h 10000"/>
                <a:gd name="connsiteX102" fmla="*/ 81 w 10000"/>
                <a:gd name="connsiteY102" fmla="*/ 484 h 10000"/>
                <a:gd name="connsiteX103" fmla="*/ 46 w 10000"/>
                <a:gd name="connsiteY103" fmla="*/ 675 h 10000"/>
                <a:gd name="connsiteX104" fmla="*/ 25 w 10000"/>
                <a:gd name="connsiteY104" fmla="*/ 927 h 10000"/>
                <a:gd name="connsiteX105" fmla="*/ 0 w 10000"/>
                <a:gd name="connsiteY105" fmla="*/ 1091 h 10000"/>
                <a:gd name="connsiteX106" fmla="*/ 609 w 10000"/>
                <a:gd name="connsiteY106" fmla="*/ 949 h 10000"/>
                <a:gd name="connsiteX107" fmla="*/ 768 w 10000"/>
                <a:gd name="connsiteY107" fmla="*/ 857 h 10000"/>
                <a:gd name="connsiteX108" fmla="*/ 792 w 10000"/>
                <a:gd name="connsiteY108" fmla="*/ 1340 h 10000"/>
                <a:gd name="connsiteX109" fmla="*/ 870 w 10000"/>
                <a:gd name="connsiteY109" fmla="*/ 2026 h 10000"/>
                <a:gd name="connsiteX110" fmla="*/ 956 w 10000"/>
                <a:gd name="connsiteY110" fmla="*/ 2257 h 10000"/>
                <a:gd name="connsiteX0" fmla="*/ 956 w 10000"/>
                <a:gd name="connsiteY0" fmla="*/ 2257 h 10000"/>
                <a:gd name="connsiteX1" fmla="*/ 1049 w 10000"/>
                <a:gd name="connsiteY1" fmla="*/ 2505 h 10000"/>
                <a:gd name="connsiteX2" fmla="*/ 1183 w 10000"/>
                <a:gd name="connsiteY2" fmla="*/ 2647 h 10000"/>
                <a:gd name="connsiteX3" fmla="*/ 1514 w 10000"/>
                <a:gd name="connsiteY3" fmla="*/ 2975 h 10000"/>
                <a:gd name="connsiteX4" fmla="*/ 1702 w 10000"/>
                <a:gd name="connsiteY4" fmla="*/ 3353 h 10000"/>
                <a:gd name="connsiteX5" fmla="*/ 1724 w 10000"/>
                <a:gd name="connsiteY5" fmla="*/ 3839 h 10000"/>
                <a:gd name="connsiteX6" fmla="*/ 1975 w 10000"/>
                <a:gd name="connsiteY6" fmla="*/ 4573 h 10000"/>
                <a:gd name="connsiteX7" fmla="*/ 2824 w 10000"/>
                <a:gd name="connsiteY7" fmla="*/ 6286 h 10000"/>
                <a:gd name="connsiteX8" fmla="*/ 2871 w 10000"/>
                <a:gd name="connsiteY8" fmla="*/ 7226 h 10000"/>
                <a:gd name="connsiteX9" fmla="*/ 2901 w 10000"/>
                <a:gd name="connsiteY9" fmla="*/ 7670 h 10000"/>
                <a:gd name="connsiteX10" fmla="*/ 3184 w 10000"/>
                <a:gd name="connsiteY10" fmla="*/ 8291 h 10000"/>
                <a:gd name="connsiteX11" fmla="*/ 4374 w 10000"/>
                <a:gd name="connsiteY11" fmla="*/ 9187 h 10000"/>
                <a:gd name="connsiteX12" fmla="*/ 4380 w 10000"/>
                <a:gd name="connsiteY12" fmla="*/ 9938 h 10000"/>
                <a:gd name="connsiteX13" fmla="*/ 5387 w 10000"/>
                <a:gd name="connsiteY13" fmla="*/ 10000 h 10000"/>
                <a:gd name="connsiteX14" fmla="*/ 7414 w 10000"/>
                <a:gd name="connsiteY14" fmla="*/ 9651 h 10000"/>
                <a:gd name="connsiteX15" fmla="*/ 7835 w 10000"/>
                <a:gd name="connsiteY15" fmla="*/ 7684 h 10000"/>
                <a:gd name="connsiteX16" fmla="*/ 8318 w 10000"/>
                <a:gd name="connsiteY16" fmla="*/ 7193 h 10000"/>
                <a:gd name="connsiteX17" fmla="*/ 8133 w 10000"/>
                <a:gd name="connsiteY17" fmla="*/ 6844 h 10000"/>
                <a:gd name="connsiteX18" fmla="*/ 7934 w 10000"/>
                <a:gd name="connsiteY18" fmla="*/ 6752 h 10000"/>
                <a:gd name="connsiteX19" fmla="*/ 7934 w 10000"/>
                <a:gd name="connsiteY19" fmla="*/ 6538 h 10000"/>
                <a:gd name="connsiteX20" fmla="*/ 8318 w 10000"/>
                <a:gd name="connsiteY20" fmla="*/ 6710 h 10000"/>
                <a:gd name="connsiteX21" fmla="*/ 8874 w 10000"/>
                <a:gd name="connsiteY21" fmla="*/ 6232 h 10000"/>
                <a:gd name="connsiteX22" fmla="*/ 9023 w 10000"/>
                <a:gd name="connsiteY22" fmla="*/ 5356 h 10000"/>
                <a:gd name="connsiteX23" fmla="*/ 8532 w 10000"/>
                <a:gd name="connsiteY23" fmla="*/ 5184 h 10000"/>
                <a:gd name="connsiteX24" fmla="*/ 8240 w 10000"/>
                <a:gd name="connsiteY24" fmla="*/ 4963 h 10000"/>
                <a:gd name="connsiteX25" fmla="*/ 8333 w 10000"/>
                <a:gd name="connsiteY25" fmla="*/ 4748 h 10000"/>
                <a:gd name="connsiteX26" fmla="*/ 8632 w 10000"/>
                <a:gd name="connsiteY26" fmla="*/ 5080 h 10000"/>
                <a:gd name="connsiteX27" fmla="*/ 9023 w 10000"/>
                <a:gd name="connsiteY27" fmla="*/ 5037 h 10000"/>
                <a:gd name="connsiteX28" fmla="*/ 9200 w 10000"/>
                <a:gd name="connsiteY28" fmla="*/ 4118 h 10000"/>
                <a:gd name="connsiteX29" fmla="*/ 9356 w 10000"/>
                <a:gd name="connsiteY29" fmla="*/ 4210 h 10000"/>
                <a:gd name="connsiteX30" fmla="*/ 9404 w 10000"/>
                <a:gd name="connsiteY30" fmla="*/ 3989 h 10000"/>
                <a:gd name="connsiteX31" fmla="*/ 9600 w 10000"/>
                <a:gd name="connsiteY31" fmla="*/ 3768 h 10000"/>
                <a:gd name="connsiteX32" fmla="*/ 9600 w 10000"/>
                <a:gd name="connsiteY32" fmla="*/ 4032 h 10000"/>
                <a:gd name="connsiteX33" fmla="*/ 9727 w 10000"/>
                <a:gd name="connsiteY33" fmla="*/ 4032 h 10000"/>
                <a:gd name="connsiteX34" fmla="*/ 10000 w 10000"/>
                <a:gd name="connsiteY34" fmla="*/ 3377 h 10000"/>
                <a:gd name="connsiteX35" fmla="*/ 10000 w 10000"/>
                <a:gd name="connsiteY35" fmla="*/ 2929 h 10000"/>
                <a:gd name="connsiteX36" fmla="*/ 9749 w 10000"/>
                <a:gd name="connsiteY36" fmla="*/ 2592 h 10000"/>
                <a:gd name="connsiteX37" fmla="*/ 9600 w 10000"/>
                <a:gd name="connsiteY37" fmla="*/ 1544 h 10000"/>
                <a:gd name="connsiteX38" fmla="*/ 9278 w 10000"/>
                <a:gd name="connsiteY38" fmla="*/ 1323 h 10000"/>
                <a:gd name="connsiteX39" fmla="*/ 8767 w 10000"/>
                <a:gd name="connsiteY39" fmla="*/ 1544 h 10000"/>
                <a:gd name="connsiteX40" fmla="*/ 8874 w 10000"/>
                <a:gd name="connsiteY40" fmla="*/ 2855 h 10000"/>
                <a:gd name="connsiteX41" fmla="*/ 8788 w 10000"/>
                <a:gd name="connsiteY41" fmla="*/ 3119 h 10000"/>
                <a:gd name="connsiteX42" fmla="*/ 8788 w 10000"/>
                <a:gd name="connsiteY42" fmla="*/ 3419 h 10000"/>
                <a:gd name="connsiteX43" fmla="*/ 8651 w 10000"/>
                <a:gd name="connsiteY43" fmla="*/ 3511 h 10000"/>
                <a:gd name="connsiteX44" fmla="*/ 8444 w 10000"/>
                <a:gd name="connsiteY44" fmla="*/ 3003 h 10000"/>
                <a:gd name="connsiteX45" fmla="*/ 8463 w 10000"/>
                <a:gd name="connsiteY45" fmla="*/ 2463 h 10000"/>
                <a:gd name="connsiteX46" fmla="*/ 8061 w 10000"/>
                <a:gd name="connsiteY46" fmla="*/ 1881 h 10000"/>
                <a:gd name="connsiteX47" fmla="*/ 8042 w 10000"/>
                <a:gd name="connsiteY47" fmla="*/ 2329 h 10000"/>
                <a:gd name="connsiteX48" fmla="*/ 7835 w 10000"/>
                <a:gd name="connsiteY48" fmla="*/ 2243 h 10000"/>
                <a:gd name="connsiteX49" fmla="*/ 7742 w 10000"/>
                <a:gd name="connsiteY49" fmla="*/ 1807 h 10000"/>
                <a:gd name="connsiteX50" fmla="*/ 7552 w 10000"/>
                <a:gd name="connsiteY50" fmla="*/ 1703 h 10000"/>
                <a:gd name="connsiteX51" fmla="*/ 7600 w 10000"/>
                <a:gd name="connsiteY51" fmla="*/ 1152 h 10000"/>
                <a:gd name="connsiteX52" fmla="*/ 6917 w 10000"/>
                <a:gd name="connsiteY52" fmla="*/ 263 h 10000"/>
                <a:gd name="connsiteX53" fmla="*/ 6524 w 10000"/>
                <a:gd name="connsiteY53" fmla="*/ 845 h 10000"/>
                <a:gd name="connsiteX54" fmla="*/ 6544 w 10000"/>
                <a:gd name="connsiteY54" fmla="*/ 1183 h 10000"/>
                <a:gd name="connsiteX55" fmla="*/ 6524 w 10000"/>
                <a:gd name="connsiteY55" fmla="*/ 1807 h 10000"/>
                <a:gd name="connsiteX56" fmla="*/ 6973 w 10000"/>
                <a:gd name="connsiteY56" fmla="*/ 2200 h 10000"/>
                <a:gd name="connsiteX57" fmla="*/ 6953 w 10000"/>
                <a:gd name="connsiteY57" fmla="*/ 2421 h 10000"/>
                <a:gd name="connsiteX58" fmla="*/ 7101 w 10000"/>
                <a:gd name="connsiteY58" fmla="*/ 2678 h 10000"/>
                <a:gd name="connsiteX59" fmla="*/ 7072 w 10000"/>
                <a:gd name="connsiteY59" fmla="*/ 3003 h 10000"/>
                <a:gd name="connsiteX60" fmla="*/ 6845 w 10000"/>
                <a:gd name="connsiteY60" fmla="*/ 3511 h 10000"/>
                <a:gd name="connsiteX61" fmla="*/ 6944 w 10000"/>
                <a:gd name="connsiteY61" fmla="*/ 4118 h 10000"/>
                <a:gd name="connsiteX62" fmla="*/ 6632 w 10000"/>
                <a:gd name="connsiteY62" fmla="*/ 3903 h 10000"/>
                <a:gd name="connsiteX63" fmla="*/ 6624 w 10000"/>
                <a:gd name="connsiteY63" fmla="*/ 3419 h 10000"/>
                <a:gd name="connsiteX64" fmla="*/ 6759 w 10000"/>
                <a:gd name="connsiteY64" fmla="*/ 2929 h 10000"/>
                <a:gd name="connsiteX65" fmla="*/ 6661 w 10000"/>
                <a:gd name="connsiteY65" fmla="*/ 2200 h 10000"/>
                <a:gd name="connsiteX66" fmla="*/ 6437 w 10000"/>
                <a:gd name="connsiteY66" fmla="*/ 2114 h 10000"/>
                <a:gd name="connsiteX67" fmla="*/ 6367 w 10000"/>
                <a:gd name="connsiteY67" fmla="*/ 1807 h 10000"/>
                <a:gd name="connsiteX68" fmla="*/ 6114 w 10000"/>
                <a:gd name="connsiteY68" fmla="*/ 1967 h 10000"/>
                <a:gd name="connsiteX69" fmla="*/ 6004 w 10000"/>
                <a:gd name="connsiteY69" fmla="*/ 2899 h 10000"/>
                <a:gd name="connsiteX70" fmla="*/ 6279 w 10000"/>
                <a:gd name="connsiteY70" fmla="*/ 3291 h 10000"/>
                <a:gd name="connsiteX71" fmla="*/ 5856 w 10000"/>
                <a:gd name="connsiteY71" fmla="*/ 3609 h 10000"/>
                <a:gd name="connsiteX72" fmla="*/ 4929 w 10000"/>
                <a:gd name="connsiteY72" fmla="*/ 3070 h 10000"/>
                <a:gd name="connsiteX73" fmla="*/ 4744 w 10000"/>
                <a:gd name="connsiteY73" fmla="*/ 2634 h 10000"/>
                <a:gd name="connsiteX74" fmla="*/ 4426 w 10000"/>
                <a:gd name="connsiteY74" fmla="*/ 2813 h 10000"/>
                <a:gd name="connsiteX75" fmla="*/ 4701 w 10000"/>
                <a:gd name="connsiteY75" fmla="*/ 3070 h 10000"/>
                <a:gd name="connsiteX76" fmla="*/ 4440 w 10000"/>
                <a:gd name="connsiteY76" fmla="*/ 3119 h 10000"/>
                <a:gd name="connsiteX77" fmla="*/ 4190 w 10000"/>
                <a:gd name="connsiteY77" fmla="*/ 2855 h 10000"/>
                <a:gd name="connsiteX78" fmla="*/ 3989 w 10000"/>
                <a:gd name="connsiteY78" fmla="*/ 2929 h 10000"/>
                <a:gd name="connsiteX79" fmla="*/ 4281 w 10000"/>
                <a:gd name="connsiteY79" fmla="*/ 3511 h 10000"/>
                <a:gd name="connsiteX80" fmla="*/ 4271 w 10000"/>
                <a:gd name="connsiteY80" fmla="*/ 4210 h 10000"/>
                <a:gd name="connsiteX81" fmla="*/ 4075 w 10000"/>
                <a:gd name="connsiteY81" fmla="*/ 4252 h 10000"/>
                <a:gd name="connsiteX82" fmla="*/ 4104 w 10000"/>
                <a:gd name="connsiteY82" fmla="*/ 3640 h 10000"/>
                <a:gd name="connsiteX83" fmla="*/ 3627 w 10000"/>
                <a:gd name="connsiteY83" fmla="*/ 3204 h 10000"/>
                <a:gd name="connsiteX84" fmla="*/ 3526 w 10000"/>
                <a:gd name="connsiteY84" fmla="*/ 3333 h 10000"/>
                <a:gd name="connsiteX85" fmla="*/ 3279 w 10000"/>
                <a:gd name="connsiteY85" fmla="*/ 3248 h 10000"/>
                <a:gd name="connsiteX86" fmla="*/ 2723 w 10000"/>
                <a:gd name="connsiteY86" fmla="*/ 3162 h 10000"/>
                <a:gd name="connsiteX87" fmla="*/ 2686 w 10000"/>
                <a:gd name="connsiteY87" fmla="*/ 3003 h 10000"/>
                <a:gd name="connsiteX88" fmla="*/ 2986 w 10000"/>
                <a:gd name="connsiteY88" fmla="*/ 2855 h 10000"/>
                <a:gd name="connsiteX89" fmla="*/ 2845 w 10000"/>
                <a:gd name="connsiteY89" fmla="*/ 2285 h 10000"/>
                <a:gd name="connsiteX90" fmla="*/ 2667 w 10000"/>
                <a:gd name="connsiteY90" fmla="*/ 2200 h 10000"/>
                <a:gd name="connsiteX91" fmla="*/ 2018 w 10000"/>
                <a:gd name="connsiteY91" fmla="*/ 1673 h 10000"/>
                <a:gd name="connsiteX92" fmla="*/ 1929 w 10000"/>
                <a:gd name="connsiteY92" fmla="*/ 1665 h 10000"/>
                <a:gd name="connsiteX93" fmla="*/ 1657 w 10000"/>
                <a:gd name="connsiteY93" fmla="*/ 1661 h 10000"/>
                <a:gd name="connsiteX94" fmla="*/ 1399 w 10000"/>
                <a:gd name="connsiteY94" fmla="*/ 1494 h 10000"/>
                <a:gd name="connsiteX95" fmla="*/ 1154 w 10000"/>
                <a:gd name="connsiteY95" fmla="*/ 1269 h 10000"/>
                <a:gd name="connsiteX96" fmla="*/ 1096 w 10000"/>
                <a:gd name="connsiteY96" fmla="*/ 980 h 10000"/>
                <a:gd name="connsiteX97" fmla="*/ 1069 w 10000"/>
                <a:gd name="connsiteY97" fmla="*/ 962 h 10000"/>
                <a:gd name="connsiteX98" fmla="*/ 852 w 10000"/>
                <a:gd name="connsiteY98" fmla="*/ 135 h 10000"/>
                <a:gd name="connsiteX99" fmla="*/ 610 w 10000"/>
                <a:gd name="connsiteY99" fmla="*/ 0 h 10000"/>
                <a:gd name="connsiteX100" fmla="*/ 489 w 10000"/>
                <a:gd name="connsiteY100" fmla="*/ 368 h 10000"/>
                <a:gd name="connsiteX101" fmla="*/ 295 w 10000"/>
                <a:gd name="connsiteY101" fmla="*/ 368 h 10000"/>
                <a:gd name="connsiteX102" fmla="*/ 81 w 10000"/>
                <a:gd name="connsiteY102" fmla="*/ 484 h 10000"/>
                <a:gd name="connsiteX103" fmla="*/ 46 w 10000"/>
                <a:gd name="connsiteY103" fmla="*/ 675 h 10000"/>
                <a:gd name="connsiteX104" fmla="*/ 503 w 10000"/>
                <a:gd name="connsiteY104" fmla="*/ 736 h 10000"/>
                <a:gd name="connsiteX105" fmla="*/ 0 w 10000"/>
                <a:gd name="connsiteY105" fmla="*/ 1091 h 10000"/>
                <a:gd name="connsiteX106" fmla="*/ 609 w 10000"/>
                <a:gd name="connsiteY106" fmla="*/ 949 h 10000"/>
                <a:gd name="connsiteX107" fmla="*/ 768 w 10000"/>
                <a:gd name="connsiteY107" fmla="*/ 857 h 10000"/>
                <a:gd name="connsiteX108" fmla="*/ 792 w 10000"/>
                <a:gd name="connsiteY108" fmla="*/ 1340 h 10000"/>
                <a:gd name="connsiteX109" fmla="*/ 870 w 10000"/>
                <a:gd name="connsiteY109" fmla="*/ 2026 h 10000"/>
                <a:gd name="connsiteX110" fmla="*/ 956 w 10000"/>
                <a:gd name="connsiteY110" fmla="*/ 2257 h 10000"/>
                <a:gd name="connsiteX0" fmla="*/ 913 w 9957"/>
                <a:gd name="connsiteY0" fmla="*/ 2257 h 10000"/>
                <a:gd name="connsiteX1" fmla="*/ 1006 w 9957"/>
                <a:gd name="connsiteY1" fmla="*/ 2505 h 10000"/>
                <a:gd name="connsiteX2" fmla="*/ 1140 w 9957"/>
                <a:gd name="connsiteY2" fmla="*/ 2647 h 10000"/>
                <a:gd name="connsiteX3" fmla="*/ 1471 w 9957"/>
                <a:gd name="connsiteY3" fmla="*/ 2975 h 10000"/>
                <a:gd name="connsiteX4" fmla="*/ 1659 w 9957"/>
                <a:gd name="connsiteY4" fmla="*/ 3353 h 10000"/>
                <a:gd name="connsiteX5" fmla="*/ 1681 w 9957"/>
                <a:gd name="connsiteY5" fmla="*/ 3839 h 10000"/>
                <a:gd name="connsiteX6" fmla="*/ 1932 w 9957"/>
                <a:gd name="connsiteY6" fmla="*/ 4573 h 10000"/>
                <a:gd name="connsiteX7" fmla="*/ 2781 w 9957"/>
                <a:gd name="connsiteY7" fmla="*/ 6286 h 10000"/>
                <a:gd name="connsiteX8" fmla="*/ 2828 w 9957"/>
                <a:gd name="connsiteY8" fmla="*/ 7226 h 10000"/>
                <a:gd name="connsiteX9" fmla="*/ 2858 w 9957"/>
                <a:gd name="connsiteY9" fmla="*/ 7670 h 10000"/>
                <a:gd name="connsiteX10" fmla="*/ 3141 w 9957"/>
                <a:gd name="connsiteY10" fmla="*/ 8291 h 10000"/>
                <a:gd name="connsiteX11" fmla="*/ 4331 w 9957"/>
                <a:gd name="connsiteY11" fmla="*/ 9187 h 10000"/>
                <a:gd name="connsiteX12" fmla="*/ 4337 w 9957"/>
                <a:gd name="connsiteY12" fmla="*/ 9938 h 10000"/>
                <a:gd name="connsiteX13" fmla="*/ 5344 w 9957"/>
                <a:gd name="connsiteY13" fmla="*/ 10000 h 10000"/>
                <a:gd name="connsiteX14" fmla="*/ 7371 w 9957"/>
                <a:gd name="connsiteY14" fmla="*/ 9651 h 10000"/>
                <a:gd name="connsiteX15" fmla="*/ 7792 w 9957"/>
                <a:gd name="connsiteY15" fmla="*/ 7684 h 10000"/>
                <a:gd name="connsiteX16" fmla="*/ 8275 w 9957"/>
                <a:gd name="connsiteY16" fmla="*/ 7193 h 10000"/>
                <a:gd name="connsiteX17" fmla="*/ 8090 w 9957"/>
                <a:gd name="connsiteY17" fmla="*/ 6844 h 10000"/>
                <a:gd name="connsiteX18" fmla="*/ 7891 w 9957"/>
                <a:gd name="connsiteY18" fmla="*/ 6752 h 10000"/>
                <a:gd name="connsiteX19" fmla="*/ 7891 w 9957"/>
                <a:gd name="connsiteY19" fmla="*/ 6538 h 10000"/>
                <a:gd name="connsiteX20" fmla="*/ 8275 w 9957"/>
                <a:gd name="connsiteY20" fmla="*/ 6710 h 10000"/>
                <a:gd name="connsiteX21" fmla="*/ 8831 w 9957"/>
                <a:gd name="connsiteY21" fmla="*/ 6232 h 10000"/>
                <a:gd name="connsiteX22" fmla="*/ 8980 w 9957"/>
                <a:gd name="connsiteY22" fmla="*/ 5356 h 10000"/>
                <a:gd name="connsiteX23" fmla="*/ 8489 w 9957"/>
                <a:gd name="connsiteY23" fmla="*/ 5184 h 10000"/>
                <a:gd name="connsiteX24" fmla="*/ 8197 w 9957"/>
                <a:gd name="connsiteY24" fmla="*/ 4963 h 10000"/>
                <a:gd name="connsiteX25" fmla="*/ 8290 w 9957"/>
                <a:gd name="connsiteY25" fmla="*/ 4748 h 10000"/>
                <a:gd name="connsiteX26" fmla="*/ 8589 w 9957"/>
                <a:gd name="connsiteY26" fmla="*/ 5080 h 10000"/>
                <a:gd name="connsiteX27" fmla="*/ 8980 w 9957"/>
                <a:gd name="connsiteY27" fmla="*/ 5037 h 10000"/>
                <a:gd name="connsiteX28" fmla="*/ 9157 w 9957"/>
                <a:gd name="connsiteY28" fmla="*/ 4118 h 10000"/>
                <a:gd name="connsiteX29" fmla="*/ 9313 w 9957"/>
                <a:gd name="connsiteY29" fmla="*/ 4210 h 10000"/>
                <a:gd name="connsiteX30" fmla="*/ 9361 w 9957"/>
                <a:gd name="connsiteY30" fmla="*/ 3989 h 10000"/>
                <a:gd name="connsiteX31" fmla="*/ 9557 w 9957"/>
                <a:gd name="connsiteY31" fmla="*/ 3768 h 10000"/>
                <a:gd name="connsiteX32" fmla="*/ 9557 w 9957"/>
                <a:gd name="connsiteY32" fmla="*/ 4032 h 10000"/>
                <a:gd name="connsiteX33" fmla="*/ 9684 w 9957"/>
                <a:gd name="connsiteY33" fmla="*/ 4032 h 10000"/>
                <a:gd name="connsiteX34" fmla="*/ 9957 w 9957"/>
                <a:gd name="connsiteY34" fmla="*/ 3377 h 10000"/>
                <a:gd name="connsiteX35" fmla="*/ 9957 w 9957"/>
                <a:gd name="connsiteY35" fmla="*/ 2929 h 10000"/>
                <a:gd name="connsiteX36" fmla="*/ 9706 w 9957"/>
                <a:gd name="connsiteY36" fmla="*/ 2592 h 10000"/>
                <a:gd name="connsiteX37" fmla="*/ 9557 w 9957"/>
                <a:gd name="connsiteY37" fmla="*/ 1544 h 10000"/>
                <a:gd name="connsiteX38" fmla="*/ 9235 w 9957"/>
                <a:gd name="connsiteY38" fmla="*/ 1323 h 10000"/>
                <a:gd name="connsiteX39" fmla="*/ 8724 w 9957"/>
                <a:gd name="connsiteY39" fmla="*/ 1544 h 10000"/>
                <a:gd name="connsiteX40" fmla="*/ 8831 w 9957"/>
                <a:gd name="connsiteY40" fmla="*/ 2855 h 10000"/>
                <a:gd name="connsiteX41" fmla="*/ 8745 w 9957"/>
                <a:gd name="connsiteY41" fmla="*/ 3119 h 10000"/>
                <a:gd name="connsiteX42" fmla="*/ 8745 w 9957"/>
                <a:gd name="connsiteY42" fmla="*/ 3419 h 10000"/>
                <a:gd name="connsiteX43" fmla="*/ 8608 w 9957"/>
                <a:gd name="connsiteY43" fmla="*/ 3511 h 10000"/>
                <a:gd name="connsiteX44" fmla="*/ 8401 w 9957"/>
                <a:gd name="connsiteY44" fmla="*/ 3003 h 10000"/>
                <a:gd name="connsiteX45" fmla="*/ 8420 w 9957"/>
                <a:gd name="connsiteY45" fmla="*/ 2463 h 10000"/>
                <a:gd name="connsiteX46" fmla="*/ 8018 w 9957"/>
                <a:gd name="connsiteY46" fmla="*/ 1881 h 10000"/>
                <a:gd name="connsiteX47" fmla="*/ 7999 w 9957"/>
                <a:gd name="connsiteY47" fmla="*/ 2329 h 10000"/>
                <a:gd name="connsiteX48" fmla="*/ 7792 w 9957"/>
                <a:gd name="connsiteY48" fmla="*/ 2243 h 10000"/>
                <a:gd name="connsiteX49" fmla="*/ 7699 w 9957"/>
                <a:gd name="connsiteY49" fmla="*/ 1807 h 10000"/>
                <a:gd name="connsiteX50" fmla="*/ 7509 w 9957"/>
                <a:gd name="connsiteY50" fmla="*/ 1703 h 10000"/>
                <a:gd name="connsiteX51" fmla="*/ 7557 w 9957"/>
                <a:gd name="connsiteY51" fmla="*/ 1152 h 10000"/>
                <a:gd name="connsiteX52" fmla="*/ 6874 w 9957"/>
                <a:gd name="connsiteY52" fmla="*/ 263 h 10000"/>
                <a:gd name="connsiteX53" fmla="*/ 6481 w 9957"/>
                <a:gd name="connsiteY53" fmla="*/ 845 h 10000"/>
                <a:gd name="connsiteX54" fmla="*/ 6501 w 9957"/>
                <a:gd name="connsiteY54" fmla="*/ 1183 h 10000"/>
                <a:gd name="connsiteX55" fmla="*/ 6481 w 9957"/>
                <a:gd name="connsiteY55" fmla="*/ 1807 h 10000"/>
                <a:gd name="connsiteX56" fmla="*/ 6930 w 9957"/>
                <a:gd name="connsiteY56" fmla="*/ 2200 h 10000"/>
                <a:gd name="connsiteX57" fmla="*/ 6910 w 9957"/>
                <a:gd name="connsiteY57" fmla="*/ 2421 h 10000"/>
                <a:gd name="connsiteX58" fmla="*/ 7058 w 9957"/>
                <a:gd name="connsiteY58" fmla="*/ 2678 h 10000"/>
                <a:gd name="connsiteX59" fmla="*/ 7029 w 9957"/>
                <a:gd name="connsiteY59" fmla="*/ 3003 h 10000"/>
                <a:gd name="connsiteX60" fmla="*/ 6802 w 9957"/>
                <a:gd name="connsiteY60" fmla="*/ 3511 h 10000"/>
                <a:gd name="connsiteX61" fmla="*/ 6901 w 9957"/>
                <a:gd name="connsiteY61" fmla="*/ 4118 h 10000"/>
                <a:gd name="connsiteX62" fmla="*/ 6589 w 9957"/>
                <a:gd name="connsiteY62" fmla="*/ 3903 h 10000"/>
                <a:gd name="connsiteX63" fmla="*/ 6581 w 9957"/>
                <a:gd name="connsiteY63" fmla="*/ 3419 h 10000"/>
                <a:gd name="connsiteX64" fmla="*/ 6716 w 9957"/>
                <a:gd name="connsiteY64" fmla="*/ 2929 h 10000"/>
                <a:gd name="connsiteX65" fmla="*/ 6618 w 9957"/>
                <a:gd name="connsiteY65" fmla="*/ 2200 h 10000"/>
                <a:gd name="connsiteX66" fmla="*/ 6394 w 9957"/>
                <a:gd name="connsiteY66" fmla="*/ 2114 h 10000"/>
                <a:gd name="connsiteX67" fmla="*/ 6324 w 9957"/>
                <a:gd name="connsiteY67" fmla="*/ 1807 h 10000"/>
                <a:gd name="connsiteX68" fmla="*/ 6071 w 9957"/>
                <a:gd name="connsiteY68" fmla="*/ 1967 h 10000"/>
                <a:gd name="connsiteX69" fmla="*/ 5961 w 9957"/>
                <a:gd name="connsiteY69" fmla="*/ 2899 h 10000"/>
                <a:gd name="connsiteX70" fmla="*/ 6236 w 9957"/>
                <a:gd name="connsiteY70" fmla="*/ 3291 h 10000"/>
                <a:gd name="connsiteX71" fmla="*/ 5813 w 9957"/>
                <a:gd name="connsiteY71" fmla="*/ 3609 h 10000"/>
                <a:gd name="connsiteX72" fmla="*/ 4886 w 9957"/>
                <a:gd name="connsiteY72" fmla="*/ 3070 h 10000"/>
                <a:gd name="connsiteX73" fmla="*/ 4701 w 9957"/>
                <a:gd name="connsiteY73" fmla="*/ 2634 h 10000"/>
                <a:gd name="connsiteX74" fmla="*/ 4383 w 9957"/>
                <a:gd name="connsiteY74" fmla="*/ 2813 h 10000"/>
                <a:gd name="connsiteX75" fmla="*/ 4658 w 9957"/>
                <a:gd name="connsiteY75" fmla="*/ 3070 h 10000"/>
                <a:gd name="connsiteX76" fmla="*/ 4397 w 9957"/>
                <a:gd name="connsiteY76" fmla="*/ 3119 h 10000"/>
                <a:gd name="connsiteX77" fmla="*/ 4147 w 9957"/>
                <a:gd name="connsiteY77" fmla="*/ 2855 h 10000"/>
                <a:gd name="connsiteX78" fmla="*/ 3946 w 9957"/>
                <a:gd name="connsiteY78" fmla="*/ 2929 h 10000"/>
                <a:gd name="connsiteX79" fmla="*/ 4238 w 9957"/>
                <a:gd name="connsiteY79" fmla="*/ 3511 h 10000"/>
                <a:gd name="connsiteX80" fmla="*/ 4228 w 9957"/>
                <a:gd name="connsiteY80" fmla="*/ 4210 h 10000"/>
                <a:gd name="connsiteX81" fmla="*/ 4032 w 9957"/>
                <a:gd name="connsiteY81" fmla="*/ 4252 h 10000"/>
                <a:gd name="connsiteX82" fmla="*/ 4061 w 9957"/>
                <a:gd name="connsiteY82" fmla="*/ 3640 h 10000"/>
                <a:gd name="connsiteX83" fmla="*/ 3584 w 9957"/>
                <a:gd name="connsiteY83" fmla="*/ 3204 h 10000"/>
                <a:gd name="connsiteX84" fmla="*/ 3483 w 9957"/>
                <a:gd name="connsiteY84" fmla="*/ 3333 h 10000"/>
                <a:gd name="connsiteX85" fmla="*/ 3236 w 9957"/>
                <a:gd name="connsiteY85" fmla="*/ 3248 h 10000"/>
                <a:gd name="connsiteX86" fmla="*/ 2680 w 9957"/>
                <a:gd name="connsiteY86" fmla="*/ 3162 h 10000"/>
                <a:gd name="connsiteX87" fmla="*/ 2643 w 9957"/>
                <a:gd name="connsiteY87" fmla="*/ 3003 h 10000"/>
                <a:gd name="connsiteX88" fmla="*/ 2943 w 9957"/>
                <a:gd name="connsiteY88" fmla="*/ 2855 h 10000"/>
                <a:gd name="connsiteX89" fmla="*/ 2802 w 9957"/>
                <a:gd name="connsiteY89" fmla="*/ 2285 h 10000"/>
                <a:gd name="connsiteX90" fmla="*/ 2624 w 9957"/>
                <a:gd name="connsiteY90" fmla="*/ 2200 h 10000"/>
                <a:gd name="connsiteX91" fmla="*/ 1975 w 9957"/>
                <a:gd name="connsiteY91" fmla="*/ 1673 h 10000"/>
                <a:gd name="connsiteX92" fmla="*/ 1886 w 9957"/>
                <a:gd name="connsiteY92" fmla="*/ 1665 h 10000"/>
                <a:gd name="connsiteX93" fmla="*/ 1614 w 9957"/>
                <a:gd name="connsiteY93" fmla="*/ 1661 h 10000"/>
                <a:gd name="connsiteX94" fmla="*/ 1356 w 9957"/>
                <a:gd name="connsiteY94" fmla="*/ 1494 h 10000"/>
                <a:gd name="connsiteX95" fmla="*/ 1111 w 9957"/>
                <a:gd name="connsiteY95" fmla="*/ 1269 h 10000"/>
                <a:gd name="connsiteX96" fmla="*/ 1053 w 9957"/>
                <a:gd name="connsiteY96" fmla="*/ 980 h 10000"/>
                <a:gd name="connsiteX97" fmla="*/ 1026 w 9957"/>
                <a:gd name="connsiteY97" fmla="*/ 962 h 10000"/>
                <a:gd name="connsiteX98" fmla="*/ 809 w 9957"/>
                <a:gd name="connsiteY98" fmla="*/ 135 h 10000"/>
                <a:gd name="connsiteX99" fmla="*/ 567 w 9957"/>
                <a:gd name="connsiteY99" fmla="*/ 0 h 10000"/>
                <a:gd name="connsiteX100" fmla="*/ 446 w 9957"/>
                <a:gd name="connsiteY100" fmla="*/ 368 h 10000"/>
                <a:gd name="connsiteX101" fmla="*/ 252 w 9957"/>
                <a:gd name="connsiteY101" fmla="*/ 368 h 10000"/>
                <a:gd name="connsiteX102" fmla="*/ 38 w 9957"/>
                <a:gd name="connsiteY102" fmla="*/ 484 h 10000"/>
                <a:gd name="connsiteX103" fmla="*/ 3 w 9957"/>
                <a:gd name="connsiteY103" fmla="*/ 675 h 10000"/>
                <a:gd name="connsiteX104" fmla="*/ 460 w 9957"/>
                <a:gd name="connsiteY104" fmla="*/ 736 h 10000"/>
                <a:gd name="connsiteX105" fmla="*/ 509 w 9957"/>
                <a:gd name="connsiteY105" fmla="*/ 927 h 10000"/>
                <a:gd name="connsiteX106" fmla="*/ 566 w 9957"/>
                <a:gd name="connsiteY106" fmla="*/ 949 h 10000"/>
                <a:gd name="connsiteX107" fmla="*/ 725 w 9957"/>
                <a:gd name="connsiteY107" fmla="*/ 857 h 10000"/>
                <a:gd name="connsiteX108" fmla="*/ 749 w 9957"/>
                <a:gd name="connsiteY108" fmla="*/ 1340 h 10000"/>
                <a:gd name="connsiteX109" fmla="*/ 827 w 9957"/>
                <a:gd name="connsiteY109" fmla="*/ 2026 h 10000"/>
                <a:gd name="connsiteX110" fmla="*/ 913 w 9957"/>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477 w 10000"/>
                <a:gd name="connsiteY3" fmla="*/ 2975 h 10000"/>
                <a:gd name="connsiteX4" fmla="*/ 1666 w 10000"/>
                <a:gd name="connsiteY4" fmla="*/ 3353 h 10000"/>
                <a:gd name="connsiteX5" fmla="*/ 1688 w 10000"/>
                <a:gd name="connsiteY5" fmla="*/ 3839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477 w 10000"/>
                <a:gd name="connsiteY3" fmla="*/ 2975 h 10000"/>
                <a:gd name="connsiteX4" fmla="*/ 1666 w 10000"/>
                <a:gd name="connsiteY4" fmla="*/ 3353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477 w 10000"/>
                <a:gd name="connsiteY3" fmla="*/ 2975 h 10000"/>
                <a:gd name="connsiteX4" fmla="*/ 2072 w 10000"/>
                <a:gd name="connsiteY4" fmla="*/ 3558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477 w 10000"/>
                <a:gd name="connsiteY3" fmla="*/ 2975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477 w 10000"/>
                <a:gd name="connsiteY3" fmla="*/ 2975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477 w 10000"/>
                <a:gd name="connsiteY3" fmla="*/ 2975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671 w 10000"/>
                <a:gd name="connsiteY3" fmla="*/ 3071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26 w 10000"/>
                <a:gd name="connsiteY3" fmla="*/ 3057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26 w 10000"/>
                <a:gd name="connsiteY3" fmla="*/ 3057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26 w 10000"/>
                <a:gd name="connsiteY3" fmla="*/ 3057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72 w 10000"/>
                <a:gd name="connsiteY3" fmla="*/ 3030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72 w 10000"/>
                <a:gd name="connsiteY3" fmla="*/ 3030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72 w 10000"/>
                <a:gd name="connsiteY3" fmla="*/ 3030 h 10000"/>
                <a:gd name="connsiteX4" fmla="*/ 2017 w 10000"/>
                <a:gd name="connsiteY4" fmla="*/ 3667 h 10000"/>
                <a:gd name="connsiteX5" fmla="*/ 2131 w 10000"/>
                <a:gd name="connsiteY5" fmla="*/ 4003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72 w 10000"/>
                <a:gd name="connsiteY3" fmla="*/ 3030 h 10000"/>
                <a:gd name="connsiteX4" fmla="*/ 2017 w 10000"/>
                <a:gd name="connsiteY4" fmla="*/ 3667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72 w 10000"/>
                <a:gd name="connsiteY3" fmla="*/ 3030 h 10000"/>
                <a:gd name="connsiteX4" fmla="*/ 2035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72 w 10000"/>
                <a:gd name="connsiteY3" fmla="*/ 303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894 w 10000"/>
                <a:gd name="connsiteY92" fmla="*/ 1665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145 w 10000"/>
                <a:gd name="connsiteY2" fmla="*/ 2647 h 10000"/>
                <a:gd name="connsiteX3" fmla="*/ 1772 w 10000"/>
                <a:gd name="connsiteY3" fmla="*/ 303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718 w 10000"/>
                <a:gd name="connsiteY2" fmla="*/ 2565 h 10000"/>
                <a:gd name="connsiteX3" fmla="*/ 1772 w 10000"/>
                <a:gd name="connsiteY3" fmla="*/ 303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718 w 10000"/>
                <a:gd name="connsiteY2" fmla="*/ 2565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010 w 10000"/>
                <a:gd name="connsiteY1" fmla="*/ 2505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917 w 10000"/>
                <a:gd name="connsiteY0" fmla="*/ 2257 h 10000"/>
                <a:gd name="connsiteX1" fmla="*/ 1897 w 10000"/>
                <a:gd name="connsiteY1" fmla="*/ 2737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917 w 10000"/>
                <a:gd name="connsiteY110" fmla="*/ 2257 h 10000"/>
                <a:gd name="connsiteX0" fmla="*/ 1924 w 10000"/>
                <a:gd name="connsiteY0" fmla="*/ 2681 h 10000"/>
                <a:gd name="connsiteX1" fmla="*/ 1897 w 10000"/>
                <a:gd name="connsiteY1" fmla="*/ 2737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831 w 10000"/>
                <a:gd name="connsiteY109" fmla="*/ 2026 h 10000"/>
                <a:gd name="connsiteX110" fmla="*/ 1924 w 10000"/>
                <a:gd name="connsiteY110" fmla="*/ 2681 h 10000"/>
                <a:gd name="connsiteX0" fmla="*/ 1924 w 10000"/>
                <a:gd name="connsiteY0" fmla="*/ 2681 h 10000"/>
                <a:gd name="connsiteX1" fmla="*/ 1897 w 10000"/>
                <a:gd name="connsiteY1" fmla="*/ 2737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752 w 10000"/>
                <a:gd name="connsiteY108" fmla="*/ 1340 h 10000"/>
                <a:gd name="connsiteX109" fmla="*/ 1949 w 10000"/>
                <a:gd name="connsiteY109" fmla="*/ 2682 h 10000"/>
                <a:gd name="connsiteX110" fmla="*/ 1924 w 10000"/>
                <a:gd name="connsiteY110" fmla="*/ 2681 h 10000"/>
                <a:gd name="connsiteX0" fmla="*/ 1924 w 10000"/>
                <a:gd name="connsiteY0" fmla="*/ 2681 h 10000"/>
                <a:gd name="connsiteX1" fmla="*/ 1897 w 10000"/>
                <a:gd name="connsiteY1" fmla="*/ 2737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728 w 10000"/>
                <a:gd name="connsiteY107" fmla="*/ 857 h 10000"/>
                <a:gd name="connsiteX108" fmla="*/ 1916 w 10000"/>
                <a:gd name="connsiteY108" fmla="*/ 2543 h 10000"/>
                <a:gd name="connsiteX109" fmla="*/ 1949 w 10000"/>
                <a:gd name="connsiteY109" fmla="*/ 2682 h 10000"/>
                <a:gd name="connsiteX110" fmla="*/ 1924 w 10000"/>
                <a:gd name="connsiteY110" fmla="*/ 2681 h 10000"/>
                <a:gd name="connsiteX0" fmla="*/ 1924 w 10000"/>
                <a:gd name="connsiteY0" fmla="*/ 2681 h 10000"/>
                <a:gd name="connsiteX1" fmla="*/ 1897 w 10000"/>
                <a:gd name="connsiteY1" fmla="*/ 2737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568 w 10000"/>
                <a:gd name="connsiteY106" fmla="*/ 949 h 10000"/>
                <a:gd name="connsiteX107" fmla="*/ 1994 w 10000"/>
                <a:gd name="connsiteY107" fmla="*/ 2224 h 10000"/>
                <a:gd name="connsiteX108" fmla="*/ 1916 w 10000"/>
                <a:gd name="connsiteY108" fmla="*/ 2543 h 10000"/>
                <a:gd name="connsiteX109" fmla="*/ 1949 w 10000"/>
                <a:gd name="connsiteY109" fmla="*/ 2682 h 10000"/>
                <a:gd name="connsiteX110" fmla="*/ 1924 w 10000"/>
                <a:gd name="connsiteY110" fmla="*/ 2681 h 10000"/>
                <a:gd name="connsiteX0" fmla="*/ 1924 w 10000"/>
                <a:gd name="connsiteY0" fmla="*/ 2681 h 10000"/>
                <a:gd name="connsiteX1" fmla="*/ 1897 w 10000"/>
                <a:gd name="connsiteY1" fmla="*/ 2737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511 w 10000"/>
                <a:gd name="connsiteY105" fmla="*/ 927 h 10000"/>
                <a:gd name="connsiteX106" fmla="*/ 1981 w 10000"/>
                <a:gd name="connsiteY106" fmla="*/ 2166 h 10000"/>
                <a:gd name="connsiteX107" fmla="*/ 1994 w 10000"/>
                <a:gd name="connsiteY107" fmla="*/ 2224 h 10000"/>
                <a:gd name="connsiteX108" fmla="*/ 1916 w 10000"/>
                <a:gd name="connsiteY108" fmla="*/ 2543 h 10000"/>
                <a:gd name="connsiteX109" fmla="*/ 1949 w 10000"/>
                <a:gd name="connsiteY109" fmla="*/ 2682 h 10000"/>
                <a:gd name="connsiteX110" fmla="*/ 1924 w 10000"/>
                <a:gd name="connsiteY110" fmla="*/ 2681 h 10000"/>
                <a:gd name="connsiteX0" fmla="*/ 1924 w 10000"/>
                <a:gd name="connsiteY0" fmla="*/ 2681 h 10000"/>
                <a:gd name="connsiteX1" fmla="*/ 1897 w 10000"/>
                <a:gd name="connsiteY1" fmla="*/ 2737 h 10000"/>
                <a:gd name="connsiteX2" fmla="*/ 1857 w 10000"/>
                <a:gd name="connsiteY2" fmla="*/ 2838 h 10000"/>
                <a:gd name="connsiteX3" fmla="*/ 1837 w 10000"/>
                <a:gd name="connsiteY3" fmla="*/ 3180 h 10000"/>
                <a:gd name="connsiteX4" fmla="*/ 2044 w 10000"/>
                <a:gd name="connsiteY4" fmla="*/ 3735 h 10000"/>
                <a:gd name="connsiteX5" fmla="*/ 2186 w 10000"/>
                <a:gd name="connsiteY5" fmla="*/ 4071 h 10000"/>
                <a:gd name="connsiteX6" fmla="*/ 2291 w 10000"/>
                <a:gd name="connsiteY6" fmla="*/ 4614 h 10000"/>
                <a:gd name="connsiteX7" fmla="*/ 2793 w 10000"/>
                <a:gd name="connsiteY7" fmla="*/ 6286 h 10000"/>
                <a:gd name="connsiteX8" fmla="*/ 2840 w 10000"/>
                <a:gd name="connsiteY8" fmla="*/ 7226 h 10000"/>
                <a:gd name="connsiteX9" fmla="*/ 2870 w 10000"/>
                <a:gd name="connsiteY9" fmla="*/ 7670 h 10000"/>
                <a:gd name="connsiteX10" fmla="*/ 3155 w 10000"/>
                <a:gd name="connsiteY10" fmla="*/ 8291 h 10000"/>
                <a:gd name="connsiteX11" fmla="*/ 4350 w 10000"/>
                <a:gd name="connsiteY11" fmla="*/ 9187 h 10000"/>
                <a:gd name="connsiteX12" fmla="*/ 4356 w 10000"/>
                <a:gd name="connsiteY12" fmla="*/ 9938 h 10000"/>
                <a:gd name="connsiteX13" fmla="*/ 5367 w 10000"/>
                <a:gd name="connsiteY13" fmla="*/ 10000 h 10000"/>
                <a:gd name="connsiteX14" fmla="*/ 7403 w 10000"/>
                <a:gd name="connsiteY14" fmla="*/ 9651 h 10000"/>
                <a:gd name="connsiteX15" fmla="*/ 7826 w 10000"/>
                <a:gd name="connsiteY15" fmla="*/ 7684 h 10000"/>
                <a:gd name="connsiteX16" fmla="*/ 8311 w 10000"/>
                <a:gd name="connsiteY16" fmla="*/ 7193 h 10000"/>
                <a:gd name="connsiteX17" fmla="*/ 8125 w 10000"/>
                <a:gd name="connsiteY17" fmla="*/ 6844 h 10000"/>
                <a:gd name="connsiteX18" fmla="*/ 7925 w 10000"/>
                <a:gd name="connsiteY18" fmla="*/ 6752 h 10000"/>
                <a:gd name="connsiteX19" fmla="*/ 7925 w 10000"/>
                <a:gd name="connsiteY19" fmla="*/ 6538 h 10000"/>
                <a:gd name="connsiteX20" fmla="*/ 8311 w 10000"/>
                <a:gd name="connsiteY20" fmla="*/ 6710 h 10000"/>
                <a:gd name="connsiteX21" fmla="*/ 8869 w 10000"/>
                <a:gd name="connsiteY21" fmla="*/ 6232 h 10000"/>
                <a:gd name="connsiteX22" fmla="*/ 9019 w 10000"/>
                <a:gd name="connsiteY22" fmla="*/ 5356 h 10000"/>
                <a:gd name="connsiteX23" fmla="*/ 8526 w 10000"/>
                <a:gd name="connsiteY23" fmla="*/ 5184 h 10000"/>
                <a:gd name="connsiteX24" fmla="*/ 8232 w 10000"/>
                <a:gd name="connsiteY24" fmla="*/ 4963 h 10000"/>
                <a:gd name="connsiteX25" fmla="*/ 8326 w 10000"/>
                <a:gd name="connsiteY25" fmla="*/ 4748 h 10000"/>
                <a:gd name="connsiteX26" fmla="*/ 8626 w 10000"/>
                <a:gd name="connsiteY26" fmla="*/ 5080 h 10000"/>
                <a:gd name="connsiteX27" fmla="*/ 9019 w 10000"/>
                <a:gd name="connsiteY27" fmla="*/ 5037 h 10000"/>
                <a:gd name="connsiteX28" fmla="*/ 9197 w 10000"/>
                <a:gd name="connsiteY28" fmla="*/ 4118 h 10000"/>
                <a:gd name="connsiteX29" fmla="*/ 9353 w 10000"/>
                <a:gd name="connsiteY29" fmla="*/ 4210 h 10000"/>
                <a:gd name="connsiteX30" fmla="*/ 9401 w 10000"/>
                <a:gd name="connsiteY30" fmla="*/ 3989 h 10000"/>
                <a:gd name="connsiteX31" fmla="*/ 9598 w 10000"/>
                <a:gd name="connsiteY31" fmla="*/ 3768 h 10000"/>
                <a:gd name="connsiteX32" fmla="*/ 9598 w 10000"/>
                <a:gd name="connsiteY32" fmla="*/ 4032 h 10000"/>
                <a:gd name="connsiteX33" fmla="*/ 9726 w 10000"/>
                <a:gd name="connsiteY33" fmla="*/ 4032 h 10000"/>
                <a:gd name="connsiteX34" fmla="*/ 10000 w 10000"/>
                <a:gd name="connsiteY34" fmla="*/ 3377 h 10000"/>
                <a:gd name="connsiteX35" fmla="*/ 10000 w 10000"/>
                <a:gd name="connsiteY35" fmla="*/ 2929 h 10000"/>
                <a:gd name="connsiteX36" fmla="*/ 9748 w 10000"/>
                <a:gd name="connsiteY36" fmla="*/ 2592 h 10000"/>
                <a:gd name="connsiteX37" fmla="*/ 9598 w 10000"/>
                <a:gd name="connsiteY37" fmla="*/ 1544 h 10000"/>
                <a:gd name="connsiteX38" fmla="*/ 9275 w 10000"/>
                <a:gd name="connsiteY38" fmla="*/ 1323 h 10000"/>
                <a:gd name="connsiteX39" fmla="*/ 8762 w 10000"/>
                <a:gd name="connsiteY39" fmla="*/ 1544 h 10000"/>
                <a:gd name="connsiteX40" fmla="*/ 8869 w 10000"/>
                <a:gd name="connsiteY40" fmla="*/ 2855 h 10000"/>
                <a:gd name="connsiteX41" fmla="*/ 8783 w 10000"/>
                <a:gd name="connsiteY41" fmla="*/ 3119 h 10000"/>
                <a:gd name="connsiteX42" fmla="*/ 8783 w 10000"/>
                <a:gd name="connsiteY42" fmla="*/ 3419 h 10000"/>
                <a:gd name="connsiteX43" fmla="*/ 8645 w 10000"/>
                <a:gd name="connsiteY43" fmla="*/ 3511 h 10000"/>
                <a:gd name="connsiteX44" fmla="*/ 8437 w 10000"/>
                <a:gd name="connsiteY44" fmla="*/ 3003 h 10000"/>
                <a:gd name="connsiteX45" fmla="*/ 8456 w 10000"/>
                <a:gd name="connsiteY45" fmla="*/ 2463 h 10000"/>
                <a:gd name="connsiteX46" fmla="*/ 8053 w 10000"/>
                <a:gd name="connsiteY46" fmla="*/ 1881 h 10000"/>
                <a:gd name="connsiteX47" fmla="*/ 8034 w 10000"/>
                <a:gd name="connsiteY47" fmla="*/ 2329 h 10000"/>
                <a:gd name="connsiteX48" fmla="*/ 7826 w 10000"/>
                <a:gd name="connsiteY48" fmla="*/ 2243 h 10000"/>
                <a:gd name="connsiteX49" fmla="*/ 7732 w 10000"/>
                <a:gd name="connsiteY49" fmla="*/ 1807 h 10000"/>
                <a:gd name="connsiteX50" fmla="*/ 7541 w 10000"/>
                <a:gd name="connsiteY50" fmla="*/ 1703 h 10000"/>
                <a:gd name="connsiteX51" fmla="*/ 7590 w 10000"/>
                <a:gd name="connsiteY51" fmla="*/ 1152 h 10000"/>
                <a:gd name="connsiteX52" fmla="*/ 6904 w 10000"/>
                <a:gd name="connsiteY52" fmla="*/ 263 h 10000"/>
                <a:gd name="connsiteX53" fmla="*/ 6509 w 10000"/>
                <a:gd name="connsiteY53" fmla="*/ 845 h 10000"/>
                <a:gd name="connsiteX54" fmla="*/ 6529 w 10000"/>
                <a:gd name="connsiteY54" fmla="*/ 1183 h 10000"/>
                <a:gd name="connsiteX55" fmla="*/ 6509 w 10000"/>
                <a:gd name="connsiteY55" fmla="*/ 1807 h 10000"/>
                <a:gd name="connsiteX56" fmla="*/ 6960 w 10000"/>
                <a:gd name="connsiteY56" fmla="*/ 2200 h 10000"/>
                <a:gd name="connsiteX57" fmla="*/ 6940 w 10000"/>
                <a:gd name="connsiteY57" fmla="*/ 2421 h 10000"/>
                <a:gd name="connsiteX58" fmla="*/ 7088 w 10000"/>
                <a:gd name="connsiteY58" fmla="*/ 2678 h 10000"/>
                <a:gd name="connsiteX59" fmla="*/ 7059 w 10000"/>
                <a:gd name="connsiteY59" fmla="*/ 3003 h 10000"/>
                <a:gd name="connsiteX60" fmla="*/ 6831 w 10000"/>
                <a:gd name="connsiteY60" fmla="*/ 3511 h 10000"/>
                <a:gd name="connsiteX61" fmla="*/ 6931 w 10000"/>
                <a:gd name="connsiteY61" fmla="*/ 4118 h 10000"/>
                <a:gd name="connsiteX62" fmla="*/ 6617 w 10000"/>
                <a:gd name="connsiteY62" fmla="*/ 3903 h 10000"/>
                <a:gd name="connsiteX63" fmla="*/ 6609 w 10000"/>
                <a:gd name="connsiteY63" fmla="*/ 3419 h 10000"/>
                <a:gd name="connsiteX64" fmla="*/ 6745 w 10000"/>
                <a:gd name="connsiteY64" fmla="*/ 2929 h 10000"/>
                <a:gd name="connsiteX65" fmla="*/ 6647 w 10000"/>
                <a:gd name="connsiteY65" fmla="*/ 2200 h 10000"/>
                <a:gd name="connsiteX66" fmla="*/ 6422 w 10000"/>
                <a:gd name="connsiteY66" fmla="*/ 2114 h 10000"/>
                <a:gd name="connsiteX67" fmla="*/ 6351 w 10000"/>
                <a:gd name="connsiteY67" fmla="*/ 1807 h 10000"/>
                <a:gd name="connsiteX68" fmla="*/ 6097 w 10000"/>
                <a:gd name="connsiteY68" fmla="*/ 1967 h 10000"/>
                <a:gd name="connsiteX69" fmla="*/ 5987 w 10000"/>
                <a:gd name="connsiteY69" fmla="*/ 2899 h 10000"/>
                <a:gd name="connsiteX70" fmla="*/ 6263 w 10000"/>
                <a:gd name="connsiteY70" fmla="*/ 3291 h 10000"/>
                <a:gd name="connsiteX71" fmla="*/ 5838 w 10000"/>
                <a:gd name="connsiteY71" fmla="*/ 3609 h 10000"/>
                <a:gd name="connsiteX72" fmla="*/ 4907 w 10000"/>
                <a:gd name="connsiteY72" fmla="*/ 3070 h 10000"/>
                <a:gd name="connsiteX73" fmla="*/ 4721 w 10000"/>
                <a:gd name="connsiteY73" fmla="*/ 2634 h 10000"/>
                <a:gd name="connsiteX74" fmla="*/ 4402 w 10000"/>
                <a:gd name="connsiteY74" fmla="*/ 2813 h 10000"/>
                <a:gd name="connsiteX75" fmla="*/ 4678 w 10000"/>
                <a:gd name="connsiteY75" fmla="*/ 3070 h 10000"/>
                <a:gd name="connsiteX76" fmla="*/ 4416 w 10000"/>
                <a:gd name="connsiteY76" fmla="*/ 3119 h 10000"/>
                <a:gd name="connsiteX77" fmla="*/ 4165 w 10000"/>
                <a:gd name="connsiteY77" fmla="*/ 2855 h 10000"/>
                <a:gd name="connsiteX78" fmla="*/ 3963 w 10000"/>
                <a:gd name="connsiteY78" fmla="*/ 2929 h 10000"/>
                <a:gd name="connsiteX79" fmla="*/ 4256 w 10000"/>
                <a:gd name="connsiteY79" fmla="*/ 3511 h 10000"/>
                <a:gd name="connsiteX80" fmla="*/ 4246 w 10000"/>
                <a:gd name="connsiteY80" fmla="*/ 4210 h 10000"/>
                <a:gd name="connsiteX81" fmla="*/ 4049 w 10000"/>
                <a:gd name="connsiteY81" fmla="*/ 4252 h 10000"/>
                <a:gd name="connsiteX82" fmla="*/ 4079 w 10000"/>
                <a:gd name="connsiteY82" fmla="*/ 3640 h 10000"/>
                <a:gd name="connsiteX83" fmla="*/ 3599 w 10000"/>
                <a:gd name="connsiteY83" fmla="*/ 3204 h 10000"/>
                <a:gd name="connsiteX84" fmla="*/ 3498 w 10000"/>
                <a:gd name="connsiteY84" fmla="*/ 3333 h 10000"/>
                <a:gd name="connsiteX85" fmla="*/ 3250 w 10000"/>
                <a:gd name="connsiteY85" fmla="*/ 3248 h 10000"/>
                <a:gd name="connsiteX86" fmla="*/ 2692 w 10000"/>
                <a:gd name="connsiteY86" fmla="*/ 3162 h 10000"/>
                <a:gd name="connsiteX87" fmla="*/ 2654 w 10000"/>
                <a:gd name="connsiteY87" fmla="*/ 3003 h 10000"/>
                <a:gd name="connsiteX88" fmla="*/ 2956 w 10000"/>
                <a:gd name="connsiteY88" fmla="*/ 2855 h 10000"/>
                <a:gd name="connsiteX89" fmla="*/ 2814 w 10000"/>
                <a:gd name="connsiteY89" fmla="*/ 2285 h 10000"/>
                <a:gd name="connsiteX90" fmla="*/ 2635 w 10000"/>
                <a:gd name="connsiteY90" fmla="*/ 2200 h 10000"/>
                <a:gd name="connsiteX91" fmla="*/ 1984 w 10000"/>
                <a:gd name="connsiteY91" fmla="*/ 1673 h 10000"/>
                <a:gd name="connsiteX92" fmla="*/ 1996 w 10000"/>
                <a:gd name="connsiteY92" fmla="*/ 1774 h 10000"/>
                <a:gd name="connsiteX93" fmla="*/ 1621 w 10000"/>
                <a:gd name="connsiteY93" fmla="*/ 1661 h 10000"/>
                <a:gd name="connsiteX94" fmla="*/ 1362 w 10000"/>
                <a:gd name="connsiteY94" fmla="*/ 1494 h 10000"/>
                <a:gd name="connsiteX95" fmla="*/ 1116 w 10000"/>
                <a:gd name="connsiteY95" fmla="*/ 1269 h 10000"/>
                <a:gd name="connsiteX96" fmla="*/ 1058 w 10000"/>
                <a:gd name="connsiteY96" fmla="*/ 980 h 10000"/>
                <a:gd name="connsiteX97" fmla="*/ 1030 w 10000"/>
                <a:gd name="connsiteY97" fmla="*/ 962 h 10000"/>
                <a:gd name="connsiteX98" fmla="*/ 812 w 10000"/>
                <a:gd name="connsiteY98" fmla="*/ 135 h 10000"/>
                <a:gd name="connsiteX99" fmla="*/ 569 w 10000"/>
                <a:gd name="connsiteY99" fmla="*/ 0 h 10000"/>
                <a:gd name="connsiteX100" fmla="*/ 448 w 10000"/>
                <a:gd name="connsiteY100" fmla="*/ 368 h 10000"/>
                <a:gd name="connsiteX101" fmla="*/ 253 w 10000"/>
                <a:gd name="connsiteY101" fmla="*/ 368 h 10000"/>
                <a:gd name="connsiteX102" fmla="*/ 38 w 10000"/>
                <a:gd name="connsiteY102" fmla="*/ 484 h 10000"/>
                <a:gd name="connsiteX103" fmla="*/ 3 w 10000"/>
                <a:gd name="connsiteY103" fmla="*/ 675 h 10000"/>
                <a:gd name="connsiteX104" fmla="*/ 462 w 10000"/>
                <a:gd name="connsiteY104" fmla="*/ 736 h 10000"/>
                <a:gd name="connsiteX105" fmla="*/ 1980 w 10000"/>
                <a:gd name="connsiteY105" fmla="*/ 2390 h 10000"/>
                <a:gd name="connsiteX106" fmla="*/ 1981 w 10000"/>
                <a:gd name="connsiteY106" fmla="*/ 2166 h 10000"/>
                <a:gd name="connsiteX107" fmla="*/ 1994 w 10000"/>
                <a:gd name="connsiteY107" fmla="*/ 2224 h 10000"/>
                <a:gd name="connsiteX108" fmla="*/ 1916 w 10000"/>
                <a:gd name="connsiteY108" fmla="*/ 2543 h 10000"/>
                <a:gd name="connsiteX109" fmla="*/ 1949 w 10000"/>
                <a:gd name="connsiteY109" fmla="*/ 2682 h 10000"/>
                <a:gd name="connsiteX110" fmla="*/ 1924 w 10000"/>
                <a:gd name="connsiteY110" fmla="*/ 2681 h 10000"/>
                <a:gd name="connsiteX0" fmla="*/ 1922 w 9998"/>
                <a:gd name="connsiteY0" fmla="*/ 2681 h 10000"/>
                <a:gd name="connsiteX1" fmla="*/ 1895 w 9998"/>
                <a:gd name="connsiteY1" fmla="*/ 2737 h 10000"/>
                <a:gd name="connsiteX2" fmla="*/ 1855 w 9998"/>
                <a:gd name="connsiteY2" fmla="*/ 2838 h 10000"/>
                <a:gd name="connsiteX3" fmla="*/ 1835 w 9998"/>
                <a:gd name="connsiteY3" fmla="*/ 3180 h 10000"/>
                <a:gd name="connsiteX4" fmla="*/ 2042 w 9998"/>
                <a:gd name="connsiteY4" fmla="*/ 3735 h 10000"/>
                <a:gd name="connsiteX5" fmla="*/ 2184 w 9998"/>
                <a:gd name="connsiteY5" fmla="*/ 4071 h 10000"/>
                <a:gd name="connsiteX6" fmla="*/ 2289 w 9998"/>
                <a:gd name="connsiteY6" fmla="*/ 4614 h 10000"/>
                <a:gd name="connsiteX7" fmla="*/ 2791 w 9998"/>
                <a:gd name="connsiteY7" fmla="*/ 6286 h 10000"/>
                <a:gd name="connsiteX8" fmla="*/ 2838 w 9998"/>
                <a:gd name="connsiteY8" fmla="*/ 7226 h 10000"/>
                <a:gd name="connsiteX9" fmla="*/ 2868 w 9998"/>
                <a:gd name="connsiteY9" fmla="*/ 7670 h 10000"/>
                <a:gd name="connsiteX10" fmla="*/ 3153 w 9998"/>
                <a:gd name="connsiteY10" fmla="*/ 8291 h 10000"/>
                <a:gd name="connsiteX11" fmla="*/ 4348 w 9998"/>
                <a:gd name="connsiteY11" fmla="*/ 9187 h 10000"/>
                <a:gd name="connsiteX12" fmla="*/ 4354 w 9998"/>
                <a:gd name="connsiteY12" fmla="*/ 9938 h 10000"/>
                <a:gd name="connsiteX13" fmla="*/ 5365 w 9998"/>
                <a:gd name="connsiteY13" fmla="*/ 10000 h 10000"/>
                <a:gd name="connsiteX14" fmla="*/ 7401 w 9998"/>
                <a:gd name="connsiteY14" fmla="*/ 9651 h 10000"/>
                <a:gd name="connsiteX15" fmla="*/ 7824 w 9998"/>
                <a:gd name="connsiteY15" fmla="*/ 7684 h 10000"/>
                <a:gd name="connsiteX16" fmla="*/ 8309 w 9998"/>
                <a:gd name="connsiteY16" fmla="*/ 7193 h 10000"/>
                <a:gd name="connsiteX17" fmla="*/ 8123 w 9998"/>
                <a:gd name="connsiteY17" fmla="*/ 6844 h 10000"/>
                <a:gd name="connsiteX18" fmla="*/ 7923 w 9998"/>
                <a:gd name="connsiteY18" fmla="*/ 6752 h 10000"/>
                <a:gd name="connsiteX19" fmla="*/ 7923 w 9998"/>
                <a:gd name="connsiteY19" fmla="*/ 6538 h 10000"/>
                <a:gd name="connsiteX20" fmla="*/ 8309 w 9998"/>
                <a:gd name="connsiteY20" fmla="*/ 6710 h 10000"/>
                <a:gd name="connsiteX21" fmla="*/ 8867 w 9998"/>
                <a:gd name="connsiteY21" fmla="*/ 6232 h 10000"/>
                <a:gd name="connsiteX22" fmla="*/ 9017 w 9998"/>
                <a:gd name="connsiteY22" fmla="*/ 5356 h 10000"/>
                <a:gd name="connsiteX23" fmla="*/ 8524 w 9998"/>
                <a:gd name="connsiteY23" fmla="*/ 5184 h 10000"/>
                <a:gd name="connsiteX24" fmla="*/ 8230 w 9998"/>
                <a:gd name="connsiteY24" fmla="*/ 4963 h 10000"/>
                <a:gd name="connsiteX25" fmla="*/ 8324 w 9998"/>
                <a:gd name="connsiteY25" fmla="*/ 4748 h 10000"/>
                <a:gd name="connsiteX26" fmla="*/ 8624 w 9998"/>
                <a:gd name="connsiteY26" fmla="*/ 5080 h 10000"/>
                <a:gd name="connsiteX27" fmla="*/ 9017 w 9998"/>
                <a:gd name="connsiteY27" fmla="*/ 5037 h 10000"/>
                <a:gd name="connsiteX28" fmla="*/ 9195 w 9998"/>
                <a:gd name="connsiteY28" fmla="*/ 4118 h 10000"/>
                <a:gd name="connsiteX29" fmla="*/ 9351 w 9998"/>
                <a:gd name="connsiteY29" fmla="*/ 4210 h 10000"/>
                <a:gd name="connsiteX30" fmla="*/ 9399 w 9998"/>
                <a:gd name="connsiteY30" fmla="*/ 3989 h 10000"/>
                <a:gd name="connsiteX31" fmla="*/ 9596 w 9998"/>
                <a:gd name="connsiteY31" fmla="*/ 3768 h 10000"/>
                <a:gd name="connsiteX32" fmla="*/ 9596 w 9998"/>
                <a:gd name="connsiteY32" fmla="*/ 4032 h 10000"/>
                <a:gd name="connsiteX33" fmla="*/ 9724 w 9998"/>
                <a:gd name="connsiteY33" fmla="*/ 4032 h 10000"/>
                <a:gd name="connsiteX34" fmla="*/ 9998 w 9998"/>
                <a:gd name="connsiteY34" fmla="*/ 3377 h 10000"/>
                <a:gd name="connsiteX35" fmla="*/ 9998 w 9998"/>
                <a:gd name="connsiteY35" fmla="*/ 2929 h 10000"/>
                <a:gd name="connsiteX36" fmla="*/ 9746 w 9998"/>
                <a:gd name="connsiteY36" fmla="*/ 2592 h 10000"/>
                <a:gd name="connsiteX37" fmla="*/ 9596 w 9998"/>
                <a:gd name="connsiteY37" fmla="*/ 1544 h 10000"/>
                <a:gd name="connsiteX38" fmla="*/ 9273 w 9998"/>
                <a:gd name="connsiteY38" fmla="*/ 1323 h 10000"/>
                <a:gd name="connsiteX39" fmla="*/ 8760 w 9998"/>
                <a:gd name="connsiteY39" fmla="*/ 1544 h 10000"/>
                <a:gd name="connsiteX40" fmla="*/ 8867 w 9998"/>
                <a:gd name="connsiteY40" fmla="*/ 2855 h 10000"/>
                <a:gd name="connsiteX41" fmla="*/ 8781 w 9998"/>
                <a:gd name="connsiteY41" fmla="*/ 3119 h 10000"/>
                <a:gd name="connsiteX42" fmla="*/ 8781 w 9998"/>
                <a:gd name="connsiteY42" fmla="*/ 3419 h 10000"/>
                <a:gd name="connsiteX43" fmla="*/ 8643 w 9998"/>
                <a:gd name="connsiteY43" fmla="*/ 3511 h 10000"/>
                <a:gd name="connsiteX44" fmla="*/ 8435 w 9998"/>
                <a:gd name="connsiteY44" fmla="*/ 3003 h 10000"/>
                <a:gd name="connsiteX45" fmla="*/ 8454 w 9998"/>
                <a:gd name="connsiteY45" fmla="*/ 2463 h 10000"/>
                <a:gd name="connsiteX46" fmla="*/ 8051 w 9998"/>
                <a:gd name="connsiteY46" fmla="*/ 1881 h 10000"/>
                <a:gd name="connsiteX47" fmla="*/ 8032 w 9998"/>
                <a:gd name="connsiteY47" fmla="*/ 2329 h 10000"/>
                <a:gd name="connsiteX48" fmla="*/ 7824 w 9998"/>
                <a:gd name="connsiteY48" fmla="*/ 2243 h 10000"/>
                <a:gd name="connsiteX49" fmla="*/ 7730 w 9998"/>
                <a:gd name="connsiteY49" fmla="*/ 1807 h 10000"/>
                <a:gd name="connsiteX50" fmla="*/ 7539 w 9998"/>
                <a:gd name="connsiteY50" fmla="*/ 1703 h 10000"/>
                <a:gd name="connsiteX51" fmla="*/ 7588 w 9998"/>
                <a:gd name="connsiteY51" fmla="*/ 1152 h 10000"/>
                <a:gd name="connsiteX52" fmla="*/ 6902 w 9998"/>
                <a:gd name="connsiteY52" fmla="*/ 263 h 10000"/>
                <a:gd name="connsiteX53" fmla="*/ 6507 w 9998"/>
                <a:gd name="connsiteY53" fmla="*/ 845 h 10000"/>
                <a:gd name="connsiteX54" fmla="*/ 6527 w 9998"/>
                <a:gd name="connsiteY54" fmla="*/ 1183 h 10000"/>
                <a:gd name="connsiteX55" fmla="*/ 6507 w 9998"/>
                <a:gd name="connsiteY55" fmla="*/ 1807 h 10000"/>
                <a:gd name="connsiteX56" fmla="*/ 6958 w 9998"/>
                <a:gd name="connsiteY56" fmla="*/ 2200 h 10000"/>
                <a:gd name="connsiteX57" fmla="*/ 6938 w 9998"/>
                <a:gd name="connsiteY57" fmla="*/ 2421 h 10000"/>
                <a:gd name="connsiteX58" fmla="*/ 7086 w 9998"/>
                <a:gd name="connsiteY58" fmla="*/ 2678 h 10000"/>
                <a:gd name="connsiteX59" fmla="*/ 7057 w 9998"/>
                <a:gd name="connsiteY59" fmla="*/ 3003 h 10000"/>
                <a:gd name="connsiteX60" fmla="*/ 6829 w 9998"/>
                <a:gd name="connsiteY60" fmla="*/ 3511 h 10000"/>
                <a:gd name="connsiteX61" fmla="*/ 6929 w 9998"/>
                <a:gd name="connsiteY61" fmla="*/ 4118 h 10000"/>
                <a:gd name="connsiteX62" fmla="*/ 6615 w 9998"/>
                <a:gd name="connsiteY62" fmla="*/ 3903 h 10000"/>
                <a:gd name="connsiteX63" fmla="*/ 6607 w 9998"/>
                <a:gd name="connsiteY63" fmla="*/ 3419 h 10000"/>
                <a:gd name="connsiteX64" fmla="*/ 6743 w 9998"/>
                <a:gd name="connsiteY64" fmla="*/ 2929 h 10000"/>
                <a:gd name="connsiteX65" fmla="*/ 6645 w 9998"/>
                <a:gd name="connsiteY65" fmla="*/ 2200 h 10000"/>
                <a:gd name="connsiteX66" fmla="*/ 6420 w 9998"/>
                <a:gd name="connsiteY66" fmla="*/ 2114 h 10000"/>
                <a:gd name="connsiteX67" fmla="*/ 6349 w 9998"/>
                <a:gd name="connsiteY67" fmla="*/ 1807 h 10000"/>
                <a:gd name="connsiteX68" fmla="*/ 6095 w 9998"/>
                <a:gd name="connsiteY68" fmla="*/ 1967 h 10000"/>
                <a:gd name="connsiteX69" fmla="*/ 5985 w 9998"/>
                <a:gd name="connsiteY69" fmla="*/ 2899 h 10000"/>
                <a:gd name="connsiteX70" fmla="*/ 6261 w 9998"/>
                <a:gd name="connsiteY70" fmla="*/ 3291 h 10000"/>
                <a:gd name="connsiteX71" fmla="*/ 5836 w 9998"/>
                <a:gd name="connsiteY71" fmla="*/ 3609 h 10000"/>
                <a:gd name="connsiteX72" fmla="*/ 4905 w 9998"/>
                <a:gd name="connsiteY72" fmla="*/ 3070 h 10000"/>
                <a:gd name="connsiteX73" fmla="*/ 4719 w 9998"/>
                <a:gd name="connsiteY73" fmla="*/ 2634 h 10000"/>
                <a:gd name="connsiteX74" fmla="*/ 4400 w 9998"/>
                <a:gd name="connsiteY74" fmla="*/ 2813 h 10000"/>
                <a:gd name="connsiteX75" fmla="*/ 4676 w 9998"/>
                <a:gd name="connsiteY75" fmla="*/ 3070 h 10000"/>
                <a:gd name="connsiteX76" fmla="*/ 4414 w 9998"/>
                <a:gd name="connsiteY76" fmla="*/ 3119 h 10000"/>
                <a:gd name="connsiteX77" fmla="*/ 4163 w 9998"/>
                <a:gd name="connsiteY77" fmla="*/ 2855 h 10000"/>
                <a:gd name="connsiteX78" fmla="*/ 3961 w 9998"/>
                <a:gd name="connsiteY78" fmla="*/ 2929 h 10000"/>
                <a:gd name="connsiteX79" fmla="*/ 4254 w 9998"/>
                <a:gd name="connsiteY79" fmla="*/ 3511 h 10000"/>
                <a:gd name="connsiteX80" fmla="*/ 4244 w 9998"/>
                <a:gd name="connsiteY80" fmla="*/ 4210 h 10000"/>
                <a:gd name="connsiteX81" fmla="*/ 4047 w 9998"/>
                <a:gd name="connsiteY81" fmla="*/ 4252 h 10000"/>
                <a:gd name="connsiteX82" fmla="*/ 4077 w 9998"/>
                <a:gd name="connsiteY82" fmla="*/ 3640 h 10000"/>
                <a:gd name="connsiteX83" fmla="*/ 3597 w 9998"/>
                <a:gd name="connsiteY83" fmla="*/ 3204 h 10000"/>
                <a:gd name="connsiteX84" fmla="*/ 3496 w 9998"/>
                <a:gd name="connsiteY84" fmla="*/ 3333 h 10000"/>
                <a:gd name="connsiteX85" fmla="*/ 3248 w 9998"/>
                <a:gd name="connsiteY85" fmla="*/ 3248 h 10000"/>
                <a:gd name="connsiteX86" fmla="*/ 2690 w 9998"/>
                <a:gd name="connsiteY86" fmla="*/ 3162 h 10000"/>
                <a:gd name="connsiteX87" fmla="*/ 2652 w 9998"/>
                <a:gd name="connsiteY87" fmla="*/ 3003 h 10000"/>
                <a:gd name="connsiteX88" fmla="*/ 2954 w 9998"/>
                <a:gd name="connsiteY88" fmla="*/ 2855 h 10000"/>
                <a:gd name="connsiteX89" fmla="*/ 2812 w 9998"/>
                <a:gd name="connsiteY89" fmla="*/ 2285 h 10000"/>
                <a:gd name="connsiteX90" fmla="*/ 2633 w 9998"/>
                <a:gd name="connsiteY90" fmla="*/ 2200 h 10000"/>
                <a:gd name="connsiteX91" fmla="*/ 1982 w 9998"/>
                <a:gd name="connsiteY91" fmla="*/ 1673 h 10000"/>
                <a:gd name="connsiteX92" fmla="*/ 1994 w 9998"/>
                <a:gd name="connsiteY92" fmla="*/ 1774 h 10000"/>
                <a:gd name="connsiteX93" fmla="*/ 1619 w 9998"/>
                <a:gd name="connsiteY93" fmla="*/ 1661 h 10000"/>
                <a:gd name="connsiteX94" fmla="*/ 1360 w 9998"/>
                <a:gd name="connsiteY94" fmla="*/ 1494 h 10000"/>
                <a:gd name="connsiteX95" fmla="*/ 1114 w 9998"/>
                <a:gd name="connsiteY95" fmla="*/ 1269 h 10000"/>
                <a:gd name="connsiteX96" fmla="*/ 1056 w 9998"/>
                <a:gd name="connsiteY96" fmla="*/ 980 h 10000"/>
                <a:gd name="connsiteX97" fmla="*/ 1028 w 9998"/>
                <a:gd name="connsiteY97" fmla="*/ 962 h 10000"/>
                <a:gd name="connsiteX98" fmla="*/ 810 w 9998"/>
                <a:gd name="connsiteY98" fmla="*/ 135 h 10000"/>
                <a:gd name="connsiteX99" fmla="*/ 567 w 9998"/>
                <a:gd name="connsiteY99" fmla="*/ 0 h 10000"/>
                <a:gd name="connsiteX100" fmla="*/ 446 w 9998"/>
                <a:gd name="connsiteY100" fmla="*/ 368 h 10000"/>
                <a:gd name="connsiteX101" fmla="*/ 251 w 9998"/>
                <a:gd name="connsiteY101" fmla="*/ 368 h 10000"/>
                <a:gd name="connsiteX102" fmla="*/ 36 w 9998"/>
                <a:gd name="connsiteY102" fmla="*/ 484 h 10000"/>
                <a:gd name="connsiteX103" fmla="*/ 1 w 9998"/>
                <a:gd name="connsiteY103" fmla="*/ 675 h 10000"/>
                <a:gd name="connsiteX104" fmla="*/ 1966 w 9998"/>
                <a:gd name="connsiteY104" fmla="*/ 2294 h 10000"/>
                <a:gd name="connsiteX105" fmla="*/ 1978 w 9998"/>
                <a:gd name="connsiteY105" fmla="*/ 2390 h 10000"/>
                <a:gd name="connsiteX106" fmla="*/ 1979 w 9998"/>
                <a:gd name="connsiteY106" fmla="*/ 2166 h 10000"/>
                <a:gd name="connsiteX107" fmla="*/ 1992 w 9998"/>
                <a:gd name="connsiteY107" fmla="*/ 2224 h 10000"/>
                <a:gd name="connsiteX108" fmla="*/ 1914 w 9998"/>
                <a:gd name="connsiteY108" fmla="*/ 2543 h 10000"/>
                <a:gd name="connsiteX109" fmla="*/ 1947 w 9998"/>
                <a:gd name="connsiteY109" fmla="*/ 2682 h 10000"/>
                <a:gd name="connsiteX110" fmla="*/ 1922 w 9998"/>
                <a:gd name="connsiteY110" fmla="*/ 2681 h 10000"/>
                <a:gd name="connsiteX0" fmla="*/ 1887 w 9965"/>
                <a:gd name="connsiteY0" fmla="*/ 2681 h 10000"/>
                <a:gd name="connsiteX1" fmla="*/ 1860 w 9965"/>
                <a:gd name="connsiteY1" fmla="*/ 2737 h 10000"/>
                <a:gd name="connsiteX2" fmla="*/ 1820 w 9965"/>
                <a:gd name="connsiteY2" fmla="*/ 2838 h 10000"/>
                <a:gd name="connsiteX3" fmla="*/ 1800 w 9965"/>
                <a:gd name="connsiteY3" fmla="*/ 3180 h 10000"/>
                <a:gd name="connsiteX4" fmla="*/ 2007 w 9965"/>
                <a:gd name="connsiteY4" fmla="*/ 3735 h 10000"/>
                <a:gd name="connsiteX5" fmla="*/ 2149 w 9965"/>
                <a:gd name="connsiteY5" fmla="*/ 4071 h 10000"/>
                <a:gd name="connsiteX6" fmla="*/ 2254 w 9965"/>
                <a:gd name="connsiteY6" fmla="*/ 4614 h 10000"/>
                <a:gd name="connsiteX7" fmla="*/ 2757 w 9965"/>
                <a:gd name="connsiteY7" fmla="*/ 6286 h 10000"/>
                <a:gd name="connsiteX8" fmla="*/ 2804 w 9965"/>
                <a:gd name="connsiteY8" fmla="*/ 7226 h 10000"/>
                <a:gd name="connsiteX9" fmla="*/ 2834 w 9965"/>
                <a:gd name="connsiteY9" fmla="*/ 7670 h 10000"/>
                <a:gd name="connsiteX10" fmla="*/ 3119 w 9965"/>
                <a:gd name="connsiteY10" fmla="*/ 8291 h 10000"/>
                <a:gd name="connsiteX11" fmla="*/ 4314 w 9965"/>
                <a:gd name="connsiteY11" fmla="*/ 9187 h 10000"/>
                <a:gd name="connsiteX12" fmla="*/ 4320 w 9965"/>
                <a:gd name="connsiteY12" fmla="*/ 9938 h 10000"/>
                <a:gd name="connsiteX13" fmla="*/ 5331 w 9965"/>
                <a:gd name="connsiteY13" fmla="*/ 10000 h 10000"/>
                <a:gd name="connsiteX14" fmla="*/ 7367 w 9965"/>
                <a:gd name="connsiteY14" fmla="*/ 9651 h 10000"/>
                <a:gd name="connsiteX15" fmla="*/ 7791 w 9965"/>
                <a:gd name="connsiteY15" fmla="*/ 7684 h 10000"/>
                <a:gd name="connsiteX16" fmla="*/ 8276 w 9965"/>
                <a:gd name="connsiteY16" fmla="*/ 7193 h 10000"/>
                <a:gd name="connsiteX17" fmla="*/ 8090 w 9965"/>
                <a:gd name="connsiteY17" fmla="*/ 6844 h 10000"/>
                <a:gd name="connsiteX18" fmla="*/ 7890 w 9965"/>
                <a:gd name="connsiteY18" fmla="*/ 6752 h 10000"/>
                <a:gd name="connsiteX19" fmla="*/ 7890 w 9965"/>
                <a:gd name="connsiteY19" fmla="*/ 6538 h 10000"/>
                <a:gd name="connsiteX20" fmla="*/ 8276 w 9965"/>
                <a:gd name="connsiteY20" fmla="*/ 6710 h 10000"/>
                <a:gd name="connsiteX21" fmla="*/ 8834 w 9965"/>
                <a:gd name="connsiteY21" fmla="*/ 6232 h 10000"/>
                <a:gd name="connsiteX22" fmla="*/ 8984 w 9965"/>
                <a:gd name="connsiteY22" fmla="*/ 5356 h 10000"/>
                <a:gd name="connsiteX23" fmla="*/ 8491 w 9965"/>
                <a:gd name="connsiteY23" fmla="*/ 5184 h 10000"/>
                <a:gd name="connsiteX24" fmla="*/ 8197 w 9965"/>
                <a:gd name="connsiteY24" fmla="*/ 4963 h 10000"/>
                <a:gd name="connsiteX25" fmla="*/ 8291 w 9965"/>
                <a:gd name="connsiteY25" fmla="*/ 4748 h 10000"/>
                <a:gd name="connsiteX26" fmla="*/ 8591 w 9965"/>
                <a:gd name="connsiteY26" fmla="*/ 5080 h 10000"/>
                <a:gd name="connsiteX27" fmla="*/ 8984 w 9965"/>
                <a:gd name="connsiteY27" fmla="*/ 5037 h 10000"/>
                <a:gd name="connsiteX28" fmla="*/ 9162 w 9965"/>
                <a:gd name="connsiteY28" fmla="*/ 4118 h 10000"/>
                <a:gd name="connsiteX29" fmla="*/ 9318 w 9965"/>
                <a:gd name="connsiteY29" fmla="*/ 4210 h 10000"/>
                <a:gd name="connsiteX30" fmla="*/ 9366 w 9965"/>
                <a:gd name="connsiteY30" fmla="*/ 3989 h 10000"/>
                <a:gd name="connsiteX31" fmla="*/ 9563 w 9965"/>
                <a:gd name="connsiteY31" fmla="*/ 3768 h 10000"/>
                <a:gd name="connsiteX32" fmla="*/ 9563 w 9965"/>
                <a:gd name="connsiteY32" fmla="*/ 4032 h 10000"/>
                <a:gd name="connsiteX33" fmla="*/ 9691 w 9965"/>
                <a:gd name="connsiteY33" fmla="*/ 4032 h 10000"/>
                <a:gd name="connsiteX34" fmla="*/ 9965 w 9965"/>
                <a:gd name="connsiteY34" fmla="*/ 3377 h 10000"/>
                <a:gd name="connsiteX35" fmla="*/ 9965 w 9965"/>
                <a:gd name="connsiteY35" fmla="*/ 2929 h 10000"/>
                <a:gd name="connsiteX36" fmla="*/ 9713 w 9965"/>
                <a:gd name="connsiteY36" fmla="*/ 2592 h 10000"/>
                <a:gd name="connsiteX37" fmla="*/ 9563 w 9965"/>
                <a:gd name="connsiteY37" fmla="*/ 1544 h 10000"/>
                <a:gd name="connsiteX38" fmla="*/ 9240 w 9965"/>
                <a:gd name="connsiteY38" fmla="*/ 1323 h 10000"/>
                <a:gd name="connsiteX39" fmla="*/ 8727 w 9965"/>
                <a:gd name="connsiteY39" fmla="*/ 1544 h 10000"/>
                <a:gd name="connsiteX40" fmla="*/ 8834 w 9965"/>
                <a:gd name="connsiteY40" fmla="*/ 2855 h 10000"/>
                <a:gd name="connsiteX41" fmla="*/ 8748 w 9965"/>
                <a:gd name="connsiteY41" fmla="*/ 3119 h 10000"/>
                <a:gd name="connsiteX42" fmla="*/ 8748 w 9965"/>
                <a:gd name="connsiteY42" fmla="*/ 3419 h 10000"/>
                <a:gd name="connsiteX43" fmla="*/ 8610 w 9965"/>
                <a:gd name="connsiteY43" fmla="*/ 3511 h 10000"/>
                <a:gd name="connsiteX44" fmla="*/ 8402 w 9965"/>
                <a:gd name="connsiteY44" fmla="*/ 3003 h 10000"/>
                <a:gd name="connsiteX45" fmla="*/ 8421 w 9965"/>
                <a:gd name="connsiteY45" fmla="*/ 2463 h 10000"/>
                <a:gd name="connsiteX46" fmla="*/ 8018 w 9965"/>
                <a:gd name="connsiteY46" fmla="*/ 1881 h 10000"/>
                <a:gd name="connsiteX47" fmla="*/ 7999 w 9965"/>
                <a:gd name="connsiteY47" fmla="*/ 2329 h 10000"/>
                <a:gd name="connsiteX48" fmla="*/ 7791 w 9965"/>
                <a:gd name="connsiteY48" fmla="*/ 2243 h 10000"/>
                <a:gd name="connsiteX49" fmla="*/ 7697 w 9965"/>
                <a:gd name="connsiteY49" fmla="*/ 1807 h 10000"/>
                <a:gd name="connsiteX50" fmla="*/ 7506 w 9965"/>
                <a:gd name="connsiteY50" fmla="*/ 1703 h 10000"/>
                <a:gd name="connsiteX51" fmla="*/ 7555 w 9965"/>
                <a:gd name="connsiteY51" fmla="*/ 1152 h 10000"/>
                <a:gd name="connsiteX52" fmla="*/ 6868 w 9965"/>
                <a:gd name="connsiteY52" fmla="*/ 263 h 10000"/>
                <a:gd name="connsiteX53" fmla="*/ 6473 w 9965"/>
                <a:gd name="connsiteY53" fmla="*/ 845 h 10000"/>
                <a:gd name="connsiteX54" fmla="*/ 6493 w 9965"/>
                <a:gd name="connsiteY54" fmla="*/ 1183 h 10000"/>
                <a:gd name="connsiteX55" fmla="*/ 6473 w 9965"/>
                <a:gd name="connsiteY55" fmla="*/ 1807 h 10000"/>
                <a:gd name="connsiteX56" fmla="*/ 6924 w 9965"/>
                <a:gd name="connsiteY56" fmla="*/ 2200 h 10000"/>
                <a:gd name="connsiteX57" fmla="*/ 6904 w 9965"/>
                <a:gd name="connsiteY57" fmla="*/ 2421 h 10000"/>
                <a:gd name="connsiteX58" fmla="*/ 7052 w 9965"/>
                <a:gd name="connsiteY58" fmla="*/ 2678 h 10000"/>
                <a:gd name="connsiteX59" fmla="*/ 7023 w 9965"/>
                <a:gd name="connsiteY59" fmla="*/ 3003 h 10000"/>
                <a:gd name="connsiteX60" fmla="*/ 6795 w 9965"/>
                <a:gd name="connsiteY60" fmla="*/ 3511 h 10000"/>
                <a:gd name="connsiteX61" fmla="*/ 6895 w 9965"/>
                <a:gd name="connsiteY61" fmla="*/ 4118 h 10000"/>
                <a:gd name="connsiteX62" fmla="*/ 6581 w 9965"/>
                <a:gd name="connsiteY62" fmla="*/ 3903 h 10000"/>
                <a:gd name="connsiteX63" fmla="*/ 6573 w 9965"/>
                <a:gd name="connsiteY63" fmla="*/ 3419 h 10000"/>
                <a:gd name="connsiteX64" fmla="*/ 6709 w 9965"/>
                <a:gd name="connsiteY64" fmla="*/ 2929 h 10000"/>
                <a:gd name="connsiteX65" fmla="*/ 6611 w 9965"/>
                <a:gd name="connsiteY65" fmla="*/ 2200 h 10000"/>
                <a:gd name="connsiteX66" fmla="*/ 6386 w 9965"/>
                <a:gd name="connsiteY66" fmla="*/ 2114 h 10000"/>
                <a:gd name="connsiteX67" fmla="*/ 6315 w 9965"/>
                <a:gd name="connsiteY67" fmla="*/ 1807 h 10000"/>
                <a:gd name="connsiteX68" fmla="*/ 6061 w 9965"/>
                <a:gd name="connsiteY68" fmla="*/ 1967 h 10000"/>
                <a:gd name="connsiteX69" fmla="*/ 5951 w 9965"/>
                <a:gd name="connsiteY69" fmla="*/ 2899 h 10000"/>
                <a:gd name="connsiteX70" fmla="*/ 6227 w 9965"/>
                <a:gd name="connsiteY70" fmla="*/ 3291 h 10000"/>
                <a:gd name="connsiteX71" fmla="*/ 5802 w 9965"/>
                <a:gd name="connsiteY71" fmla="*/ 3609 h 10000"/>
                <a:gd name="connsiteX72" fmla="*/ 4871 w 9965"/>
                <a:gd name="connsiteY72" fmla="*/ 3070 h 10000"/>
                <a:gd name="connsiteX73" fmla="*/ 4685 w 9965"/>
                <a:gd name="connsiteY73" fmla="*/ 2634 h 10000"/>
                <a:gd name="connsiteX74" fmla="*/ 4366 w 9965"/>
                <a:gd name="connsiteY74" fmla="*/ 2813 h 10000"/>
                <a:gd name="connsiteX75" fmla="*/ 4642 w 9965"/>
                <a:gd name="connsiteY75" fmla="*/ 3070 h 10000"/>
                <a:gd name="connsiteX76" fmla="*/ 4380 w 9965"/>
                <a:gd name="connsiteY76" fmla="*/ 3119 h 10000"/>
                <a:gd name="connsiteX77" fmla="*/ 4129 w 9965"/>
                <a:gd name="connsiteY77" fmla="*/ 2855 h 10000"/>
                <a:gd name="connsiteX78" fmla="*/ 3927 w 9965"/>
                <a:gd name="connsiteY78" fmla="*/ 2929 h 10000"/>
                <a:gd name="connsiteX79" fmla="*/ 4220 w 9965"/>
                <a:gd name="connsiteY79" fmla="*/ 3511 h 10000"/>
                <a:gd name="connsiteX80" fmla="*/ 4210 w 9965"/>
                <a:gd name="connsiteY80" fmla="*/ 4210 h 10000"/>
                <a:gd name="connsiteX81" fmla="*/ 4013 w 9965"/>
                <a:gd name="connsiteY81" fmla="*/ 4252 h 10000"/>
                <a:gd name="connsiteX82" fmla="*/ 4043 w 9965"/>
                <a:gd name="connsiteY82" fmla="*/ 3640 h 10000"/>
                <a:gd name="connsiteX83" fmla="*/ 3563 w 9965"/>
                <a:gd name="connsiteY83" fmla="*/ 3204 h 10000"/>
                <a:gd name="connsiteX84" fmla="*/ 3462 w 9965"/>
                <a:gd name="connsiteY84" fmla="*/ 3333 h 10000"/>
                <a:gd name="connsiteX85" fmla="*/ 3214 w 9965"/>
                <a:gd name="connsiteY85" fmla="*/ 3248 h 10000"/>
                <a:gd name="connsiteX86" fmla="*/ 2656 w 9965"/>
                <a:gd name="connsiteY86" fmla="*/ 3162 h 10000"/>
                <a:gd name="connsiteX87" fmla="*/ 2618 w 9965"/>
                <a:gd name="connsiteY87" fmla="*/ 3003 h 10000"/>
                <a:gd name="connsiteX88" fmla="*/ 2920 w 9965"/>
                <a:gd name="connsiteY88" fmla="*/ 2855 h 10000"/>
                <a:gd name="connsiteX89" fmla="*/ 2778 w 9965"/>
                <a:gd name="connsiteY89" fmla="*/ 2285 h 10000"/>
                <a:gd name="connsiteX90" fmla="*/ 2599 w 9965"/>
                <a:gd name="connsiteY90" fmla="*/ 2200 h 10000"/>
                <a:gd name="connsiteX91" fmla="*/ 1947 w 9965"/>
                <a:gd name="connsiteY91" fmla="*/ 1673 h 10000"/>
                <a:gd name="connsiteX92" fmla="*/ 1959 w 9965"/>
                <a:gd name="connsiteY92" fmla="*/ 1774 h 10000"/>
                <a:gd name="connsiteX93" fmla="*/ 1584 w 9965"/>
                <a:gd name="connsiteY93" fmla="*/ 1661 h 10000"/>
                <a:gd name="connsiteX94" fmla="*/ 1325 w 9965"/>
                <a:gd name="connsiteY94" fmla="*/ 1494 h 10000"/>
                <a:gd name="connsiteX95" fmla="*/ 1079 w 9965"/>
                <a:gd name="connsiteY95" fmla="*/ 1269 h 10000"/>
                <a:gd name="connsiteX96" fmla="*/ 1021 w 9965"/>
                <a:gd name="connsiteY96" fmla="*/ 980 h 10000"/>
                <a:gd name="connsiteX97" fmla="*/ 993 w 9965"/>
                <a:gd name="connsiteY97" fmla="*/ 962 h 10000"/>
                <a:gd name="connsiteX98" fmla="*/ 775 w 9965"/>
                <a:gd name="connsiteY98" fmla="*/ 135 h 10000"/>
                <a:gd name="connsiteX99" fmla="*/ 532 w 9965"/>
                <a:gd name="connsiteY99" fmla="*/ 0 h 10000"/>
                <a:gd name="connsiteX100" fmla="*/ 411 w 9965"/>
                <a:gd name="connsiteY100" fmla="*/ 368 h 10000"/>
                <a:gd name="connsiteX101" fmla="*/ 216 w 9965"/>
                <a:gd name="connsiteY101" fmla="*/ 368 h 10000"/>
                <a:gd name="connsiteX102" fmla="*/ 1 w 9965"/>
                <a:gd name="connsiteY102" fmla="*/ 484 h 10000"/>
                <a:gd name="connsiteX103" fmla="*/ 1980 w 9965"/>
                <a:gd name="connsiteY103" fmla="*/ 2384 h 10000"/>
                <a:gd name="connsiteX104" fmla="*/ 1931 w 9965"/>
                <a:gd name="connsiteY104" fmla="*/ 2294 h 10000"/>
                <a:gd name="connsiteX105" fmla="*/ 1943 w 9965"/>
                <a:gd name="connsiteY105" fmla="*/ 2390 h 10000"/>
                <a:gd name="connsiteX106" fmla="*/ 1944 w 9965"/>
                <a:gd name="connsiteY106" fmla="*/ 2166 h 10000"/>
                <a:gd name="connsiteX107" fmla="*/ 1957 w 9965"/>
                <a:gd name="connsiteY107" fmla="*/ 2224 h 10000"/>
                <a:gd name="connsiteX108" fmla="*/ 1879 w 9965"/>
                <a:gd name="connsiteY108" fmla="*/ 2543 h 10000"/>
                <a:gd name="connsiteX109" fmla="*/ 1912 w 9965"/>
                <a:gd name="connsiteY109" fmla="*/ 2682 h 10000"/>
                <a:gd name="connsiteX110" fmla="*/ 1887 w 9965"/>
                <a:gd name="connsiteY110" fmla="*/ 2681 h 10000"/>
                <a:gd name="connsiteX0" fmla="*/ 1677 w 9783"/>
                <a:gd name="connsiteY0" fmla="*/ 2681 h 10000"/>
                <a:gd name="connsiteX1" fmla="*/ 1650 w 9783"/>
                <a:gd name="connsiteY1" fmla="*/ 2737 h 10000"/>
                <a:gd name="connsiteX2" fmla="*/ 1609 w 9783"/>
                <a:gd name="connsiteY2" fmla="*/ 2838 h 10000"/>
                <a:gd name="connsiteX3" fmla="*/ 1589 w 9783"/>
                <a:gd name="connsiteY3" fmla="*/ 3180 h 10000"/>
                <a:gd name="connsiteX4" fmla="*/ 1797 w 9783"/>
                <a:gd name="connsiteY4" fmla="*/ 3735 h 10000"/>
                <a:gd name="connsiteX5" fmla="*/ 1940 w 9783"/>
                <a:gd name="connsiteY5" fmla="*/ 4071 h 10000"/>
                <a:gd name="connsiteX6" fmla="*/ 2045 w 9783"/>
                <a:gd name="connsiteY6" fmla="*/ 4614 h 10000"/>
                <a:gd name="connsiteX7" fmla="*/ 2550 w 9783"/>
                <a:gd name="connsiteY7" fmla="*/ 6286 h 10000"/>
                <a:gd name="connsiteX8" fmla="*/ 2597 w 9783"/>
                <a:gd name="connsiteY8" fmla="*/ 7226 h 10000"/>
                <a:gd name="connsiteX9" fmla="*/ 2627 w 9783"/>
                <a:gd name="connsiteY9" fmla="*/ 7670 h 10000"/>
                <a:gd name="connsiteX10" fmla="*/ 2913 w 9783"/>
                <a:gd name="connsiteY10" fmla="*/ 8291 h 10000"/>
                <a:gd name="connsiteX11" fmla="*/ 4112 w 9783"/>
                <a:gd name="connsiteY11" fmla="*/ 9187 h 10000"/>
                <a:gd name="connsiteX12" fmla="*/ 4118 w 9783"/>
                <a:gd name="connsiteY12" fmla="*/ 9938 h 10000"/>
                <a:gd name="connsiteX13" fmla="*/ 5133 w 9783"/>
                <a:gd name="connsiteY13" fmla="*/ 10000 h 10000"/>
                <a:gd name="connsiteX14" fmla="*/ 7176 w 9783"/>
                <a:gd name="connsiteY14" fmla="*/ 9651 h 10000"/>
                <a:gd name="connsiteX15" fmla="*/ 7601 w 9783"/>
                <a:gd name="connsiteY15" fmla="*/ 7684 h 10000"/>
                <a:gd name="connsiteX16" fmla="*/ 8088 w 9783"/>
                <a:gd name="connsiteY16" fmla="*/ 7193 h 10000"/>
                <a:gd name="connsiteX17" fmla="*/ 7901 w 9783"/>
                <a:gd name="connsiteY17" fmla="*/ 6844 h 10000"/>
                <a:gd name="connsiteX18" fmla="*/ 7701 w 9783"/>
                <a:gd name="connsiteY18" fmla="*/ 6752 h 10000"/>
                <a:gd name="connsiteX19" fmla="*/ 7701 w 9783"/>
                <a:gd name="connsiteY19" fmla="*/ 6538 h 10000"/>
                <a:gd name="connsiteX20" fmla="*/ 8088 w 9783"/>
                <a:gd name="connsiteY20" fmla="*/ 6710 h 10000"/>
                <a:gd name="connsiteX21" fmla="*/ 8648 w 9783"/>
                <a:gd name="connsiteY21" fmla="*/ 6232 h 10000"/>
                <a:gd name="connsiteX22" fmla="*/ 8799 w 9783"/>
                <a:gd name="connsiteY22" fmla="*/ 5356 h 10000"/>
                <a:gd name="connsiteX23" fmla="*/ 8304 w 9783"/>
                <a:gd name="connsiteY23" fmla="*/ 5184 h 10000"/>
                <a:gd name="connsiteX24" fmla="*/ 8009 w 9783"/>
                <a:gd name="connsiteY24" fmla="*/ 4963 h 10000"/>
                <a:gd name="connsiteX25" fmla="*/ 8103 w 9783"/>
                <a:gd name="connsiteY25" fmla="*/ 4748 h 10000"/>
                <a:gd name="connsiteX26" fmla="*/ 8404 w 9783"/>
                <a:gd name="connsiteY26" fmla="*/ 5080 h 10000"/>
                <a:gd name="connsiteX27" fmla="*/ 8799 w 9783"/>
                <a:gd name="connsiteY27" fmla="*/ 5037 h 10000"/>
                <a:gd name="connsiteX28" fmla="*/ 8977 w 9783"/>
                <a:gd name="connsiteY28" fmla="*/ 4118 h 10000"/>
                <a:gd name="connsiteX29" fmla="*/ 9134 w 9783"/>
                <a:gd name="connsiteY29" fmla="*/ 4210 h 10000"/>
                <a:gd name="connsiteX30" fmla="*/ 9182 w 9783"/>
                <a:gd name="connsiteY30" fmla="*/ 3989 h 10000"/>
                <a:gd name="connsiteX31" fmla="*/ 9380 w 9783"/>
                <a:gd name="connsiteY31" fmla="*/ 3768 h 10000"/>
                <a:gd name="connsiteX32" fmla="*/ 9380 w 9783"/>
                <a:gd name="connsiteY32" fmla="*/ 4032 h 10000"/>
                <a:gd name="connsiteX33" fmla="*/ 9508 w 9783"/>
                <a:gd name="connsiteY33" fmla="*/ 4032 h 10000"/>
                <a:gd name="connsiteX34" fmla="*/ 9783 w 9783"/>
                <a:gd name="connsiteY34" fmla="*/ 3377 h 10000"/>
                <a:gd name="connsiteX35" fmla="*/ 9783 w 9783"/>
                <a:gd name="connsiteY35" fmla="*/ 2929 h 10000"/>
                <a:gd name="connsiteX36" fmla="*/ 9530 w 9783"/>
                <a:gd name="connsiteY36" fmla="*/ 2592 h 10000"/>
                <a:gd name="connsiteX37" fmla="*/ 9380 w 9783"/>
                <a:gd name="connsiteY37" fmla="*/ 1544 h 10000"/>
                <a:gd name="connsiteX38" fmla="*/ 9055 w 9783"/>
                <a:gd name="connsiteY38" fmla="*/ 1323 h 10000"/>
                <a:gd name="connsiteX39" fmla="*/ 8541 w 9783"/>
                <a:gd name="connsiteY39" fmla="*/ 1544 h 10000"/>
                <a:gd name="connsiteX40" fmla="*/ 8648 w 9783"/>
                <a:gd name="connsiteY40" fmla="*/ 2855 h 10000"/>
                <a:gd name="connsiteX41" fmla="*/ 8562 w 9783"/>
                <a:gd name="connsiteY41" fmla="*/ 3119 h 10000"/>
                <a:gd name="connsiteX42" fmla="*/ 8562 w 9783"/>
                <a:gd name="connsiteY42" fmla="*/ 3419 h 10000"/>
                <a:gd name="connsiteX43" fmla="*/ 8423 w 9783"/>
                <a:gd name="connsiteY43" fmla="*/ 3511 h 10000"/>
                <a:gd name="connsiteX44" fmla="*/ 8215 w 9783"/>
                <a:gd name="connsiteY44" fmla="*/ 3003 h 10000"/>
                <a:gd name="connsiteX45" fmla="*/ 8234 w 9783"/>
                <a:gd name="connsiteY45" fmla="*/ 2463 h 10000"/>
                <a:gd name="connsiteX46" fmla="*/ 7829 w 9783"/>
                <a:gd name="connsiteY46" fmla="*/ 1881 h 10000"/>
                <a:gd name="connsiteX47" fmla="*/ 7810 w 9783"/>
                <a:gd name="connsiteY47" fmla="*/ 2329 h 10000"/>
                <a:gd name="connsiteX48" fmla="*/ 7601 w 9783"/>
                <a:gd name="connsiteY48" fmla="*/ 2243 h 10000"/>
                <a:gd name="connsiteX49" fmla="*/ 7507 w 9783"/>
                <a:gd name="connsiteY49" fmla="*/ 1807 h 10000"/>
                <a:gd name="connsiteX50" fmla="*/ 7315 w 9783"/>
                <a:gd name="connsiteY50" fmla="*/ 1703 h 10000"/>
                <a:gd name="connsiteX51" fmla="*/ 7365 w 9783"/>
                <a:gd name="connsiteY51" fmla="*/ 1152 h 10000"/>
                <a:gd name="connsiteX52" fmla="*/ 6675 w 9783"/>
                <a:gd name="connsiteY52" fmla="*/ 263 h 10000"/>
                <a:gd name="connsiteX53" fmla="*/ 6279 w 9783"/>
                <a:gd name="connsiteY53" fmla="*/ 845 h 10000"/>
                <a:gd name="connsiteX54" fmla="*/ 6299 w 9783"/>
                <a:gd name="connsiteY54" fmla="*/ 1183 h 10000"/>
                <a:gd name="connsiteX55" fmla="*/ 6279 w 9783"/>
                <a:gd name="connsiteY55" fmla="*/ 1807 h 10000"/>
                <a:gd name="connsiteX56" fmla="*/ 6731 w 9783"/>
                <a:gd name="connsiteY56" fmla="*/ 2200 h 10000"/>
                <a:gd name="connsiteX57" fmla="*/ 6711 w 9783"/>
                <a:gd name="connsiteY57" fmla="*/ 2421 h 10000"/>
                <a:gd name="connsiteX58" fmla="*/ 6860 w 9783"/>
                <a:gd name="connsiteY58" fmla="*/ 2678 h 10000"/>
                <a:gd name="connsiteX59" fmla="*/ 6831 w 9783"/>
                <a:gd name="connsiteY59" fmla="*/ 3003 h 10000"/>
                <a:gd name="connsiteX60" fmla="*/ 6602 w 9783"/>
                <a:gd name="connsiteY60" fmla="*/ 3511 h 10000"/>
                <a:gd name="connsiteX61" fmla="*/ 6702 w 9783"/>
                <a:gd name="connsiteY61" fmla="*/ 4118 h 10000"/>
                <a:gd name="connsiteX62" fmla="*/ 6387 w 9783"/>
                <a:gd name="connsiteY62" fmla="*/ 3903 h 10000"/>
                <a:gd name="connsiteX63" fmla="*/ 6379 w 9783"/>
                <a:gd name="connsiteY63" fmla="*/ 3419 h 10000"/>
                <a:gd name="connsiteX64" fmla="*/ 6516 w 9783"/>
                <a:gd name="connsiteY64" fmla="*/ 2929 h 10000"/>
                <a:gd name="connsiteX65" fmla="*/ 6417 w 9783"/>
                <a:gd name="connsiteY65" fmla="*/ 2200 h 10000"/>
                <a:gd name="connsiteX66" fmla="*/ 6191 w 9783"/>
                <a:gd name="connsiteY66" fmla="*/ 2114 h 10000"/>
                <a:gd name="connsiteX67" fmla="*/ 6120 w 9783"/>
                <a:gd name="connsiteY67" fmla="*/ 1807 h 10000"/>
                <a:gd name="connsiteX68" fmla="*/ 5865 w 9783"/>
                <a:gd name="connsiteY68" fmla="*/ 1967 h 10000"/>
                <a:gd name="connsiteX69" fmla="*/ 5755 w 9783"/>
                <a:gd name="connsiteY69" fmla="*/ 2899 h 10000"/>
                <a:gd name="connsiteX70" fmla="*/ 6032 w 9783"/>
                <a:gd name="connsiteY70" fmla="*/ 3291 h 10000"/>
                <a:gd name="connsiteX71" fmla="*/ 5605 w 9783"/>
                <a:gd name="connsiteY71" fmla="*/ 3609 h 10000"/>
                <a:gd name="connsiteX72" fmla="*/ 4671 w 9783"/>
                <a:gd name="connsiteY72" fmla="*/ 3070 h 10000"/>
                <a:gd name="connsiteX73" fmla="*/ 4484 w 9783"/>
                <a:gd name="connsiteY73" fmla="*/ 2634 h 10000"/>
                <a:gd name="connsiteX74" fmla="*/ 4164 w 9783"/>
                <a:gd name="connsiteY74" fmla="*/ 2813 h 10000"/>
                <a:gd name="connsiteX75" fmla="*/ 4441 w 9783"/>
                <a:gd name="connsiteY75" fmla="*/ 3070 h 10000"/>
                <a:gd name="connsiteX76" fmla="*/ 4178 w 9783"/>
                <a:gd name="connsiteY76" fmla="*/ 3119 h 10000"/>
                <a:gd name="connsiteX77" fmla="*/ 3927 w 9783"/>
                <a:gd name="connsiteY77" fmla="*/ 2855 h 10000"/>
                <a:gd name="connsiteX78" fmla="*/ 3724 w 9783"/>
                <a:gd name="connsiteY78" fmla="*/ 2929 h 10000"/>
                <a:gd name="connsiteX79" fmla="*/ 4018 w 9783"/>
                <a:gd name="connsiteY79" fmla="*/ 3511 h 10000"/>
                <a:gd name="connsiteX80" fmla="*/ 4008 w 9783"/>
                <a:gd name="connsiteY80" fmla="*/ 4210 h 10000"/>
                <a:gd name="connsiteX81" fmla="*/ 3810 w 9783"/>
                <a:gd name="connsiteY81" fmla="*/ 4252 h 10000"/>
                <a:gd name="connsiteX82" fmla="*/ 3840 w 9783"/>
                <a:gd name="connsiteY82" fmla="*/ 3640 h 10000"/>
                <a:gd name="connsiteX83" fmla="*/ 3359 w 9783"/>
                <a:gd name="connsiteY83" fmla="*/ 3204 h 10000"/>
                <a:gd name="connsiteX84" fmla="*/ 3257 w 9783"/>
                <a:gd name="connsiteY84" fmla="*/ 3333 h 10000"/>
                <a:gd name="connsiteX85" fmla="*/ 3008 w 9783"/>
                <a:gd name="connsiteY85" fmla="*/ 3248 h 10000"/>
                <a:gd name="connsiteX86" fmla="*/ 2448 w 9783"/>
                <a:gd name="connsiteY86" fmla="*/ 3162 h 10000"/>
                <a:gd name="connsiteX87" fmla="*/ 2410 w 9783"/>
                <a:gd name="connsiteY87" fmla="*/ 3003 h 10000"/>
                <a:gd name="connsiteX88" fmla="*/ 2713 w 9783"/>
                <a:gd name="connsiteY88" fmla="*/ 2855 h 10000"/>
                <a:gd name="connsiteX89" fmla="*/ 2571 w 9783"/>
                <a:gd name="connsiteY89" fmla="*/ 2285 h 10000"/>
                <a:gd name="connsiteX90" fmla="*/ 2391 w 9783"/>
                <a:gd name="connsiteY90" fmla="*/ 2200 h 10000"/>
                <a:gd name="connsiteX91" fmla="*/ 1737 w 9783"/>
                <a:gd name="connsiteY91" fmla="*/ 1673 h 10000"/>
                <a:gd name="connsiteX92" fmla="*/ 1749 w 9783"/>
                <a:gd name="connsiteY92" fmla="*/ 1774 h 10000"/>
                <a:gd name="connsiteX93" fmla="*/ 1373 w 9783"/>
                <a:gd name="connsiteY93" fmla="*/ 1661 h 10000"/>
                <a:gd name="connsiteX94" fmla="*/ 1113 w 9783"/>
                <a:gd name="connsiteY94" fmla="*/ 1494 h 10000"/>
                <a:gd name="connsiteX95" fmla="*/ 866 w 9783"/>
                <a:gd name="connsiteY95" fmla="*/ 1269 h 10000"/>
                <a:gd name="connsiteX96" fmla="*/ 808 w 9783"/>
                <a:gd name="connsiteY96" fmla="*/ 980 h 10000"/>
                <a:gd name="connsiteX97" fmla="*/ 779 w 9783"/>
                <a:gd name="connsiteY97" fmla="*/ 962 h 10000"/>
                <a:gd name="connsiteX98" fmla="*/ 561 w 9783"/>
                <a:gd name="connsiteY98" fmla="*/ 135 h 10000"/>
                <a:gd name="connsiteX99" fmla="*/ 317 w 9783"/>
                <a:gd name="connsiteY99" fmla="*/ 0 h 10000"/>
                <a:gd name="connsiteX100" fmla="*/ 195 w 9783"/>
                <a:gd name="connsiteY100" fmla="*/ 368 h 10000"/>
                <a:gd name="connsiteX101" fmla="*/ 0 w 9783"/>
                <a:gd name="connsiteY101" fmla="*/ 368 h 10000"/>
                <a:gd name="connsiteX102" fmla="*/ 1740 w 9783"/>
                <a:gd name="connsiteY102" fmla="*/ 2316 h 10000"/>
                <a:gd name="connsiteX103" fmla="*/ 1770 w 9783"/>
                <a:gd name="connsiteY103" fmla="*/ 2384 h 10000"/>
                <a:gd name="connsiteX104" fmla="*/ 1721 w 9783"/>
                <a:gd name="connsiteY104" fmla="*/ 2294 h 10000"/>
                <a:gd name="connsiteX105" fmla="*/ 1733 w 9783"/>
                <a:gd name="connsiteY105" fmla="*/ 2390 h 10000"/>
                <a:gd name="connsiteX106" fmla="*/ 1734 w 9783"/>
                <a:gd name="connsiteY106" fmla="*/ 2166 h 10000"/>
                <a:gd name="connsiteX107" fmla="*/ 1747 w 9783"/>
                <a:gd name="connsiteY107" fmla="*/ 2224 h 10000"/>
                <a:gd name="connsiteX108" fmla="*/ 1669 w 9783"/>
                <a:gd name="connsiteY108" fmla="*/ 2543 h 10000"/>
                <a:gd name="connsiteX109" fmla="*/ 1702 w 9783"/>
                <a:gd name="connsiteY109" fmla="*/ 2682 h 10000"/>
                <a:gd name="connsiteX110" fmla="*/ 1677 w 9783"/>
                <a:gd name="connsiteY110" fmla="*/ 2681 h 10000"/>
                <a:gd name="connsiteX0" fmla="*/ 1515 w 9801"/>
                <a:gd name="connsiteY0" fmla="*/ 2681 h 10000"/>
                <a:gd name="connsiteX1" fmla="*/ 1488 w 9801"/>
                <a:gd name="connsiteY1" fmla="*/ 2737 h 10000"/>
                <a:gd name="connsiteX2" fmla="*/ 1446 w 9801"/>
                <a:gd name="connsiteY2" fmla="*/ 2838 h 10000"/>
                <a:gd name="connsiteX3" fmla="*/ 1425 w 9801"/>
                <a:gd name="connsiteY3" fmla="*/ 3180 h 10000"/>
                <a:gd name="connsiteX4" fmla="*/ 1638 w 9801"/>
                <a:gd name="connsiteY4" fmla="*/ 3735 h 10000"/>
                <a:gd name="connsiteX5" fmla="*/ 1784 w 9801"/>
                <a:gd name="connsiteY5" fmla="*/ 4071 h 10000"/>
                <a:gd name="connsiteX6" fmla="*/ 1891 w 9801"/>
                <a:gd name="connsiteY6" fmla="*/ 4614 h 10000"/>
                <a:gd name="connsiteX7" fmla="*/ 2408 w 9801"/>
                <a:gd name="connsiteY7" fmla="*/ 6286 h 10000"/>
                <a:gd name="connsiteX8" fmla="*/ 2456 w 9801"/>
                <a:gd name="connsiteY8" fmla="*/ 7226 h 10000"/>
                <a:gd name="connsiteX9" fmla="*/ 2486 w 9801"/>
                <a:gd name="connsiteY9" fmla="*/ 7670 h 10000"/>
                <a:gd name="connsiteX10" fmla="*/ 2779 w 9801"/>
                <a:gd name="connsiteY10" fmla="*/ 8291 h 10000"/>
                <a:gd name="connsiteX11" fmla="*/ 4004 w 9801"/>
                <a:gd name="connsiteY11" fmla="*/ 9187 h 10000"/>
                <a:gd name="connsiteX12" fmla="*/ 4010 w 9801"/>
                <a:gd name="connsiteY12" fmla="*/ 9938 h 10000"/>
                <a:gd name="connsiteX13" fmla="*/ 5048 w 9801"/>
                <a:gd name="connsiteY13" fmla="*/ 10000 h 10000"/>
                <a:gd name="connsiteX14" fmla="*/ 7136 w 9801"/>
                <a:gd name="connsiteY14" fmla="*/ 9651 h 10000"/>
                <a:gd name="connsiteX15" fmla="*/ 7571 w 9801"/>
                <a:gd name="connsiteY15" fmla="*/ 7684 h 10000"/>
                <a:gd name="connsiteX16" fmla="*/ 8068 w 9801"/>
                <a:gd name="connsiteY16" fmla="*/ 7193 h 10000"/>
                <a:gd name="connsiteX17" fmla="*/ 7877 w 9801"/>
                <a:gd name="connsiteY17" fmla="*/ 6844 h 10000"/>
                <a:gd name="connsiteX18" fmla="*/ 7673 w 9801"/>
                <a:gd name="connsiteY18" fmla="*/ 6752 h 10000"/>
                <a:gd name="connsiteX19" fmla="*/ 7673 w 9801"/>
                <a:gd name="connsiteY19" fmla="*/ 6538 h 10000"/>
                <a:gd name="connsiteX20" fmla="*/ 8068 w 9801"/>
                <a:gd name="connsiteY20" fmla="*/ 6710 h 10000"/>
                <a:gd name="connsiteX21" fmla="*/ 8641 w 9801"/>
                <a:gd name="connsiteY21" fmla="*/ 6232 h 10000"/>
                <a:gd name="connsiteX22" fmla="*/ 8795 w 9801"/>
                <a:gd name="connsiteY22" fmla="*/ 5356 h 10000"/>
                <a:gd name="connsiteX23" fmla="*/ 8289 w 9801"/>
                <a:gd name="connsiteY23" fmla="*/ 5184 h 10000"/>
                <a:gd name="connsiteX24" fmla="*/ 7988 w 9801"/>
                <a:gd name="connsiteY24" fmla="*/ 4963 h 10000"/>
                <a:gd name="connsiteX25" fmla="*/ 8084 w 9801"/>
                <a:gd name="connsiteY25" fmla="*/ 4748 h 10000"/>
                <a:gd name="connsiteX26" fmla="*/ 8391 w 9801"/>
                <a:gd name="connsiteY26" fmla="*/ 5080 h 10000"/>
                <a:gd name="connsiteX27" fmla="*/ 8795 w 9801"/>
                <a:gd name="connsiteY27" fmla="*/ 5037 h 10000"/>
                <a:gd name="connsiteX28" fmla="*/ 8977 w 9801"/>
                <a:gd name="connsiteY28" fmla="*/ 4118 h 10000"/>
                <a:gd name="connsiteX29" fmla="*/ 9138 w 9801"/>
                <a:gd name="connsiteY29" fmla="*/ 4210 h 10000"/>
                <a:gd name="connsiteX30" fmla="*/ 9187 w 9801"/>
                <a:gd name="connsiteY30" fmla="*/ 3989 h 10000"/>
                <a:gd name="connsiteX31" fmla="*/ 9389 w 9801"/>
                <a:gd name="connsiteY31" fmla="*/ 3768 h 10000"/>
                <a:gd name="connsiteX32" fmla="*/ 9389 w 9801"/>
                <a:gd name="connsiteY32" fmla="*/ 4032 h 10000"/>
                <a:gd name="connsiteX33" fmla="*/ 9520 w 9801"/>
                <a:gd name="connsiteY33" fmla="*/ 4032 h 10000"/>
                <a:gd name="connsiteX34" fmla="*/ 9801 w 9801"/>
                <a:gd name="connsiteY34" fmla="*/ 3377 h 10000"/>
                <a:gd name="connsiteX35" fmla="*/ 9801 w 9801"/>
                <a:gd name="connsiteY35" fmla="*/ 2929 h 10000"/>
                <a:gd name="connsiteX36" fmla="*/ 9542 w 9801"/>
                <a:gd name="connsiteY36" fmla="*/ 2592 h 10000"/>
                <a:gd name="connsiteX37" fmla="*/ 9389 w 9801"/>
                <a:gd name="connsiteY37" fmla="*/ 1544 h 10000"/>
                <a:gd name="connsiteX38" fmla="*/ 9057 w 9801"/>
                <a:gd name="connsiteY38" fmla="*/ 1323 h 10000"/>
                <a:gd name="connsiteX39" fmla="*/ 8531 w 9801"/>
                <a:gd name="connsiteY39" fmla="*/ 1544 h 10000"/>
                <a:gd name="connsiteX40" fmla="*/ 8641 w 9801"/>
                <a:gd name="connsiteY40" fmla="*/ 2855 h 10000"/>
                <a:gd name="connsiteX41" fmla="*/ 8553 w 9801"/>
                <a:gd name="connsiteY41" fmla="*/ 3119 h 10000"/>
                <a:gd name="connsiteX42" fmla="*/ 8553 w 9801"/>
                <a:gd name="connsiteY42" fmla="*/ 3419 h 10000"/>
                <a:gd name="connsiteX43" fmla="*/ 8411 w 9801"/>
                <a:gd name="connsiteY43" fmla="*/ 3511 h 10000"/>
                <a:gd name="connsiteX44" fmla="*/ 8198 w 9801"/>
                <a:gd name="connsiteY44" fmla="*/ 3003 h 10000"/>
                <a:gd name="connsiteX45" fmla="*/ 8218 w 9801"/>
                <a:gd name="connsiteY45" fmla="*/ 2463 h 10000"/>
                <a:gd name="connsiteX46" fmla="*/ 7804 w 9801"/>
                <a:gd name="connsiteY46" fmla="*/ 1881 h 10000"/>
                <a:gd name="connsiteX47" fmla="*/ 7784 w 9801"/>
                <a:gd name="connsiteY47" fmla="*/ 2329 h 10000"/>
                <a:gd name="connsiteX48" fmla="*/ 7571 w 9801"/>
                <a:gd name="connsiteY48" fmla="*/ 2243 h 10000"/>
                <a:gd name="connsiteX49" fmla="*/ 7475 w 9801"/>
                <a:gd name="connsiteY49" fmla="*/ 1807 h 10000"/>
                <a:gd name="connsiteX50" fmla="*/ 7278 w 9801"/>
                <a:gd name="connsiteY50" fmla="*/ 1703 h 10000"/>
                <a:gd name="connsiteX51" fmla="*/ 7329 w 9801"/>
                <a:gd name="connsiteY51" fmla="*/ 1152 h 10000"/>
                <a:gd name="connsiteX52" fmla="*/ 6624 w 9801"/>
                <a:gd name="connsiteY52" fmla="*/ 263 h 10000"/>
                <a:gd name="connsiteX53" fmla="*/ 6219 w 9801"/>
                <a:gd name="connsiteY53" fmla="*/ 845 h 10000"/>
                <a:gd name="connsiteX54" fmla="*/ 6240 w 9801"/>
                <a:gd name="connsiteY54" fmla="*/ 1183 h 10000"/>
                <a:gd name="connsiteX55" fmla="*/ 6219 w 9801"/>
                <a:gd name="connsiteY55" fmla="*/ 1807 h 10000"/>
                <a:gd name="connsiteX56" fmla="*/ 6681 w 9801"/>
                <a:gd name="connsiteY56" fmla="*/ 2200 h 10000"/>
                <a:gd name="connsiteX57" fmla="*/ 6661 w 9801"/>
                <a:gd name="connsiteY57" fmla="*/ 2421 h 10000"/>
                <a:gd name="connsiteX58" fmla="*/ 6813 w 9801"/>
                <a:gd name="connsiteY58" fmla="*/ 2678 h 10000"/>
                <a:gd name="connsiteX59" fmla="*/ 6784 w 9801"/>
                <a:gd name="connsiteY59" fmla="*/ 3003 h 10000"/>
                <a:gd name="connsiteX60" fmla="*/ 6549 w 9801"/>
                <a:gd name="connsiteY60" fmla="*/ 3511 h 10000"/>
                <a:gd name="connsiteX61" fmla="*/ 6652 w 9801"/>
                <a:gd name="connsiteY61" fmla="*/ 4118 h 10000"/>
                <a:gd name="connsiteX62" fmla="*/ 6330 w 9801"/>
                <a:gd name="connsiteY62" fmla="*/ 3903 h 10000"/>
                <a:gd name="connsiteX63" fmla="*/ 6321 w 9801"/>
                <a:gd name="connsiteY63" fmla="*/ 3419 h 10000"/>
                <a:gd name="connsiteX64" fmla="*/ 6462 w 9801"/>
                <a:gd name="connsiteY64" fmla="*/ 2929 h 10000"/>
                <a:gd name="connsiteX65" fmla="*/ 6360 w 9801"/>
                <a:gd name="connsiteY65" fmla="*/ 2200 h 10000"/>
                <a:gd name="connsiteX66" fmla="*/ 6129 w 9801"/>
                <a:gd name="connsiteY66" fmla="*/ 2114 h 10000"/>
                <a:gd name="connsiteX67" fmla="*/ 6057 w 9801"/>
                <a:gd name="connsiteY67" fmla="*/ 1807 h 10000"/>
                <a:gd name="connsiteX68" fmla="*/ 5796 w 9801"/>
                <a:gd name="connsiteY68" fmla="*/ 1967 h 10000"/>
                <a:gd name="connsiteX69" fmla="*/ 5684 w 9801"/>
                <a:gd name="connsiteY69" fmla="*/ 2899 h 10000"/>
                <a:gd name="connsiteX70" fmla="*/ 5967 w 9801"/>
                <a:gd name="connsiteY70" fmla="*/ 3291 h 10000"/>
                <a:gd name="connsiteX71" fmla="*/ 5530 w 9801"/>
                <a:gd name="connsiteY71" fmla="*/ 3609 h 10000"/>
                <a:gd name="connsiteX72" fmla="*/ 4576 w 9801"/>
                <a:gd name="connsiteY72" fmla="*/ 3070 h 10000"/>
                <a:gd name="connsiteX73" fmla="*/ 4384 w 9801"/>
                <a:gd name="connsiteY73" fmla="*/ 2634 h 10000"/>
                <a:gd name="connsiteX74" fmla="*/ 4057 w 9801"/>
                <a:gd name="connsiteY74" fmla="*/ 2813 h 10000"/>
                <a:gd name="connsiteX75" fmla="*/ 4341 w 9801"/>
                <a:gd name="connsiteY75" fmla="*/ 3070 h 10000"/>
                <a:gd name="connsiteX76" fmla="*/ 4072 w 9801"/>
                <a:gd name="connsiteY76" fmla="*/ 3119 h 10000"/>
                <a:gd name="connsiteX77" fmla="*/ 3815 w 9801"/>
                <a:gd name="connsiteY77" fmla="*/ 2855 h 10000"/>
                <a:gd name="connsiteX78" fmla="*/ 3608 w 9801"/>
                <a:gd name="connsiteY78" fmla="*/ 2929 h 10000"/>
                <a:gd name="connsiteX79" fmla="*/ 3908 w 9801"/>
                <a:gd name="connsiteY79" fmla="*/ 3511 h 10000"/>
                <a:gd name="connsiteX80" fmla="*/ 3898 w 9801"/>
                <a:gd name="connsiteY80" fmla="*/ 4210 h 10000"/>
                <a:gd name="connsiteX81" fmla="*/ 3696 w 9801"/>
                <a:gd name="connsiteY81" fmla="*/ 4252 h 10000"/>
                <a:gd name="connsiteX82" fmla="*/ 3726 w 9801"/>
                <a:gd name="connsiteY82" fmla="*/ 3640 h 10000"/>
                <a:gd name="connsiteX83" fmla="*/ 3235 w 9801"/>
                <a:gd name="connsiteY83" fmla="*/ 3204 h 10000"/>
                <a:gd name="connsiteX84" fmla="*/ 3130 w 9801"/>
                <a:gd name="connsiteY84" fmla="*/ 3333 h 10000"/>
                <a:gd name="connsiteX85" fmla="*/ 2876 w 9801"/>
                <a:gd name="connsiteY85" fmla="*/ 3248 h 10000"/>
                <a:gd name="connsiteX86" fmla="*/ 2303 w 9801"/>
                <a:gd name="connsiteY86" fmla="*/ 3162 h 10000"/>
                <a:gd name="connsiteX87" fmla="*/ 2264 w 9801"/>
                <a:gd name="connsiteY87" fmla="*/ 3003 h 10000"/>
                <a:gd name="connsiteX88" fmla="*/ 2574 w 9801"/>
                <a:gd name="connsiteY88" fmla="*/ 2855 h 10000"/>
                <a:gd name="connsiteX89" fmla="*/ 2429 w 9801"/>
                <a:gd name="connsiteY89" fmla="*/ 2285 h 10000"/>
                <a:gd name="connsiteX90" fmla="*/ 2245 w 9801"/>
                <a:gd name="connsiteY90" fmla="*/ 2200 h 10000"/>
                <a:gd name="connsiteX91" fmla="*/ 1577 w 9801"/>
                <a:gd name="connsiteY91" fmla="*/ 1673 h 10000"/>
                <a:gd name="connsiteX92" fmla="*/ 1589 w 9801"/>
                <a:gd name="connsiteY92" fmla="*/ 1774 h 10000"/>
                <a:gd name="connsiteX93" fmla="*/ 1204 w 9801"/>
                <a:gd name="connsiteY93" fmla="*/ 1661 h 10000"/>
                <a:gd name="connsiteX94" fmla="*/ 939 w 9801"/>
                <a:gd name="connsiteY94" fmla="*/ 1494 h 10000"/>
                <a:gd name="connsiteX95" fmla="*/ 686 w 9801"/>
                <a:gd name="connsiteY95" fmla="*/ 1269 h 10000"/>
                <a:gd name="connsiteX96" fmla="*/ 627 w 9801"/>
                <a:gd name="connsiteY96" fmla="*/ 980 h 10000"/>
                <a:gd name="connsiteX97" fmla="*/ 597 w 9801"/>
                <a:gd name="connsiteY97" fmla="*/ 962 h 10000"/>
                <a:gd name="connsiteX98" fmla="*/ 374 w 9801"/>
                <a:gd name="connsiteY98" fmla="*/ 135 h 10000"/>
                <a:gd name="connsiteX99" fmla="*/ 125 w 9801"/>
                <a:gd name="connsiteY99" fmla="*/ 0 h 10000"/>
                <a:gd name="connsiteX100" fmla="*/ 0 w 9801"/>
                <a:gd name="connsiteY100" fmla="*/ 368 h 10000"/>
                <a:gd name="connsiteX101" fmla="*/ 1564 w 9801"/>
                <a:gd name="connsiteY101" fmla="*/ 2514 h 10000"/>
                <a:gd name="connsiteX102" fmla="*/ 1580 w 9801"/>
                <a:gd name="connsiteY102" fmla="*/ 2316 h 10000"/>
                <a:gd name="connsiteX103" fmla="*/ 1610 w 9801"/>
                <a:gd name="connsiteY103" fmla="*/ 2384 h 10000"/>
                <a:gd name="connsiteX104" fmla="*/ 1560 w 9801"/>
                <a:gd name="connsiteY104" fmla="*/ 2294 h 10000"/>
                <a:gd name="connsiteX105" fmla="*/ 1572 w 9801"/>
                <a:gd name="connsiteY105" fmla="*/ 2390 h 10000"/>
                <a:gd name="connsiteX106" fmla="*/ 1573 w 9801"/>
                <a:gd name="connsiteY106" fmla="*/ 2166 h 10000"/>
                <a:gd name="connsiteX107" fmla="*/ 1587 w 9801"/>
                <a:gd name="connsiteY107" fmla="*/ 2224 h 10000"/>
                <a:gd name="connsiteX108" fmla="*/ 1507 w 9801"/>
                <a:gd name="connsiteY108" fmla="*/ 2543 h 10000"/>
                <a:gd name="connsiteX109" fmla="*/ 1541 w 9801"/>
                <a:gd name="connsiteY109" fmla="*/ 2682 h 10000"/>
                <a:gd name="connsiteX110" fmla="*/ 1515 w 9801"/>
                <a:gd name="connsiteY110" fmla="*/ 2681 h 10000"/>
                <a:gd name="connsiteX0" fmla="*/ 1546 w 10000"/>
                <a:gd name="connsiteY0" fmla="*/ 2681 h 10000"/>
                <a:gd name="connsiteX1" fmla="*/ 1518 w 10000"/>
                <a:gd name="connsiteY1" fmla="*/ 2737 h 10000"/>
                <a:gd name="connsiteX2" fmla="*/ 1475 w 10000"/>
                <a:gd name="connsiteY2" fmla="*/ 2838 h 10000"/>
                <a:gd name="connsiteX3" fmla="*/ 1454 w 10000"/>
                <a:gd name="connsiteY3" fmla="*/ 3180 h 10000"/>
                <a:gd name="connsiteX4" fmla="*/ 1671 w 10000"/>
                <a:gd name="connsiteY4" fmla="*/ 3735 h 10000"/>
                <a:gd name="connsiteX5" fmla="*/ 1820 w 10000"/>
                <a:gd name="connsiteY5" fmla="*/ 4071 h 10000"/>
                <a:gd name="connsiteX6" fmla="*/ 1929 w 10000"/>
                <a:gd name="connsiteY6" fmla="*/ 4614 h 10000"/>
                <a:gd name="connsiteX7" fmla="*/ 2457 w 10000"/>
                <a:gd name="connsiteY7" fmla="*/ 6286 h 10000"/>
                <a:gd name="connsiteX8" fmla="*/ 2506 w 10000"/>
                <a:gd name="connsiteY8" fmla="*/ 7226 h 10000"/>
                <a:gd name="connsiteX9" fmla="*/ 2536 w 10000"/>
                <a:gd name="connsiteY9" fmla="*/ 7670 h 10000"/>
                <a:gd name="connsiteX10" fmla="*/ 2835 w 10000"/>
                <a:gd name="connsiteY10" fmla="*/ 8291 h 10000"/>
                <a:gd name="connsiteX11" fmla="*/ 4085 w 10000"/>
                <a:gd name="connsiteY11" fmla="*/ 9187 h 10000"/>
                <a:gd name="connsiteX12" fmla="*/ 4091 w 10000"/>
                <a:gd name="connsiteY12" fmla="*/ 9938 h 10000"/>
                <a:gd name="connsiteX13" fmla="*/ 5150 w 10000"/>
                <a:gd name="connsiteY13" fmla="*/ 10000 h 10000"/>
                <a:gd name="connsiteX14" fmla="*/ 7281 w 10000"/>
                <a:gd name="connsiteY14" fmla="*/ 9651 h 10000"/>
                <a:gd name="connsiteX15" fmla="*/ 7725 w 10000"/>
                <a:gd name="connsiteY15" fmla="*/ 7684 h 10000"/>
                <a:gd name="connsiteX16" fmla="*/ 8232 w 10000"/>
                <a:gd name="connsiteY16" fmla="*/ 7193 h 10000"/>
                <a:gd name="connsiteX17" fmla="*/ 8037 w 10000"/>
                <a:gd name="connsiteY17" fmla="*/ 6844 h 10000"/>
                <a:gd name="connsiteX18" fmla="*/ 7829 w 10000"/>
                <a:gd name="connsiteY18" fmla="*/ 6752 h 10000"/>
                <a:gd name="connsiteX19" fmla="*/ 7829 w 10000"/>
                <a:gd name="connsiteY19" fmla="*/ 6538 h 10000"/>
                <a:gd name="connsiteX20" fmla="*/ 8232 w 10000"/>
                <a:gd name="connsiteY20" fmla="*/ 6710 h 10000"/>
                <a:gd name="connsiteX21" fmla="*/ 8816 w 10000"/>
                <a:gd name="connsiteY21" fmla="*/ 6232 h 10000"/>
                <a:gd name="connsiteX22" fmla="*/ 8974 w 10000"/>
                <a:gd name="connsiteY22" fmla="*/ 5356 h 10000"/>
                <a:gd name="connsiteX23" fmla="*/ 8457 w 10000"/>
                <a:gd name="connsiteY23" fmla="*/ 5184 h 10000"/>
                <a:gd name="connsiteX24" fmla="*/ 8150 w 10000"/>
                <a:gd name="connsiteY24" fmla="*/ 4963 h 10000"/>
                <a:gd name="connsiteX25" fmla="*/ 8248 w 10000"/>
                <a:gd name="connsiteY25" fmla="*/ 4748 h 10000"/>
                <a:gd name="connsiteX26" fmla="*/ 8561 w 10000"/>
                <a:gd name="connsiteY26" fmla="*/ 5080 h 10000"/>
                <a:gd name="connsiteX27" fmla="*/ 8974 w 10000"/>
                <a:gd name="connsiteY27" fmla="*/ 5037 h 10000"/>
                <a:gd name="connsiteX28" fmla="*/ 9159 w 10000"/>
                <a:gd name="connsiteY28" fmla="*/ 4118 h 10000"/>
                <a:gd name="connsiteX29" fmla="*/ 9324 w 10000"/>
                <a:gd name="connsiteY29" fmla="*/ 4210 h 10000"/>
                <a:gd name="connsiteX30" fmla="*/ 9374 w 10000"/>
                <a:gd name="connsiteY30" fmla="*/ 3989 h 10000"/>
                <a:gd name="connsiteX31" fmla="*/ 9580 w 10000"/>
                <a:gd name="connsiteY31" fmla="*/ 3768 h 10000"/>
                <a:gd name="connsiteX32" fmla="*/ 9580 w 10000"/>
                <a:gd name="connsiteY32" fmla="*/ 4032 h 10000"/>
                <a:gd name="connsiteX33" fmla="*/ 9713 w 10000"/>
                <a:gd name="connsiteY33" fmla="*/ 4032 h 10000"/>
                <a:gd name="connsiteX34" fmla="*/ 10000 w 10000"/>
                <a:gd name="connsiteY34" fmla="*/ 3377 h 10000"/>
                <a:gd name="connsiteX35" fmla="*/ 10000 w 10000"/>
                <a:gd name="connsiteY35" fmla="*/ 2929 h 10000"/>
                <a:gd name="connsiteX36" fmla="*/ 9736 w 10000"/>
                <a:gd name="connsiteY36" fmla="*/ 2592 h 10000"/>
                <a:gd name="connsiteX37" fmla="*/ 9580 w 10000"/>
                <a:gd name="connsiteY37" fmla="*/ 1544 h 10000"/>
                <a:gd name="connsiteX38" fmla="*/ 9241 w 10000"/>
                <a:gd name="connsiteY38" fmla="*/ 1323 h 10000"/>
                <a:gd name="connsiteX39" fmla="*/ 8704 w 10000"/>
                <a:gd name="connsiteY39" fmla="*/ 1544 h 10000"/>
                <a:gd name="connsiteX40" fmla="*/ 8816 w 10000"/>
                <a:gd name="connsiteY40" fmla="*/ 2855 h 10000"/>
                <a:gd name="connsiteX41" fmla="*/ 8727 w 10000"/>
                <a:gd name="connsiteY41" fmla="*/ 3119 h 10000"/>
                <a:gd name="connsiteX42" fmla="*/ 8727 w 10000"/>
                <a:gd name="connsiteY42" fmla="*/ 3419 h 10000"/>
                <a:gd name="connsiteX43" fmla="*/ 8582 w 10000"/>
                <a:gd name="connsiteY43" fmla="*/ 3511 h 10000"/>
                <a:gd name="connsiteX44" fmla="*/ 8364 w 10000"/>
                <a:gd name="connsiteY44" fmla="*/ 3003 h 10000"/>
                <a:gd name="connsiteX45" fmla="*/ 8385 w 10000"/>
                <a:gd name="connsiteY45" fmla="*/ 2463 h 10000"/>
                <a:gd name="connsiteX46" fmla="*/ 7962 w 10000"/>
                <a:gd name="connsiteY46" fmla="*/ 1881 h 10000"/>
                <a:gd name="connsiteX47" fmla="*/ 7942 w 10000"/>
                <a:gd name="connsiteY47" fmla="*/ 2329 h 10000"/>
                <a:gd name="connsiteX48" fmla="*/ 7725 w 10000"/>
                <a:gd name="connsiteY48" fmla="*/ 2243 h 10000"/>
                <a:gd name="connsiteX49" fmla="*/ 7627 w 10000"/>
                <a:gd name="connsiteY49" fmla="*/ 1807 h 10000"/>
                <a:gd name="connsiteX50" fmla="*/ 7426 w 10000"/>
                <a:gd name="connsiteY50" fmla="*/ 1703 h 10000"/>
                <a:gd name="connsiteX51" fmla="*/ 7478 w 10000"/>
                <a:gd name="connsiteY51" fmla="*/ 1152 h 10000"/>
                <a:gd name="connsiteX52" fmla="*/ 6758 w 10000"/>
                <a:gd name="connsiteY52" fmla="*/ 263 h 10000"/>
                <a:gd name="connsiteX53" fmla="*/ 6345 w 10000"/>
                <a:gd name="connsiteY53" fmla="*/ 845 h 10000"/>
                <a:gd name="connsiteX54" fmla="*/ 6367 w 10000"/>
                <a:gd name="connsiteY54" fmla="*/ 1183 h 10000"/>
                <a:gd name="connsiteX55" fmla="*/ 6345 w 10000"/>
                <a:gd name="connsiteY55" fmla="*/ 1807 h 10000"/>
                <a:gd name="connsiteX56" fmla="*/ 6817 w 10000"/>
                <a:gd name="connsiteY56" fmla="*/ 2200 h 10000"/>
                <a:gd name="connsiteX57" fmla="*/ 6796 w 10000"/>
                <a:gd name="connsiteY57" fmla="*/ 2421 h 10000"/>
                <a:gd name="connsiteX58" fmla="*/ 6951 w 10000"/>
                <a:gd name="connsiteY58" fmla="*/ 2678 h 10000"/>
                <a:gd name="connsiteX59" fmla="*/ 6922 w 10000"/>
                <a:gd name="connsiteY59" fmla="*/ 3003 h 10000"/>
                <a:gd name="connsiteX60" fmla="*/ 6682 w 10000"/>
                <a:gd name="connsiteY60" fmla="*/ 3511 h 10000"/>
                <a:gd name="connsiteX61" fmla="*/ 6787 w 10000"/>
                <a:gd name="connsiteY61" fmla="*/ 4118 h 10000"/>
                <a:gd name="connsiteX62" fmla="*/ 6459 w 10000"/>
                <a:gd name="connsiteY62" fmla="*/ 3903 h 10000"/>
                <a:gd name="connsiteX63" fmla="*/ 6449 w 10000"/>
                <a:gd name="connsiteY63" fmla="*/ 3419 h 10000"/>
                <a:gd name="connsiteX64" fmla="*/ 6593 w 10000"/>
                <a:gd name="connsiteY64" fmla="*/ 2929 h 10000"/>
                <a:gd name="connsiteX65" fmla="*/ 6489 w 10000"/>
                <a:gd name="connsiteY65" fmla="*/ 2200 h 10000"/>
                <a:gd name="connsiteX66" fmla="*/ 6253 w 10000"/>
                <a:gd name="connsiteY66" fmla="*/ 2114 h 10000"/>
                <a:gd name="connsiteX67" fmla="*/ 6180 w 10000"/>
                <a:gd name="connsiteY67" fmla="*/ 1807 h 10000"/>
                <a:gd name="connsiteX68" fmla="*/ 5914 w 10000"/>
                <a:gd name="connsiteY68" fmla="*/ 1967 h 10000"/>
                <a:gd name="connsiteX69" fmla="*/ 5799 w 10000"/>
                <a:gd name="connsiteY69" fmla="*/ 2899 h 10000"/>
                <a:gd name="connsiteX70" fmla="*/ 6088 w 10000"/>
                <a:gd name="connsiteY70" fmla="*/ 3291 h 10000"/>
                <a:gd name="connsiteX71" fmla="*/ 5642 w 10000"/>
                <a:gd name="connsiteY71" fmla="*/ 3609 h 10000"/>
                <a:gd name="connsiteX72" fmla="*/ 4669 w 10000"/>
                <a:gd name="connsiteY72" fmla="*/ 3070 h 10000"/>
                <a:gd name="connsiteX73" fmla="*/ 4473 w 10000"/>
                <a:gd name="connsiteY73" fmla="*/ 2634 h 10000"/>
                <a:gd name="connsiteX74" fmla="*/ 4139 w 10000"/>
                <a:gd name="connsiteY74" fmla="*/ 2813 h 10000"/>
                <a:gd name="connsiteX75" fmla="*/ 4429 w 10000"/>
                <a:gd name="connsiteY75" fmla="*/ 3070 h 10000"/>
                <a:gd name="connsiteX76" fmla="*/ 4155 w 10000"/>
                <a:gd name="connsiteY76" fmla="*/ 3119 h 10000"/>
                <a:gd name="connsiteX77" fmla="*/ 3892 w 10000"/>
                <a:gd name="connsiteY77" fmla="*/ 2855 h 10000"/>
                <a:gd name="connsiteX78" fmla="*/ 3681 w 10000"/>
                <a:gd name="connsiteY78" fmla="*/ 2929 h 10000"/>
                <a:gd name="connsiteX79" fmla="*/ 3987 w 10000"/>
                <a:gd name="connsiteY79" fmla="*/ 3511 h 10000"/>
                <a:gd name="connsiteX80" fmla="*/ 3977 w 10000"/>
                <a:gd name="connsiteY80" fmla="*/ 4210 h 10000"/>
                <a:gd name="connsiteX81" fmla="*/ 3771 w 10000"/>
                <a:gd name="connsiteY81" fmla="*/ 4252 h 10000"/>
                <a:gd name="connsiteX82" fmla="*/ 3802 w 10000"/>
                <a:gd name="connsiteY82" fmla="*/ 3640 h 10000"/>
                <a:gd name="connsiteX83" fmla="*/ 3301 w 10000"/>
                <a:gd name="connsiteY83" fmla="*/ 3204 h 10000"/>
                <a:gd name="connsiteX84" fmla="*/ 3194 w 10000"/>
                <a:gd name="connsiteY84" fmla="*/ 3333 h 10000"/>
                <a:gd name="connsiteX85" fmla="*/ 2934 w 10000"/>
                <a:gd name="connsiteY85" fmla="*/ 3248 h 10000"/>
                <a:gd name="connsiteX86" fmla="*/ 2350 w 10000"/>
                <a:gd name="connsiteY86" fmla="*/ 3162 h 10000"/>
                <a:gd name="connsiteX87" fmla="*/ 2310 w 10000"/>
                <a:gd name="connsiteY87" fmla="*/ 3003 h 10000"/>
                <a:gd name="connsiteX88" fmla="*/ 2626 w 10000"/>
                <a:gd name="connsiteY88" fmla="*/ 2855 h 10000"/>
                <a:gd name="connsiteX89" fmla="*/ 2478 w 10000"/>
                <a:gd name="connsiteY89" fmla="*/ 2285 h 10000"/>
                <a:gd name="connsiteX90" fmla="*/ 2291 w 10000"/>
                <a:gd name="connsiteY90" fmla="*/ 2200 h 10000"/>
                <a:gd name="connsiteX91" fmla="*/ 1609 w 10000"/>
                <a:gd name="connsiteY91" fmla="*/ 1673 h 10000"/>
                <a:gd name="connsiteX92" fmla="*/ 1621 w 10000"/>
                <a:gd name="connsiteY92" fmla="*/ 1774 h 10000"/>
                <a:gd name="connsiteX93" fmla="*/ 1228 w 10000"/>
                <a:gd name="connsiteY93" fmla="*/ 1661 h 10000"/>
                <a:gd name="connsiteX94" fmla="*/ 958 w 10000"/>
                <a:gd name="connsiteY94" fmla="*/ 1494 h 10000"/>
                <a:gd name="connsiteX95" fmla="*/ 700 w 10000"/>
                <a:gd name="connsiteY95" fmla="*/ 1269 h 10000"/>
                <a:gd name="connsiteX96" fmla="*/ 640 w 10000"/>
                <a:gd name="connsiteY96" fmla="*/ 980 h 10000"/>
                <a:gd name="connsiteX97" fmla="*/ 609 w 10000"/>
                <a:gd name="connsiteY97" fmla="*/ 962 h 10000"/>
                <a:gd name="connsiteX98" fmla="*/ 382 w 10000"/>
                <a:gd name="connsiteY98" fmla="*/ 135 h 10000"/>
                <a:gd name="connsiteX99" fmla="*/ 128 w 10000"/>
                <a:gd name="connsiteY99" fmla="*/ 0 h 10000"/>
                <a:gd name="connsiteX100" fmla="*/ 0 w 10000"/>
                <a:gd name="connsiteY100" fmla="*/ 368 h 10000"/>
                <a:gd name="connsiteX101" fmla="*/ 1596 w 10000"/>
                <a:gd name="connsiteY101" fmla="*/ 2514 h 10000"/>
                <a:gd name="connsiteX102" fmla="*/ 1612 w 10000"/>
                <a:gd name="connsiteY102" fmla="*/ 2316 h 10000"/>
                <a:gd name="connsiteX103" fmla="*/ 1643 w 10000"/>
                <a:gd name="connsiteY103" fmla="*/ 2384 h 10000"/>
                <a:gd name="connsiteX104" fmla="*/ 1592 w 10000"/>
                <a:gd name="connsiteY104" fmla="*/ 2294 h 10000"/>
                <a:gd name="connsiteX105" fmla="*/ 1604 w 10000"/>
                <a:gd name="connsiteY105" fmla="*/ 2390 h 10000"/>
                <a:gd name="connsiteX106" fmla="*/ 1605 w 10000"/>
                <a:gd name="connsiteY106" fmla="*/ 2166 h 10000"/>
                <a:gd name="connsiteX107" fmla="*/ 1619 w 10000"/>
                <a:gd name="connsiteY107" fmla="*/ 2224 h 10000"/>
                <a:gd name="connsiteX108" fmla="*/ 1538 w 10000"/>
                <a:gd name="connsiteY108" fmla="*/ 2543 h 10000"/>
                <a:gd name="connsiteX109" fmla="*/ 1572 w 10000"/>
                <a:gd name="connsiteY109" fmla="*/ 2682 h 10000"/>
                <a:gd name="connsiteX110" fmla="*/ 1546 w 10000"/>
                <a:gd name="connsiteY110" fmla="*/ 2681 h 10000"/>
                <a:gd name="connsiteX0" fmla="*/ 1419 w 9873"/>
                <a:gd name="connsiteY0" fmla="*/ 2681 h 10000"/>
                <a:gd name="connsiteX1" fmla="*/ 1391 w 9873"/>
                <a:gd name="connsiteY1" fmla="*/ 2737 h 10000"/>
                <a:gd name="connsiteX2" fmla="*/ 1348 w 9873"/>
                <a:gd name="connsiteY2" fmla="*/ 2838 h 10000"/>
                <a:gd name="connsiteX3" fmla="*/ 1327 w 9873"/>
                <a:gd name="connsiteY3" fmla="*/ 3180 h 10000"/>
                <a:gd name="connsiteX4" fmla="*/ 1544 w 9873"/>
                <a:gd name="connsiteY4" fmla="*/ 3735 h 10000"/>
                <a:gd name="connsiteX5" fmla="*/ 1693 w 9873"/>
                <a:gd name="connsiteY5" fmla="*/ 4071 h 10000"/>
                <a:gd name="connsiteX6" fmla="*/ 1802 w 9873"/>
                <a:gd name="connsiteY6" fmla="*/ 4614 h 10000"/>
                <a:gd name="connsiteX7" fmla="*/ 2330 w 9873"/>
                <a:gd name="connsiteY7" fmla="*/ 6286 h 10000"/>
                <a:gd name="connsiteX8" fmla="*/ 2379 w 9873"/>
                <a:gd name="connsiteY8" fmla="*/ 7226 h 10000"/>
                <a:gd name="connsiteX9" fmla="*/ 2409 w 9873"/>
                <a:gd name="connsiteY9" fmla="*/ 7670 h 10000"/>
                <a:gd name="connsiteX10" fmla="*/ 2708 w 9873"/>
                <a:gd name="connsiteY10" fmla="*/ 8291 h 10000"/>
                <a:gd name="connsiteX11" fmla="*/ 3958 w 9873"/>
                <a:gd name="connsiteY11" fmla="*/ 9187 h 10000"/>
                <a:gd name="connsiteX12" fmla="*/ 3964 w 9873"/>
                <a:gd name="connsiteY12" fmla="*/ 9938 h 10000"/>
                <a:gd name="connsiteX13" fmla="*/ 5023 w 9873"/>
                <a:gd name="connsiteY13" fmla="*/ 10000 h 10000"/>
                <a:gd name="connsiteX14" fmla="*/ 7154 w 9873"/>
                <a:gd name="connsiteY14" fmla="*/ 9651 h 10000"/>
                <a:gd name="connsiteX15" fmla="*/ 7598 w 9873"/>
                <a:gd name="connsiteY15" fmla="*/ 7684 h 10000"/>
                <a:gd name="connsiteX16" fmla="*/ 8105 w 9873"/>
                <a:gd name="connsiteY16" fmla="*/ 7193 h 10000"/>
                <a:gd name="connsiteX17" fmla="*/ 7910 w 9873"/>
                <a:gd name="connsiteY17" fmla="*/ 6844 h 10000"/>
                <a:gd name="connsiteX18" fmla="*/ 7702 w 9873"/>
                <a:gd name="connsiteY18" fmla="*/ 6752 h 10000"/>
                <a:gd name="connsiteX19" fmla="*/ 7702 w 9873"/>
                <a:gd name="connsiteY19" fmla="*/ 6538 h 10000"/>
                <a:gd name="connsiteX20" fmla="*/ 8105 w 9873"/>
                <a:gd name="connsiteY20" fmla="*/ 6710 h 10000"/>
                <a:gd name="connsiteX21" fmla="*/ 8689 w 9873"/>
                <a:gd name="connsiteY21" fmla="*/ 6232 h 10000"/>
                <a:gd name="connsiteX22" fmla="*/ 8847 w 9873"/>
                <a:gd name="connsiteY22" fmla="*/ 5356 h 10000"/>
                <a:gd name="connsiteX23" fmla="*/ 8330 w 9873"/>
                <a:gd name="connsiteY23" fmla="*/ 5184 h 10000"/>
                <a:gd name="connsiteX24" fmla="*/ 8023 w 9873"/>
                <a:gd name="connsiteY24" fmla="*/ 4963 h 10000"/>
                <a:gd name="connsiteX25" fmla="*/ 8121 w 9873"/>
                <a:gd name="connsiteY25" fmla="*/ 4748 h 10000"/>
                <a:gd name="connsiteX26" fmla="*/ 8434 w 9873"/>
                <a:gd name="connsiteY26" fmla="*/ 5080 h 10000"/>
                <a:gd name="connsiteX27" fmla="*/ 8847 w 9873"/>
                <a:gd name="connsiteY27" fmla="*/ 5037 h 10000"/>
                <a:gd name="connsiteX28" fmla="*/ 9032 w 9873"/>
                <a:gd name="connsiteY28" fmla="*/ 4118 h 10000"/>
                <a:gd name="connsiteX29" fmla="*/ 9197 w 9873"/>
                <a:gd name="connsiteY29" fmla="*/ 4210 h 10000"/>
                <a:gd name="connsiteX30" fmla="*/ 9247 w 9873"/>
                <a:gd name="connsiteY30" fmla="*/ 3989 h 10000"/>
                <a:gd name="connsiteX31" fmla="*/ 9453 w 9873"/>
                <a:gd name="connsiteY31" fmla="*/ 3768 h 10000"/>
                <a:gd name="connsiteX32" fmla="*/ 9453 w 9873"/>
                <a:gd name="connsiteY32" fmla="*/ 4032 h 10000"/>
                <a:gd name="connsiteX33" fmla="*/ 9586 w 9873"/>
                <a:gd name="connsiteY33" fmla="*/ 4032 h 10000"/>
                <a:gd name="connsiteX34" fmla="*/ 9873 w 9873"/>
                <a:gd name="connsiteY34" fmla="*/ 3377 h 10000"/>
                <a:gd name="connsiteX35" fmla="*/ 9873 w 9873"/>
                <a:gd name="connsiteY35" fmla="*/ 2929 h 10000"/>
                <a:gd name="connsiteX36" fmla="*/ 9609 w 9873"/>
                <a:gd name="connsiteY36" fmla="*/ 2592 h 10000"/>
                <a:gd name="connsiteX37" fmla="*/ 9453 w 9873"/>
                <a:gd name="connsiteY37" fmla="*/ 1544 h 10000"/>
                <a:gd name="connsiteX38" fmla="*/ 9114 w 9873"/>
                <a:gd name="connsiteY38" fmla="*/ 1323 h 10000"/>
                <a:gd name="connsiteX39" fmla="*/ 8577 w 9873"/>
                <a:gd name="connsiteY39" fmla="*/ 1544 h 10000"/>
                <a:gd name="connsiteX40" fmla="*/ 8689 w 9873"/>
                <a:gd name="connsiteY40" fmla="*/ 2855 h 10000"/>
                <a:gd name="connsiteX41" fmla="*/ 8600 w 9873"/>
                <a:gd name="connsiteY41" fmla="*/ 3119 h 10000"/>
                <a:gd name="connsiteX42" fmla="*/ 8600 w 9873"/>
                <a:gd name="connsiteY42" fmla="*/ 3419 h 10000"/>
                <a:gd name="connsiteX43" fmla="*/ 8455 w 9873"/>
                <a:gd name="connsiteY43" fmla="*/ 3511 h 10000"/>
                <a:gd name="connsiteX44" fmla="*/ 8237 w 9873"/>
                <a:gd name="connsiteY44" fmla="*/ 3003 h 10000"/>
                <a:gd name="connsiteX45" fmla="*/ 8258 w 9873"/>
                <a:gd name="connsiteY45" fmla="*/ 2463 h 10000"/>
                <a:gd name="connsiteX46" fmla="*/ 7835 w 9873"/>
                <a:gd name="connsiteY46" fmla="*/ 1881 h 10000"/>
                <a:gd name="connsiteX47" fmla="*/ 7815 w 9873"/>
                <a:gd name="connsiteY47" fmla="*/ 2329 h 10000"/>
                <a:gd name="connsiteX48" fmla="*/ 7598 w 9873"/>
                <a:gd name="connsiteY48" fmla="*/ 2243 h 10000"/>
                <a:gd name="connsiteX49" fmla="*/ 7500 w 9873"/>
                <a:gd name="connsiteY49" fmla="*/ 1807 h 10000"/>
                <a:gd name="connsiteX50" fmla="*/ 7299 w 9873"/>
                <a:gd name="connsiteY50" fmla="*/ 1703 h 10000"/>
                <a:gd name="connsiteX51" fmla="*/ 7351 w 9873"/>
                <a:gd name="connsiteY51" fmla="*/ 1152 h 10000"/>
                <a:gd name="connsiteX52" fmla="*/ 6631 w 9873"/>
                <a:gd name="connsiteY52" fmla="*/ 263 h 10000"/>
                <a:gd name="connsiteX53" fmla="*/ 6218 w 9873"/>
                <a:gd name="connsiteY53" fmla="*/ 845 h 10000"/>
                <a:gd name="connsiteX54" fmla="*/ 6240 w 9873"/>
                <a:gd name="connsiteY54" fmla="*/ 1183 h 10000"/>
                <a:gd name="connsiteX55" fmla="*/ 6218 w 9873"/>
                <a:gd name="connsiteY55" fmla="*/ 1807 h 10000"/>
                <a:gd name="connsiteX56" fmla="*/ 6690 w 9873"/>
                <a:gd name="connsiteY56" fmla="*/ 2200 h 10000"/>
                <a:gd name="connsiteX57" fmla="*/ 6669 w 9873"/>
                <a:gd name="connsiteY57" fmla="*/ 2421 h 10000"/>
                <a:gd name="connsiteX58" fmla="*/ 6824 w 9873"/>
                <a:gd name="connsiteY58" fmla="*/ 2678 h 10000"/>
                <a:gd name="connsiteX59" fmla="*/ 6795 w 9873"/>
                <a:gd name="connsiteY59" fmla="*/ 3003 h 10000"/>
                <a:gd name="connsiteX60" fmla="*/ 6555 w 9873"/>
                <a:gd name="connsiteY60" fmla="*/ 3511 h 10000"/>
                <a:gd name="connsiteX61" fmla="*/ 6660 w 9873"/>
                <a:gd name="connsiteY61" fmla="*/ 4118 h 10000"/>
                <a:gd name="connsiteX62" fmla="*/ 6332 w 9873"/>
                <a:gd name="connsiteY62" fmla="*/ 3903 h 10000"/>
                <a:gd name="connsiteX63" fmla="*/ 6322 w 9873"/>
                <a:gd name="connsiteY63" fmla="*/ 3419 h 10000"/>
                <a:gd name="connsiteX64" fmla="*/ 6466 w 9873"/>
                <a:gd name="connsiteY64" fmla="*/ 2929 h 10000"/>
                <a:gd name="connsiteX65" fmla="*/ 6362 w 9873"/>
                <a:gd name="connsiteY65" fmla="*/ 2200 h 10000"/>
                <a:gd name="connsiteX66" fmla="*/ 6126 w 9873"/>
                <a:gd name="connsiteY66" fmla="*/ 2114 h 10000"/>
                <a:gd name="connsiteX67" fmla="*/ 6053 w 9873"/>
                <a:gd name="connsiteY67" fmla="*/ 1807 h 10000"/>
                <a:gd name="connsiteX68" fmla="*/ 5787 w 9873"/>
                <a:gd name="connsiteY68" fmla="*/ 1967 h 10000"/>
                <a:gd name="connsiteX69" fmla="*/ 5672 w 9873"/>
                <a:gd name="connsiteY69" fmla="*/ 2899 h 10000"/>
                <a:gd name="connsiteX70" fmla="*/ 5961 w 9873"/>
                <a:gd name="connsiteY70" fmla="*/ 3291 h 10000"/>
                <a:gd name="connsiteX71" fmla="*/ 5515 w 9873"/>
                <a:gd name="connsiteY71" fmla="*/ 3609 h 10000"/>
                <a:gd name="connsiteX72" fmla="*/ 4542 w 9873"/>
                <a:gd name="connsiteY72" fmla="*/ 3070 h 10000"/>
                <a:gd name="connsiteX73" fmla="*/ 4346 w 9873"/>
                <a:gd name="connsiteY73" fmla="*/ 2634 h 10000"/>
                <a:gd name="connsiteX74" fmla="*/ 4012 w 9873"/>
                <a:gd name="connsiteY74" fmla="*/ 2813 h 10000"/>
                <a:gd name="connsiteX75" fmla="*/ 4302 w 9873"/>
                <a:gd name="connsiteY75" fmla="*/ 3070 h 10000"/>
                <a:gd name="connsiteX76" fmla="*/ 4028 w 9873"/>
                <a:gd name="connsiteY76" fmla="*/ 3119 h 10000"/>
                <a:gd name="connsiteX77" fmla="*/ 3765 w 9873"/>
                <a:gd name="connsiteY77" fmla="*/ 2855 h 10000"/>
                <a:gd name="connsiteX78" fmla="*/ 3554 w 9873"/>
                <a:gd name="connsiteY78" fmla="*/ 2929 h 10000"/>
                <a:gd name="connsiteX79" fmla="*/ 3860 w 9873"/>
                <a:gd name="connsiteY79" fmla="*/ 3511 h 10000"/>
                <a:gd name="connsiteX80" fmla="*/ 3850 w 9873"/>
                <a:gd name="connsiteY80" fmla="*/ 4210 h 10000"/>
                <a:gd name="connsiteX81" fmla="*/ 3644 w 9873"/>
                <a:gd name="connsiteY81" fmla="*/ 4252 h 10000"/>
                <a:gd name="connsiteX82" fmla="*/ 3675 w 9873"/>
                <a:gd name="connsiteY82" fmla="*/ 3640 h 10000"/>
                <a:gd name="connsiteX83" fmla="*/ 3174 w 9873"/>
                <a:gd name="connsiteY83" fmla="*/ 3204 h 10000"/>
                <a:gd name="connsiteX84" fmla="*/ 3067 w 9873"/>
                <a:gd name="connsiteY84" fmla="*/ 3333 h 10000"/>
                <a:gd name="connsiteX85" fmla="*/ 2807 w 9873"/>
                <a:gd name="connsiteY85" fmla="*/ 3248 h 10000"/>
                <a:gd name="connsiteX86" fmla="*/ 2223 w 9873"/>
                <a:gd name="connsiteY86" fmla="*/ 3162 h 10000"/>
                <a:gd name="connsiteX87" fmla="*/ 2183 w 9873"/>
                <a:gd name="connsiteY87" fmla="*/ 3003 h 10000"/>
                <a:gd name="connsiteX88" fmla="*/ 2499 w 9873"/>
                <a:gd name="connsiteY88" fmla="*/ 2855 h 10000"/>
                <a:gd name="connsiteX89" fmla="*/ 2351 w 9873"/>
                <a:gd name="connsiteY89" fmla="*/ 2285 h 10000"/>
                <a:gd name="connsiteX90" fmla="*/ 2164 w 9873"/>
                <a:gd name="connsiteY90" fmla="*/ 2200 h 10000"/>
                <a:gd name="connsiteX91" fmla="*/ 1482 w 9873"/>
                <a:gd name="connsiteY91" fmla="*/ 1673 h 10000"/>
                <a:gd name="connsiteX92" fmla="*/ 1494 w 9873"/>
                <a:gd name="connsiteY92" fmla="*/ 1774 h 10000"/>
                <a:gd name="connsiteX93" fmla="*/ 1101 w 9873"/>
                <a:gd name="connsiteY93" fmla="*/ 1661 h 10000"/>
                <a:gd name="connsiteX94" fmla="*/ 831 w 9873"/>
                <a:gd name="connsiteY94" fmla="*/ 1494 h 10000"/>
                <a:gd name="connsiteX95" fmla="*/ 573 w 9873"/>
                <a:gd name="connsiteY95" fmla="*/ 1269 h 10000"/>
                <a:gd name="connsiteX96" fmla="*/ 513 w 9873"/>
                <a:gd name="connsiteY96" fmla="*/ 980 h 10000"/>
                <a:gd name="connsiteX97" fmla="*/ 482 w 9873"/>
                <a:gd name="connsiteY97" fmla="*/ 962 h 10000"/>
                <a:gd name="connsiteX98" fmla="*/ 255 w 9873"/>
                <a:gd name="connsiteY98" fmla="*/ 135 h 10000"/>
                <a:gd name="connsiteX99" fmla="*/ 1 w 9873"/>
                <a:gd name="connsiteY99" fmla="*/ 0 h 10000"/>
                <a:gd name="connsiteX100" fmla="*/ 1536 w 9873"/>
                <a:gd name="connsiteY100" fmla="*/ 2323 h 10000"/>
                <a:gd name="connsiteX101" fmla="*/ 1469 w 9873"/>
                <a:gd name="connsiteY101" fmla="*/ 2514 h 10000"/>
                <a:gd name="connsiteX102" fmla="*/ 1485 w 9873"/>
                <a:gd name="connsiteY102" fmla="*/ 2316 h 10000"/>
                <a:gd name="connsiteX103" fmla="*/ 1516 w 9873"/>
                <a:gd name="connsiteY103" fmla="*/ 2384 h 10000"/>
                <a:gd name="connsiteX104" fmla="*/ 1465 w 9873"/>
                <a:gd name="connsiteY104" fmla="*/ 2294 h 10000"/>
                <a:gd name="connsiteX105" fmla="*/ 1477 w 9873"/>
                <a:gd name="connsiteY105" fmla="*/ 2390 h 10000"/>
                <a:gd name="connsiteX106" fmla="*/ 1478 w 9873"/>
                <a:gd name="connsiteY106" fmla="*/ 2166 h 10000"/>
                <a:gd name="connsiteX107" fmla="*/ 1492 w 9873"/>
                <a:gd name="connsiteY107" fmla="*/ 2224 h 10000"/>
                <a:gd name="connsiteX108" fmla="*/ 1411 w 9873"/>
                <a:gd name="connsiteY108" fmla="*/ 2543 h 10000"/>
                <a:gd name="connsiteX109" fmla="*/ 1445 w 9873"/>
                <a:gd name="connsiteY109" fmla="*/ 2682 h 10000"/>
                <a:gd name="connsiteX110" fmla="*/ 1419 w 9873"/>
                <a:gd name="connsiteY110" fmla="*/ 2681 h 10000"/>
                <a:gd name="connsiteX0" fmla="*/ 1437 w 10000"/>
                <a:gd name="connsiteY0" fmla="*/ 2681 h 10000"/>
                <a:gd name="connsiteX1" fmla="*/ 1409 w 10000"/>
                <a:gd name="connsiteY1" fmla="*/ 2737 h 10000"/>
                <a:gd name="connsiteX2" fmla="*/ 1365 w 10000"/>
                <a:gd name="connsiteY2" fmla="*/ 2838 h 10000"/>
                <a:gd name="connsiteX3" fmla="*/ 1344 w 10000"/>
                <a:gd name="connsiteY3" fmla="*/ 3180 h 10000"/>
                <a:gd name="connsiteX4" fmla="*/ 1564 w 10000"/>
                <a:gd name="connsiteY4" fmla="*/ 3735 h 10000"/>
                <a:gd name="connsiteX5" fmla="*/ 1715 w 10000"/>
                <a:gd name="connsiteY5" fmla="*/ 4071 h 10000"/>
                <a:gd name="connsiteX6" fmla="*/ 1825 w 10000"/>
                <a:gd name="connsiteY6" fmla="*/ 4614 h 10000"/>
                <a:gd name="connsiteX7" fmla="*/ 2360 w 10000"/>
                <a:gd name="connsiteY7" fmla="*/ 6286 h 10000"/>
                <a:gd name="connsiteX8" fmla="*/ 2410 w 10000"/>
                <a:gd name="connsiteY8" fmla="*/ 7226 h 10000"/>
                <a:gd name="connsiteX9" fmla="*/ 2440 w 10000"/>
                <a:gd name="connsiteY9" fmla="*/ 7670 h 10000"/>
                <a:gd name="connsiteX10" fmla="*/ 2743 w 10000"/>
                <a:gd name="connsiteY10" fmla="*/ 8291 h 10000"/>
                <a:gd name="connsiteX11" fmla="*/ 4009 w 10000"/>
                <a:gd name="connsiteY11" fmla="*/ 9187 h 10000"/>
                <a:gd name="connsiteX12" fmla="*/ 4015 w 10000"/>
                <a:gd name="connsiteY12" fmla="*/ 9938 h 10000"/>
                <a:gd name="connsiteX13" fmla="*/ 5088 w 10000"/>
                <a:gd name="connsiteY13" fmla="*/ 10000 h 10000"/>
                <a:gd name="connsiteX14" fmla="*/ 7246 w 10000"/>
                <a:gd name="connsiteY14" fmla="*/ 9651 h 10000"/>
                <a:gd name="connsiteX15" fmla="*/ 7696 w 10000"/>
                <a:gd name="connsiteY15" fmla="*/ 7684 h 10000"/>
                <a:gd name="connsiteX16" fmla="*/ 8209 w 10000"/>
                <a:gd name="connsiteY16" fmla="*/ 7193 h 10000"/>
                <a:gd name="connsiteX17" fmla="*/ 8012 w 10000"/>
                <a:gd name="connsiteY17" fmla="*/ 6844 h 10000"/>
                <a:gd name="connsiteX18" fmla="*/ 7801 w 10000"/>
                <a:gd name="connsiteY18" fmla="*/ 6752 h 10000"/>
                <a:gd name="connsiteX19" fmla="*/ 7801 w 10000"/>
                <a:gd name="connsiteY19" fmla="*/ 6538 h 10000"/>
                <a:gd name="connsiteX20" fmla="*/ 8209 w 10000"/>
                <a:gd name="connsiteY20" fmla="*/ 6710 h 10000"/>
                <a:gd name="connsiteX21" fmla="*/ 8801 w 10000"/>
                <a:gd name="connsiteY21" fmla="*/ 6232 h 10000"/>
                <a:gd name="connsiteX22" fmla="*/ 8961 w 10000"/>
                <a:gd name="connsiteY22" fmla="*/ 5356 h 10000"/>
                <a:gd name="connsiteX23" fmla="*/ 8437 w 10000"/>
                <a:gd name="connsiteY23" fmla="*/ 5184 h 10000"/>
                <a:gd name="connsiteX24" fmla="*/ 8126 w 10000"/>
                <a:gd name="connsiteY24" fmla="*/ 4963 h 10000"/>
                <a:gd name="connsiteX25" fmla="*/ 8225 w 10000"/>
                <a:gd name="connsiteY25" fmla="*/ 4748 h 10000"/>
                <a:gd name="connsiteX26" fmla="*/ 8542 w 10000"/>
                <a:gd name="connsiteY26" fmla="*/ 5080 h 10000"/>
                <a:gd name="connsiteX27" fmla="*/ 8961 w 10000"/>
                <a:gd name="connsiteY27" fmla="*/ 5037 h 10000"/>
                <a:gd name="connsiteX28" fmla="*/ 9148 w 10000"/>
                <a:gd name="connsiteY28" fmla="*/ 4118 h 10000"/>
                <a:gd name="connsiteX29" fmla="*/ 9315 w 10000"/>
                <a:gd name="connsiteY29" fmla="*/ 4210 h 10000"/>
                <a:gd name="connsiteX30" fmla="*/ 9366 w 10000"/>
                <a:gd name="connsiteY30" fmla="*/ 3989 h 10000"/>
                <a:gd name="connsiteX31" fmla="*/ 9575 w 10000"/>
                <a:gd name="connsiteY31" fmla="*/ 3768 h 10000"/>
                <a:gd name="connsiteX32" fmla="*/ 9575 w 10000"/>
                <a:gd name="connsiteY32" fmla="*/ 4032 h 10000"/>
                <a:gd name="connsiteX33" fmla="*/ 9709 w 10000"/>
                <a:gd name="connsiteY33" fmla="*/ 4032 h 10000"/>
                <a:gd name="connsiteX34" fmla="*/ 10000 w 10000"/>
                <a:gd name="connsiteY34" fmla="*/ 3377 h 10000"/>
                <a:gd name="connsiteX35" fmla="*/ 10000 w 10000"/>
                <a:gd name="connsiteY35" fmla="*/ 2929 h 10000"/>
                <a:gd name="connsiteX36" fmla="*/ 9733 w 10000"/>
                <a:gd name="connsiteY36" fmla="*/ 2592 h 10000"/>
                <a:gd name="connsiteX37" fmla="*/ 9575 w 10000"/>
                <a:gd name="connsiteY37" fmla="*/ 1544 h 10000"/>
                <a:gd name="connsiteX38" fmla="*/ 9231 w 10000"/>
                <a:gd name="connsiteY38" fmla="*/ 1323 h 10000"/>
                <a:gd name="connsiteX39" fmla="*/ 8687 w 10000"/>
                <a:gd name="connsiteY39" fmla="*/ 1544 h 10000"/>
                <a:gd name="connsiteX40" fmla="*/ 8801 w 10000"/>
                <a:gd name="connsiteY40" fmla="*/ 2855 h 10000"/>
                <a:gd name="connsiteX41" fmla="*/ 8711 w 10000"/>
                <a:gd name="connsiteY41" fmla="*/ 3119 h 10000"/>
                <a:gd name="connsiteX42" fmla="*/ 8711 w 10000"/>
                <a:gd name="connsiteY42" fmla="*/ 3419 h 10000"/>
                <a:gd name="connsiteX43" fmla="*/ 8564 w 10000"/>
                <a:gd name="connsiteY43" fmla="*/ 3511 h 10000"/>
                <a:gd name="connsiteX44" fmla="*/ 8343 w 10000"/>
                <a:gd name="connsiteY44" fmla="*/ 3003 h 10000"/>
                <a:gd name="connsiteX45" fmla="*/ 8364 w 10000"/>
                <a:gd name="connsiteY45" fmla="*/ 2463 h 10000"/>
                <a:gd name="connsiteX46" fmla="*/ 7936 w 10000"/>
                <a:gd name="connsiteY46" fmla="*/ 1881 h 10000"/>
                <a:gd name="connsiteX47" fmla="*/ 7916 w 10000"/>
                <a:gd name="connsiteY47" fmla="*/ 2329 h 10000"/>
                <a:gd name="connsiteX48" fmla="*/ 7696 w 10000"/>
                <a:gd name="connsiteY48" fmla="*/ 2243 h 10000"/>
                <a:gd name="connsiteX49" fmla="*/ 7596 w 10000"/>
                <a:gd name="connsiteY49" fmla="*/ 1807 h 10000"/>
                <a:gd name="connsiteX50" fmla="*/ 7393 w 10000"/>
                <a:gd name="connsiteY50" fmla="*/ 1703 h 10000"/>
                <a:gd name="connsiteX51" fmla="*/ 7446 w 10000"/>
                <a:gd name="connsiteY51" fmla="*/ 1152 h 10000"/>
                <a:gd name="connsiteX52" fmla="*/ 6716 w 10000"/>
                <a:gd name="connsiteY52" fmla="*/ 263 h 10000"/>
                <a:gd name="connsiteX53" fmla="*/ 6298 w 10000"/>
                <a:gd name="connsiteY53" fmla="*/ 845 h 10000"/>
                <a:gd name="connsiteX54" fmla="*/ 6320 w 10000"/>
                <a:gd name="connsiteY54" fmla="*/ 1183 h 10000"/>
                <a:gd name="connsiteX55" fmla="*/ 6298 w 10000"/>
                <a:gd name="connsiteY55" fmla="*/ 1807 h 10000"/>
                <a:gd name="connsiteX56" fmla="*/ 6776 w 10000"/>
                <a:gd name="connsiteY56" fmla="*/ 2200 h 10000"/>
                <a:gd name="connsiteX57" fmla="*/ 6755 w 10000"/>
                <a:gd name="connsiteY57" fmla="*/ 2421 h 10000"/>
                <a:gd name="connsiteX58" fmla="*/ 6912 w 10000"/>
                <a:gd name="connsiteY58" fmla="*/ 2678 h 10000"/>
                <a:gd name="connsiteX59" fmla="*/ 6882 w 10000"/>
                <a:gd name="connsiteY59" fmla="*/ 3003 h 10000"/>
                <a:gd name="connsiteX60" fmla="*/ 6639 w 10000"/>
                <a:gd name="connsiteY60" fmla="*/ 3511 h 10000"/>
                <a:gd name="connsiteX61" fmla="*/ 6746 w 10000"/>
                <a:gd name="connsiteY61" fmla="*/ 4118 h 10000"/>
                <a:gd name="connsiteX62" fmla="*/ 6413 w 10000"/>
                <a:gd name="connsiteY62" fmla="*/ 3903 h 10000"/>
                <a:gd name="connsiteX63" fmla="*/ 6403 w 10000"/>
                <a:gd name="connsiteY63" fmla="*/ 3419 h 10000"/>
                <a:gd name="connsiteX64" fmla="*/ 6549 w 10000"/>
                <a:gd name="connsiteY64" fmla="*/ 2929 h 10000"/>
                <a:gd name="connsiteX65" fmla="*/ 6444 w 10000"/>
                <a:gd name="connsiteY65" fmla="*/ 2200 h 10000"/>
                <a:gd name="connsiteX66" fmla="*/ 6205 w 10000"/>
                <a:gd name="connsiteY66" fmla="*/ 2114 h 10000"/>
                <a:gd name="connsiteX67" fmla="*/ 6131 w 10000"/>
                <a:gd name="connsiteY67" fmla="*/ 1807 h 10000"/>
                <a:gd name="connsiteX68" fmla="*/ 5861 w 10000"/>
                <a:gd name="connsiteY68" fmla="*/ 1967 h 10000"/>
                <a:gd name="connsiteX69" fmla="*/ 5745 w 10000"/>
                <a:gd name="connsiteY69" fmla="*/ 2899 h 10000"/>
                <a:gd name="connsiteX70" fmla="*/ 6038 w 10000"/>
                <a:gd name="connsiteY70" fmla="*/ 3291 h 10000"/>
                <a:gd name="connsiteX71" fmla="*/ 5586 w 10000"/>
                <a:gd name="connsiteY71" fmla="*/ 3609 h 10000"/>
                <a:gd name="connsiteX72" fmla="*/ 4600 w 10000"/>
                <a:gd name="connsiteY72" fmla="*/ 3070 h 10000"/>
                <a:gd name="connsiteX73" fmla="*/ 4402 w 10000"/>
                <a:gd name="connsiteY73" fmla="*/ 2634 h 10000"/>
                <a:gd name="connsiteX74" fmla="*/ 4064 w 10000"/>
                <a:gd name="connsiteY74" fmla="*/ 2813 h 10000"/>
                <a:gd name="connsiteX75" fmla="*/ 4357 w 10000"/>
                <a:gd name="connsiteY75" fmla="*/ 3070 h 10000"/>
                <a:gd name="connsiteX76" fmla="*/ 4080 w 10000"/>
                <a:gd name="connsiteY76" fmla="*/ 3119 h 10000"/>
                <a:gd name="connsiteX77" fmla="*/ 3813 w 10000"/>
                <a:gd name="connsiteY77" fmla="*/ 2855 h 10000"/>
                <a:gd name="connsiteX78" fmla="*/ 3600 w 10000"/>
                <a:gd name="connsiteY78" fmla="*/ 2929 h 10000"/>
                <a:gd name="connsiteX79" fmla="*/ 3910 w 10000"/>
                <a:gd name="connsiteY79" fmla="*/ 3511 h 10000"/>
                <a:gd name="connsiteX80" fmla="*/ 3900 w 10000"/>
                <a:gd name="connsiteY80" fmla="*/ 4210 h 10000"/>
                <a:gd name="connsiteX81" fmla="*/ 3691 w 10000"/>
                <a:gd name="connsiteY81" fmla="*/ 4252 h 10000"/>
                <a:gd name="connsiteX82" fmla="*/ 3722 w 10000"/>
                <a:gd name="connsiteY82" fmla="*/ 3640 h 10000"/>
                <a:gd name="connsiteX83" fmla="*/ 3215 w 10000"/>
                <a:gd name="connsiteY83" fmla="*/ 3204 h 10000"/>
                <a:gd name="connsiteX84" fmla="*/ 3106 w 10000"/>
                <a:gd name="connsiteY84" fmla="*/ 3333 h 10000"/>
                <a:gd name="connsiteX85" fmla="*/ 2843 w 10000"/>
                <a:gd name="connsiteY85" fmla="*/ 3248 h 10000"/>
                <a:gd name="connsiteX86" fmla="*/ 2252 w 10000"/>
                <a:gd name="connsiteY86" fmla="*/ 3162 h 10000"/>
                <a:gd name="connsiteX87" fmla="*/ 2211 w 10000"/>
                <a:gd name="connsiteY87" fmla="*/ 3003 h 10000"/>
                <a:gd name="connsiteX88" fmla="*/ 2531 w 10000"/>
                <a:gd name="connsiteY88" fmla="*/ 2855 h 10000"/>
                <a:gd name="connsiteX89" fmla="*/ 2381 w 10000"/>
                <a:gd name="connsiteY89" fmla="*/ 2285 h 10000"/>
                <a:gd name="connsiteX90" fmla="*/ 2192 w 10000"/>
                <a:gd name="connsiteY90" fmla="*/ 2200 h 10000"/>
                <a:gd name="connsiteX91" fmla="*/ 1501 w 10000"/>
                <a:gd name="connsiteY91" fmla="*/ 1673 h 10000"/>
                <a:gd name="connsiteX92" fmla="*/ 1513 w 10000"/>
                <a:gd name="connsiteY92" fmla="*/ 1774 h 10000"/>
                <a:gd name="connsiteX93" fmla="*/ 1115 w 10000"/>
                <a:gd name="connsiteY93" fmla="*/ 1661 h 10000"/>
                <a:gd name="connsiteX94" fmla="*/ 842 w 10000"/>
                <a:gd name="connsiteY94" fmla="*/ 1494 h 10000"/>
                <a:gd name="connsiteX95" fmla="*/ 580 w 10000"/>
                <a:gd name="connsiteY95" fmla="*/ 1269 h 10000"/>
                <a:gd name="connsiteX96" fmla="*/ 520 w 10000"/>
                <a:gd name="connsiteY96" fmla="*/ 980 h 10000"/>
                <a:gd name="connsiteX97" fmla="*/ 488 w 10000"/>
                <a:gd name="connsiteY97" fmla="*/ 962 h 10000"/>
                <a:gd name="connsiteX98" fmla="*/ 258 w 10000"/>
                <a:gd name="connsiteY98" fmla="*/ 135 h 10000"/>
                <a:gd name="connsiteX99" fmla="*/ 1 w 10000"/>
                <a:gd name="connsiteY99" fmla="*/ 0 h 10000"/>
                <a:gd name="connsiteX100" fmla="*/ 1556 w 10000"/>
                <a:gd name="connsiteY100" fmla="*/ 2323 h 10000"/>
                <a:gd name="connsiteX101" fmla="*/ 1488 w 10000"/>
                <a:gd name="connsiteY101" fmla="*/ 2514 h 10000"/>
                <a:gd name="connsiteX102" fmla="*/ 1504 w 10000"/>
                <a:gd name="connsiteY102" fmla="*/ 2316 h 10000"/>
                <a:gd name="connsiteX103" fmla="*/ 1536 w 10000"/>
                <a:gd name="connsiteY103" fmla="*/ 2384 h 10000"/>
                <a:gd name="connsiteX104" fmla="*/ 1484 w 10000"/>
                <a:gd name="connsiteY104" fmla="*/ 2294 h 10000"/>
                <a:gd name="connsiteX105" fmla="*/ 1496 w 10000"/>
                <a:gd name="connsiteY105" fmla="*/ 2390 h 10000"/>
                <a:gd name="connsiteX106" fmla="*/ 1497 w 10000"/>
                <a:gd name="connsiteY106" fmla="*/ 2166 h 10000"/>
                <a:gd name="connsiteX107" fmla="*/ 1511 w 10000"/>
                <a:gd name="connsiteY107" fmla="*/ 2224 h 10000"/>
                <a:gd name="connsiteX108" fmla="*/ 1429 w 10000"/>
                <a:gd name="connsiteY108" fmla="*/ 2543 h 10000"/>
                <a:gd name="connsiteX109" fmla="*/ 1464 w 10000"/>
                <a:gd name="connsiteY109" fmla="*/ 2682 h 10000"/>
                <a:gd name="connsiteX110" fmla="*/ 1437 w 10000"/>
                <a:gd name="connsiteY110" fmla="*/ 2681 h 10000"/>
                <a:gd name="connsiteX0" fmla="*/ 1179 w 9742"/>
                <a:gd name="connsiteY0" fmla="*/ 2546 h 9865"/>
                <a:gd name="connsiteX1" fmla="*/ 1151 w 9742"/>
                <a:gd name="connsiteY1" fmla="*/ 2602 h 9865"/>
                <a:gd name="connsiteX2" fmla="*/ 1107 w 9742"/>
                <a:gd name="connsiteY2" fmla="*/ 2703 h 9865"/>
                <a:gd name="connsiteX3" fmla="*/ 1086 w 9742"/>
                <a:gd name="connsiteY3" fmla="*/ 3045 h 9865"/>
                <a:gd name="connsiteX4" fmla="*/ 1306 w 9742"/>
                <a:gd name="connsiteY4" fmla="*/ 3600 h 9865"/>
                <a:gd name="connsiteX5" fmla="*/ 1457 w 9742"/>
                <a:gd name="connsiteY5" fmla="*/ 3936 h 9865"/>
                <a:gd name="connsiteX6" fmla="*/ 1567 w 9742"/>
                <a:gd name="connsiteY6" fmla="*/ 4479 h 9865"/>
                <a:gd name="connsiteX7" fmla="*/ 2102 w 9742"/>
                <a:gd name="connsiteY7" fmla="*/ 6151 h 9865"/>
                <a:gd name="connsiteX8" fmla="*/ 2152 w 9742"/>
                <a:gd name="connsiteY8" fmla="*/ 7091 h 9865"/>
                <a:gd name="connsiteX9" fmla="*/ 2182 w 9742"/>
                <a:gd name="connsiteY9" fmla="*/ 7535 h 9865"/>
                <a:gd name="connsiteX10" fmla="*/ 2485 w 9742"/>
                <a:gd name="connsiteY10" fmla="*/ 8156 h 9865"/>
                <a:gd name="connsiteX11" fmla="*/ 3751 w 9742"/>
                <a:gd name="connsiteY11" fmla="*/ 9052 h 9865"/>
                <a:gd name="connsiteX12" fmla="*/ 3757 w 9742"/>
                <a:gd name="connsiteY12" fmla="*/ 9803 h 9865"/>
                <a:gd name="connsiteX13" fmla="*/ 4830 w 9742"/>
                <a:gd name="connsiteY13" fmla="*/ 9865 h 9865"/>
                <a:gd name="connsiteX14" fmla="*/ 6988 w 9742"/>
                <a:gd name="connsiteY14" fmla="*/ 9516 h 9865"/>
                <a:gd name="connsiteX15" fmla="*/ 7438 w 9742"/>
                <a:gd name="connsiteY15" fmla="*/ 7549 h 9865"/>
                <a:gd name="connsiteX16" fmla="*/ 7951 w 9742"/>
                <a:gd name="connsiteY16" fmla="*/ 7058 h 9865"/>
                <a:gd name="connsiteX17" fmla="*/ 7754 w 9742"/>
                <a:gd name="connsiteY17" fmla="*/ 6709 h 9865"/>
                <a:gd name="connsiteX18" fmla="*/ 7543 w 9742"/>
                <a:gd name="connsiteY18" fmla="*/ 6617 h 9865"/>
                <a:gd name="connsiteX19" fmla="*/ 7543 w 9742"/>
                <a:gd name="connsiteY19" fmla="*/ 6403 h 9865"/>
                <a:gd name="connsiteX20" fmla="*/ 7951 w 9742"/>
                <a:gd name="connsiteY20" fmla="*/ 6575 h 9865"/>
                <a:gd name="connsiteX21" fmla="*/ 8543 w 9742"/>
                <a:gd name="connsiteY21" fmla="*/ 6097 h 9865"/>
                <a:gd name="connsiteX22" fmla="*/ 8703 w 9742"/>
                <a:gd name="connsiteY22" fmla="*/ 5221 h 9865"/>
                <a:gd name="connsiteX23" fmla="*/ 8179 w 9742"/>
                <a:gd name="connsiteY23" fmla="*/ 5049 h 9865"/>
                <a:gd name="connsiteX24" fmla="*/ 7868 w 9742"/>
                <a:gd name="connsiteY24" fmla="*/ 4828 h 9865"/>
                <a:gd name="connsiteX25" fmla="*/ 7967 w 9742"/>
                <a:gd name="connsiteY25" fmla="*/ 4613 h 9865"/>
                <a:gd name="connsiteX26" fmla="*/ 8284 w 9742"/>
                <a:gd name="connsiteY26" fmla="*/ 4945 h 9865"/>
                <a:gd name="connsiteX27" fmla="*/ 8703 w 9742"/>
                <a:gd name="connsiteY27" fmla="*/ 4902 h 9865"/>
                <a:gd name="connsiteX28" fmla="*/ 8890 w 9742"/>
                <a:gd name="connsiteY28" fmla="*/ 3983 h 9865"/>
                <a:gd name="connsiteX29" fmla="*/ 9057 w 9742"/>
                <a:gd name="connsiteY29" fmla="*/ 4075 h 9865"/>
                <a:gd name="connsiteX30" fmla="*/ 9108 w 9742"/>
                <a:gd name="connsiteY30" fmla="*/ 3854 h 9865"/>
                <a:gd name="connsiteX31" fmla="*/ 9317 w 9742"/>
                <a:gd name="connsiteY31" fmla="*/ 3633 h 9865"/>
                <a:gd name="connsiteX32" fmla="*/ 9317 w 9742"/>
                <a:gd name="connsiteY32" fmla="*/ 3897 h 9865"/>
                <a:gd name="connsiteX33" fmla="*/ 9451 w 9742"/>
                <a:gd name="connsiteY33" fmla="*/ 3897 h 9865"/>
                <a:gd name="connsiteX34" fmla="*/ 9742 w 9742"/>
                <a:gd name="connsiteY34" fmla="*/ 3242 h 9865"/>
                <a:gd name="connsiteX35" fmla="*/ 9742 w 9742"/>
                <a:gd name="connsiteY35" fmla="*/ 2794 h 9865"/>
                <a:gd name="connsiteX36" fmla="*/ 9475 w 9742"/>
                <a:gd name="connsiteY36" fmla="*/ 2457 h 9865"/>
                <a:gd name="connsiteX37" fmla="*/ 9317 w 9742"/>
                <a:gd name="connsiteY37" fmla="*/ 1409 h 9865"/>
                <a:gd name="connsiteX38" fmla="*/ 8973 w 9742"/>
                <a:gd name="connsiteY38" fmla="*/ 1188 h 9865"/>
                <a:gd name="connsiteX39" fmla="*/ 8429 w 9742"/>
                <a:gd name="connsiteY39" fmla="*/ 1409 h 9865"/>
                <a:gd name="connsiteX40" fmla="*/ 8543 w 9742"/>
                <a:gd name="connsiteY40" fmla="*/ 2720 h 9865"/>
                <a:gd name="connsiteX41" fmla="*/ 8453 w 9742"/>
                <a:gd name="connsiteY41" fmla="*/ 2984 h 9865"/>
                <a:gd name="connsiteX42" fmla="*/ 8453 w 9742"/>
                <a:gd name="connsiteY42" fmla="*/ 3284 h 9865"/>
                <a:gd name="connsiteX43" fmla="*/ 8306 w 9742"/>
                <a:gd name="connsiteY43" fmla="*/ 3376 h 9865"/>
                <a:gd name="connsiteX44" fmla="*/ 8085 w 9742"/>
                <a:gd name="connsiteY44" fmla="*/ 2868 h 9865"/>
                <a:gd name="connsiteX45" fmla="*/ 8106 w 9742"/>
                <a:gd name="connsiteY45" fmla="*/ 2328 h 9865"/>
                <a:gd name="connsiteX46" fmla="*/ 7678 w 9742"/>
                <a:gd name="connsiteY46" fmla="*/ 1746 h 9865"/>
                <a:gd name="connsiteX47" fmla="*/ 7658 w 9742"/>
                <a:gd name="connsiteY47" fmla="*/ 2194 h 9865"/>
                <a:gd name="connsiteX48" fmla="*/ 7438 w 9742"/>
                <a:gd name="connsiteY48" fmla="*/ 2108 h 9865"/>
                <a:gd name="connsiteX49" fmla="*/ 7338 w 9742"/>
                <a:gd name="connsiteY49" fmla="*/ 1672 h 9865"/>
                <a:gd name="connsiteX50" fmla="*/ 7135 w 9742"/>
                <a:gd name="connsiteY50" fmla="*/ 1568 h 9865"/>
                <a:gd name="connsiteX51" fmla="*/ 7188 w 9742"/>
                <a:gd name="connsiteY51" fmla="*/ 1017 h 9865"/>
                <a:gd name="connsiteX52" fmla="*/ 6458 w 9742"/>
                <a:gd name="connsiteY52" fmla="*/ 128 h 9865"/>
                <a:gd name="connsiteX53" fmla="*/ 6040 w 9742"/>
                <a:gd name="connsiteY53" fmla="*/ 710 h 9865"/>
                <a:gd name="connsiteX54" fmla="*/ 6062 w 9742"/>
                <a:gd name="connsiteY54" fmla="*/ 1048 h 9865"/>
                <a:gd name="connsiteX55" fmla="*/ 6040 w 9742"/>
                <a:gd name="connsiteY55" fmla="*/ 1672 h 9865"/>
                <a:gd name="connsiteX56" fmla="*/ 6518 w 9742"/>
                <a:gd name="connsiteY56" fmla="*/ 2065 h 9865"/>
                <a:gd name="connsiteX57" fmla="*/ 6497 w 9742"/>
                <a:gd name="connsiteY57" fmla="*/ 2286 h 9865"/>
                <a:gd name="connsiteX58" fmla="*/ 6654 w 9742"/>
                <a:gd name="connsiteY58" fmla="*/ 2543 h 9865"/>
                <a:gd name="connsiteX59" fmla="*/ 6624 w 9742"/>
                <a:gd name="connsiteY59" fmla="*/ 2868 h 9865"/>
                <a:gd name="connsiteX60" fmla="*/ 6381 w 9742"/>
                <a:gd name="connsiteY60" fmla="*/ 3376 h 9865"/>
                <a:gd name="connsiteX61" fmla="*/ 6488 w 9742"/>
                <a:gd name="connsiteY61" fmla="*/ 3983 h 9865"/>
                <a:gd name="connsiteX62" fmla="*/ 6155 w 9742"/>
                <a:gd name="connsiteY62" fmla="*/ 3768 h 9865"/>
                <a:gd name="connsiteX63" fmla="*/ 6145 w 9742"/>
                <a:gd name="connsiteY63" fmla="*/ 3284 h 9865"/>
                <a:gd name="connsiteX64" fmla="*/ 6291 w 9742"/>
                <a:gd name="connsiteY64" fmla="*/ 2794 h 9865"/>
                <a:gd name="connsiteX65" fmla="*/ 6186 w 9742"/>
                <a:gd name="connsiteY65" fmla="*/ 2065 h 9865"/>
                <a:gd name="connsiteX66" fmla="*/ 5947 w 9742"/>
                <a:gd name="connsiteY66" fmla="*/ 1979 h 9865"/>
                <a:gd name="connsiteX67" fmla="*/ 5873 w 9742"/>
                <a:gd name="connsiteY67" fmla="*/ 1672 h 9865"/>
                <a:gd name="connsiteX68" fmla="*/ 5603 w 9742"/>
                <a:gd name="connsiteY68" fmla="*/ 1832 h 9865"/>
                <a:gd name="connsiteX69" fmla="*/ 5487 w 9742"/>
                <a:gd name="connsiteY69" fmla="*/ 2764 h 9865"/>
                <a:gd name="connsiteX70" fmla="*/ 5780 w 9742"/>
                <a:gd name="connsiteY70" fmla="*/ 3156 h 9865"/>
                <a:gd name="connsiteX71" fmla="*/ 5328 w 9742"/>
                <a:gd name="connsiteY71" fmla="*/ 3474 h 9865"/>
                <a:gd name="connsiteX72" fmla="*/ 4342 w 9742"/>
                <a:gd name="connsiteY72" fmla="*/ 2935 h 9865"/>
                <a:gd name="connsiteX73" fmla="*/ 4144 w 9742"/>
                <a:gd name="connsiteY73" fmla="*/ 2499 h 9865"/>
                <a:gd name="connsiteX74" fmla="*/ 3806 w 9742"/>
                <a:gd name="connsiteY74" fmla="*/ 2678 h 9865"/>
                <a:gd name="connsiteX75" fmla="*/ 4099 w 9742"/>
                <a:gd name="connsiteY75" fmla="*/ 2935 h 9865"/>
                <a:gd name="connsiteX76" fmla="*/ 3822 w 9742"/>
                <a:gd name="connsiteY76" fmla="*/ 2984 h 9865"/>
                <a:gd name="connsiteX77" fmla="*/ 3555 w 9742"/>
                <a:gd name="connsiteY77" fmla="*/ 2720 h 9865"/>
                <a:gd name="connsiteX78" fmla="*/ 3342 w 9742"/>
                <a:gd name="connsiteY78" fmla="*/ 2794 h 9865"/>
                <a:gd name="connsiteX79" fmla="*/ 3652 w 9742"/>
                <a:gd name="connsiteY79" fmla="*/ 3376 h 9865"/>
                <a:gd name="connsiteX80" fmla="*/ 3642 w 9742"/>
                <a:gd name="connsiteY80" fmla="*/ 4075 h 9865"/>
                <a:gd name="connsiteX81" fmla="*/ 3433 w 9742"/>
                <a:gd name="connsiteY81" fmla="*/ 4117 h 9865"/>
                <a:gd name="connsiteX82" fmla="*/ 3464 w 9742"/>
                <a:gd name="connsiteY82" fmla="*/ 3505 h 9865"/>
                <a:gd name="connsiteX83" fmla="*/ 2957 w 9742"/>
                <a:gd name="connsiteY83" fmla="*/ 3069 h 9865"/>
                <a:gd name="connsiteX84" fmla="*/ 2848 w 9742"/>
                <a:gd name="connsiteY84" fmla="*/ 3198 h 9865"/>
                <a:gd name="connsiteX85" fmla="*/ 2585 w 9742"/>
                <a:gd name="connsiteY85" fmla="*/ 3113 h 9865"/>
                <a:gd name="connsiteX86" fmla="*/ 1994 w 9742"/>
                <a:gd name="connsiteY86" fmla="*/ 3027 h 9865"/>
                <a:gd name="connsiteX87" fmla="*/ 1953 w 9742"/>
                <a:gd name="connsiteY87" fmla="*/ 2868 h 9865"/>
                <a:gd name="connsiteX88" fmla="*/ 2273 w 9742"/>
                <a:gd name="connsiteY88" fmla="*/ 2720 h 9865"/>
                <a:gd name="connsiteX89" fmla="*/ 2123 w 9742"/>
                <a:gd name="connsiteY89" fmla="*/ 2150 h 9865"/>
                <a:gd name="connsiteX90" fmla="*/ 1934 w 9742"/>
                <a:gd name="connsiteY90" fmla="*/ 2065 h 9865"/>
                <a:gd name="connsiteX91" fmla="*/ 1243 w 9742"/>
                <a:gd name="connsiteY91" fmla="*/ 1538 h 9865"/>
                <a:gd name="connsiteX92" fmla="*/ 1255 w 9742"/>
                <a:gd name="connsiteY92" fmla="*/ 1639 h 9865"/>
                <a:gd name="connsiteX93" fmla="*/ 857 w 9742"/>
                <a:gd name="connsiteY93" fmla="*/ 1526 h 9865"/>
                <a:gd name="connsiteX94" fmla="*/ 584 w 9742"/>
                <a:gd name="connsiteY94" fmla="*/ 1359 h 9865"/>
                <a:gd name="connsiteX95" fmla="*/ 322 w 9742"/>
                <a:gd name="connsiteY95" fmla="*/ 1134 h 9865"/>
                <a:gd name="connsiteX96" fmla="*/ 262 w 9742"/>
                <a:gd name="connsiteY96" fmla="*/ 845 h 9865"/>
                <a:gd name="connsiteX97" fmla="*/ 230 w 9742"/>
                <a:gd name="connsiteY97" fmla="*/ 827 h 9865"/>
                <a:gd name="connsiteX98" fmla="*/ 0 w 9742"/>
                <a:gd name="connsiteY98" fmla="*/ 0 h 9865"/>
                <a:gd name="connsiteX99" fmla="*/ 1300 w 9742"/>
                <a:gd name="connsiteY99" fmla="*/ 2121 h 9865"/>
                <a:gd name="connsiteX100" fmla="*/ 1298 w 9742"/>
                <a:gd name="connsiteY100" fmla="*/ 2188 h 9865"/>
                <a:gd name="connsiteX101" fmla="*/ 1230 w 9742"/>
                <a:gd name="connsiteY101" fmla="*/ 2379 h 9865"/>
                <a:gd name="connsiteX102" fmla="*/ 1246 w 9742"/>
                <a:gd name="connsiteY102" fmla="*/ 2181 h 9865"/>
                <a:gd name="connsiteX103" fmla="*/ 1278 w 9742"/>
                <a:gd name="connsiteY103" fmla="*/ 2249 h 9865"/>
                <a:gd name="connsiteX104" fmla="*/ 1226 w 9742"/>
                <a:gd name="connsiteY104" fmla="*/ 2159 h 9865"/>
                <a:gd name="connsiteX105" fmla="*/ 1238 w 9742"/>
                <a:gd name="connsiteY105" fmla="*/ 2255 h 9865"/>
                <a:gd name="connsiteX106" fmla="*/ 1239 w 9742"/>
                <a:gd name="connsiteY106" fmla="*/ 2031 h 9865"/>
                <a:gd name="connsiteX107" fmla="*/ 1253 w 9742"/>
                <a:gd name="connsiteY107" fmla="*/ 2089 h 9865"/>
                <a:gd name="connsiteX108" fmla="*/ 1171 w 9742"/>
                <a:gd name="connsiteY108" fmla="*/ 2408 h 9865"/>
                <a:gd name="connsiteX109" fmla="*/ 1206 w 9742"/>
                <a:gd name="connsiteY109" fmla="*/ 2547 h 9865"/>
                <a:gd name="connsiteX110" fmla="*/ 1179 w 9742"/>
                <a:gd name="connsiteY110" fmla="*/ 2546 h 9865"/>
                <a:gd name="connsiteX0" fmla="*/ 978 w 9768"/>
                <a:gd name="connsiteY0" fmla="*/ 2451 h 9870"/>
                <a:gd name="connsiteX1" fmla="*/ 949 w 9768"/>
                <a:gd name="connsiteY1" fmla="*/ 2508 h 9870"/>
                <a:gd name="connsiteX2" fmla="*/ 904 w 9768"/>
                <a:gd name="connsiteY2" fmla="*/ 2610 h 9870"/>
                <a:gd name="connsiteX3" fmla="*/ 883 w 9768"/>
                <a:gd name="connsiteY3" fmla="*/ 2957 h 9870"/>
                <a:gd name="connsiteX4" fmla="*/ 1109 w 9768"/>
                <a:gd name="connsiteY4" fmla="*/ 3519 h 9870"/>
                <a:gd name="connsiteX5" fmla="*/ 1264 w 9768"/>
                <a:gd name="connsiteY5" fmla="*/ 3860 h 9870"/>
                <a:gd name="connsiteX6" fmla="*/ 1376 w 9768"/>
                <a:gd name="connsiteY6" fmla="*/ 4410 h 9870"/>
                <a:gd name="connsiteX7" fmla="*/ 1926 w 9768"/>
                <a:gd name="connsiteY7" fmla="*/ 6105 h 9870"/>
                <a:gd name="connsiteX8" fmla="*/ 1977 w 9768"/>
                <a:gd name="connsiteY8" fmla="*/ 7058 h 9870"/>
                <a:gd name="connsiteX9" fmla="*/ 2008 w 9768"/>
                <a:gd name="connsiteY9" fmla="*/ 7508 h 9870"/>
                <a:gd name="connsiteX10" fmla="*/ 2319 w 9768"/>
                <a:gd name="connsiteY10" fmla="*/ 8138 h 9870"/>
                <a:gd name="connsiteX11" fmla="*/ 3618 w 9768"/>
                <a:gd name="connsiteY11" fmla="*/ 9046 h 9870"/>
                <a:gd name="connsiteX12" fmla="*/ 3624 w 9768"/>
                <a:gd name="connsiteY12" fmla="*/ 9807 h 9870"/>
                <a:gd name="connsiteX13" fmla="*/ 4726 w 9768"/>
                <a:gd name="connsiteY13" fmla="*/ 9870 h 9870"/>
                <a:gd name="connsiteX14" fmla="*/ 6941 w 9768"/>
                <a:gd name="connsiteY14" fmla="*/ 9516 h 9870"/>
                <a:gd name="connsiteX15" fmla="*/ 7403 w 9768"/>
                <a:gd name="connsiteY15" fmla="*/ 7522 h 9870"/>
                <a:gd name="connsiteX16" fmla="*/ 7930 w 9768"/>
                <a:gd name="connsiteY16" fmla="*/ 7025 h 9870"/>
                <a:gd name="connsiteX17" fmla="*/ 7727 w 9768"/>
                <a:gd name="connsiteY17" fmla="*/ 6671 h 9870"/>
                <a:gd name="connsiteX18" fmla="*/ 7511 w 9768"/>
                <a:gd name="connsiteY18" fmla="*/ 6578 h 9870"/>
                <a:gd name="connsiteX19" fmla="*/ 7511 w 9768"/>
                <a:gd name="connsiteY19" fmla="*/ 6361 h 9870"/>
                <a:gd name="connsiteX20" fmla="*/ 7930 w 9768"/>
                <a:gd name="connsiteY20" fmla="*/ 6535 h 9870"/>
                <a:gd name="connsiteX21" fmla="*/ 8537 w 9768"/>
                <a:gd name="connsiteY21" fmla="*/ 6050 h 9870"/>
                <a:gd name="connsiteX22" fmla="*/ 8701 w 9768"/>
                <a:gd name="connsiteY22" fmla="*/ 5162 h 9870"/>
                <a:gd name="connsiteX23" fmla="*/ 8164 w 9768"/>
                <a:gd name="connsiteY23" fmla="*/ 4988 h 9870"/>
                <a:gd name="connsiteX24" fmla="*/ 7844 w 9768"/>
                <a:gd name="connsiteY24" fmla="*/ 4764 h 9870"/>
                <a:gd name="connsiteX25" fmla="*/ 7946 w 9768"/>
                <a:gd name="connsiteY25" fmla="*/ 4546 h 9870"/>
                <a:gd name="connsiteX26" fmla="*/ 8271 w 9768"/>
                <a:gd name="connsiteY26" fmla="*/ 4883 h 9870"/>
                <a:gd name="connsiteX27" fmla="*/ 8701 w 9768"/>
                <a:gd name="connsiteY27" fmla="*/ 4839 h 9870"/>
                <a:gd name="connsiteX28" fmla="*/ 8893 w 9768"/>
                <a:gd name="connsiteY28" fmla="*/ 3908 h 9870"/>
                <a:gd name="connsiteX29" fmla="*/ 9065 w 9768"/>
                <a:gd name="connsiteY29" fmla="*/ 4001 h 9870"/>
                <a:gd name="connsiteX30" fmla="*/ 9117 w 9768"/>
                <a:gd name="connsiteY30" fmla="*/ 3777 h 9870"/>
                <a:gd name="connsiteX31" fmla="*/ 9332 w 9768"/>
                <a:gd name="connsiteY31" fmla="*/ 3553 h 9870"/>
                <a:gd name="connsiteX32" fmla="*/ 9332 w 9768"/>
                <a:gd name="connsiteY32" fmla="*/ 3820 h 9870"/>
                <a:gd name="connsiteX33" fmla="*/ 9469 w 9768"/>
                <a:gd name="connsiteY33" fmla="*/ 3820 h 9870"/>
                <a:gd name="connsiteX34" fmla="*/ 9768 w 9768"/>
                <a:gd name="connsiteY34" fmla="*/ 3156 h 9870"/>
                <a:gd name="connsiteX35" fmla="*/ 9768 w 9768"/>
                <a:gd name="connsiteY35" fmla="*/ 2702 h 9870"/>
                <a:gd name="connsiteX36" fmla="*/ 9494 w 9768"/>
                <a:gd name="connsiteY36" fmla="*/ 2361 h 9870"/>
                <a:gd name="connsiteX37" fmla="*/ 9332 w 9768"/>
                <a:gd name="connsiteY37" fmla="*/ 1298 h 9870"/>
                <a:gd name="connsiteX38" fmla="*/ 8979 w 9768"/>
                <a:gd name="connsiteY38" fmla="*/ 1074 h 9870"/>
                <a:gd name="connsiteX39" fmla="*/ 8420 w 9768"/>
                <a:gd name="connsiteY39" fmla="*/ 1298 h 9870"/>
                <a:gd name="connsiteX40" fmla="*/ 8537 w 9768"/>
                <a:gd name="connsiteY40" fmla="*/ 2627 h 9870"/>
                <a:gd name="connsiteX41" fmla="*/ 8445 w 9768"/>
                <a:gd name="connsiteY41" fmla="*/ 2895 h 9870"/>
                <a:gd name="connsiteX42" fmla="*/ 8445 w 9768"/>
                <a:gd name="connsiteY42" fmla="*/ 3199 h 9870"/>
                <a:gd name="connsiteX43" fmla="*/ 8294 w 9768"/>
                <a:gd name="connsiteY43" fmla="*/ 3292 h 9870"/>
                <a:gd name="connsiteX44" fmla="*/ 8067 w 9768"/>
                <a:gd name="connsiteY44" fmla="*/ 2777 h 9870"/>
                <a:gd name="connsiteX45" fmla="*/ 8089 w 9768"/>
                <a:gd name="connsiteY45" fmla="*/ 2230 h 9870"/>
                <a:gd name="connsiteX46" fmla="*/ 7649 w 9768"/>
                <a:gd name="connsiteY46" fmla="*/ 1640 h 9870"/>
                <a:gd name="connsiteX47" fmla="*/ 7629 w 9768"/>
                <a:gd name="connsiteY47" fmla="*/ 2094 h 9870"/>
                <a:gd name="connsiteX48" fmla="*/ 7403 w 9768"/>
                <a:gd name="connsiteY48" fmla="*/ 2007 h 9870"/>
                <a:gd name="connsiteX49" fmla="*/ 7300 w 9768"/>
                <a:gd name="connsiteY49" fmla="*/ 1565 h 9870"/>
                <a:gd name="connsiteX50" fmla="*/ 7092 w 9768"/>
                <a:gd name="connsiteY50" fmla="*/ 1459 h 9870"/>
                <a:gd name="connsiteX51" fmla="*/ 7146 w 9768"/>
                <a:gd name="connsiteY51" fmla="*/ 901 h 9870"/>
                <a:gd name="connsiteX52" fmla="*/ 6397 w 9768"/>
                <a:gd name="connsiteY52" fmla="*/ 0 h 9870"/>
                <a:gd name="connsiteX53" fmla="*/ 5968 w 9768"/>
                <a:gd name="connsiteY53" fmla="*/ 590 h 9870"/>
                <a:gd name="connsiteX54" fmla="*/ 5991 w 9768"/>
                <a:gd name="connsiteY54" fmla="*/ 932 h 9870"/>
                <a:gd name="connsiteX55" fmla="*/ 5968 w 9768"/>
                <a:gd name="connsiteY55" fmla="*/ 1565 h 9870"/>
                <a:gd name="connsiteX56" fmla="*/ 6459 w 9768"/>
                <a:gd name="connsiteY56" fmla="*/ 1963 h 9870"/>
                <a:gd name="connsiteX57" fmla="*/ 6437 w 9768"/>
                <a:gd name="connsiteY57" fmla="*/ 2187 h 9870"/>
                <a:gd name="connsiteX58" fmla="*/ 6598 w 9768"/>
                <a:gd name="connsiteY58" fmla="*/ 2448 h 9870"/>
                <a:gd name="connsiteX59" fmla="*/ 6567 w 9768"/>
                <a:gd name="connsiteY59" fmla="*/ 2777 h 9870"/>
                <a:gd name="connsiteX60" fmla="*/ 6318 w 9768"/>
                <a:gd name="connsiteY60" fmla="*/ 3292 h 9870"/>
                <a:gd name="connsiteX61" fmla="*/ 6428 w 9768"/>
                <a:gd name="connsiteY61" fmla="*/ 3908 h 9870"/>
                <a:gd name="connsiteX62" fmla="*/ 6086 w 9768"/>
                <a:gd name="connsiteY62" fmla="*/ 3690 h 9870"/>
                <a:gd name="connsiteX63" fmla="*/ 6076 w 9768"/>
                <a:gd name="connsiteY63" fmla="*/ 3199 h 9870"/>
                <a:gd name="connsiteX64" fmla="*/ 6226 w 9768"/>
                <a:gd name="connsiteY64" fmla="*/ 2702 h 9870"/>
                <a:gd name="connsiteX65" fmla="*/ 6118 w 9768"/>
                <a:gd name="connsiteY65" fmla="*/ 1963 h 9870"/>
                <a:gd name="connsiteX66" fmla="*/ 5872 w 9768"/>
                <a:gd name="connsiteY66" fmla="*/ 1876 h 9870"/>
                <a:gd name="connsiteX67" fmla="*/ 5797 w 9768"/>
                <a:gd name="connsiteY67" fmla="*/ 1565 h 9870"/>
                <a:gd name="connsiteX68" fmla="*/ 5519 w 9768"/>
                <a:gd name="connsiteY68" fmla="*/ 1727 h 9870"/>
                <a:gd name="connsiteX69" fmla="*/ 5400 w 9768"/>
                <a:gd name="connsiteY69" fmla="*/ 2672 h 9870"/>
                <a:gd name="connsiteX70" fmla="*/ 5701 w 9768"/>
                <a:gd name="connsiteY70" fmla="*/ 3069 h 9870"/>
                <a:gd name="connsiteX71" fmla="*/ 5237 w 9768"/>
                <a:gd name="connsiteY71" fmla="*/ 3392 h 9870"/>
                <a:gd name="connsiteX72" fmla="*/ 4225 w 9768"/>
                <a:gd name="connsiteY72" fmla="*/ 2845 h 9870"/>
                <a:gd name="connsiteX73" fmla="*/ 4022 w 9768"/>
                <a:gd name="connsiteY73" fmla="*/ 2403 h 9870"/>
                <a:gd name="connsiteX74" fmla="*/ 3675 w 9768"/>
                <a:gd name="connsiteY74" fmla="*/ 2585 h 9870"/>
                <a:gd name="connsiteX75" fmla="*/ 3976 w 9768"/>
                <a:gd name="connsiteY75" fmla="*/ 2845 h 9870"/>
                <a:gd name="connsiteX76" fmla="*/ 3691 w 9768"/>
                <a:gd name="connsiteY76" fmla="*/ 2895 h 9870"/>
                <a:gd name="connsiteX77" fmla="*/ 3417 w 9768"/>
                <a:gd name="connsiteY77" fmla="*/ 2627 h 9870"/>
                <a:gd name="connsiteX78" fmla="*/ 3199 w 9768"/>
                <a:gd name="connsiteY78" fmla="*/ 2702 h 9870"/>
                <a:gd name="connsiteX79" fmla="*/ 3517 w 9768"/>
                <a:gd name="connsiteY79" fmla="*/ 3292 h 9870"/>
                <a:gd name="connsiteX80" fmla="*/ 3506 w 9768"/>
                <a:gd name="connsiteY80" fmla="*/ 4001 h 9870"/>
                <a:gd name="connsiteX81" fmla="*/ 3292 w 9768"/>
                <a:gd name="connsiteY81" fmla="*/ 4043 h 9870"/>
                <a:gd name="connsiteX82" fmla="*/ 3324 w 9768"/>
                <a:gd name="connsiteY82" fmla="*/ 3423 h 9870"/>
                <a:gd name="connsiteX83" fmla="*/ 2803 w 9768"/>
                <a:gd name="connsiteY83" fmla="*/ 2981 h 9870"/>
                <a:gd name="connsiteX84" fmla="*/ 2691 w 9768"/>
                <a:gd name="connsiteY84" fmla="*/ 3112 h 9870"/>
                <a:gd name="connsiteX85" fmla="*/ 2421 w 9768"/>
                <a:gd name="connsiteY85" fmla="*/ 3026 h 9870"/>
                <a:gd name="connsiteX86" fmla="*/ 1815 w 9768"/>
                <a:gd name="connsiteY86" fmla="*/ 2938 h 9870"/>
                <a:gd name="connsiteX87" fmla="*/ 1773 w 9768"/>
                <a:gd name="connsiteY87" fmla="*/ 2777 h 9870"/>
                <a:gd name="connsiteX88" fmla="*/ 2101 w 9768"/>
                <a:gd name="connsiteY88" fmla="*/ 2627 h 9870"/>
                <a:gd name="connsiteX89" fmla="*/ 1947 w 9768"/>
                <a:gd name="connsiteY89" fmla="*/ 2049 h 9870"/>
                <a:gd name="connsiteX90" fmla="*/ 1753 w 9768"/>
                <a:gd name="connsiteY90" fmla="*/ 1963 h 9870"/>
                <a:gd name="connsiteX91" fmla="*/ 1044 w 9768"/>
                <a:gd name="connsiteY91" fmla="*/ 1429 h 9870"/>
                <a:gd name="connsiteX92" fmla="*/ 1056 w 9768"/>
                <a:gd name="connsiteY92" fmla="*/ 1531 h 9870"/>
                <a:gd name="connsiteX93" fmla="*/ 648 w 9768"/>
                <a:gd name="connsiteY93" fmla="*/ 1417 h 9870"/>
                <a:gd name="connsiteX94" fmla="*/ 367 w 9768"/>
                <a:gd name="connsiteY94" fmla="*/ 1248 h 9870"/>
                <a:gd name="connsiteX95" fmla="*/ 99 w 9768"/>
                <a:gd name="connsiteY95" fmla="*/ 1020 h 9870"/>
                <a:gd name="connsiteX96" fmla="*/ 37 w 9768"/>
                <a:gd name="connsiteY96" fmla="*/ 727 h 9870"/>
                <a:gd name="connsiteX97" fmla="*/ 4 w 9768"/>
                <a:gd name="connsiteY97" fmla="*/ 708 h 9870"/>
                <a:gd name="connsiteX98" fmla="*/ 1125 w 9768"/>
                <a:gd name="connsiteY98" fmla="*/ 1893 h 9870"/>
                <a:gd name="connsiteX99" fmla="*/ 1102 w 9768"/>
                <a:gd name="connsiteY99" fmla="*/ 2020 h 9870"/>
                <a:gd name="connsiteX100" fmla="*/ 1100 w 9768"/>
                <a:gd name="connsiteY100" fmla="*/ 2088 h 9870"/>
                <a:gd name="connsiteX101" fmla="*/ 1031 w 9768"/>
                <a:gd name="connsiteY101" fmla="*/ 2282 h 9870"/>
                <a:gd name="connsiteX102" fmla="*/ 1047 w 9768"/>
                <a:gd name="connsiteY102" fmla="*/ 2081 h 9870"/>
                <a:gd name="connsiteX103" fmla="*/ 1080 w 9768"/>
                <a:gd name="connsiteY103" fmla="*/ 2150 h 9870"/>
                <a:gd name="connsiteX104" fmla="*/ 1026 w 9768"/>
                <a:gd name="connsiteY104" fmla="*/ 2059 h 9870"/>
                <a:gd name="connsiteX105" fmla="*/ 1039 w 9768"/>
                <a:gd name="connsiteY105" fmla="*/ 2156 h 9870"/>
                <a:gd name="connsiteX106" fmla="*/ 1040 w 9768"/>
                <a:gd name="connsiteY106" fmla="*/ 1929 h 9870"/>
                <a:gd name="connsiteX107" fmla="*/ 1054 w 9768"/>
                <a:gd name="connsiteY107" fmla="*/ 1988 h 9870"/>
                <a:gd name="connsiteX108" fmla="*/ 970 w 9768"/>
                <a:gd name="connsiteY108" fmla="*/ 2311 h 9870"/>
                <a:gd name="connsiteX109" fmla="*/ 1006 w 9768"/>
                <a:gd name="connsiteY109" fmla="*/ 2452 h 9870"/>
                <a:gd name="connsiteX110" fmla="*/ 978 w 9768"/>
                <a:gd name="connsiteY110" fmla="*/ 2451 h 9870"/>
                <a:gd name="connsiteX0" fmla="*/ 970 w 9969"/>
                <a:gd name="connsiteY0" fmla="*/ 2483 h 10000"/>
                <a:gd name="connsiteX1" fmla="*/ 941 w 9969"/>
                <a:gd name="connsiteY1" fmla="*/ 2541 h 10000"/>
                <a:gd name="connsiteX2" fmla="*/ 894 w 9969"/>
                <a:gd name="connsiteY2" fmla="*/ 2644 h 10000"/>
                <a:gd name="connsiteX3" fmla="*/ 873 w 9969"/>
                <a:gd name="connsiteY3" fmla="*/ 2996 h 10000"/>
                <a:gd name="connsiteX4" fmla="*/ 1104 w 9969"/>
                <a:gd name="connsiteY4" fmla="*/ 3565 h 10000"/>
                <a:gd name="connsiteX5" fmla="*/ 1263 w 9969"/>
                <a:gd name="connsiteY5" fmla="*/ 3911 h 10000"/>
                <a:gd name="connsiteX6" fmla="*/ 1378 w 9969"/>
                <a:gd name="connsiteY6" fmla="*/ 4468 h 10000"/>
                <a:gd name="connsiteX7" fmla="*/ 1941 w 9969"/>
                <a:gd name="connsiteY7" fmla="*/ 6185 h 10000"/>
                <a:gd name="connsiteX8" fmla="*/ 1993 w 9969"/>
                <a:gd name="connsiteY8" fmla="*/ 7151 h 10000"/>
                <a:gd name="connsiteX9" fmla="*/ 2025 w 9969"/>
                <a:gd name="connsiteY9" fmla="*/ 7607 h 10000"/>
                <a:gd name="connsiteX10" fmla="*/ 2343 w 9969"/>
                <a:gd name="connsiteY10" fmla="*/ 8245 h 10000"/>
                <a:gd name="connsiteX11" fmla="*/ 3673 w 9969"/>
                <a:gd name="connsiteY11" fmla="*/ 9165 h 10000"/>
                <a:gd name="connsiteX12" fmla="*/ 3679 w 9969"/>
                <a:gd name="connsiteY12" fmla="*/ 9936 h 10000"/>
                <a:gd name="connsiteX13" fmla="*/ 4807 w 9969"/>
                <a:gd name="connsiteY13" fmla="*/ 10000 h 10000"/>
                <a:gd name="connsiteX14" fmla="*/ 7075 w 9969"/>
                <a:gd name="connsiteY14" fmla="*/ 9641 h 10000"/>
                <a:gd name="connsiteX15" fmla="*/ 7548 w 9969"/>
                <a:gd name="connsiteY15" fmla="*/ 7621 h 10000"/>
                <a:gd name="connsiteX16" fmla="*/ 8087 w 9969"/>
                <a:gd name="connsiteY16" fmla="*/ 7118 h 10000"/>
                <a:gd name="connsiteX17" fmla="*/ 7880 w 9969"/>
                <a:gd name="connsiteY17" fmla="*/ 6759 h 10000"/>
                <a:gd name="connsiteX18" fmla="*/ 7658 w 9969"/>
                <a:gd name="connsiteY18" fmla="*/ 6665 h 10000"/>
                <a:gd name="connsiteX19" fmla="*/ 7658 w 9969"/>
                <a:gd name="connsiteY19" fmla="*/ 6445 h 10000"/>
                <a:gd name="connsiteX20" fmla="*/ 8087 w 9969"/>
                <a:gd name="connsiteY20" fmla="*/ 6621 h 10000"/>
                <a:gd name="connsiteX21" fmla="*/ 8709 w 9969"/>
                <a:gd name="connsiteY21" fmla="*/ 6130 h 10000"/>
                <a:gd name="connsiteX22" fmla="*/ 8877 w 9969"/>
                <a:gd name="connsiteY22" fmla="*/ 5230 h 10000"/>
                <a:gd name="connsiteX23" fmla="*/ 8327 w 9969"/>
                <a:gd name="connsiteY23" fmla="*/ 5054 h 10000"/>
                <a:gd name="connsiteX24" fmla="*/ 7999 w 9969"/>
                <a:gd name="connsiteY24" fmla="*/ 4827 h 10000"/>
                <a:gd name="connsiteX25" fmla="*/ 8104 w 9969"/>
                <a:gd name="connsiteY25" fmla="*/ 4606 h 10000"/>
                <a:gd name="connsiteX26" fmla="*/ 8436 w 9969"/>
                <a:gd name="connsiteY26" fmla="*/ 4947 h 10000"/>
                <a:gd name="connsiteX27" fmla="*/ 8877 w 9969"/>
                <a:gd name="connsiteY27" fmla="*/ 4903 h 10000"/>
                <a:gd name="connsiteX28" fmla="*/ 9073 w 9969"/>
                <a:gd name="connsiteY28" fmla="*/ 3959 h 10000"/>
                <a:gd name="connsiteX29" fmla="*/ 9249 w 9969"/>
                <a:gd name="connsiteY29" fmla="*/ 4054 h 10000"/>
                <a:gd name="connsiteX30" fmla="*/ 9303 w 9969"/>
                <a:gd name="connsiteY30" fmla="*/ 3827 h 10000"/>
                <a:gd name="connsiteX31" fmla="*/ 9523 w 9969"/>
                <a:gd name="connsiteY31" fmla="*/ 3600 h 10000"/>
                <a:gd name="connsiteX32" fmla="*/ 9523 w 9969"/>
                <a:gd name="connsiteY32" fmla="*/ 3870 h 10000"/>
                <a:gd name="connsiteX33" fmla="*/ 9663 w 9969"/>
                <a:gd name="connsiteY33" fmla="*/ 3870 h 10000"/>
                <a:gd name="connsiteX34" fmla="*/ 9969 w 9969"/>
                <a:gd name="connsiteY34" fmla="*/ 3198 h 10000"/>
                <a:gd name="connsiteX35" fmla="*/ 9969 w 9969"/>
                <a:gd name="connsiteY35" fmla="*/ 2738 h 10000"/>
                <a:gd name="connsiteX36" fmla="*/ 9688 w 9969"/>
                <a:gd name="connsiteY36" fmla="*/ 2392 h 10000"/>
                <a:gd name="connsiteX37" fmla="*/ 9523 w 9969"/>
                <a:gd name="connsiteY37" fmla="*/ 1315 h 10000"/>
                <a:gd name="connsiteX38" fmla="*/ 9161 w 9969"/>
                <a:gd name="connsiteY38" fmla="*/ 1088 h 10000"/>
                <a:gd name="connsiteX39" fmla="*/ 8589 w 9969"/>
                <a:gd name="connsiteY39" fmla="*/ 1315 h 10000"/>
                <a:gd name="connsiteX40" fmla="*/ 8709 w 9969"/>
                <a:gd name="connsiteY40" fmla="*/ 2662 h 10000"/>
                <a:gd name="connsiteX41" fmla="*/ 8615 w 9969"/>
                <a:gd name="connsiteY41" fmla="*/ 2933 h 10000"/>
                <a:gd name="connsiteX42" fmla="*/ 8615 w 9969"/>
                <a:gd name="connsiteY42" fmla="*/ 3241 h 10000"/>
                <a:gd name="connsiteX43" fmla="*/ 8460 w 9969"/>
                <a:gd name="connsiteY43" fmla="*/ 3335 h 10000"/>
                <a:gd name="connsiteX44" fmla="*/ 8228 w 9969"/>
                <a:gd name="connsiteY44" fmla="*/ 2814 h 10000"/>
                <a:gd name="connsiteX45" fmla="*/ 8250 w 9969"/>
                <a:gd name="connsiteY45" fmla="*/ 2259 h 10000"/>
                <a:gd name="connsiteX46" fmla="*/ 7800 w 9969"/>
                <a:gd name="connsiteY46" fmla="*/ 1662 h 10000"/>
                <a:gd name="connsiteX47" fmla="*/ 7779 w 9969"/>
                <a:gd name="connsiteY47" fmla="*/ 2122 h 10000"/>
                <a:gd name="connsiteX48" fmla="*/ 7548 w 9969"/>
                <a:gd name="connsiteY48" fmla="*/ 2033 h 10000"/>
                <a:gd name="connsiteX49" fmla="*/ 7442 w 9969"/>
                <a:gd name="connsiteY49" fmla="*/ 1586 h 10000"/>
                <a:gd name="connsiteX50" fmla="*/ 7229 w 9969"/>
                <a:gd name="connsiteY50" fmla="*/ 1478 h 10000"/>
                <a:gd name="connsiteX51" fmla="*/ 7285 w 9969"/>
                <a:gd name="connsiteY51" fmla="*/ 913 h 10000"/>
                <a:gd name="connsiteX52" fmla="*/ 6518 w 9969"/>
                <a:gd name="connsiteY52" fmla="*/ 0 h 10000"/>
                <a:gd name="connsiteX53" fmla="*/ 6079 w 9969"/>
                <a:gd name="connsiteY53" fmla="*/ 598 h 10000"/>
                <a:gd name="connsiteX54" fmla="*/ 6102 w 9969"/>
                <a:gd name="connsiteY54" fmla="*/ 944 h 10000"/>
                <a:gd name="connsiteX55" fmla="*/ 6079 w 9969"/>
                <a:gd name="connsiteY55" fmla="*/ 1586 h 10000"/>
                <a:gd name="connsiteX56" fmla="*/ 6581 w 9969"/>
                <a:gd name="connsiteY56" fmla="*/ 1989 h 10000"/>
                <a:gd name="connsiteX57" fmla="*/ 6559 w 9969"/>
                <a:gd name="connsiteY57" fmla="*/ 2216 h 10000"/>
                <a:gd name="connsiteX58" fmla="*/ 6724 w 9969"/>
                <a:gd name="connsiteY58" fmla="*/ 2480 h 10000"/>
                <a:gd name="connsiteX59" fmla="*/ 6692 w 9969"/>
                <a:gd name="connsiteY59" fmla="*/ 2814 h 10000"/>
                <a:gd name="connsiteX60" fmla="*/ 6437 w 9969"/>
                <a:gd name="connsiteY60" fmla="*/ 3335 h 10000"/>
                <a:gd name="connsiteX61" fmla="*/ 6550 w 9969"/>
                <a:gd name="connsiteY61" fmla="*/ 3959 h 10000"/>
                <a:gd name="connsiteX62" fmla="*/ 6200 w 9969"/>
                <a:gd name="connsiteY62" fmla="*/ 3739 h 10000"/>
                <a:gd name="connsiteX63" fmla="*/ 6189 w 9969"/>
                <a:gd name="connsiteY63" fmla="*/ 3241 h 10000"/>
                <a:gd name="connsiteX64" fmla="*/ 6343 w 9969"/>
                <a:gd name="connsiteY64" fmla="*/ 2738 h 10000"/>
                <a:gd name="connsiteX65" fmla="*/ 6232 w 9969"/>
                <a:gd name="connsiteY65" fmla="*/ 1989 h 10000"/>
                <a:gd name="connsiteX66" fmla="*/ 5980 w 9969"/>
                <a:gd name="connsiteY66" fmla="*/ 1901 h 10000"/>
                <a:gd name="connsiteX67" fmla="*/ 5904 w 9969"/>
                <a:gd name="connsiteY67" fmla="*/ 1586 h 10000"/>
                <a:gd name="connsiteX68" fmla="*/ 5619 w 9969"/>
                <a:gd name="connsiteY68" fmla="*/ 1750 h 10000"/>
                <a:gd name="connsiteX69" fmla="*/ 5497 w 9969"/>
                <a:gd name="connsiteY69" fmla="*/ 2707 h 10000"/>
                <a:gd name="connsiteX70" fmla="*/ 5805 w 9969"/>
                <a:gd name="connsiteY70" fmla="*/ 3109 h 10000"/>
                <a:gd name="connsiteX71" fmla="*/ 5330 w 9969"/>
                <a:gd name="connsiteY71" fmla="*/ 3437 h 10000"/>
                <a:gd name="connsiteX72" fmla="*/ 4294 w 9969"/>
                <a:gd name="connsiteY72" fmla="*/ 2882 h 10000"/>
                <a:gd name="connsiteX73" fmla="*/ 4087 w 9969"/>
                <a:gd name="connsiteY73" fmla="*/ 2435 h 10000"/>
                <a:gd name="connsiteX74" fmla="*/ 3731 w 9969"/>
                <a:gd name="connsiteY74" fmla="*/ 2619 h 10000"/>
                <a:gd name="connsiteX75" fmla="*/ 4039 w 9969"/>
                <a:gd name="connsiteY75" fmla="*/ 2882 h 10000"/>
                <a:gd name="connsiteX76" fmla="*/ 3748 w 9969"/>
                <a:gd name="connsiteY76" fmla="*/ 2933 h 10000"/>
                <a:gd name="connsiteX77" fmla="*/ 3467 w 9969"/>
                <a:gd name="connsiteY77" fmla="*/ 2662 h 10000"/>
                <a:gd name="connsiteX78" fmla="*/ 3244 w 9969"/>
                <a:gd name="connsiteY78" fmla="*/ 2738 h 10000"/>
                <a:gd name="connsiteX79" fmla="*/ 3570 w 9969"/>
                <a:gd name="connsiteY79" fmla="*/ 3335 h 10000"/>
                <a:gd name="connsiteX80" fmla="*/ 3558 w 9969"/>
                <a:gd name="connsiteY80" fmla="*/ 4054 h 10000"/>
                <a:gd name="connsiteX81" fmla="*/ 3339 w 9969"/>
                <a:gd name="connsiteY81" fmla="*/ 4096 h 10000"/>
                <a:gd name="connsiteX82" fmla="*/ 3372 w 9969"/>
                <a:gd name="connsiteY82" fmla="*/ 3468 h 10000"/>
                <a:gd name="connsiteX83" fmla="*/ 2839 w 9969"/>
                <a:gd name="connsiteY83" fmla="*/ 3020 h 10000"/>
                <a:gd name="connsiteX84" fmla="*/ 2724 w 9969"/>
                <a:gd name="connsiteY84" fmla="*/ 3153 h 10000"/>
                <a:gd name="connsiteX85" fmla="*/ 2448 w 9969"/>
                <a:gd name="connsiteY85" fmla="*/ 3066 h 10000"/>
                <a:gd name="connsiteX86" fmla="*/ 1827 w 9969"/>
                <a:gd name="connsiteY86" fmla="*/ 2977 h 10000"/>
                <a:gd name="connsiteX87" fmla="*/ 1784 w 9969"/>
                <a:gd name="connsiteY87" fmla="*/ 2814 h 10000"/>
                <a:gd name="connsiteX88" fmla="*/ 2120 w 9969"/>
                <a:gd name="connsiteY88" fmla="*/ 2662 h 10000"/>
                <a:gd name="connsiteX89" fmla="*/ 1962 w 9969"/>
                <a:gd name="connsiteY89" fmla="*/ 2076 h 10000"/>
                <a:gd name="connsiteX90" fmla="*/ 1764 w 9969"/>
                <a:gd name="connsiteY90" fmla="*/ 1989 h 10000"/>
                <a:gd name="connsiteX91" fmla="*/ 1038 w 9969"/>
                <a:gd name="connsiteY91" fmla="*/ 1448 h 10000"/>
                <a:gd name="connsiteX92" fmla="*/ 1050 w 9969"/>
                <a:gd name="connsiteY92" fmla="*/ 1551 h 10000"/>
                <a:gd name="connsiteX93" fmla="*/ 632 w 9969"/>
                <a:gd name="connsiteY93" fmla="*/ 1436 h 10000"/>
                <a:gd name="connsiteX94" fmla="*/ 345 w 9969"/>
                <a:gd name="connsiteY94" fmla="*/ 1264 h 10000"/>
                <a:gd name="connsiteX95" fmla="*/ 70 w 9969"/>
                <a:gd name="connsiteY95" fmla="*/ 1033 h 10000"/>
                <a:gd name="connsiteX96" fmla="*/ 7 w 9969"/>
                <a:gd name="connsiteY96" fmla="*/ 737 h 10000"/>
                <a:gd name="connsiteX97" fmla="*/ 1167 w 9969"/>
                <a:gd name="connsiteY97" fmla="*/ 2177 h 10000"/>
                <a:gd name="connsiteX98" fmla="*/ 1121 w 9969"/>
                <a:gd name="connsiteY98" fmla="*/ 1918 h 10000"/>
                <a:gd name="connsiteX99" fmla="*/ 1097 w 9969"/>
                <a:gd name="connsiteY99" fmla="*/ 2047 h 10000"/>
                <a:gd name="connsiteX100" fmla="*/ 1095 w 9969"/>
                <a:gd name="connsiteY100" fmla="*/ 2116 h 10000"/>
                <a:gd name="connsiteX101" fmla="*/ 1024 w 9969"/>
                <a:gd name="connsiteY101" fmla="*/ 2312 h 10000"/>
                <a:gd name="connsiteX102" fmla="*/ 1041 w 9969"/>
                <a:gd name="connsiteY102" fmla="*/ 2108 h 10000"/>
                <a:gd name="connsiteX103" fmla="*/ 1075 w 9969"/>
                <a:gd name="connsiteY103" fmla="*/ 2178 h 10000"/>
                <a:gd name="connsiteX104" fmla="*/ 1019 w 9969"/>
                <a:gd name="connsiteY104" fmla="*/ 2086 h 10000"/>
                <a:gd name="connsiteX105" fmla="*/ 1033 w 9969"/>
                <a:gd name="connsiteY105" fmla="*/ 2184 h 10000"/>
                <a:gd name="connsiteX106" fmla="*/ 1034 w 9969"/>
                <a:gd name="connsiteY106" fmla="*/ 1954 h 10000"/>
                <a:gd name="connsiteX107" fmla="*/ 1048 w 9969"/>
                <a:gd name="connsiteY107" fmla="*/ 2014 h 10000"/>
                <a:gd name="connsiteX108" fmla="*/ 962 w 9969"/>
                <a:gd name="connsiteY108" fmla="*/ 2341 h 10000"/>
                <a:gd name="connsiteX109" fmla="*/ 999 w 9969"/>
                <a:gd name="connsiteY109" fmla="*/ 2484 h 10000"/>
                <a:gd name="connsiteX110" fmla="*/ 970 w 9969"/>
                <a:gd name="connsiteY110" fmla="*/ 2483 h 10000"/>
                <a:gd name="connsiteX0" fmla="*/ 908 w 9935"/>
                <a:gd name="connsiteY0" fmla="*/ 2483 h 10000"/>
                <a:gd name="connsiteX1" fmla="*/ 879 w 9935"/>
                <a:gd name="connsiteY1" fmla="*/ 2541 h 10000"/>
                <a:gd name="connsiteX2" fmla="*/ 832 w 9935"/>
                <a:gd name="connsiteY2" fmla="*/ 2644 h 10000"/>
                <a:gd name="connsiteX3" fmla="*/ 811 w 9935"/>
                <a:gd name="connsiteY3" fmla="*/ 2996 h 10000"/>
                <a:gd name="connsiteX4" fmla="*/ 1042 w 9935"/>
                <a:gd name="connsiteY4" fmla="*/ 3565 h 10000"/>
                <a:gd name="connsiteX5" fmla="*/ 1202 w 9935"/>
                <a:gd name="connsiteY5" fmla="*/ 3911 h 10000"/>
                <a:gd name="connsiteX6" fmla="*/ 1317 w 9935"/>
                <a:gd name="connsiteY6" fmla="*/ 4468 h 10000"/>
                <a:gd name="connsiteX7" fmla="*/ 1882 w 9935"/>
                <a:gd name="connsiteY7" fmla="*/ 6185 h 10000"/>
                <a:gd name="connsiteX8" fmla="*/ 1934 w 9935"/>
                <a:gd name="connsiteY8" fmla="*/ 7151 h 10000"/>
                <a:gd name="connsiteX9" fmla="*/ 1966 w 9935"/>
                <a:gd name="connsiteY9" fmla="*/ 7607 h 10000"/>
                <a:gd name="connsiteX10" fmla="*/ 2285 w 9935"/>
                <a:gd name="connsiteY10" fmla="*/ 8245 h 10000"/>
                <a:gd name="connsiteX11" fmla="*/ 3619 w 9935"/>
                <a:gd name="connsiteY11" fmla="*/ 9165 h 10000"/>
                <a:gd name="connsiteX12" fmla="*/ 3625 w 9935"/>
                <a:gd name="connsiteY12" fmla="*/ 9936 h 10000"/>
                <a:gd name="connsiteX13" fmla="*/ 4757 w 9935"/>
                <a:gd name="connsiteY13" fmla="*/ 10000 h 10000"/>
                <a:gd name="connsiteX14" fmla="*/ 7032 w 9935"/>
                <a:gd name="connsiteY14" fmla="*/ 9641 h 10000"/>
                <a:gd name="connsiteX15" fmla="*/ 7506 w 9935"/>
                <a:gd name="connsiteY15" fmla="*/ 7621 h 10000"/>
                <a:gd name="connsiteX16" fmla="*/ 8047 w 9935"/>
                <a:gd name="connsiteY16" fmla="*/ 7118 h 10000"/>
                <a:gd name="connsiteX17" fmla="*/ 7840 w 9935"/>
                <a:gd name="connsiteY17" fmla="*/ 6759 h 10000"/>
                <a:gd name="connsiteX18" fmla="*/ 7617 w 9935"/>
                <a:gd name="connsiteY18" fmla="*/ 6665 h 10000"/>
                <a:gd name="connsiteX19" fmla="*/ 7617 w 9935"/>
                <a:gd name="connsiteY19" fmla="*/ 6445 h 10000"/>
                <a:gd name="connsiteX20" fmla="*/ 8047 w 9935"/>
                <a:gd name="connsiteY20" fmla="*/ 6621 h 10000"/>
                <a:gd name="connsiteX21" fmla="*/ 8671 w 9935"/>
                <a:gd name="connsiteY21" fmla="*/ 6130 h 10000"/>
                <a:gd name="connsiteX22" fmla="*/ 8840 w 9935"/>
                <a:gd name="connsiteY22" fmla="*/ 5230 h 10000"/>
                <a:gd name="connsiteX23" fmla="*/ 8288 w 9935"/>
                <a:gd name="connsiteY23" fmla="*/ 5054 h 10000"/>
                <a:gd name="connsiteX24" fmla="*/ 7959 w 9935"/>
                <a:gd name="connsiteY24" fmla="*/ 4827 h 10000"/>
                <a:gd name="connsiteX25" fmla="*/ 8064 w 9935"/>
                <a:gd name="connsiteY25" fmla="*/ 4606 h 10000"/>
                <a:gd name="connsiteX26" fmla="*/ 8397 w 9935"/>
                <a:gd name="connsiteY26" fmla="*/ 4947 h 10000"/>
                <a:gd name="connsiteX27" fmla="*/ 8840 w 9935"/>
                <a:gd name="connsiteY27" fmla="*/ 4903 h 10000"/>
                <a:gd name="connsiteX28" fmla="*/ 9036 w 9935"/>
                <a:gd name="connsiteY28" fmla="*/ 3959 h 10000"/>
                <a:gd name="connsiteX29" fmla="*/ 9213 w 9935"/>
                <a:gd name="connsiteY29" fmla="*/ 4054 h 10000"/>
                <a:gd name="connsiteX30" fmla="*/ 9267 w 9935"/>
                <a:gd name="connsiteY30" fmla="*/ 3827 h 10000"/>
                <a:gd name="connsiteX31" fmla="*/ 9488 w 9935"/>
                <a:gd name="connsiteY31" fmla="*/ 3600 h 10000"/>
                <a:gd name="connsiteX32" fmla="*/ 9488 w 9935"/>
                <a:gd name="connsiteY32" fmla="*/ 3870 h 10000"/>
                <a:gd name="connsiteX33" fmla="*/ 9628 w 9935"/>
                <a:gd name="connsiteY33" fmla="*/ 3870 h 10000"/>
                <a:gd name="connsiteX34" fmla="*/ 9935 w 9935"/>
                <a:gd name="connsiteY34" fmla="*/ 3198 h 10000"/>
                <a:gd name="connsiteX35" fmla="*/ 9935 w 9935"/>
                <a:gd name="connsiteY35" fmla="*/ 2738 h 10000"/>
                <a:gd name="connsiteX36" fmla="*/ 9653 w 9935"/>
                <a:gd name="connsiteY36" fmla="*/ 2392 h 10000"/>
                <a:gd name="connsiteX37" fmla="*/ 9488 w 9935"/>
                <a:gd name="connsiteY37" fmla="*/ 1315 h 10000"/>
                <a:gd name="connsiteX38" fmla="*/ 9124 w 9935"/>
                <a:gd name="connsiteY38" fmla="*/ 1088 h 10000"/>
                <a:gd name="connsiteX39" fmla="*/ 8551 w 9935"/>
                <a:gd name="connsiteY39" fmla="*/ 1315 h 10000"/>
                <a:gd name="connsiteX40" fmla="*/ 8671 w 9935"/>
                <a:gd name="connsiteY40" fmla="*/ 2662 h 10000"/>
                <a:gd name="connsiteX41" fmla="*/ 8577 w 9935"/>
                <a:gd name="connsiteY41" fmla="*/ 2933 h 10000"/>
                <a:gd name="connsiteX42" fmla="*/ 8577 w 9935"/>
                <a:gd name="connsiteY42" fmla="*/ 3241 h 10000"/>
                <a:gd name="connsiteX43" fmla="*/ 8421 w 9935"/>
                <a:gd name="connsiteY43" fmla="*/ 3335 h 10000"/>
                <a:gd name="connsiteX44" fmla="*/ 8189 w 9935"/>
                <a:gd name="connsiteY44" fmla="*/ 2814 h 10000"/>
                <a:gd name="connsiteX45" fmla="*/ 8211 w 9935"/>
                <a:gd name="connsiteY45" fmla="*/ 2259 h 10000"/>
                <a:gd name="connsiteX46" fmla="*/ 7759 w 9935"/>
                <a:gd name="connsiteY46" fmla="*/ 1662 h 10000"/>
                <a:gd name="connsiteX47" fmla="*/ 7738 w 9935"/>
                <a:gd name="connsiteY47" fmla="*/ 2122 h 10000"/>
                <a:gd name="connsiteX48" fmla="*/ 7506 w 9935"/>
                <a:gd name="connsiteY48" fmla="*/ 2033 h 10000"/>
                <a:gd name="connsiteX49" fmla="*/ 7400 w 9935"/>
                <a:gd name="connsiteY49" fmla="*/ 1586 h 10000"/>
                <a:gd name="connsiteX50" fmla="*/ 7186 w 9935"/>
                <a:gd name="connsiteY50" fmla="*/ 1478 h 10000"/>
                <a:gd name="connsiteX51" fmla="*/ 7243 w 9935"/>
                <a:gd name="connsiteY51" fmla="*/ 913 h 10000"/>
                <a:gd name="connsiteX52" fmla="*/ 6473 w 9935"/>
                <a:gd name="connsiteY52" fmla="*/ 0 h 10000"/>
                <a:gd name="connsiteX53" fmla="*/ 6033 w 9935"/>
                <a:gd name="connsiteY53" fmla="*/ 598 h 10000"/>
                <a:gd name="connsiteX54" fmla="*/ 6056 w 9935"/>
                <a:gd name="connsiteY54" fmla="*/ 944 h 10000"/>
                <a:gd name="connsiteX55" fmla="*/ 6033 w 9935"/>
                <a:gd name="connsiteY55" fmla="*/ 1586 h 10000"/>
                <a:gd name="connsiteX56" fmla="*/ 6536 w 9935"/>
                <a:gd name="connsiteY56" fmla="*/ 1989 h 10000"/>
                <a:gd name="connsiteX57" fmla="*/ 6514 w 9935"/>
                <a:gd name="connsiteY57" fmla="*/ 2216 h 10000"/>
                <a:gd name="connsiteX58" fmla="*/ 6680 w 9935"/>
                <a:gd name="connsiteY58" fmla="*/ 2480 h 10000"/>
                <a:gd name="connsiteX59" fmla="*/ 6648 w 9935"/>
                <a:gd name="connsiteY59" fmla="*/ 2814 h 10000"/>
                <a:gd name="connsiteX60" fmla="*/ 6392 w 9935"/>
                <a:gd name="connsiteY60" fmla="*/ 3335 h 10000"/>
                <a:gd name="connsiteX61" fmla="*/ 6505 w 9935"/>
                <a:gd name="connsiteY61" fmla="*/ 3959 h 10000"/>
                <a:gd name="connsiteX62" fmla="*/ 6154 w 9935"/>
                <a:gd name="connsiteY62" fmla="*/ 3739 h 10000"/>
                <a:gd name="connsiteX63" fmla="*/ 6143 w 9935"/>
                <a:gd name="connsiteY63" fmla="*/ 3241 h 10000"/>
                <a:gd name="connsiteX64" fmla="*/ 6298 w 9935"/>
                <a:gd name="connsiteY64" fmla="*/ 2738 h 10000"/>
                <a:gd name="connsiteX65" fmla="*/ 6186 w 9935"/>
                <a:gd name="connsiteY65" fmla="*/ 1989 h 10000"/>
                <a:gd name="connsiteX66" fmla="*/ 5934 w 9935"/>
                <a:gd name="connsiteY66" fmla="*/ 1901 h 10000"/>
                <a:gd name="connsiteX67" fmla="*/ 5857 w 9935"/>
                <a:gd name="connsiteY67" fmla="*/ 1586 h 10000"/>
                <a:gd name="connsiteX68" fmla="*/ 5571 w 9935"/>
                <a:gd name="connsiteY68" fmla="*/ 1750 h 10000"/>
                <a:gd name="connsiteX69" fmla="*/ 5449 w 9935"/>
                <a:gd name="connsiteY69" fmla="*/ 2707 h 10000"/>
                <a:gd name="connsiteX70" fmla="*/ 5758 w 9935"/>
                <a:gd name="connsiteY70" fmla="*/ 3109 h 10000"/>
                <a:gd name="connsiteX71" fmla="*/ 5282 w 9935"/>
                <a:gd name="connsiteY71" fmla="*/ 3437 h 10000"/>
                <a:gd name="connsiteX72" fmla="*/ 4242 w 9935"/>
                <a:gd name="connsiteY72" fmla="*/ 2882 h 10000"/>
                <a:gd name="connsiteX73" fmla="*/ 4035 w 9935"/>
                <a:gd name="connsiteY73" fmla="*/ 2435 h 10000"/>
                <a:gd name="connsiteX74" fmla="*/ 3678 w 9935"/>
                <a:gd name="connsiteY74" fmla="*/ 2619 h 10000"/>
                <a:gd name="connsiteX75" fmla="*/ 3987 w 9935"/>
                <a:gd name="connsiteY75" fmla="*/ 2882 h 10000"/>
                <a:gd name="connsiteX76" fmla="*/ 3695 w 9935"/>
                <a:gd name="connsiteY76" fmla="*/ 2933 h 10000"/>
                <a:gd name="connsiteX77" fmla="*/ 3413 w 9935"/>
                <a:gd name="connsiteY77" fmla="*/ 2662 h 10000"/>
                <a:gd name="connsiteX78" fmla="*/ 3189 w 9935"/>
                <a:gd name="connsiteY78" fmla="*/ 2738 h 10000"/>
                <a:gd name="connsiteX79" fmla="*/ 3516 w 9935"/>
                <a:gd name="connsiteY79" fmla="*/ 3335 h 10000"/>
                <a:gd name="connsiteX80" fmla="*/ 3504 w 9935"/>
                <a:gd name="connsiteY80" fmla="*/ 4054 h 10000"/>
                <a:gd name="connsiteX81" fmla="*/ 3284 w 9935"/>
                <a:gd name="connsiteY81" fmla="*/ 4096 h 10000"/>
                <a:gd name="connsiteX82" fmla="*/ 3317 w 9935"/>
                <a:gd name="connsiteY82" fmla="*/ 3468 h 10000"/>
                <a:gd name="connsiteX83" fmla="*/ 2783 w 9935"/>
                <a:gd name="connsiteY83" fmla="*/ 3020 h 10000"/>
                <a:gd name="connsiteX84" fmla="*/ 2667 w 9935"/>
                <a:gd name="connsiteY84" fmla="*/ 3153 h 10000"/>
                <a:gd name="connsiteX85" fmla="*/ 2391 w 9935"/>
                <a:gd name="connsiteY85" fmla="*/ 3066 h 10000"/>
                <a:gd name="connsiteX86" fmla="*/ 1768 w 9935"/>
                <a:gd name="connsiteY86" fmla="*/ 2977 h 10000"/>
                <a:gd name="connsiteX87" fmla="*/ 1725 w 9935"/>
                <a:gd name="connsiteY87" fmla="*/ 2814 h 10000"/>
                <a:gd name="connsiteX88" fmla="*/ 2062 w 9935"/>
                <a:gd name="connsiteY88" fmla="*/ 2662 h 10000"/>
                <a:gd name="connsiteX89" fmla="*/ 1903 w 9935"/>
                <a:gd name="connsiteY89" fmla="*/ 2076 h 10000"/>
                <a:gd name="connsiteX90" fmla="*/ 1704 w 9935"/>
                <a:gd name="connsiteY90" fmla="*/ 1989 h 10000"/>
                <a:gd name="connsiteX91" fmla="*/ 976 w 9935"/>
                <a:gd name="connsiteY91" fmla="*/ 1448 h 10000"/>
                <a:gd name="connsiteX92" fmla="*/ 988 w 9935"/>
                <a:gd name="connsiteY92" fmla="*/ 1551 h 10000"/>
                <a:gd name="connsiteX93" fmla="*/ 569 w 9935"/>
                <a:gd name="connsiteY93" fmla="*/ 1436 h 10000"/>
                <a:gd name="connsiteX94" fmla="*/ 281 w 9935"/>
                <a:gd name="connsiteY94" fmla="*/ 1264 h 10000"/>
                <a:gd name="connsiteX95" fmla="*/ 5 w 9935"/>
                <a:gd name="connsiteY95" fmla="*/ 1033 h 10000"/>
                <a:gd name="connsiteX96" fmla="*/ 1119 w 9935"/>
                <a:gd name="connsiteY96" fmla="*/ 2029 h 10000"/>
                <a:gd name="connsiteX97" fmla="*/ 1106 w 9935"/>
                <a:gd name="connsiteY97" fmla="*/ 2177 h 10000"/>
                <a:gd name="connsiteX98" fmla="*/ 1059 w 9935"/>
                <a:gd name="connsiteY98" fmla="*/ 1918 h 10000"/>
                <a:gd name="connsiteX99" fmla="*/ 1035 w 9935"/>
                <a:gd name="connsiteY99" fmla="*/ 2047 h 10000"/>
                <a:gd name="connsiteX100" fmla="*/ 1033 w 9935"/>
                <a:gd name="connsiteY100" fmla="*/ 2116 h 10000"/>
                <a:gd name="connsiteX101" fmla="*/ 962 w 9935"/>
                <a:gd name="connsiteY101" fmla="*/ 2312 h 10000"/>
                <a:gd name="connsiteX102" fmla="*/ 979 w 9935"/>
                <a:gd name="connsiteY102" fmla="*/ 2108 h 10000"/>
                <a:gd name="connsiteX103" fmla="*/ 1013 w 9935"/>
                <a:gd name="connsiteY103" fmla="*/ 2178 h 10000"/>
                <a:gd name="connsiteX104" fmla="*/ 957 w 9935"/>
                <a:gd name="connsiteY104" fmla="*/ 2086 h 10000"/>
                <a:gd name="connsiteX105" fmla="*/ 971 w 9935"/>
                <a:gd name="connsiteY105" fmla="*/ 2184 h 10000"/>
                <a:gd name="connsiteX106" fmla="*/ 972 w 9935"/>
                <a:gd name="connsiteY106" fmla="*/ 1954 h 10000"/>
                <a:gd name="connsiteX107" fmla="*/ 986 w 9935"/>
                <a:gd name="connsiteY107" fmla="*/ 2014 h 10000"/>
                <a:gd name="connsiteX108" fmla="*/ 900 w 9935"/>
                <a:gd name="connsiteY108" fmla="*/ 2341 h 10000"/>
                <a:gd name="connsiteX109" fmla="*/ 937 w 9935"/>
                <a:gd name="connsiteY109" fmla="*/ 2484 h 10000"/>
                <a:gd name="connsiteX110" fmla="*/ 908 w 9935"/>
                <a:gd name="connsiteY110" fmla="*/ 2483 h 10000"/>
                <a:gd name="connsiteX0" fmla="*/ 631 w 9717"/>
                <a:gd name="connsiteY0" fmla="*/ 2483 h 10000"/>
                <a:gd name="connsiteX1" fmla="*/ 602 w 9717"/>
                <a:gd name="connsiteY1" fmla="*/ 2541 h 10000"/>
                <a:gd name="connsiteX2" fmla="*/ 554 w 9717"/>
                <a:gd name="connsiteY2" fmla="*/ 2644 h 10000"/>
                <a:gd name="connsiteX3" fmla="*/ 533 w 9717"/>
                <a:gd name="connsiteY3" fmla="*/ 2996 h 10000"/>
                <a:gd name="connsiteX4" fmla="*/ 766 w 9717"/>
                <a:gd name="connsiteY4" fmla="*/ 3565 h 10000"/>
                <a:gd name="connsiteX5" fmla="*/ 927 w 9717"/>
                <a:gd name="connsiteY5" fmla="*/ 3911 h 10000"/>
                <a:gd name="connsiteX6" fmla="*/ 1043 w 9717"/>
                <a:gd name="connsiteY6" fmla="*/ 4468 h 10000"/>
                <a:gd name="connsiteX7" fmla="*/ 1611 w 9717"/>
                <a:gd name="connsiteY7" fmla="*/ 6185 h 10000"/>
                <a:gd name="connsiteX8" fmla="*/ 1664 w 9717"/>
                <a:gd name="connsiteY8" fmla="*/ 7151 h 10000"/>
                <a:gd name="connsiteX9" fmla="*/ 1696 w 9717"/>
                <a:gd name="connsiteY9" fmla="*/ 7607 h 10000"/>
                <a:gd name="connsiteX10" fmla="*/ 2017 w 9717"/>
                <a:gd name="connsiteY10" fmla="*/ 8245 h 10000"/>
                <a:gd name="connsiteX11" fmla="*/ 3360 w 9717"/>
                <a:gd name="connsiteY11" fmla="*/ 9165 h 10000"/>
                <a:gd name="connsiteX12" fmla="*/ 3366 w 9717"/>
                <a:gd name="connsiteY12" fmla="*/ 9936 h 10000"/>
                <a:gd name="connsiteX13" fmla="*/ 4505 w 9717"/>
                <a:gd name="connsiteY13" fmla="*/ 10000 h 10000"/>
                <a:gd name="connsiteX14" fmla="*/ 6795 w 9717"/>
                <a:gd name="connsiteY14" fmla="*/ 9641 h 10000"/>
                <a:gd name="connsiteX15" fmla="*/ 7272 w 9717"/>
                <a:gd name="connsiteY15" fmla="*/ 7621 h 10000"/>
                <a:gd name="connsiteX16" fmla="*/ 7817 w 9717"/>
                <a:gd name="connsiteY16" fmla="*/ 7118 h 10000"/>
                <a:gd name="connsiteX17" fmla="*/ 7608 w 9717"/>
                <a:gd name="connsiteY17" fmla="*/ 6759 h 10000"/>
                <a:gd name="connsiteX18" fmla="*/ 7384 w 9717"/>
                <a:gd name="connsiteY18" fmla="*/ 6665 h 10000"/>
                <a:gd name="connsiteX19" fmla="*/ 7384 w 9717"/>
                <a:gd name="connsiteY19" fmla="*/ 6445 h 10000"/>
                <a:gd name="connsiteX20" fmla="*/ 7817 w 9717"/>
                <a:gd name="connsiteY20" fmla="*/ 6621 h 10000"/>
                <a:gd name="connsiteX21" fmla="*/ 8445 w 9717"/>
                <a:gd name="connsiteY21" fmla="*/ 6130 h 10000"/>
                <a:gd name="connsiteX22" fmla="*/ 8615 w 9717"/>
                <a:gd name="connsiteY22" fmla="*/ 5230 h 10000"/>
                <a:gd name="connsiteX23" fmla="*/ 8059 w 9717"/>
                <a:gd name="connsiteY23" fmla="*/ 5054 h 10000"/>
                <a:gd name="connsiteX24" fmla="*/ 7728 w 9717"/>
                <a:gd name="connsiteY24" fmla="*/ 4827 h 10000"/>
                <a:gd name="connsiteX25" fmla="*/ 7834 w 9717"/>
                <a:gd name="connsiteY25" fmla="*/ 4606 h 10000"/>
                <a:gd name="connsiteX26" fmla="*/ 8169 w 9717"/>
                <a:gd name="connsiteY26" fmla="*/ 4947 h 10000"/>
                <a:gd name="connsiteX27" fmla="*/ 8615 w 9717"/>
                <a:gd name="connsiteY27" fmla="*/ 4903 h 10000"/>
                <a:gd name="connsiteX28" fmla="*/ 8812 w 9717"/>
                <a:gd name="connsiteY28" fmla="*/ 3959 h 10000"/>
                <a:gd name="connsiteX29" fmla="*/ 8990 w 9717"/>
                <a:gd name="connsiteY29" fmla="*/ 4054 h 10000"/>
                <a:gd name="connsiteX30" fmla="*/ 9045 w 9717"/>
                <a:gd name="connsiteY30" fmla="*/ 3827 h 10000"/>
                <a:gd name="connsiteX31" fmla="*/ 9267 w 9717"/>
                <a:gd name="connsiteY31" fmla="*/ 3600 h 10000"/>
                <a:gd name="connsiteX32" fmla="*/ 9267 w 9717"/>
                <a:gd name="connsiteY32" fmla="*/ 3870 h 10000"/>
                <a:gd name="connsiteX33" fmla="*/ 9408 w 9717"/>
                <a:gd name="connsiteY33" fmla="*/ 3870 h 10000"/>
                <a:gd name="connsiteX34" fmla="*/ 9717 w 9717"/>
                <a:gd name="connsiteY34" fmla="*/ 3198 h 10000"/>
                <a:gd name="connsiteX35" fmla="*/ 9717 w 9717"/>
                <a:gd name="connsiteY35" fmla="*/ 2738 h 10000"/>
                <a:gd name="connsiteX36" fmla="*/ 9433 w 9717"/>
                <a:gd name="connsiteY36" fmla="*/ 2392 h 10000"/>
                <a:gd name="connsiteX37" fmla="*/ 9267 w 9717"/>
                <a:gd name="connsiteY37" fmla="*/ 1315 h 10000"/>
                <a:gd name="connsiteX38" fmla="*/ 8901 w 9717"/>
                <a:gd name="connsiteY38" fmla="*/ 1088 h 10000"/>
                <a:gd name="connsiteX39" fmla="*/ 8324 w 9717"/>
                <a:gd name="connsiteY39" fmla="*/ 1315 h 10000"/>
                <a:gd name="connsiteX40" fmla="*/ 8445 w 9717"/>
                <a:gd name="connsiteY40" fmla="*/ 2662 h 10000"/>
                <a:gd name="connsiteX41" fmla="*/ 8350 w 9717"/>
                <a:gd name="connsiteY41" fmla="*/ 2933 h 10000"/>
                <a:gd name="connsiteX42" fmla="*/ 8350 w 9717"/>
                <a:gd name="connsiteY42" fmla="*/ 3241 h 10000"/>
                <a:gd name="connsiteX43" fmla="*/ 8193 w 9717"/>
                <a:gd name="connsiteY43" fmla="*/ 3335 h 10000"/>
                <a:gd name="connsiteX44" fmla="*/ 7960 w 9717"/>
                <a:gd name="connsiteY44" fmla="*/ 2814 h 10000"/>
                <a:gd name="connsiteX45" fmla="*/ 7982 w 9717"/>
                <a:gd name="connsiteY45" fmla="*/ 2259 h 10000"/>
                <a:gd name="connsiteX46" fmla="*/ 7527 w 9717"/>
                <a:gd name="connsiteY46" fmla="*/ 1662 h 10000"/>
                <a:gd name="connsiteX47" fmla="*/ 7506 w 9717"/>
                <a:gd name="connsiteY47" fmla="*/ 2122 h 10000"/>
                <a:gd name="connsiteX48" fmla="*/ 7272 w 9717"/>
                <a:gd name="connsiteY48" fmla="*/ 2033 h 10000"/>
                <a:gd name="connsiteX49" fmla="*/ 7165 w 9717"/>
                <a:gd name="connsiteY49" fmla="*/ 1586 h 10000"/>
                <a:gd name="connsiteX50" fmla="*/ 6950 w 9717"/>
                <a:gd name="connsiteY50" fmla="*/ 1478 h 10000"/>
                <a:gd name="connsiteX51" fmla="*/ 7007 w 9717"/>
                <a:gd name="connsiteY51" fmla="*/ 913 h 10000"/>
                <a:gd name="connsiteX52" fmla="*/ 6232 w 9717"/>
                <a:gd name="connsiteY52" fmla="*/ 0 h 10000"/>
                <a:gd name="connsiteX53" fmla="*/ 5789 w 9717"/>
                <a:gd name="connsiteY53" fmla="*/ 598 h 10000"/>
                <a:gd name="connsiteX54" fmla="*/ 5813 w 9717"/>
                <a:gd name="connsiteY54" fmla="*/ 944 h 10000"/>
                <a:gd name="connsiteX55" fmla="*/ 5789 w 9717"/>
                <a:gd name="connsiteY55" fmla="*/ 1586 h 10000"/>
                <a:gd name="connsiteX56" fmla="*/ 6296 w 9717"/>
                <a:gd name="connsiteY56" fmla="*/ 1989 h 10000"/>
                <a:gd name="connsiteX57" fmla="*/ 6274 w 9717"/>
                <a:gd name="connsiteY57" fmla="*/ 2216 h 10000"/>
                <a:gd name="connsiteX58" fmla="*/ 6441 w 9717"/>
                <a:gd name="connsiteY58" fmla="*/ 2480 h 10000"/>
                <a:gd name="connsiteX59" fmla="*/ 6408 w 9717"/>
                <a:gd name="connsiteY59" fmla="*/ 2814 h 10000"/>
                <a:gd name="connsiteX60" fmla="*/ 6151 w 9717"/>
                <a:gd name="connsiteY60" fmla="*/ 3335 h 10000"/>
                <a:gd name="connsiteX61" fmla="*/ 6265 w 9717"/>
                <a:gd name="connsiteY61" fmla="*/ 3959 h 10000"/>
                <a:gd name="connsiteX62" fmla="*/ 5911 w 9717"/>
                <a:gd name="connsiteY62" fmla="*/ 3739 h 10000"/>
                <a:gd name="connsiteX63" fmla="*/ 5900 w 9717"/>
                <a:gd name="connsiteY63" fmla="*/ 3241 h 10000"/>
                <a:gd name="connsiteX64" fmla="*/ 6056 w 9717"/>
                <a:gd name="connsiteY64" fmla="*/ 2738 h 10000"/>
                <a:gd name="connsiteX65" fmla="*/ 5943 w 9717"/>
                <a:gd name="connsiteY65" fmla="*/ 1989 h 10000"/>
                <a:gd name="connsiteX66" fmla="*/ 5690 w 9717"/>
                <a:gd name="connsiteY66" fmla="*/ 1901 h 10000"/>
                <a:gd name="connsiteX67" fmla="*/ 5612 w 9717"/>
                <a:gd name="connsiteY67" fmla="*/ 1586 h 10000"/>
                <a:gd name="connsiteX68" fmla="*/ 5324 w 9717"/>
                <a:gd name="connsiteY68" fmla="*/ 1750 h 10000"/>
                <a:gd name="connsiteX69" fmla="*/ 5202 w 9717"/>
                <a:gd name="connsiteY69" fmla="*/ 2707 h 10000"/>
                <a:gd name="connsiteX70" fmla="*/ 5513 w 9717"/>
                <a:gd name="connsiteY70" fmla="*/ 3109 h 10000"/>
                <a:gd name="connsiteX71" fmla="*/ 5034 w 9717"/>
                <a:gd name="connsiteY71" fmla="*/ 3437 h 10000"/>
                <a:gd name="connsiteX72" fmla="*/ 3987 w 9717"/>
                <a:gd name="connsiteY72" fmla="*/ 2882 h 10000"/>
                <a:gd name="connsiteX73" fmla="*/ 3778 w 9717"/>
                <a:gd name="connsiteY73" fmla="*/ 2435 h 10000"/>
                <a:gd name="connsiteX74" fmla="*/ 3419 w 9717"/>
                <a:gd name="connsiteY74" fmla="*/ 2619 h 10000"/>
                <a:gd name="connsiteX75" fmla="*/ 3730 w 9717"/>
                <a:gd name="connsiteY75" fmla="*/ 2882 h 10000"/>
                <a:gd name="connsiteX76" fmla="*/ 3436 w 9717"/>
                <a:gd name="connsiteY76" fmla="*/ 2933 h 10000"/>
                <a:gd name="connsiteX77" fmla="*/ 3152 w 9717"/>
                <a:gd name="connsiteY77" fmla="*/ 2662 h 10000"/>
                <a:gd name="connsiteX78" fmla="*/ 2927 w 9717"/>
                <a:gd name="connsiteY78" fmla="*/ 2738 h 10000"/>
                <a:gd name="connsiteX79" fmla="*/ 3256 w 9717"/>
                <a:gd name="connsiteY79" fmla="*/ 3335 h 10000"/>
                <a:gd name="connsiteX80" fmla="*/ 3244 w 9717"/>
                <a:gd name="connsiteY80" fmla="*/ 4054 h 10000"/>
                <a:gd name="connsiteX81" fmla="*/ 3022 w 9717"/>
                <a:gd name="connsiteY81" fmla="*/ 4096 h 10000"/>
                <a:gd name="connsiteX82" fmla="*/ 3056 w 9717"/>
                <a:gd name="connsiteY82" fmla="*/ 3468 h 10000"/>
                <a:gd name="connsiteX83" fmla="*/ 2518 w 9717"/>
                <a:gd name="connsiteY83" fmla="*/ 3020 h 10000"/>
                <a:gd name="connsiteX84" fmla="*/ 2401 w 9717"/>
                <a:gd name="connsiteY84" fmla="*/ 3153 h 10000"/>
                <a:gd name="connsiteX85" fmla="*/ 2124 w 9717"/>
                <a:gd name="connsiteY85" fmla="*/ 3066 h 10000"/>
                <a:gd name="connsiteX86" fmla="*/ 1497 w 9717"/>
                <a:gd name="connsiteY86" fmla="*/ 2977 h 10000"/>
                <a:gd name="connsiteX87" fmla="*/ 1453 w 9717"/>
                <a:gd name="connsiteY87" fmla="*/ 2814 h 10000"/>
                <a:gd name="connsiteX88" fmla="*/ 1792 w 9717"/>
                <a:gd name="connsiteY88" fmla="*/ 2662 h 10000"/>
                <a:gd name="connsiteX89" fmla="*/ 1632 w 9717"/>
                <a:gd name="connsiteY89" fmla="*/ 2076 h 10000"/>
                <a:gd name="connsiteX90" fmla="*/ 1432 w 9717"/>
                <a:gd name="connsiteY90" fmla="*/ 1989 h 10000"/>
                <a:gd name="connsiteX91" fmla="*/ 699 w 9717"/>
                <a:gd name="connsiteY91" fmla="*/ 1448 h 10000"/>
                <a:gd name="connsiteX92" fmla="*/ 711 w 9717"/>
                <a:gd name="connsiteY92" fmla="*/ 1551 h 10000"/>
                <a:gd name="connsiteX93" fmla="*/ 290 w 9717"/>
                <a:gd name="connsiteY93" fmla="*/ 1436 h 10000"/>
                <a:gd name="connsiteX94" fmla="*/ 0 w 9717"/>
                <a:gd name="connsiteY94" fmla="*/ 1264 h 10000"/>
                <a:gd name="connsiteX95" fmla="*/ 803 w 9717"/>
                <a:gd name="connsiteY95" fmla="*/ 2381 h 10000"/>
                <a:gd name="connsiteX96" fmla="*/ 843 w 9717"/>
                <a:gd name="connsiteY96" fmla="*/ 2029 h 10000"/>
                <a:gd name="connsiteX97" fmla="*/ 830 w 9717"/>
                <a:gd name="connsiteY97" fmla="*/ 2177 h 10000"/>
                <a:gd name="connsiteX98" fmla="*/ 783 w 9717"/>
                <a:gd name="connsiteY98" fmla="*/ 1918 h 10000"/>
                <a:gd name="connsiteX99" fmla="*/ 759 w 9717"/>
                <a:gd name="connsiteY99" fmla="*/ 2047 h 10000"/>
                <a:gd name="connsiteX100" fmla="*/ 757 w 9717"/>
                <a:gd name="connsiteY100" fmla="*/ 2116 h 10000"/>
                <a:gd name="connsiteX101" fmla="*/ 685 w 9717"/>
                <a:gd name="connsiteY101" fmla="*/ 2312 h 10000"/>
                <a:gd name="connsiteX102" fmla="*/ 702 w 9717"/>
                <a:gd name="connsiteY102" fmla="*/ 2108 h 10000"/>
                <a:gd name="connsiteX103" fmla="*/ 737 w 9717"/>
                <a:gd name="connsiteY103" fmla="*/ 2178 h 10000"/>
                <a:gd name="connsiteX104" fmla="*/ 680 w 9717"/>
                <a:gd name="connsiteY104" fmla="*/ 2086 h 10000"/>
                <a:gd name="connsiteX105" fmla="*/ 694 w 9717"/>
                <a:gd name="connsiteY105" fmla="*/ 2184 h 10000"/>
                <a:gd name="connsiteX106" fmla="*/ 695 w 9717"/>
                <a:gd name="connsiteY106" fmla="*/ 1954 h 10000"/>
                <a:gd name="connsiteX107" fmla="*/ 709 w 9717"/>
                <a:gd name="connsiteY107" fmla="*/ 2014 h 10000"/>
                <a:gd name="connsiteX108" fmla="*/ 623 w 9717"/>
                <a:gd name="connsiteY108" fmla="*/ 2341 h 10000"/>
                <a:gd name="connsiteX109" fmla="*/ 660 w 9717"/>
                <a:gd name="connsiteY109" fmla="*/ 2484 h 10000"/>
                <a:gd name="connsiteX110" fmla="*/ 631 w 9717"/>
                <a:gd name="connsiteY110" fmla="*/ 2483 h 10000"/>
                <a:gd name="connsiteX0" fmla="*/ 351 w 9702"/>
                <a:gd name="connsiteY0" fmla="*/ 2483 h 10000"/>
                <a:gd name="connsiteX1" fmla="*/ 322 w 9702"/>
                <a:gd name="connsiteY1" fmla="*/ 2541 h 10000"/>
                <a:gd name="connsiteX2" fmla="*/ 272 w 9702"/>
                <a:gd name="connsiteY2" fmla="*/ 2644 h 10000"/>
                <a:gd name="connsiteX3" fmla="*/ 251 w 9702"/>
                <a:gd name="connsiteY3" fmla="*/ 2996 h 10000"/>
                <a:gd name="connsiteX4" fmla="*/ 490 w 9702"/>
                <a:gd name="connsiteY4" fmla="*/ 3565 h 10000"/>
                <a:gd name="connsiteX5" fmla="*/ 656 w 9702"/>
                <a:gd name="connsiteY5" fmla="*/ 3911 h 10000"/>
                <a:gd name="connsiteX6" fmla="*/ 775 w 9702"/>
                <a:gd name="connsiteY6" fmla="*/ 4468 h 10000"/>
                <a:gd name="connsiteX7" fmla="*/ 1360 w 9702"/>
                <a:gd name="connsiteY7" fmla="*/ 6185 h 10000"/>
                <a:gd name="connsiteX8" fmla="*/ 1414 w 9702"/>
                <a:gd name="connsiteY8" fmla="*/ 7151 h 10000"/>
                <a:gd name="connsiteX9" fmla="*/ 1447 w 9702"/>
                <a:gd name="connsiteY9" fmla="*/ 7607 h 10000"/>
                <a:gd name="connsiteX10" fmla="*/ 1778 w 9702"/>
                <a:gd name="connsiteY10" fmla="*/ 8245 h 10000"/>
                <a:gd name="connsiteX11" fmla="*/ 3160 w 9702"/>
                <a:gd name="connsiteY11" fmla="*/ 9165 h 10000"/>
                <a:gd name="connsiteX12" fmla="*/ 3166 w 9702"/>
                <a:gd name="connsiteY12" fmla="*/ 9936 h 10000"/>
                <a:gd name="connsiteX13" fmla="*/ 4338 w 9702"/>
                <a:gd name="connsiteY13" fmla="*/ 10000 h 10000"/>
                <a:gd name="connsiteX14" fmla="*/ 6695 w 9702"/>
                <a:gd name="connsiteY14" fmla="*/ 9641 h 10000"/>
                <a:gd name="connsiteX15" fmla="*/ 7186 w 9702"/>
                <a:gd name="connsiteY15" fmla="*/ 7621 h 10000"/>
                <a:gd name="connsiteX16" fmla="*/ 7747 w 9702"/>
                <a:gd name="connsiteY16" fmla="*/ 7118 h 10000"/>
                <a:gd name="connsiteX17" fmla="*/ 7532 w 9702"/>
                <a:gd name="connsiteY17" fmla="*/ 6759 h 10000"/>
                <a:gd name="connsiteX18" fmla="*/ 7301 w 9702"/>
                <a:gd name="connsiteY18" fmla="*/ 6665 h 10000"/>
                <a:gd name="connsiteX19" fmla="*/ 7301 w 9702"/>
                <a:gd name="connsiteY19" fmla="*/ 6445 h 10000"/>
                <a:gd name="connsiteX20" fmla="*/ 7747 w 9702"/>
                <a:gd name="connsiteY20" fmla="*/ 6621 h 10000"/>
                <a:gd name="connsiteX21" fmla="*/ 8393 w 9702"/>
                <a:gd name="connsiteY21" fmla="*/ 6130 h 10000"/>
                <a:gd name="connsiteX22" fmla="*/ 8568 w 9702"/>
                <a:gd name="connsiteY22" fmla="*/ 5230 h 10000"/>
                <a:gd name="connsiteX23" fmla="*/ 7996 w 9702"/>
                <a:gd name="connsiteY23" fmla="*/ 5054 h 10000"/>
                <a:gd name="connsiteX24" fmla="*/ 7655 w 9702"/>
                <a:gd name="connsiteY24" fmla="*/ 4827 h 10000"/>
                <a:gd name="connsiteX25" fmla="*/ 7764 w 9702"/>
                <a:gd name="connsiteY25" fmla="*/ 4606 h 10000"/>
                <a:gd name="connsiteX26" fmla="*/ 8109 w 9702"/>
                <a:gd name="connsiteY26" fmla="*/ 4947 h 10000"/>
                <a:gd name="connsiteX27" fmla="*/ 8568 w 9702"/>
                <a:gd name="connsiteY27" fmla="*/ 4903 h 10000"/>
                <a:gd name="connsiteX28" fmla="*/ 8771 w 9702"/>
                <a:gd name="connsiteY28" fmla="*/ 3959 h 10000"/>
                <a:gd name="connsiteX29" fmla="*/ 8954 w 9702"/>
                <a:gd name="connsiteY29" fmla="*/ 4054 h 10000"/>
                <a:gd name="connsiteX30" fmla="*/ 9010 w 9702"/>
                <a:gd name="connsiteY30" fmla="*/ 3827 h 10000"/>
                <a:gd name="connsiteX31" fmla="*/ 9239 w 9702"/>
                <a:gd name="connsiteY31" fmla="*/ 3600 h 10000"/>
                <a:gd name="connsiteX32" fmla="*/ 9239 w 9702"/>
                <a:gd name="connsiteY32" fmla="*/ 3870 h 10000"/>
                <a:gd name="connsiteX33" fmla="*/ 9384 w 9702"/>
                <a:gd name="connsiteY33" fmla="*/ 3870 h 10000"/>
                <a:gd name="connsiteX34" fmla="*/ 9702 w 9702"/>
                <a:gd name="connsiteY34" fmla="*/ 3198 h 10000"/>
                <a:gd name="connsiteX35" fmla="*/ 9702 w 9702"/>
                <a:gd name="connsiteY35" fmla="*/ 2738 h 10000"/>
                <a:gd name="connsiteX36" fmla="*/ 9410 w 9702"/>
                <a:gd name="connsiteY36" fmla="*/ 2392 h 10000"/>
                <a:gd name="connsiteX37" fmla="*/ 9239 w 9702"/>
                <a:gd name="connsiteY37" fmla="*/ 1315 h 10000"/>
                <a:gd name="connsiteX38" fmla="*/ 8862 w 9702"/>
                <a:gd name="connsiteY38" fmla="*/ 1088 h 10000"/>
                <a:gd name="connsiteX39" fmla="*/ 8268 w 9702"/>
                <a:gd name="connsiteY39" fmla="*/ 1315 h 10000"/>
                <a:gd name="connsiteX40" fmla="*/ 8393 w 9702"/>
                <a:gd name="connsiteY40" fmla="*/ 2662 h 10000"/>
                <a:gd name="connsiteX41" fmla="*/ 8295 w 9702"/>
                <a:gd name="connsiteY41" fmla="*/ 2933 h 10000"/>
                <a:gd name="connsiteX42" fmla="*/ 8295 w 9702"/>
                <a:gd name="connsiteY42" fmla="*/ 3241 h 10000"/>
                <a:gd name="connsiteX43" fmla="*/ 8134 w 9702"/>
                <a:gd name="connsiteY43" fmla="*/ 3335 h 10000"/>
                <a:gd name="connsiteX44" fmla="*/ 7894 w 9702"/>
                <a:gd name="connsiteY44" fmla="*/ 2814 h 10000"/>
                <a:gd name="connsiteX45" fmla="*/ 7916 w 9702"/>
                <a:gd name="connsiteY45" fmla="*/ 2259 h 10000"/>
                <a:gd name="connsiteX46" fmla="*/ 7448 w 9702"/>
                <a:gd name="connsiteY46" fmla="*/ 1662 h 10000"/>
                <a:gd name="connsiteX47" fmla="*/ 7427 w 9702"/>
                <a:gd name="connsiteY47" fmla="*/ 2122 h 10000"/>
                <a:gd name="connsiteX48" fmla="*/ 7186 w 9702"/>
                <a:gd name="connsiteY48" fmla="*/ 2033 h 10000"/>
                <a:gd name="connsiteX49" fmla="*/ 7076 w 9702"/>
                <a:gd name="connsiteY49" fmla="*/ 1586 h 10000"/>
                <a:gd name="connsiteX50" fmla="*/ 6854 w 9702"/>
                <a:gd name="connsiteY50" fmla="*/ 1478 h 10000"/>
                <a:gd name="connsiteX51" fmla="*/ 6913 w 9702"/>
                <a:gd name="connsiteY51" fmla="*/ 913 h 10000"/>
                <a:gd name="connsiteX52" fmla="*/ 6116 w 9702"/>
                <a:gd name="connsiteY52" fmla="*/ 0 h 10000"/>
                <a:gd name="connsiteX53" fmla="*/ 5660 w 9702"/>
                <a:gd name="connsiteY53" fmla="*/ 598 h 10000"/>
                <a:gd name="connsiteX54" fmla="*/ 5684 w 9702"/>
                <a:gd name="connsiteY54" fmla="*/ 944 h 10000"/>
                <a:gd name="connsiteX55" fmla="*/ 5660 w 9702"/>
                <a:gd name="connsiteY55" fmla="*/ 1586 h 10000"/>
                <a:gd name="connsiteX56" fmla="*/ 6181 w 9702"/>
                <a:gd name="connsiteY56" fmla="*/ 1989 h 10000"/>
                <a:gd name="connsiteX57" fmla="*/ 6159 w 9702"/>
                <a:gd name="connsiteY57" fmla="*/ 2216 h 10000"/>
                <a:gd name="connsiteX58" fmla="*/ 6331 w 9702"/>
                <a:gd name="connsiteY58" fmla="*/ 2480 h 10000"/>
                <a:gd name="connsiteX59" fmla="*/ 6297 w 9702"/>
                <a:gd name="connsiteY59" fmla="*/ 2814 h 10000"/>
                <a:gd name="connsiteX60" fmla="*/ 6032 w 9702"/>
                <a:gd name="connsiteY60" fmla="*/ 3335 h 10000"/>
                <a:gd name="connsiteX61" fmla="*/ 6149 w 9702"/>
                <a:gd name="connsiteY61" fmla="*/ 3959 h 10000"/>
                <a:gd name="connsiteX62" fmla="*/ 5785 w 9702"/>
                <a:gd name="connsiteY62" fmla="*/ 3739 h 10000"/>
                <a:gd name="connsiteX63" fmla="*/ 5774 w 9702"/>
                <a:gd name="connsiteY63" fmla="*/ 3241 h 10000"/>
                <a:gd name="connsiteX64" fmla="*/ 5934 w 9702"/>
                <a:gd name="connsiteY64" fmla="*/ 2738 h 10000"/>
                <a:gd name="connsiteX65" fmla="*/ 5818 w 9702"/>
                <a:gd name="connsiteY65" fmla="*/ 1989 h 10000"/>
                <a:gd name="connsiteX66" fmla="*/ 5558 w 9702"/>
                <a:gd name="connsiteY66" fmla="*/ 1901 h 10000"/>
                <a:gd name="connsiteX67" fmla="*/ 5477 w 9702"/>
                <a:gd name="connsiteY67" fmla="*/ 1586 h 10000"/>
                <a:gd name="connsiteX68" fmla="*/ 5181 w 9702"/>
                <a:gd name="connsiteY68" fmla="*/ 1750 h 10000"/>
                <a:gd name="connsiteX69" fmla="*/ 5056 w 9702"/>
                <a:gd name="connsiteY69" fmla="*/ 2707 h 10000"/>
                <a:gd name="connsiteX70" fmla="*/ 5376 w 9702"/>
                <a:gd name="connsiteY70" fmla="*/ 3109 h 10000"/>
                <a:gd name="connsiteX71" fmla="*/ 4883 w 9702"/>
                <a:gd name="connsiteY71" fmla="*/ 3437 h 10000"/>
                <a:gd name="connsiteX72" fmla="*/ 3805 w 9702"/>
                <a:gd name="connsiteY72" fmla="*/ 2882 h 10000"/>
                <a:gd name="connsiteX73" fmla="*/ 3590 w 9702"/>
                <a:gd name="connsiteY73" fmla="*/ 2435 h 10000"/>
                <a:gd name="connsiteX74" fmla="*/ 3221 w 9702"/>
                <a:gd name="connsiteY74" fmla="*/ 2619 h 10000"/>
                <a:gd name="connsiteX75" fmla="*/ 3541 w 9702"/>
                <a:gd name="connsiteY75" fmla="*/ 2882 h 10000"/>
                <a:gd name="connsiteX76" fmla="*/ 3238 w 9702"/>
                <a:gd name="connsiteY76" fmla="*/ 2933 h 10000"/>
                <a:gd name="connsiteX77" fmla="*/ 2946 w 9702"/>
                <a:gd name="connsiteY77" fmla="*/ 2662 h 10000"/>
                <a:gd name="connsiteX78" fmla="*/ 2714 w 9702"/>
                <a:gd name="connsiteY78" fmla="*/ 2738 h 10000"/>
                <a:gd name="connsiteX79" fmla="*/ 3053 w 9702"/>
                <a:gd name="connsiteY79" fmla="*/ 3335 h 10000"/>
                <a:gd name="connsiteX80" fmla="*/ 3040 w 9702"/>
                <a:gd name="connsiteY80" fmla="*/ 4054 h 10000"/>
                <a:gd name="connsiteX81" fmla="*/ 2812 w 9702"/>
                <a:gd name="connsiteY81" fmla="*/ 4096 h 10000"/>
                <a:gd name="connsiteX82" fmla="*/ 2847 w 9702"/>
                <a:gd name="connsiteY82" fmla="*/ 3468 h 10000"/>
                <a:gd name="connsiteX83" fmla="*/ 2293 w 9702"/>
                <a:gd name="connsiteY83" fmla="*/ 3020 h 10000"/>
                <a:gd name="connsiteX84" fmla="*/ 2173 w 9702"/>
                <a:gd name="connsiteY84" fmla="*/ 3153 h 10000"/>
                <a:gd name="connsiteX85" fmla="*/ 1888 w 9702"/>
                <a:gd name="connsiteY85" fmla="*/ 3066 h 10000"/>
                <a:gd name="connsiteX86" fmla="*/ 1243 w 9702"/>
                <a:gd name="connsiteY86" fmla="*/ 2977 h 10000"/>
                <a:gd name="connsiteX87" fmla="*/ 1197 w 9702"/>
                <a:gd name="connsiteY87" fmla="*/ 2814 h 10000"/>
                <a:gd name="connsiteX88" fmla="*/ 1546 w 9702"/>
                <a:gd name="connsiteY88" fmla="*/ 2662 h 10000"/>
                <a:gd name="connsiteX89" fmla="*/ 1382 w 9702"/>
                <a:gd name="connsiteY89" fmla="*/ 2076 h 10000"/>
                <a:gd name="connsiteX90" fmla="*/ 1176 w 9702"/>
                <a:gd name="connsiteY90" fmla="*/ 1989 h 10000"/>
                <a:gd name="connsiteX91" fmla="*/ 421 w 9702"/>
                <a:gd name="connsiteY91" fmla="*/ 1448 h 10000"/>
                <a:gd name="connsiteX92" fmla="*/ 434 w 9702"/>
                <a:gd name="connsiteY92" fmla="*/ 1551 h 10000"/>
                <a:gd name="connsiteX93" fmla="*/ 0 w 9702"/>
                <a:gd name="connsiteY93" fmla="*/ 1436 h 10000"/>
                <a:gd name="connsiteX94" fmla="*/ 579 w 9702"/>
                <a:gd name="connsiteY94" fmla="*/ 2303 h 10000"/>
                <a:gd name="connsiteX95" fmla="*/ 528 w 9702"/>
                <a:gd name="connsiteY95" fmla="*/ 2381 h 10000"/>
                <a:gd name="connsiteX96" fmla="*/ 570 w 9702"/>
                <a:gd name="connsiteY96" fmla="*/ 2029 h 10000"/>
                <a:gd name="connsiteX97" fmla="*/ 556 w 9702"/>
                <a:gd name="connsiteY97" fmla="*/ 2177 h 10000"/>
                <a:gd name="connsiteX98" fmla="*/ 508 w 9702"/>
                <a:gd name="connsiteY98" fmla="*/ 1918 h 10000"/>
                <a:gd name="connsiteX99" fmla="*/ 483 w 9702"/>
                <a:gd name="connsiteY99" fmla="*/ 2047 h 10000"/>
                <a:gd name="connsiteX100" fmla="*/ 481 w 9702"/>
                <a:gd name="connsiteY100" fmla="*/ 2116 h 10000"/>
                <a:gd name="connsiteX101" fmla="*/ 407 w 9702"/>
                <a:gd name="connsiteY101" fmla="*/ 2312 h 10000"/>
                <a:gd name="connsiteX102" fmla="*/ 424 w 9702"/>
                <a:gd name="connsiteY102" fmla="*/ 2108 h 10000"/>
                <a:gd name="connsiteX103" fmla="*/ 460 w 9702"/>
                <a:gd name="connsiteY103" fmla="*/ 2178 h 10000"/>
                <a:gd name="connsiteX104" fmla="*/ 402 w 9702"/>
                <a:gd name="connsiteY104" fmla="*/ 2086 h 10000"/>
                <a:gd name="connsiteX105" fmla="*/ 416 w 9702"/>
                <a:gd name="connsiteY105" fmla="*/ 2184 h 10000"/>
                <a:gd name="connsiteX106" fmla="*/ 417 w 9702"/>
                <a:gd name="connsiteY106" fmla="*/ 1954 h 10000"/>
                <a:gd name="connsiteX107" fmla="*/ 432 w 9702"/>
                <a:gd name="connsiteY107" fmla="*/ 2014 h 10000"/>
                <a:gd name="connsiteX108" fmla="*/ 343 w 9702"/>
                <a:gd name="connsiteY108" fmla="*/ 2341 h 10000"/>
                <a:gd name="connsiteX109" fmla="*/ 381 w 9702"/>
                <a:gd name="connsiteY109" fmla="*/ 2484 h 10000"/>
                <a:gd name="connsiteX110" fmla="*/ 351 w 9702"/>
                <a:gd name="connsiteY110" fmla="*/ 2483 h 10000"/>
                <a:gd name="connsiteX0" fmla="*/ 115 w 9753"/>
                <a:gd name="connsiteY0" fmla="*/ 2483 h 10000"/>
                <a:gd name="connsiteX1" fmla="*/ 85 w 9753"/>
                <a:gd name="connsiteY1" fmla="*/ 2541 h 10000"/>
                <a:gd name="connsiteX2" fmla="*/ 33 w 9753"/>
                <a:gd name="connsiteY2" fmla="*/ 2644 h 10000"/>
                <a:gd name="connsiteX3" fmla="*/ 12 w 9753"/>
                <a:gd name="connsiteY3" fmla="*/ 2996 h 10000"/>
                <a:gd name="connsiteX4" fmla="*/ 258 w 9753"/>
                <a:gd name="connsiteY4" fmla="*/ 3565 h 10000"/>
                <a:gd name="connsiteX5" fmla="*/ 429 w 9753"/>
                <a:gd name="connsiteY5" fmla="*/ 3911 h 10000"/>
                <a:gd name="connsiteX6" fmla="*/ 552 w 9753"/>
                <a:gd name="connsiteY6" fmla="*/ 4468 h 10000"/>
                <a:gd name="connsiteX7" fmla="*/ 1155 w 9753"/>
                <a:gd name="connsiteY7" fmla="*/ 6185 h 10000"/>
                <a:gd name="connsiteX8" fmla="*/ 1210 w 9753"/>
                <a:gd name="connsiteY8" fmla="*/ 7151 h 10000"/>
                <a:gd name="connsiteX9" fmla="*/ 1244 w 9753"/>
                <a:gd name="connsiteY9" fmla="*/ 7607 h 10000"/>
                <a:gd name="connsiteX10" fmla="*/ 1586 w 9753"/>
                <a:gd name="connsiteY10" fmla="*/ 8245 h 10000"/>
                <a:gd name="connsiteX11" fmla="*/ 3010 w 9753"/>
                <a:gd name="connsiteY11" fmla="*/ 9165 h 10000"/>
                <a:gd name="connsiteX12" fmla="*/ 3016 w 9753"/>
                <a:gd name="connsiteY12" fmla="*/ 9936 h 10000"/>
                <a:gd name="connsiteX13" fmla="*/ 4224 w 9753"/>
                <a:gd name="connsiteY13" fmla="*/ 10000 h 10000"/>
                <a:gd name="connsiteX14" fmla="*/ 6654 w 9753"/>
                <a:gd name="connsiteY14" fmla="*/ 9641 h 10000"/>
                <a:gd name="connsiteX15" fmla="*/ 7160 w 9753"/>
                <a:gd name="connsiteY15" fmla="*/ 7621 h 10000"/>
                <a:gd name="connsiteX16" fmla="*/ 7738 w 9753"/>
                <a:gd name="connsiteY16" fmla="*/ 7118 h 10000"/>
                <a:gd name="connsiteX17" fmla="*/ 7516 w 9753"/>
                <a:gd name="connsiteY17" fmla="*/ 6759 h 10000"/>
                <a:gd name="connsiteX18" fmla="*/ 7278 w 9753"/>
                <a:gd name="connsiteY18" fmla="*/ 6665 h 10000"/>
                <a:gd name="connsiteX19" fmla="*/ 7278 w 9753"/>
                <a:gd name="connsiteY19" fmla="*/ 6445 h 10000"/>
                <a:gd name="connsiteX20" fmla="*/ 7738 w 9753"/>
                <a:gd name="connsiteY20" fmla="*/ 6621 h 10000"/>
                <a:gd name="connsiteX21" fmla="*/ 8404 w 9753"/>
                <a:gd name="connsiteY21" fmla="*/ 6130 h 10000"/>
                <a:gd name="connsiteX22" fmla="*/ 8584 w 9753"/>
                <a:gd name="connsiteY22" fmla="*/ 5230 h 10000"/>
                <a:gd name="connsiteX23" fmla="*/ 7995 w 9753"/>
                <a:gd name="connsiteY23" fmla="*/ 5054 h 10000"/>
                <a:gd name="connsiteX24" fmla="*/ 7643 w 9753"/>
                <a:gd name="connsiteY24" fmla="*/ 4827 h 10000"/>
                <a:gd name="connsiteX25" fmla="*/ 7755 w 9753"/>
                <a:gd name="connsiteY25" fmla="*/ 4606 h 10000"/>
                <a:gd name="connsiteX26" fmla="*/ 8111 w 9753"/>
                <a:gd name="connsiteY26" fmla="*/ 4947 h 10000"/>
                <a:gd name="connsiteX27" fmla="*/ 8584 w 9753"/>
                <a:gd name="connsiteY27" fmla="*/ 4903 h 10000"/>
                <a:gd name="connsiteX28" fmla="*/ 8793 w 9753"/>
                <a:gd name="connsiteY28" fmla="*/ 3959 h 10000"/>
                <a:gd name="connsiteX29" fmla="*/ 8982 w 9753"/>
                <a:gd name="connsiteY29" fmla="*/ 4054 h 10000"/>
                <a:gd name="connsiteX30" fmla="*/ 9040 w 9753"/>
                <a:gd name="connsiteY30" fmla="*/ 3827 h 10000"/>
                <a:gd name="connsiteX31" fmla="*/ 9276 w 9753"/>
                <a:gd name="connsiteY31" fmla="*/ 3600 h 10000"/>
                <a:gd name="connsiteX32" fmla="*/ 9276 w 9753"/>
                <a:gd name="connsiteY32" fmla="*/ 3870 h 10000"/>
                <a:gd name="connsiteX33" fmla="*/ 9425 w 9753"/>
                <a:gd name="connsiteY33" fmla="*/ 3870 h 10000"/>
                <a:gd name="connsiteX34" fmla="*/ 9753 w 9753"/>
                <a:gd name="connsiteY34" fmla="*/ 3198 h 10000"/>
                <a:gd name="connsiteX35" fmla="*/ 9753 w 9753"/>
                <a:gd name="connsiteY35" fmla="*/ 2738 h 10000"/>
                <a:gd name="connsiteX36" fmla="*/ 9452 w 9753"/>
                <a:gd name="connsiteY36" fmla="*/ 2392 h 10000"/>
                <a:gd name="connsiteX37" fmla="*/ 9276 w 9753"/>
                <a:gd name="connsiteY37" fmla="*/ 1315 h 10000"/>
                <a:gd name="connsiteX38" fmla="*/ 8887 w 9753"/>
                <a:gd name="connsiteY38" fmla="*/ 1088 h 10000"/>
                <a:gd name="connsiteX39" fmla="*/ 8275 w 9753"/>
                <a:gd name="connsiteY39" fmla="*/ 1315 h 10000"/>
                <a:gd name="connsiteX40" fmla="*/ 8404 w 9753"/>
                <a:gd name="connsiteY40" fmla="*/ 2662 h 10000"/>
                <a:gd name="connsiteX41" fmla="*/ 8303 w 9753"/>
                <a:gd name="connsiteY41" fmla="*/ 2933 h 10000"/>
                <a:gd name="connsiteX42" fmla="*/ 8303 w 9753"/>
                <a:gd name="connsiteY42" fmla="*/ 3241 h 10000"/>
                <a:gd name="connsiteX43" fmla="*/ 8137 w 9753"/>
                <a:gd name="connsiteY43" fmla="*/ 3335 h 10000"/>
                <a:gd name="connsiteX44" fmla="*/ 7889 w 9753"/>
                <a:gd name="connsiteY44" fmla="*/ 2814 h 10000"/>
                <a:gd name="connsiteX45" fmla="*/ 7912 w 9753"/>
                <a:gd name="connsiteY45" fmla="*/ 2259 h 10000"/>
                <a:gd name="connsiteX46" fmla="*/ 7430 w 9753"/>
                <a:gd name="connsiteY46" fmla="*/ 1662 h 10000"/>
                <a:gd name="connsiteX47" fmla="*/ 7408 w 9753"/>
                <a:gd name="connsiteY47" fmla="*/ 2122 h 10000"/>
                <a:gd name="connsiteX48" fmla="*/ 7160 w 9753"/>
                <a:gd name="connsiteY48" fmla="*/ 2033 h 10000"/>
                <a:gd name="connsiteX49" fmla="*/ 7046 w 9753"/>
                <a:gd name="connsiteY49" fmla="*/ 1586 h 10000"/>
                <a:gd name="connsiteX50" fmla="*/ 6818 w 9753"/>
                <a:gd name="connsiteY50" fmla="*/ 1478 h 10000"/>
                <a:gd name="connsiteX51" fmla="*/ 6878 w 9753"/>
                <a:gd name="connsiteY51" fmla="*/ 913 h 10000"/>
                <a:gd name="connsiteX52" fmla="*/ 6057 w 9753"/>
                <a:gd name="connsiteY52" fmla="*/ 0 h 10000"/>
                <a:gd name="connsiteX53" fmla="*/ 5587 w 9753"/>
                <a:gd name="connsiteY53" fmla="*/ 598 h 10000"/>
                <a:gd name="connsiteX54" fmla="*/ 5612 w 9753"/>
                <a:gd name="connsiteY54" fmla="*/ 944 h 10000"/>
                <a:gd name="connsiteX55" fmla="*/ 5587 w 9753"/>
                <a:gd name="connsiteY55" fmla="*/ 1586 h 10000"/>
                <a:gd name="connsiteX56" fmla="*/ 6124 w 9753"/>
                <a:gd name="connsiteY56" fmla="*/ 1989 h 10000"/>
                <a:gd name="connsiteX57" fmla="*/ 6101 w 9753"/>
                <a:gd name="connsiteY57" fmla="*/ 2216 h 10000"/>
                <a:gd name="connsiteX58" fmla="*/ 6278 w 9753"/>
                <a:gd name="connsiteY58" fmla="*/ 2480 h 10000"/>
                <a:gd name="connsiteX59" fmla="*/ 6243 w 9753"/>
                <a:gd name="connsiteY59" fmla="*/ 2814 h 10000"/>
                <a:gd name="connsiteX60" fmla="*/ 5970 w 9753"/>
                <a:gd name="connsiteY60" fmla="*/ 3335 h 10000"/>
                <a:gd name="connsiteX61" fmla="*/ 6091 w 9753"/>
                <a:gd name="connsiteY61" fmla="*/ 3959 h 10000"/>
                <a:gd name="connsiteX62" fmla="*/ 5716 w 9753"/>
                <a:gd name="connsiteY62" fmla="*/ 3739 h 10000"/>
                <a:gd name="connsiteX63" fmla="*/ 5704 w 9753"/>
                <a:gd name="connsiteY63" fmla="*/ 3241 h 10000"/>
                <a:gd name="connsiteX64" fmla="*/ 5869 w 9753"/>
                <a:gd name="connsiteY64" fmla="*/ 2738 h 10000"/>
                <a:gd name="connsiteX65" fmla="*/ 5750 w 9753"/>
                <a:gd name="connsiteY65" fmla="*/ 1989 h 10000"/>
                <a:gd name="connsiteX66" fmla="*/ 5482 w 9753"/>
                <a:gd name="connsiteY66" fmla="*/ 1901 h 10000"/>
                <a:gd name="connsiteX67" fmla="*/ 5398 w 9753"/>
                <a:gd name="connsiteY67" fmla="*/ 1586 h 10000"/>
                <a:gd name="connsiteX68" fmla="*/ 5093 w 9753"/>
                <a:gd name="connsiteY68" fmla="*/ 1750 h 10000"/>
                <a:gd name="connsiteX69" fmla="*/ 4964 w 9753"/>
                <a:gd name="connsiteY69" fmla="*/ 2707 h 10000"/>
                <a:gd name="connsiteX70" fmla="*/ 5294 w 9753"/>
                <a:gd name="connsiteY70" fmla="*/ 3109 h 10000"/>
                <a:gd name="connsiteX71" fmla="*/ 4786 w 9753"/>
                <a:gd name="connsiteY71" fmla="*/ 3437 h 10000"/>
                <a:gd name="connsiteX72" fmla="*/ 3675 w 9753"/>
                <a:gd name="connsiteY72" fmla="*/ 2882 h 10000"/>
                <a:gd name="connsiteX73" fmla="*/ 3453 w 9753"/>
                <a:gd name="connsiteY73" fmla="*/ 2435 h 10000"/>
                <a:gd name="connsiteX74" fmla="*/ 3073 w 9753"/>
                <a:gd name="connsiteY74" fmla="*/ 2619 h 10000"/>
                <a:gd name="connsiteX75" fmla="*/ 3403 w 9753"/>
                <a:gd name="connsiteY75" fmla="*/ 2882 h 10000"/>
                <a:gd name="connsiteX76" fmla="*/ 3090 w 9753"/>
                <a:gd name="connsiteY76" fmla="*/ 2933 h 10000"/>
                <a:gd name="connsiteX77" fmla="*/ 2789 w 9753"/>
                <a:gd name="connsiteY77" fmla="*/ 2662 h 10000"/>
                <a:gd name="connsiteX78" fmla="*/ 2550 w 9753"/>
                <a:gd name="connsiteY78" fmla="*/ 2738 h 10000"/>
                <a:gd name="connsiteX79" fmla="*/ 2900 w 9753"/>
                <a:gd name="connsiteY79" fmla="*/ 3335 h 10000"/>
                <a:gd name="connsiteX80" fmla="*/ 2886 w 9753"/>
                <a:gd name="connsiteY80" fmla="*/ 4054 h 10000"/>
                <a:gd name="connsiteX81" fmla="*/ 2651 w 9753"/>
                <a:gd name="connsiteY81" fmla="*/ 4096 h 10000"/>
                <a:gd name="connsiteX82" fmla="*/ 2687 w 9753"/>
                <a:gd name="connsiteY82" fmla="*/ 3468 h 10000"/>
                <a:gd name="connsiteX83" fmla="*/ 2116 w 9753"/>
                <a:gd name="connsiteY83" fmla="*/ 3020 h 10000"/>
                <a:gd name="connsiteX84" fmla="*/ 1993 w 9753"/>
                <a:gd name="connsiteY84" fmla="*/ 3153 h 10000"/>
                <a:gd name="connsiteX85" fmla="*/ 1699 w 9753"/>
                <a:gd name="connsiteY85" fmla="*/ 3066 h 10000"/>
                <a:gd name="connsiteX86" fmla="*/ 1034 w 9753"/>
                <a:gd name="connsiteY86" fmla="*/ 2977 h 10000"/>
                <a:gd name="connsiteX87" fmla="*/ 987 w 9753"/>
                <a:gd name="connsiteY87" fmla="*/ 2814 h 10000"/>
                <a:gd name="connsiteX88" fmla="*/ 1346 w 9753"/>
                <a:gd name="connsiteY88" fmla="*/ 2662 h 10000"/>
                <a:gd name="connsiteX89" fmla="*/ 1177 w 9753"/>
                <a:gd name="connsiteY89" fmla="*/ 2076 h 10000"/>
                <a:gd name="connsiteX90" fmla="*/ 965 w 9753"/>
                <a:gd name="connsiteY90" fmla="*/ 1989 h 10000"/>
                <a:gd name="connsiteX91" fmla="*/ 187 w 9753"/>
                <a:gd name="connsiteY91" fmla="*/ 1448 h 10000"/>
                <a:gd name="connsiteX92" fmla="*/ 200 w 9753"/>
                <a:gd name="connsiteY92" fmla="*/ 1551 h 10000"/>
                <a:gd name="connsiteX93" fmla="*/ 403 w 9753"/>
                <a:gd name="connsiteY93" fmla="*/ 2194 h 10000"/>
                <a:gd name="connsiteX94" fmla="*/ 350 w 9753"/>
                <a:gd name="connsiteY94" fmla="*/ 2303 h 10000"/>
                <a:gd name="connsiteX95" fmla="*/ 297 w 9753"/>
                <a:gd name="connsiteY95" fmla="*/ 2381 h 10000"/>
                <a:gd name="connsiteX96" fmla="*/ 341 w 9753"/>
                <a:gd name="connsiteY96" fmla="*/ 2029 h 10000"/>
                <a:gd name="connsiteX97" fmla="*/ 326 w 9753"/>
                <a:gd name="connsiteY97" fmla="*/ 2177 h 10000"/>
                <a:gd name="connsiteX98" fmla="*/ 277 w 9753"/>
                <a:gd name="connsiteY98" fmla="*/ 1918 h 10000"/>
                <a:gd name="connsiteX99" fmla="*/ 251 w 9753"/>
                <a:gd name="connsiteY99" fmla="*/ 2047 h 10000"/>
                <a:gd name="connsiteX100" fmla="*/ 249 w 9753"/>
                <a:gd name="connsiteY100" fmla="*/ 2116 h 10000"/>
                <a:gd name="connsiteX101" fmla="*/ 173 w 9753"/>
                <a:gd name="connsiteY101" fmla="*/ 2312 h 10000"/>
                <a:gd name="connsiteX102" fmla="*/ 190 w 9753"/>
                <a:gd name="connsiteY102" fmla="*/ 2108 h 10000"/>
                <a:gd name="connsiteX103" fmla="*/ 227 w 9753"/>
                <a:gd name="connsiteY103" fmla="*/ 2178 h 10000"/>
                <a:gd name="connsiteX104" fmla="*/ 167 w 9753"/>
                <a:gd name="connsiteY104" fmla="*/ 2086 h 10000"/>
                <a:gd name="connsiteX105" fmla="*/ 182 w 9753"/>
                <a:gd name="connsiteY105" fmla="*/ 2184 h 10000"/>
                <a:gd name="connsiteX106" fmla="*/ 183 w 9753"/>
                <a:gd name="connsiteY106" fmla="*/ 1954 h 10000"/>
                <a:gd name="connsiteX107" fmla="*/ 198 w 9753"/>
                <a:gd name="connsiteY107" fmla="*/ 2014 h 10000"/>
                <a:gd name="connsiteX108" fmla="*/ 107 w 9753"/>
                <a:gd name="connsiteY108" fmla="*/ 2341 h 10000"/>
                <a:gd name="connsiteX109" fmla="*/ 146 w 9753"/>
                <a:gd name="connsiteY109" fmla="*/ 2484 h 10000"/>
                <a:gd name="connsiteX110" fmla="*/ 115 w 9753"/>
                <a:gd name="connsiteY110"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65 w 10000"/>
                <a:gd name="connsiteY4" fmla="*/ 3565 h 10000"/>
                <a:gd name="connsiteX5" fmla="*/ 440 w 10000"/>
                <a:gd name="connsiteY5" fmla="*/ 3911 h 10000"/>
                <a:gd name="connsiteX6" fmla="*/ 566 w 10000"/>
                <a:gd name="connsiteY6" fmla="*/ 4468 h 10000"/>
                <a:gd name="connsiteX7" fmla="*/ 1184 w 10000"/>
                <a:gd name="connsiteY7" fmla="*/ 6185 h 10000"/>
                <a:gd name="connsiteX8" fmla="*/ 1241 w 10000"/>
                <a:gd name="connsiteY8" fmla="*/ 7151 h 10000"/>
                <a:gd name="connsiteX9" fmla="*/ 1276 w 10000"/>
                <a:gd name="connsiteY9" fmla="*/ 7607 h 10000"/>
                <a:gd name="connsiteX10" fmla="*/ 1626 w 10000"/>
                <a:gd name="connsiteY10" fmla="*/ 8245 h 10000"/>
                <a:gd name="connsiteX11" fmla="*/ 3086 w 10000"/>
                <a:gd name="connsiteY11" fmla="*/ 9165 h 10000"/>
                <a:gd name="connsiteX12" fmla="*/ 3092 w 10000"/>
                <a:gd name="connsiteY12" fmla="*/ 9936 h 10000"/>
                <a:gd name="connsiteX13" fmla="*/ 4331 w 10000"/>
                <a:gd name="connsiteY13" fmla="*/ 10000 h 10000"/>
                <a:gd name="connsiteX14" fmla="*/ 6823 w 10000"/>
                <a:gd name="connsiteY14" fmla="*/ 9641 h 10000"/>
                <a:gd name="connsiteX15" fmla="*/ 7341 w 10000"/>
                <a:gd name="connsiteY15" fmla="*/ 7621 h 10000"/>
                <a:gd name="connsiteX16" fmla="*/ 7934 w 10000"/>
                <a:gd name="connsiteY16" fmla="*/ 7118 h 10000"/>
                <a:gd name="connsiteX17" fmla="*/ 7706 w 10000"/>
                <a:gd name="connsiteY17" fmla="*/ 6759 h 10000"/>
                <a:gd name="connsiteX18" fmla="*/ 7462 w 10000"/>
                <a:gd name="connsiteY18" fmla="*/ 6665 h 10000"/>
                <a:gd name="connsiteX19" fmla="*/ 7462 w 10000"/>
                <a:gd name="connsiteY19" fmla="*/ 6445 h 10000"/>
                <a:gd name="connsiteX20" fmla="*/ 7934 w 10000"/>
                <a:gd name="connsiteY20" fmla="*/ 6621 h 10000"/>
                <a:gd name="connsiteX21" fmla="*/ 8617 w 10000"/>
                <a:gd name="connsiteY21" fmla="*/ 6130 h 10000"/>
                <a:gd name="connsiteX22" fmla="*/ 8801 w 10000"/>
                <a:gd name="connsiteY22" fmla="*/ 5230 h 10000"/>
                <a:gd name="connsiteX23" fmla="*/ 8197 w 10000"/>
                <a:gd name="connsiteY23" fmla="*/ 5054 h 10000"/>
                <a:gd name="connsiteX24" fmla="*/ 7837 w 10000"/>
                <a:gd name="connsiteY24" fmla="*/ 4827 h 10000"/>
                <a:gd name="connsiteX25" fmla="*/ 7951 w 10000"/>
                <a:gd name="connsiteY25" fmla="*/ 4606 h 10000"/>
                <a:gd name="connsiteX26" fmla="*/ 8316 w 10000"/>
                <a:gd name="connsiteY26" fmla="*/ 4947 h 10000"/>
                <a:gd name="connsiteX27" fmla="*/ 8801 w 10000"/>
                <a:gd name="connsiteY27" fmla="*/ 4903 h 10000"/>
                <a:gd name="connsiteX28" fmla="*/ 9016 w 10000"/>
                <a:gd name="connsiteY28" fmla="*/ 3959 h 10000"/>
                <a:gd name="connsiteX29" fmla="*/ 9209 w 10000"/>
                <a:gd name="connsiteY29" fmla="*/ 4054 h 10000"/>
                <a:gd name="connsiteX30" fmla="*/ 9269 w 10000"/>
                <a:gd name="connsiteY30" fmla="*/ 3827 h 10000"/>
                <a:gd name="connsiteX31" fmla="*/ 9511 w 10000"/>
                <a:gd name="connsiteY31" fmla="*/ 3600 h 10000"/>
                <a:gd name="connsiteX32" fmla="*/ 9511 w 10000"/>
                <a:gd name="connsiteY32" fmla="*/ 3870 h 10000"/>
                <a:gd name="connsiteX33" fmla="*/ 9664 w 10000"/>
                <a:gd name="connsiteY33" fmla="*/ 3870 h 10000"/>
                <a:gd name="connsiteX34" fmla="*/ 10000 w 10000"/>
                <a:gd name="connsiteY34" fmla="*/ 3198 h 10000"/>
                <a:gd name="connsiteX35" fmla="*/ 10000 w 10000"/>
                <a:gd name="connsiteY35" fmla="*/ 2738 h 10000"/>
                <a:gd name="connsiteX36" fmla="*/ 9691 w 10000"/>
                <a:gd name="connsiteY36" fmla="*/ 2392 h 10000"/>
                <a:gd name="connsiteX37" fmla="*/ 9511 w 10000"/>
                <a:gd name="connsiteY37" fmla="*/ 1315 h 10000"/>
                <a:gd name="connsiteX38" fmla="*/ 9112 w 10000"/>
                <a:gd name="connsiteY38" fmla="*/ 1088 h 10000"/>
                <a:gd name="connsiteX39" fmla="*/ 8485 w 10000"/>
                <a:gd name="connsiteY39" fmla="*/ 1315 h 10000"/>
                <a:gd name="connsiteX40" fmla="*/ 8617 w 10000"/>
                <a:gd name="connsiteY40" fmla="*/ 2662 h 10000"/>
                <a:gd name="connsiteX41" fmla="*/ 8513 w 10000"/>
                <a:gd name="connsiteY41" fmla="*/ 2933 h 10000"/>
                <a:gd name="connsiteX42" fmla="*/ 8513 w 10000"/>
                <a:gd name="connsiteY42" fmla="*/ 3241 h 10000"/>
                <a:gd name="connsiteX43" fmla="*/ 8343 w 10000"/>
                <a:gd name="connsiteY43" fmla="*/ 3335 h 10000"/>
                <a:gd name="connsiteX44" fmla="*/ 8089 w 10000"/>
                <a:gd name="connsiteY44" fmla="*/ 2814 h 10000"/>
                <a:gd name="connsiteX45" fmla="*/ 8112 w 10000"/>
                <a:gd name="connsiteY45" fmla="*/ 2259 h 10000"/>
                <a:gd name="connsiteX46" fmla="*/ 7618 w 10000"/>
                <a:gd name="connsiteY46" fmla="*/ 1662 h 10000"/>
                <a:gd name="connsiteX47" fmla="*/ 7596 w 10000"/>
                <a:gd name="connsiteY47" fmla="*/ 2122 h 10000"/>
                <a:gd name="connsiteX48" fmla="*/ 7341 w 10000"/>
                <a:gd name="connsiteY48" fmla="*/ 2033 h 10000"/>
                <a:gd name="connsiteX49" fmla="*/ 7224 w 10000"/>
                <a:gd name="connsiteY49" fmla="*/ 1586 h 10000"/>
                <a:gd name="connsiteX50" fmla="*/ 6991 w 10000"/>
                <a:gd name="connsiteY50" fmla="*/ 1478 h 10000"/>
                <a:gd name="connsiteX51" fmla="*/ 7052 w 10000"/>
                <a:gd name="connsiteY51" fmla="*/ 913 h 10000"/>
                <a:gd name="connsiteX52" fmla="*/ 6210 w 10000"/>
                <a:gd name="connsiteY52" fmla="*/ 0 h 10000"/>
                <a:gd name="connsiteX53" fmla="*/ 5728 w 10000"/>
                <a:gd name="connsiteY53" fmla="*/ 598 h 10000"/>
                <a:gd name="connsiteX54" fmla="*/ 5754 w 10000"/>
                <a:gd name="connsiteY54" fmla="*/ 944 h 10000"/>
                <a:gd name="connsiteX55" fmla="*/ 5728 w 10000"/>
                <a:gd name="connsiteY55" fmla="*/ 1586 h 10000"/>
                <a:gd name="connsiteX56" fmla="*/ 6279 w 10000"/>
                <a:gd name="connsiteY56" fmla="*/ 1989 h 10000"/>
                <a:gd name="connsiteX57" fmla="*/ 6256 w 10000"/>
                <a:gd name="connsiteY57" fmla="*/ 2216 h 10000"/>
                <a:gd name="connsiteX58" fmla="*/ 6437 w 10000"/>
                <a:gd name="connsiteY58" fmla="*/ 2480 h 10000"/>
                <a:gd name="connsiteX59" fmla="*/ 6401 w 10000"/>
                <a:gd name="connsiteY59" fmla="*/ 2814 h 10000"/>
                <a:gd name="connsiteX60" fmla="*/ 6121 w 10000"/>
                <a:gd name="connsiteY60" fmla="*/ 3335 h 10000"/>
                <a:gd name="connsiteX61" fmla="*/ 6245 w 10000"/>
                <a:gd name="connsiteY61" fmla="*/ 3959 h 10000"/>
                <a:gd name="connsiteX62" fmla="*/ 5861 w 10000"/>
                <a:gd name="connsiteY62" fmla="*/ 3739 h 10000"/>
                <a:gd name="connsiteX63" fmla="*/ 5848 w 10000"/>
                <a:gd name="connsiteY63" fmla="*/ 3241 h 10000"/>
                <a:gd name="connsiteX64" fmla="*/ 6018 w 10000"/>
                <a:gd name="connsiteY64" fmla="*/ 2738 h 10000"/>
                <a:gd name="connsiteX65" fmla="*/ 5896 w 10000"/>
                <a:gd name="connsiteY65" fmla="*/ 1989 h 10000"/>
                <a:gd name="connsiteX66" fmla="*/ 5621 w 10000"/>
                <a:gd name="connsiteY66" fmla="*/ 1901 h 10000"/>
                <a:gd name="connsiteX67" fmla="*/ 5535 w 10000"/>
                <a:gd name="connsiteY67" fmla="*/ 1586 h 10000"/>
                <a:gd name="connsiteX68" fmla="*/ 5222 w 10000"/>
                <a:gd name="connsiteY68" fmla="*/ 1750 h 10000"/>
                <a:gd name="connsiteX69" fmla="*/ 5090 w 10000"/>
                <a:gd name="connsiteY69" fmla="*/ 2707 h 10000"/>
                <a:gd name="connsiteX70" fmla="*/ 5428 w 10000"/>
                <a:gd name="connsiteY70" fmla="*/ 3109 h 10000"/>
                <a:gd name="connsiteX71" fmla="*/ 4907 w 10000"/>
                <a:gd name="connsiteY71" fmla="*/ 3437 h 10000"/>
                <a:gd name="connsiteX72" fmla="*/ 3768 w 10000"/>
                <a:gd name="connsiteY72" fmla="*/ 2882 h 10000"/>
                <a:gd name="connsiteX73" fmla="*/ 3540 w 10000"/>
                <a:gd name="connsiteY73" fmla="*/ 2435 h 10000"/>
                <a:gd name="connsiteX74" fmla="*/ 3151 w 10000"/>
                <a:gd name="connsiteY74" fmla="*/ 2619 h 10000"/>
                <a:gd name="connsiteX75" fmla="*/ 3489 w 10000"/>
                <a:gd name="connsiteY75" fmla="*/ 2882 h 10000"/>
                <a:gd name="connsiteX76" fmla="*/ 3168 w 10000"/>
                <a:gd name="connsiteY76" fmla="*/ 2933 h 10000"/>
                <a:gd name="connsiteX77" fmla="*/ 2860 w 10000"/>
                <a:gd name="connsiteY77" fmla="*/ 2662 h 10000"/>
                <a:gd name="connsiteX78" fmla="*/ 2615 w 10000"/>
                <a:gd name="connsiteY78" fmla="*/ 2738 h 10000"/>
                <a:gd name="connsiteX79" fmla="*/ 2973 w 10000"/>
                <a:gd name="connsiteY79" fmla="*/ 3335 h 10000"/>
                <a:gd name="connsiteX80" fmla="*/ 2959 w 10000"/>
                <a:gd name="connsiteY80" fmla="*/ 4054 h 10000"/>
                <a:gd name="connsiteX81" fmla="*/ 2718 w 10000"/>
                <a:gd name="connsiteY81" fmla="*/ 4096 h 10000"/>
                <a:gd name="connsiteX82" fmla="*/ 2755 w 10000"/>
                <a:gd name="connsiteY82" fmla="*/ 3468 h 10000"/>
                <a:gd name="connsiteX83" fmla="*/ 2170 w 10000"/>
                <a:gd name="connsiteY83" fmla="*/ 3020 h 10000"/>
                <a:gd name="connsiteX84" fmla="*/ 2043 w 10000"/>
                <a:gd name="connsiteY84" fmla="*/ 3153 h 10000"/>
                <a:gd name="connsiteX85" fmla="*/ 1742 w 10000"/>
                <a:gd name="connsiteY85" fmla="*/ 3066 h 10000"/>
                <a:gd name="connsiteX86" fmla="*/ 1060 w 10000"/>
                <a:gd name="connsiteY86" fmla="*/ 2977 h 10000"/>
                <a:gd name="connsiteX87" fmla="*/ 1012 w 10000"/>
                <a:gd name="connsiteY87" fmla="*/ 2814 h 10000"/>
                <a:gd name="connsiteX88" fmla="*/ 1380 w 10000"/>
                <a:gd name="connsiteY88" fmla="*/ 2662 h 10000"/>
                <a:gd name="connsiteX89" fmla="*/ 1207 w 10000"/>
                <a:gd name="connsiteY89" fmla="*/ 2076 h 10000"/>
                <a:gd name="connsiteX90" fmla="*/ 989 w 10000"/>
                <a:gd name="connsiteY90" fmla="*/ 1989 h 10000"/>
                <a:gd name="connsiteX91" fmla="*/ 350 w 10000"/>
                <a:gd name="connsiteY91" fmla="*/ 1701 h 10000"/>
                <a:gd name="connsiteX92" fmla="*/ 205 w 10000"/>
                <a:gd name="connsiteY92" fmla="*/ 1551 h 10000"/>
                <a:gd name="connsiteX93" fmla="*/ 413 w 10000"/>
                <a:gd name="connsiteY93" fmla="*/ 2194 h 10000"/>
                <a:gd name="connsiteX94" fmla="*/ 359 w 10000"/>
                <a:gd name="connsiteY94" fmla="*/ 2303 h 10000"/>
                <a:gd name="connsiteX95" fmla="*/ 305 w 10000"/>
                <a:gd name="connsiteY95" fmla="*/ 2381 h 10000"/>
                <a:gd name="connsiteX96" fmla="*/ 350 w 10000"/>
                <a:gd name="connsiteY96" fmla="*/ 2029 h 10000"/>
                <a:gd name="connsiteX97" fmla="*/ 334 w 10000"/>
                <a:gd name="connsiteY97" fmla="*/ 2177 h 10000"/>
                <a:gd name="connsiteX98" fmla="*/ 284 w 10000"/>
                <a:gd name="connsiteY98" fmla="*/ 1918 h 10000"/>
                <a:gd name="connsiteX99" fmla="*/ 257 w 10000"/>
                <a:gd name="connsiteY99" fmla="*/ 2047 h 10000"/>
                <a:gd name="connsiteX100" fmla="*/ 255 w 10000"/>
                <a:gd name="connsiteY100" fmla="*/ 2116 h 10000"/>
                <a:gd name="connsiteX101" fmla="*/ 177 w 10000"/>
                <a:gd name="connsiteY101" fmla="*/ 2312 h 10000"/>
                <a:gd name="connsiteX102" fmla="*/ 195 w 10000"/>
                <a:gd name="connsiteY102" fmla="*/ 2108 h 10000"/>
                <a:gd name="connsiteX103" fmla="*/ 233 w 10000"/>
                <a:gd name="connsiteY103" fmla="*/ 2178 h 10000"/>
                <a:gd name="connsiteX104" fmla="*/ 171 w 10000"/>
                <a:gd name="connsiteY104" fmla="*/ 2086 h 10000"/>
                <a:gd name="connsiteX105" fmla="*/ 187 w 10000"/>
                <a:gd name="connsiteY105" fmla="*/ 2184 h 10000"/>
                <a:gd name="connsiteX106" fmla="*/ 188 w 10000"/>
                <a:gd name="connsiteY106" fmla="*/ 1954 h 10000"/>
                <a:gd name="connsiteX107" fmla="*/ 203 w 10000"/>
                <a:gd name="connsiteY107" fmla="*/ 2014 h 10000"/>
                <a:gd name="connsiteX108" fmla="*/ 110 w 10000"/>
                <a:gd name="connsiteY108" fmla="*/ 2341 h 10000"/>
                <a:gd name="connsiteX109" fmla="*/ 150 w 10000"/>
                <a:gd name="connsiteY109" fmla="*/ 2484 h 10000"/>
                <a:gd name="connsiteX110" fmla="*/ 118 w 10000"/>
                <a:gd name="connsiteY110"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65 w 10000"/>
                <a:gd name="connsiteY4" fmla="*/ 3565 h 10000"/>
                <a:gd name="connsiteX5" fmla="*/ 440 w 10000"/>
                <a:gd name="connsiteY5" fmla="*/ 3911 h 10000"/>
                <a:gd name="connsiteX6" fmla="*/ 566 w 10000"/>
                <a:gd name="connsiteY6" fmla="*/ 4468 h 10000"/>
                <a:gd name="connsiteX7" fmla="*/ 1184 w 10000"/>
                <a:gd name="connsiteY7" fmla="*/ 6185 h 10000"/>
                <a:gd name="connsiteX8" fmla="*/ 1241 w 10000"/>
                <a:gd name="connsiteY8" fmla="*/ 7151 h 10000"/>
                <a:gd name="connsiteX9" fmla="*/ 1276 w 10000"/>
                <a:gd name="connsiteY9" fmla="*/ 7607 h 10000"/>
                <a:gd name="connsiteX10" fmla="*/ 1626 w 10000"/>
                <a:gd name="connsiteY10" fmla="*/ 8245 h 10000"/>
                <a:gd name="connsiteX11" fmla="*/ 3086 w 10000"/>
                <a:gd name="connsiteY11" fmla="*/ 9165 h 10000"/>
                <a:gd name="connsiteX12" fmla="*/ 3092 w 10000"/>
                <a:gd name="connsiteY12" fmla="*/ 9936 h 10000"/>
                <a:gd name="connsiteX13" fmla="*/ 4331 w 10000"/>
                <a:gd name="connsiteY13" fmla="*/ 10000 h 10000"/>
                <a:gd name="connsiteX14" fmla="*/ 6823 w 10000"/>
                <a:gd name="connsiteY14" fmla="*/ 9641 h 10000"/>
                <a:gd name="connsiteX15" fmla="*/ 7341 w 10000"/>
                <a:gd name="connsiteY15" fmla="*/ 7621 h 10000"/>
                <a:gd name="connsiteX16" fmla="*/ 7934 w 10000"/>
                <a:gd name="connsiteY16" fmla="*/ 7118 h 10000"/>
                <a:gd name="connsiteX17" fmla="*/ 7706 w 10000"/>
                <a:gd name="connsiteY17" fmla="*/ 6759 h 10000"/>
                <a:gd name="connsiteX18" fmla="*/ 7462 w 10000"/>
                <a:gd name="connsiteY18" fmla="*/ 6665 h 10000"/>
                <a:gd name="connsiteX19" fmla="*/ 7462 w 10000"/>
                <a:gd name="connsiteY19" fmla="*/ 6445 h 10000"/>
                <a:gd name="connsiteX20" fmla="*/ 7934 w 10000"/>
                <a:gd name="connsiteY20" fmla="*/ 6621 h 10000"/>
                <a:gd name="connsiteX21" fmla="*/ 8617 w 10000"/>
                <a:gd name="connsiteY21" fmla="*/ 6130 h 10000"/>
                <a:gd name="connsiteX22" fmla="*/ 8801 w 10000"/>
                <a:gd name="connsiteY22" fmla="*/ 5230 h 10000"/>
                <a:gd name="connsiteX23" fmla="*/ 8197 w 10000"/>
                <a:gd name="connsiteY23" fmla="*/ 5054 h 10000"/>
                <a:gd name="connsiteX24" fmla="*/ 7837 w 10000"/>
                <a:gd name="connsiteY24" fmla="*/ 4827 h 10000"/>
                <a:gd name="connsiteX25" fmla="*/ 7951 w 10000"/>
                <a:gd name="connsiteY25" fmla="*/ 4606 h 10000"/>
                <a:gd name="connsiteX26" fmla="*/ 8316 w 10000"/>
                <a:gd name="connsiteY26" fmla="*/ 4947 h 10000"/>
                <a:gd name="connsiteX27" fmla="*/ 8801 w 10000"/>
                <a:gd name="connsiteY27" fmla="*/ 4903 h 10000"/>
                <a:gd name="connsiteX28" fmla="*/ 9016 w 10000"/>
                <a:gd name="connsiteY28" fmla="*/ 3959 h 10000"/>
                <a:gd name="connsiteX29" fmla="*/ 9209 w 10000"/>
                <a:gd name="connsiteY29" fmla="*/ 4054 h 10000"/>
                <a:gd name="connsiteX30" fmla="*/ 9269 w 10000"/>
                <a:gd name="connsiteY30" fmla="*/ 3827 h 10000"/>
                <a:gd name="connsiteX31" fmla="*/ 9511 w 10000"/>
                <a:gd name="connsiteY31" fmla="*/ 3600 h 10000"/>
                <a:gd name="connsiteX32" fmla="*/ 9511 w 10000"/>
                <a:gd name="connsiteY32" fmla="*/ 3870 h 10000"/>
                <a:gd name="connsiteX33" fmla="*/ 9664 w 10000"/>
                <a:gd name="connsiteY33" fmla="*/ 3870 h 10000"/>
                <a:gd name="connsiteX34" fmla="*/ 10000 w 10000"/>
                <a:gd name="connsiteY34" fmla="*/ 3198 h 10000"/>
                <a:gd name="connsiteX35" fmla="*/ 10000 w 10000"/>
                <a:gd name="connsiteY35" fmla="*/ 2738 h 10000"/>
                <a:gd name="connsiteX36" fmla="*/ 9691 w 10000"/>
                <a:gd name="connsiteY36" fmla="*/ 2392 h 10000"/>
                <a:gd name="connsiteX37" fmla="*/ 9511 w 10000"/>
                <a:gd name="connsiteY37" fmla="*/ 1315 h 10000"/>
                <a:gd name="connsiteX38" fmla="*/ 9112 w 10000"/>
                <a:gd name="connsiteY38" fmla="*/ 1088 h 10000"/>
                <a:gd name="connsiteX39" fmla="*/ 8485 w 10000"/>
                <a:gd name="connsiteY39" fmla="*/ 1315 h 10000"/>
                <a:gd name="connsiteX40" fmla="*/ 8617 w 10000"/>
                <a:gd name="connsiteY40" fmla="*/ 2662 h 10000"/>
                <a:gd name="connsiteX41" fmla="*/ 8513 w 10000"/>
                <a:gd name="connsiteY41" fmla="*/ 2933 h 10000"/>
                <a:gd name="connsiteX42" fmla="*/ 8513 w 10000"/>
                <a:gd name="connsiteY42" fmla="*/ 3241 h 10000"/>
                <a:gd name="connsiteX43" fmla="*/ 8343 w 10000"/>
                <a:gd name="connsiteY43" fmla="*/ 3335 h 10000"/>
                <a:gd name="connsiteX44" fmla="*/ 8089 w 10000"/>
                <a:gd name="connsiteY44" fmla="*/ 2814 h 10000"/>
                <a:gd name="connsiteX45" fmla="*/ 8112 w 10000"/>
                <a:gd name="connsiteY45" fmla="*/ 2259 h 10000"/>
                <a:gd name="connsiteX46" fmla="*/ 7618 w 10000"/>
                <a:gd name="connsiteY46" fmla="*/ 1662 h 10000"/>
                <a:gd name="connsiteX47" fmla="*/ 7596 w 10000"/>
                <a:gd name="connsiteY47" fmla="*/ 2122 h 10000"/>
                <a:gd name="connsiteX48" fmla="*/ 7341 w 10000"/>
                <a:gd name="connsiteY48" fmla="*/ 2033 h 10000"/>
                <a:gd name="connsiteX49" fmla="*/ 7224 w 10000"/>
                <a:gd name="connsiteY49" fmla="*/ 1586 h 10000"/>
                <a:gd name="connsiteX50" fmla="*/ 6991 w 10000"/>
                <a:gd name="connsiteY50" fmla="*/ 1478 h 10000"/>
                <a:gd name="connsiteX51" fmla="*/ 7052 w 10000"/>
                <a:gd name="connsiteY51" fmla="*/ 913 h 10000"/>
                <a:gd name="connsiteX52" fmla="*/ 6210 w 10000"/>
                <a:gd name="connsiteY52" fmla="*/ 0 h 10000"/>
                <a:gd name="connsiteX53" fmla="*/ 5728 w 10000"/>
                <a:gd name="connsiteY53" fmla="*/ 598 h 10000"/>
                <a:gd name="connsiteX54" fmla="*/ 5754 w 10000"/>
                <a:gd name="connsiteY54" fmla="*/ 944 h 10000"/>
                <a:gd name="connsiteX55" fmla="*/ 5728 w 10000"/>
                <a:gd name="connsiteY55" fmla="*/ 1586 h 10000"/>
                <a:gd name="connsiteX56" fmla="*/ 6279 w 10000"/>
                <a:gd name="connsiteY56" fmla="*/ 1989 h 10000"/>
                <a:gd name="connsiteX57" fmla="*/ 6256 w 10000"/>
                <a:gd name="connsiteY57" fmla="*/ 2216 h 10000"/>
                <a:gd name="connsiteX58" fmla="*/ 6437 w 10000"/>
                <a:gd name="connsiteY58" fmla="*/ 2480 h 10000"/>
                <a:gd name="connsiteX59" fmla="*/ 6401 w 10000"/>
                <a:gd name="connsiteY59" fmla="*/ 2814 h 10000"/>
                <a:gd name="connsiteX60" fmla="*/ 6121 w 10000"/>
                <a:gd name="connsiteY60" fmla="*/ 3335 h 10000"/>
                <a:gd name="connsiteX61" fmla="*/ 6245 w 10000"/>
                <a:gd name="connsiteY61" fmla="*/ 3959 h 10000"/>
                <a:gd name="connsiteX62" fmla="*/ 5861 w 10000"/>
                <a:gd name="connsiteY62" fmla="*/ 3739 h 10000"/>
                <a:gd name="connsiteX63" fmla="*/ 5848 w 10000"/>
                <a:gd name="connsiteY63" fmla="*/ 3241 h 10000"/>
                <a:gd name="connsiteX64" fmla="*/ 6018 w 10000"/>
                <a:gd name="connsiteY64" fmla="*/ 2738 h 10000"/>
                <a:gd name="connsiteX65" fmla="*/ 5896 w 10000"/>
                <a:gd name="connsiteY65" fmla="*/ 1989 h 10000"/>
                <a:gd name="connsiteX66" fmla="*/ 5621 w 10000"/>
                <a:gd name="connsiteY66" fmla="*/ 1901 h 10000"/>
                <a:gd name="connsiteX67" fmla="*/ 5535 w 10000"/>
                <a:gd name="connsiteY67" fmla="*/ 1586 h 10000"/>
                <a:gd name="connsiteX68" fmla="*/ 5222 w 10000"/>
                <a:gd name="connsiteY68" fmla="*/ 1750 h 10000"/>
                <a:gd name="connsiteX69" fmla="*/ 5090 w 10000"/>
                <a:gd name="connsiteY69" fmla="*/ 2707 h 10000"/>
                <a:gd name="connsiteX70" fmla="*/ 5428 w 10000"/>
                <a:gd name="connsiteY70" fmla="*/ 3109 h 10000"/>
                <a:gd name="connsiteX71" fmla="*/ 4907 w 10000"/>
                <a:gd name="connsiteY71" fmla="*/ 3437 h 10000"/>
                <a:gd name="connsiteX72" fmla="*/ 3768 w 10000"/>
                <a:gd name="connsiteY72" fmla="*/ 2882 h 10000"/>
                <a:gd name="connsiteX73" fmla="*/ 3540 w 10000"/>
                <a:gd name="connsiteY73" fmla="*/ 2435 h 10000"/>
                <a:gd name="connsiteX74" fmla="*/ 3151 w 10000"/>
                <a:gd name="connsiteY74" fmla="*/ 2619 h 10000"/>
                <a:gd name="connsiteX75" fmla="*/ 3489 w 10000"/>
                <a:gd name="connsiteY75" fmla="*/ 2882 h 10000"/>
                <a:gd name="connsiteX76" fmla="*/ 3168 w 10000"/>
                <a:gd name="connsiteY76" fmla="*/ 2933 h 10000"/>
                <a:gd name="connsiteX77" fmla="*/ 2860 w 10000"/>
                <a:gd name="connsiteY77" fmla="*/ 2662 h 10000"/>
                <a:gd name="connsiteX78" fmla="*/ 2615 w 10000"/>
                <a:gd name="connsiteY78" fmla="*/ 2738 h 10000"/>
                <a:gd name="connsiteX79" fmla="*/ 2973 w 10000"/>
                <a:gd name="connsiteY79" fmla="*/ 3335 h 10000"/>
                <a:gd name="connsiteX80" fmla="*/ 2959 w 10000"/>
                <a:gd name="connsiteY80" fmla="*/ 4054 h 10000"/>
                <a:gd name="connsiteX81" fmla="*/ 2718 w 10000"/>
                <a:gd name="connsiteY81" fmla="*/ 4096 h 10000"/>
                <a:gd name="connsiteX82" fmla="*/ 2755 w 10000"/>
                <a:gd name="connsiteY82" fmla="*/ 3468 h 10000"/>
                <a:gd name="connsiteX83" fmla="*/ 2170 w 10000"/>
                <a:gd name="connsiteY83" fmla="*/ 3020 h 10000"/>
                <a:gd name="connsiteX84" fmla="*/ 2043 w 10000"/>
                <a:gd name="connsiteY84" fmla="*/ 3153 h 10000"/>
                <a:gd name="connsiteX85" fmla="*/ 1742 w 10000"/>
                <a:gd name="connsiteY85" fmla="*/ 3066 h 10000"/>
                <a:gd name="connsiteX86" fmla="*/ 1060 w 10000"/>
                <a:gd name="connsiteY86" fmla="*/ 2977 h 10000"/>
                <a:gd name="connsiteX87" fmla="*/ 1012 w 10000"/>
                <a:gd name="connsiteY87" fmla="*/ 2814 h 10000"/>
                <a:gd name="connsiteX88" fmla="*/ 1380 w 10000"/>
                <a:gd name="connsiteY88" fmla="*/ 2662 h 10000"/>
                <a:gd name="connsiteX89" fmla="*/ 1207 w 10000"/>
                <a:gd name="connsiteY89" fmla="*/ 2076 h 10000"/>
                <a:gd name="connsiteX90" fmla="*/ 989 w 10000"/>
                <a:gd name="connsiteY90" fmla="*/ 1989 h 10000"/>
                <a:gd name="connsiteX91" fmla="*/ 350 w 10000"/>
                <a:gd name="connsiteY91" fmla="*/ 1701 h 10000"/>
                <a:gd name="connsiteX92" fmla="*/ 216 w 10000"/>
                <a:gd name="connsiteY92" fmla="*/ 1748 h 10000"/>
                <a:gd name="connsiteX93" fmla="*/ 413 w 10000"/>
                <a:gd name="connsiteY93" fmla="*/ 2194 h 10000"/>
                <a:gd name="connsiteX94" fmla="*/ 359 w 10000"/>
                <a:gd name="connsiteY94" fmla="*/ 2303 h 10000"/>
                <a:gd name="connsiteX95" fmla="*/ 305 w 10000"/>
                <a:gd name="connsiteY95" fmla="*/ 2381 h 10000"/>
                <a:gd name="connsiteX96" fmla="*/ 350 w 10000"/>
                <a:gd name="connsiteY96" fmla="*/ 2029 h 10000"/>
                <a:gd name="connsiteX97" fmla="*/ 334 w 10000"/>
                <a:gd name="connsiteY97" fmla="*/ 2177 h 10000"/>
                <a:gd name="connsiteX98" fmla="*/ 284 w 10000"/>
                <a:gd name="connsiteY98" fmla="*/ 1918 h 10000"/>
                <a:gd name="connsiteX99" fmla="*/ 257 w 10000"/>
                <a:gd name="connsiteY99" fmla="*/ 2047 h 10000"/>
                <a:gd name="connsiteX100" fmla="*/ 255 w 10000"/>
                <a:gd name="connsiteY100" fmla="*/ 2116 h 10000"/>
                <a:gd name="connsiteX101" fmla="*/ 177 w 10000"/>
                <a:gd name="connsiteY101" fmla="*/ 2312 h 10000"/>
                <a:gd name="connsiteX102" fmla="*/ 195 w 10000"/>
                <a:gd name="connsiteY102" fmla="*/ 2108 h 10000"/>
                <a:gd name="connsiteX103" fmla="*/ 233 w 10000"/>
                <a:gd name="connsiteY103" fmla="*/ 2178 h 10000"/>
                <a:gd name="connsiteX104" fmla="*/ 171 w 10000"/>
                <a:gd name="connsiteY104" fmla="*/ 2086 h 10000"/>
                <a:gd name="connsiteX105" fmla="*/ 187 w 10000"/>
                <a:gd name="connsiteY105" fmla="*/ 2184 h 10000"/>
                <a:gd name="connsiteX106" fmla="*/ 188 w 10000"/>
                <a:gd name="connsiteY106" fmla="*/ 1954 h 10000"/>
                <a:gd name="connsiteX107" fmla="*/ 203 w 10000"/>
                <a:gd name="connsiteY107" fmla="*/ 2014 h 10000"/>
                <a:gd name="connsiteX108" fmla="*/ 110 w 10000"/>
                <a:gd name="connsiteY108" fmla="*/ 2341 h 10000"/>
                <a:gd name="connsiteX109" fmla="*/ 150 w 10000"/>
                <a:gd name="connsiteY109" fmla="*/ 2484 h 10000"/>
                <a:gd name="connsiteX110" fmla="*/ 118 w 10000"/>
                <a:gd name="connsiteY110"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65 w 10000"/>
                <a:gd name="connsiteY4" fmla="*/ 3565 h 10000"/>
                <a:gd name="connsiteX5" fmla="*/ 440 w 10000"/>
                <a:gd name="connsiteY5" fmla="*/ 3911 h 10000"/>
                <a:gd name="connsiteX6" fmla="*/ 566 w 10000"/>
                <a:gd name="connsiteY6" fmla="*/ 4468 h 10000"/>
                <a:gd name="connsiteX7" fmla="*/ 1184 w 10000"/>
                <a:gd name="connsiteY7" fmla="*/ 6185 h 10000"/>
                <a:gd name="connsiteX8" fmla="*/ 1241 w 10000"/>
                <a:gd name="connsiteY8" fmla="*/ 7151 h 10000"/>
                <a:gd name="connsiteX9" fmla="*/ 1276 w 10000"/>
                <a:gd name="connsiteY9" fmla="*/ 7607 h 10000"/>
                <a:gd name="connsiteX10" fmla="*/ 1626 w 10000"/>
                <a:gd name="connsiteY10" fmla="*/ 8245 h 10000"/>
                <a:gd name="connsiteX11" fmla="*/ 3086 w 10000"/>
                <a:gd name="connsiteY11" fmla="*/ 9165 h 10000"/>
                <a:gd name="connsiteX12" fmla="*/ 3092 w 10000"/>
                <a:gd name="connsiteY12" fmla="*/ 9936 h 10000"/>
                <a:gd name="connsiteX13" fmla="*/ 4331 w 10000"/>
                <a:gd name="connsiteY13" fmla="*/ 10000 h 10000"/>
                <a:gd name="connsiteX14" fmla="*/ 6823 w 10000"/>
                <a:gd name="connsiteY14" fmla="*/ 9641 h 10000"/>
                <a:gd name="connsiteX15" fmla="*/ 7341 w 10000"/>
                <a:gd name="connsiteY15" fmla="*/ 7621 h 10000"/>
                <a:gd name="connsiteX16" fmla="*/ 7934 w 10000"/>
                <a:gd name="connsiteY16" fmla="*/ 7118 h 10000"/>
                <a:gd name="connsiteX17" fmla="*/ 7706 w 10000"/>
                <a:gd name="connsiteY17" fmla="*/ 6759 h 10000"/>
                <a:gd name="connsiteX18" fmla="*/ 7462 w 10000"/>
                <a:gd name="connsiteY18" fmla="*/ 6665 h 10000"/>
                <a:gd name="connsiteX19" fmla="*/ 7462 w 10000"/>
                <a:gd name="connsiteY19" fmla="*/ 6445 h 10000"/>
                <a:gd name="connsiteX20" fmla="*/ 7934 w 10000"/>
                <a:gd name="connsiteY20" fmla="*/ 6621 h 10000"/>
                <a:gd name="connsiteX21" fmla="*/ 8617 w 10000"/>
                <a:gd name="connsiteY21" fmla="*/ 6130 h 10000"/>
                <a:gd name="connsiteX22" fmla="*/ 8801 w 10000"/>
                <a:gd name="connsiteY22" fmla="*/ 5230 h 10000"/>
                <a:gd name="connsiteX23" fmla="*/ 8197 w 10000"/>
                <a:gd name="connsiteY23" fmla="*/ 5054 h 10000"/>
                <a:gd name="connsiteX24" fmla="*/ 7837 w 10000"/>
                <a:gd name="connsiteY24" fmla="*/ 4827 h 10000"/>
                <a:gd name="connsiteX25" fmla="*/ 7951 w 10000"/>
                <a:gd name="connsiteY25" fmla="*/ 4606 h 10000"/>
                <a:gd name="connsiteX26" fmla="*/ 8316 w 10000"/>
                <a:gd name="connsiteY26" fmla="*/ 4947 h 10000"/>
                <a:gd name="connsiteX27" fmla="*/ 8801 w 10000"/>
                <a:gd name="connsiteY27" fmla="*/ 4903 h 10000"/>
                <a:gd name="connsiteX28" fmla="*/ 9016 w 10000"/>
                <a:gd name="connsiteY28" fmla="*/ 3959 h 10000"/>
                <a:gd name="connsiteX29" fmla="*/ 9209 w 10000"/>
                <a:gd name="connsiteY29" fmla="*/ 4054 h 10000"/>
                <a:gd name="connsiteX30" fmla="*/ 9269 w 10000"/>
                <a:gd name="connsiteY30" fmla="*/ 3827 h 10000"/>
                <a:gd name="connsiteX31" fmla="*/ 9511 w 10000"/>
                <a:gd name="connsiteY31" fmla="*/ 3600 h 10000"/>
                <a:gd name="connsiteX32" fmla="*/ 9511 w 10000"/>
                <a:gd name="connsiteY32" fmla="*/ 3870 h 10000"/>
                <a:gd name="connsiteX33" fmla="*/ 9664 w 10000"/>
                <a:gd name="connsiteY33" fmla="*/ 3870 h 10000"/>
                <a:gd name="connsiteX34" fmla="*/ 10000 w 10000"/>
                <a:gd name="connsiteY34" fmla="*/ 3198 h 10000"/>
                <a:gd name="connsiteX35" fmla="*/ 10000 w 10000"/>
                <a:gd name="connsiteY35" fmla="*/ 2738 h 10000"/>
                <a:gd name="connsiteX36" fmla="*/ 9691 w 10000"/>
                <a:gd name="connsiteY36" fmla="*/ 2392 h 10000"/>
                <a:gd name="connsiteX37" fmla="*/ 9511 w 10000"/>
                <a:gd name="connsiteY37" fmla="*/ 1315 h 10000"/>
                <a:gd name="connsiteX38" fmla="*/ 9112 w 10000"/>
                <a:gd name="connsiteY38" fmla="*/ 1088 h 10000"/>
                <a:gd name="connsiteX39" fmla="*/ 8485 w 10000"/>
                <a:gd name="connsiteY39" fmla="*/ 1315 h 10000"/>
                <a:gd name="connsiteX40" fmla="*/ 8617 w 10000"/>
                <a:gd name="connsiteY40" fmla="*/ 2662 h 10000"/>
                <a:gd name="connsiteX41" fmla="*/ 8513 w 10000"/>
                <a:gd name="connsiteY41" fmla="*/ 2933 h 10000"/>
                <a:gd name="connsiteX42" fmla="*/ 8513 w 10000"/>
                <a:gd name="connsiteY42" fmla="*/ 3241 h 10000"/>
                <a:gd name="connsiteX43" fmla="*/ 8343 w 10000"/>
                <a:gd name="connsiteY43" fmla="*/ 3335 h 10000"/>
                <a:gd name="connsiteX44" fmla="*/ 8089 w 10000"/>
                <a:gd name="connsiteY44" fmla="*/ 2814 h 10000"/>
                <a:gd name="connsiteX45" fmla="*/ 8112 w 10000"/>
                <a:gd name="connsiteY45" fmla="*/ 2259 h 10000"/>
                <a:gd name="connsiteX46" fmla="*/ 7618 w 10000"/>
                <a:gd name="connsiteY46" fmla="*/ 1662 h 10000"/>
                <a:gd name="connsiteX47" fmla="*/ 7596 w 10000"/>
                <a:gd name="connsiteY47" fmla="*/ 2122 h 10000"/>
                <a:gd name="connsiteX48" fmla="*/ 7341 w 10000"/>
                <a:gd name="connsiteY48" fmla="*/ 2033 h 10000"/>
                <a:gd name="connsiteX49" fmla="*/ 7224 w 10000"/>
                <a:gd name="connsiteY49" fmla="*/ 1586 h 10000"/>
                <a:gd name="connsiteX50" fmla="*/ 6991 w 10000"/>
                <a:gd name="connsiteY50" fmla="*/ 1478 h 10000"/>
                <a:gd name="connsiteX51" fmla="*/ 7052 w 10000"/>
                <a:gd name="connsiteY51" fmla="*/ 913 h 10000"/>
                <a:gd name="connsiteX52" fmla="*/ 6210 w 10000"/>
                <a:gd name="connsiteY52" fmla="*/ 0 h 10000"/>
                <a:gd name="connsiteX53" fmla="*/ 5728 w 10000"/>
                <a:gd name="connsiteY53" fmla="*/ 598 h 10000"/>
                <a:gd name="connsiteX54" fmla="*/ 5754 w 10000"/>
                <a:gd name="connsiteY54" fmla="*/ 944 h 10000"/>
                <a:gd name="connsiteX55" fmla="*/ 5728 w 10000"/>
                <a:gd name="connsiteY55" fmla="*/ 1586 h 10000"/>
                <a:gd name="connsiteX56" fmla="*/ 6279 w 10000"/>
                <a:gd name="connsiteY56" fmla="*/ 1989 h 10000"/>
                <a:gd name="connsiteX57" fmla="*/ 6256 w 10000"/>
                <a:gd name="connsiteY57" fmla="*/ 2216 h 10000"/>
                <a:gd name="connsiteX58" fmla="*/ 6437 w 10000"/>
                <a:gd name="connsiteY58" fmla="*/ 2480 h 10000"/>
                <a:gd name="connsiteX59" fmla="*/ 6401 w 10000"/>
                <a:gd name="connsiteY59" fmla="*/ 2814 h 10000"/>
                <a:gd name="connsiteX60" fmla="*/ 6121 w 10000"/>
                <a:gd name="connsiteY60" fmla="*/ 3335 h 10000"/>
                <a:gd name="connsiteX61" fmla="*/ 6245 w 10000"/>
                <a:gd name="connsiteY61" fmla="*/ 3959 h 10000"/>
                <a:gd name="connsiteX62" fmla="*/ 5861 w 10000"/>
                <a:gd name="connsiteY62" fmla="*/ 3739 h 10000"/>
                <a:gd name="connsiteX63" fmla="*/ 5848 w 10000"/>
                <a:gd name="connsiteY63" fmla="*/ 3241 h 10000"/>
                <a:gd name="connsiteX64" fmla="*/ 6018 w 10000"/>
                <a:gd name="connsiteY64" fmla="*/ 2738 h 10000"/>
                <a:gd name="connsiteX65" fmla="*/ 5896 w 10000"/>
                <a:gd name="connsiteY65" fmla="*/ 1989 h 10000"/>
                <a:gd name="connsiteX66" fmla="*/ 5621 w 10000"/>
                <a:gd name="connsiteY66" fmla="*/ 1901 h 10000"/>
                <a:gd name="connsiteX67" fmla="*/ 5535 w 10000"/>
                <a:gd name="connsiteY67" fmla="*/ 1586 h 10000"/>
                <a:gd name="connsiteX68" fmla="*/ 5222 w 10000"/>
                <a:gd name="connsiteY68" fmla="*/ 1750 h 10000"/>
                <a:gd name="connsiteX69" fmla="*/ 5090 w 10000"/>
                <a:gd name="connsiteY69" fmla="*/ 2707 h 10000"/>
                <a:gd name="connsiteX70" fmla="*/ 5428 w 10000"/>
                <a:gd name="connsiteY70" fmla="*/ 3109 h 10000"/>
                <a:gd name="connsiteX71" fmla="*/ 4907 w 10000"/>
                <a:gd name="connsiteY71" fmla="*/ 3437 h 10000"/>
                <a:gd name="connsiteX72" fmla="*/ 3768 w 10000"/>
                <a:gd name="connsiteY72" fmla="*/ 2882 h 10000"/>
                <a:gd name="connsiteX73" fmla="*/ 3540 w 10000"/>
                <a:gd name="connsiteY73" fmla="*/ 2435 h 10000"/>
                <a:gd name="connsiteX74" fmla="*/ 3151 w 10000"/>
                <a:gd name="connsiteY74" fmla="*/ 2619 h 10000"/>
                <a:gd name="connsiteX75" fmla="*/ 3489 w 10000"/>
                <a:gd name="connsiteY75" fmla="*/ 2882 h 10000"/>
                <a:gd name="connsiteX76" fmla="*/ 3168 w 10000"/>
                <a:gd name="connsiteY76" fmla="*/ 2933 h 10000"/>
                <a:gd name="connsiteX77" fmla="*/ 2860 w 10000"/>
                <a:gd name="connsiteY77" fmla="*/ 2662 h 10000"/>
                <a:gd name="connsiteX78" fmla="*/ 2615 w 10000"/>
                <a:gd name="connsiteY78" fmla="*/ 2738 h 10000"/>
                <a:gd name="connsiteX79" fmla="*/ 2973 w 10000"/>
                <a:gd name="connsiteY79" fmla="*/ 3335 h 10000"/>
                <a:gd name="connsiteX80" fmla="*/ 2959 w 10000"/>
                <a:gd name="connsiteY80" fmla="*/ 4054 h 10000"/>
                <a:gd name="connsiteX81" fmla="*/ 2718 w 10000"/>
                <a:gd name="connsiteY81" fmla="*/ 4096 h 10000"/>
                <a:gd name="connsiteX82" fmla="*/ 2755 w 10000"/>
                <a:gd name="connsiteY82" fmla="*/ 3468 h 10000"/>
                <a:gd name="connsiteX83" fmla="*/ 2170 w 10000"/>
                <a:gd name="connsiteY83" fmla="*/ 3020 h 10000"/>
                <a:gd name="connsiteX84" fmla="*/ 2043 w 10000"/>
                <a:gd name="connsiteY84" fmla="*/ 3153 h 10000"/>
                <a:gd name="connsiteX85" fmla="*/ 1742 w 10000"/>
                <a:gd name="connsiteY85" fmla="*/ 3066 h 10000"/>
                <a:gd name="connsiteX86" fmla="*/ 1060 w 10000"/>
                <a:gd name="connsiteY86" fmla="*/ 2977 h 10000"/>
                <a:gd name="connsiteX87" fmla="*/ 1012 w 10000"/>
                <a:gd name="connsiteY87" fmla="*/ 2814 h 10000"/>
                <a:gd name="connsiteX88" fmla="*/ 1380 w 10000"/>
                <a:gd name="connsiteY88" fmla="*/ 2662 h 10000"/>
                <a:gd name="connsiteX89" fmla="*/ 1207 w 10000"/>
                <a:gd name="connsiteY89" fmla="*/ 2076 h 10000"/>
                <a:gd name="connsiteX90" fmla="*/ 989 w 10000"/>
                <a:gd name="connsiteY90" fmla="*/ 1989 h 10000"/>
                <a:gd name="connsiteX91" fmla="*/ 339 w 10000"/>
                <a:gd name="connsiteY91" fmla="*/ 1659 h 10000"/>
                <a:gd name="connsiteX92" fmla="*/ 216 w 10000"/>
                <a:gd name="connsiteY92" fmla="*/ 1748 h 10000"/>
                <a:gd name="connsiteX93" fmla="*/ 413 w 10000"/>
                <a:gd name="connsiteY93" fmla="*/ 2194 h 10000"/>
                <a:gd name="connsiteX94" fmla="*/ 359 w 10000"/>
                <a:gd name="connsiteY94" fmla="*/ 2303 h 10000"/>
                <a:gd name="connsiteX95" fmla="*/ 305 w 10000"/>
                <a:gd name="connsiteY95" fmla="*/ 2381 h 10000"/>
                <a:gd name="connsiteX96" fmla="*/ 350 w 10000"/>
                <a:gd name="connsiteY96" fmla="*/ 2029 h 10000"/>
                <a:gd name="connsiteX97" fmla="*/ 334 w 10000"/>
                <a:gd name="connsiteY97" fmla="*/ 2177 h 10000"/>
                <a:gd name="connsiteX98" fmla="*/ 284 w 10000"/>
                <a:gd name="connsiteY98" fmla="*/ 1918 h 10000"/>
                <a:gd name="connsiteX99" fmla="*/ 257 w 10000"/>
                <a:gd name="connsiteY99" fmla="*/ 2047 h 10000"/>
                <a:gd name="connsiteX100" fmla="*/ 255 w 10000"/>
                <a:gd name="connsiteY100" fmla="*/ 2116 h 10000"/>
                <a:gd name="connsiteX101" fmla="*/ 177 w 10000"/>
                <a:gd name="connsiteY101" fmla="*/ 2312 h 10000"/>
                <a:gd name="connsiteX102" fmla="*/ 195 w 10000"/>
                <a:gd name="connsiteY102" fmla="*/ 2108 h 10000"/>
                <a:gd name="connsiteX103" fmla="*/ 233 w 10000"/>
                <a:gd name="connsiteY103" fmla="*/ 2178 h 10000"/>
                <a:gd name="connsiteX104" fmla="*/ 171 w 10000"/>
                <a:gd name="connsiteY104" fmla="*/ 2086 h 10000"/>
                <a:gd name="connsiteX105" fmla="*/ 187 w 10000"/>
                <a:gd name="connsiteY105" fmla="*/ 2184 h 10000"/>
                <a:gd name="connsiteX106" fmla="*/ 188 w 10000"/>
                <a:gd name="connsiteY106" fmla="*/ 1954 h 10000"/>
                <a:gd name="connsiteX107" fmla="*/ 203 w 10000"/>
                <a:gd name="connsiteY107" fmla="*/ 2014 h 10000"/>
                <a:gd name="connsiteX108" fmla="*/ 110 w 10000"/>
                <a:gd name="connsiteY108" fmla="*/ 2341 h 10000"/>
                <a:gd name="connsiteX109" fmla="*/ 150 w 10000"/>
                <a:gd name="connsiteY109" fmla="*/ 2484 h 10000"/>
                <a:gd name="connsiteX110" fmla="*/ 118 w 10000"/>
                <a:gd name="connsiteY110"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65 w 10000"/>
                <a:gd name="connsiteY4" fmla="*/ 3565 h 10000"/>
                <a:gd name="connsiteX5" fmla="*/ 440 w 10000"/>
                <a:gd name="connsiteY5" fmla="*/ 3911 h 10000"/>
                <a:gd name="connsiteX6" fmla="*/ 566 w 10000"/>
                <a:gd name="connsiteY6" fmla="*/ 4468 h 10000"/>
                <a:gd name="connsiteX7" fmla="*/ 1184 w 10000"/>
                <a:gd name="connsiteY7" fmla="*/ 6185 h 10000"/>
                <a:gd name="connsiteX8" fmla="*/ 1241 w 10000"/>
                <a:gd name="connsiteY8" fmla="*/ 7151 h 10000"/>
                <a:gd name="connsiteX9" fmla="*/ 1276 w 10000"/>
                <a:gd name="connsiteY9" fmla="*/ 7607 h 10000"/>
                <a:gd name="connsiteX10" fmla="*/ 1626 w 10000"/>
                <a:gd name="connsiteY10" fmla="*/ 8245 h 10000"/>
                <a:gd name="connsiteX11" fmla="*/ 3086 w 10000"/>
                <a:gd name="connsiteY11" fmla="*/ 9165 h 10000"/>
                <a:gd name="connsiteX12" fmla="*/ 3092 w 10000"/>
                <a:gd name="connsiteY12" fmla="*/ 9936 h 10000"/>
                <a:gd name="connsiteX13" fmla="*/ 4331 w 10000"/>
                <a:gd name="connsiteY13" fmla="*/ 10000 h 10000"/>
                <a:gd name="connsiteX14" fmla="*/ 6823 w 10000"/>
                <a:gd name="connsiteY14" fmla="*/ 9641 h 10000"/>
                <a:gd name="connsiteX15" fmla="*/ 7341 w 10000"/>
                <a:gd name="connsiteY15" fmla="*/ 7621 h 10000"/>
                <a:gd name="connsiteX16" fmla="*/ 7934 w 10000"/>
                <a:gd name="connsiteY16" fmla="*/ 7118 h 10000"/>
                <a:gd name="connsiteX17" fmla="*/ 7706 w 10000"/>
                <a:gd name="connsiteY17" fmla="*/ 6759 h 10000"/>
                <a:gd name="connsiteX18" fmla="*/ 7462 w 10000"/>
                <a:gd name="connsiteY18" fmla="*/ 6665 h 10000"/>
                <a:gd name="connsiteX19" fmla="*/ 7462 w 10000"/>
                <a:gd name="connsiteY19" fmla="*/ 6445 h 10000"/>
                <a:gd name="connsiteX20" fmla="*/ 7934 w 10000"/>
                <a:gd name="connsiteY20" fmla="*/ 6621 h 10000"/>
                <a:gd name="connsiteX21" fmla="*/ 8617 w 10000"/>
                <a:gd name="connsiteY21" fmla="*/ 6130 h 10000"/>
                <a:gd name="connsiteX22" fmla="*/ 8801 w 10000"/>
                <a:gd name="connsiteY22" fmla="*/ 5230 h 10000"/>
                <a:gd name="connsiteX23" fmla="*/ 8197 w 10000"/>
                <a:gd name="connsiteY23" fmla="*/ 5054 h 10000"/>
                <a:gd name="connsiteX24" fmla="*/ 7837 w 10000"/>
                <a:gd name="connsiteY24" fmla="*/ 4827 h 10000"/>
                <a:gd name="connsiteX25" fmla="*/ 7951 w 10000"/>
                <a:gd name="connsiteY25" fmla="*/ 4606 h 10000"/>
                <a:gd name="connsiteX26" fmla="*/ 8316 w 10000"/>
                <a:gd name="connsiteY26" fmla="*/ 4947 h 10000"/>
                <a:gd name="connsiteX27" fmla="*/ 8801 w 10000"/>
                <a:gd name="connsiteY27" fmla="*/ 4903 h 10000"/>
                <a:gd name="connsiteX28" fmla="*/ 9016 w 10000"/>
                <a:gd name="connsiteY28" fmla="*/ 3959 h 10000"/>
                <a:gd name="connsiteX29" fmla="*/ 9209 w 10000"/>
                <a:gd name="connsiteY29" fmla="*/ 4054 h 10000"/>
                <a:gd name="connsiteX30" fmla="*/ 9269 w 10000"/>
                <a:gd name="connsiteY30" fmla="*/ 3827 h 10000"/>
                <a:gd name="connsiteX31" fmla="*/ 9511 w 10000"/>
                <a:gd name="connsiteY31" fmla="*/ 3600 h 10000"/>
                <a:gd name="connsiteX32" fmla="*/ 9511 w 10000"/>
                <a:gd name="connsiteY32" fmla="*/ 3870 h 10000"/>
                <a:gd name="connsiteX33" fmla="*/ 9664 w 10000"/>
                <a:gd name="connsiteY33" fmla="*/ 3870 h 10000"/>
                <a:gd name="connsiteX34" fmla="*/ 10000 w 10000"/>
                <a:gd name="connsiteY34" fmla="*/ 3198 h 10000"/>
                <a:gd name="connsiteX35" fmla="*/ 10000 w 10000"/>
                <a:gd name="connsiteY35" fmla="*/ 2738 h 10000"/>
                <a:gd name="connsiteX36" fmla="*/ 9691 w 10000"/>
                <a:gd name="connsiteY36" fmla="*/ 2392 h 10000"/>
                <a:gd name="connsiteX37" fmla="*/ 9511 w 10000"/>
                <a:gd name="connsiteY37" fmla="*/ 1315 h 10000"/>
                <a:gd name="connsiteX38" fmla="*/ 9112 w 10000"/>
                <a:gd name="connsiteY38" fmla="*/ 1088 h 10000"/>
                <a:gd name="connsiteX39" fmla="*/ 8485 w 10000"/>
                <a:gd name="connsiteY39" fmla="*/ 1315 h 10000"/>
                <a:gd name="connsiteX40" fmla="*/ 8617 w 10000"/>
                <a:gd name="connsiteY40" fmla="*/ 2662 h 10000"/>
                <a:gd name="connsiteX41" fmla="*/ 8513 w 10000"/>
                <a:gd name="connsiteY41" fmla="*/ 2933 h 10000"/>
                <a:gd name="connsiteX42" fmla="*/ 8513 w 10000"/>
                <a:gd name="connsiteY42" fmla="*/ 3241 h 10000"/>
                <a:gd name="connsiteX43" fmla="*/ 8343 w 10000"/>
                <a:gd name="connsiteY43" fmla="*/ 3335 h 10000"/>
                <a:gd name="connsiteX44" fmla="*/ 8089 w 10000"/>
                <a:gd name="connsiteY44" fmla="*/ 2814 h 10000"/>
                <a:gd name="connsiteX45" fmla="*/ 8112 w 10000"/>
                <a:gd name="connsiteY45" fmla="*/ 2259 h 10000"/>
                <a:gd name="connsiteX46" fmla="*/ 7618 w 10000"/>
                <a:gd name="connsiteY46" fmla="*/ 1662 h 10000"/>
                <a:gd name="connsiteX47" fmla="*/ 7596 w 10000"/>
                <a:gd name="connsiteY47" fmla="*/ 2122 h 10000"/>
                <a:gd name="connsiteX48" fmla="*/ 7341 w 10000"/>
                <a:gd name="connsiteY48" fmla="*/ 2033 h 10000"/>
                <a:gd name="connsiteX49" fmla="*/ 7224 w 10000"/>
                <a:gd name="connsiteY49" fmla="*/ 1586 h 10000"/>
                <a:gd name="connsiteX50" fmla="*/ 6991 w 10000"/>
                <a:gd name="connsiteY50" fmla="*/ 1478 h 10000"/>
                <a:gd name="connsiteX51" fmla="*/ 7052 w 10000"/>
                <a:gd name="connsiteY51" fmla="*/ 913 h 10000"/>
                <a:gd name="connsiteX52" fmla="*/ 6210 w 10000"/>
                <a:gd name="connsiteY52" fmla="*/ 0 h 10000"/>
                <a:gd name="connsiteX53" fmla="*/ 5728 w 10000"/>
                <a:gd name="connsiteY53" fmla="*/ 598 h 10000"/>
                <a:gd name="connsiteX54" fmla="*/ 5754 w 10000"/>
                <a:gd name="connsiteY54" fmla="*/ 944 h 10000"/>
                <a:gd name="connsiteX55" fmla="*/ 5728 w 10000"/>
                <a:gd name="connsiteY55" fmla="*/ 1586 h 10000"/>
                <a:gd name="connsiteX56" fmla="*/ 6279 w 10000"/>
                <a:gd name="connsiteY56" fmla="*/ 1989 h 10000"/>
                <a:gd name="connsiteX57" fmla="*/ 6256 w 10000"/>
                <a:gd name="connsiteY57" fmla="*/ 2216 h 10000"/>
                <a:gd name="connsiteX58" fmla="*/ 6437 w 10000"/>
                <a:gd name="connsiteY58" fmla="*/ 2480 h 10000"/>
                <a:gd name="connsiteX59" fmla="*/ 6401 w 10000"/>
                <a:gd name="connsiteY59" fmla="*/ 2814 h 10000"/>
                <a:gd name="connsiteX60" fmla="*/ 6121 w 10000"/>
                <a:gd name="connsiteY60" fmla="*/ 3335 h 10000"/>
                <a:gd name="connsiteX61" fmla="*/ 6245 w 10000"/>
                <a:gd name="connsiteY61" fmla="*/ 3959 h 10000"/>
                <a:gd name="connsiteX62" fmla="*/ 5861 w 10000"/>
                <a:gd name="connsiteY62" fmla="*/ 3739 h 10000"/>
                <a:gd name="connsiteX63" fmla="*/ 5848 w 10000"/>
                <a:gd name="connsiteY63" fmla="*/ 3241 h 10000"/>
                <a:gd name="connsiteX64" fmla="*/ 6018 w 10000"/>
                <a:gd name="connsiteY64" fmla="*/ 2738 h 10000"/>
                <a:gd name="connsiteX65" fmla="*/ 5896 w 10000"/>
                <a:gd name="connsiteY65" fmla="*/ 1989 h 10000"/>
                <a:gd name="connsiteX66" fmla="*/ 5621 w 10000"/>
                <a:gd name="connsiteY66" fmla="*/ 1901 h 10000"/>
                <a:gd name="connsiteX67" fmla="*/ 5535 w 10000"/>
                <a:gd name="connsiteY67" fmla="*/ 1586 h 10000"/>
                <a:gd name="connsiteX68" fmla="*/ 5222 w 10000"/>
                <a:gd name="connsiteY68" fmla="*/ 1750 h 10000"/>
                <a:gd name="connsiteX69" fmla="*/ 5090 w 10000"/>
                <a:gd name="connsiteY69" fmla="*/ 2707 h 10000"/>
                <a:gd name="connsiteX70" fmla="*/ 5428 w 10000"/>
                <a:gd name="connsiteY70" fmla="*/ 3109 h 10000"/>
                <a:gd name="connsiteX71" fmla="*/ 4907 w 10000"/>
                <a:gd name="connsiteY71" fmla="*/ 3437 h 10000"/>
                <a:gd name="connsiteX72" fmla="*/ 3768 w 10000"/>
                <a:gd name="connsiteY72" fmla="*/ 2882 h 10000"/>
                <a:gd name="connsiteX73" fmla="*/ 3540 w 10000"/>
                <a:gd name="connsiteY73" fmla="*/ 2435 h 10000"/>
                <a:gd name="connsiteX74" fmla="*/ 3151 w 10000"/>
                <a:gd name="connsiteY74" fmla="*/ 2619 h 10000"/>
                <a:gd name="connsiteX75" fmla="*/ 3489 w 10000"/>
                <a:gd name="connsiteY75" fmla="*/ 2882 h 10000"/>
                <a:gd name="connsiteX76" fmla="*/ 3168 w 10000"/>
                <a:gd name="connsiteY76" fmla="*/ 2933 h 10000"/>
                <a:gd name="connsiteX77" fmla="*/ 2860 w 10000"/>
                <a:gd name="connsiteY77" fmla="*/ 2662 h 10000"/>
                <a:gd name="connsiteX78" fmla="*/ 2615 w 10000"/>
                <a:gd name="connsiteY78" fmla="*/ 2738 h 10000"/>
                <a:gd name="connsiteX79" fmla="*/ 2973 w 10000"/>
                <a:gd name="connsiteY79" fmla="*/ 3335 h 10000"/>
                <a:gd name="connsiteX80" fmla="*/ 2959 w 10000"/>
                <a:gd name="connsiteY80" fmla="*/ 4054 h 10000"/>
                <a:gd name="connsiteX81" fmla="*/ 2718 w 10000"/>
                <a:gd name="connsiteY81" fmla="*/ 4096 h 10000"/>
                <a:gd name="connsiteX82" fmla="*/ 2755 w 10000"/>
                <a:gd name="connsiteY82" fmla="*/ 3468 h 10000"/>
                <a:gd name="connsiteX83" fmla="*/ 2170 w 10000"/>
                <a:gd name="connsiteY83" fmla="*/ 3020 h 10000"/>
                <a:gd name="connsiteX84" fmla="*/ 2043 w 10000"/>
                <a:gd name="connsiteY84" fmla="*/ 3153 h 10000"/>
                <a:gd name="connsiteX85" fmla="*/ 1742 w 10000"/>
                <a:gd name="connsiteY85" fmla="*/ 3066 h 10000"/>
                <a:gd name="connsiteX86" fmla="*/ 1060 w 10000"/>
                <a:gd name="connsiteY86" fmla="*/ 2977 h 10000"/>
                <a:gd name="connsiteX87" fmla="*/ 1012 w 10000"/>
                <a:gd name="connsiteY87" fmla="*/ 2814 h 10000"/>
                <a:gd name="connsiteX88" fmla="*/ 1380 w 10000"/>
                <a:gd name="connsiteY88" fmla="*/ 2662 h 10000"/>
                <a:gd name="connsiteX89" fmla="*/ 1207 w 10000"/>
                <a:gd name="connsiteY89" fmla="*/ 2076 h 10000"/>
                <a:gd name="connsiteX90" fmla="*/ 989 w 10000"/>
                <a:gd name="connsiteY90" fmla="*/ 1989 h 10000"/>
                <a:gd name="connsiteX91" fmla="*/ 350 w 10000"/>
                <a:gd name="connsiteY91" fmla="*/ 1659 h 10000"/>
                <a:gd name="connsiteX92" fmla="*/ 216 w 10000"/>
                <a:gd name="connsiteY92" fmla="*/ 1748 h 10000"/>
                <a:gd name="connsiteX93" fmla="*/ 413 w 10000"/>
                <a:gd name="connsiteY93" fmla="*/ 2194 h 10000"/>
                <a:gd name="connsiteX94" fmla="*/ 359 w 10000"/>
                <a:gd name="connsiteY94" fmla="*/ 2303 h 10000"/>
                <a:gd name="connsiteX95" fmla="*/ 305 w 10000"/>
                <a:gd name="connsiteY95" fmla="*/ 2381 h 10000"/>
                <a:gd name="connsiteX96" fmla="*/ 350 w 10000"/>
                <a:gd name="connsiteY96" fmla="*/ 2029 h 10000"/>
                <a:gd name="connsiteX97" fmla="*/ 334 w 10000"/>
                <a:gd name="connsiteY97" fmla="*/ 2177 h 10000"/>
                <a:gd name="connsiteX98" fmla="*/ 284 w 10000"/>
                <a:gd name="connsiteY98" fmla="*/ 1918 h 10000"/>
                <a:gd name="connsiteX99" fmla="*/ 257 w 10000"/>
                <a:gd name="connsiteY99" fmla="*/ 2047 h 10000"/>
                <a:gd name="connsiteX100" fmla="*/ 255 w 10000"/>
                <a:gd name="connsiteY100" fmla="*/ 2116 h 10000"/>
                <a:gd name="connsiteX101" fmla="*/ 177 w 10000"/>
                <a:gd name="connsiteY101" fmla="*/ 2312 h 10000"/>
                <a:gd name="connsiteX102" fmla="*/ 195 w 10000"/>
                <a:gd name="connsiteY102" fmla="*/ 2108 h 10000"/>
                <a:gd name="connsiteX103" fmla="*/ 233 w 10000"/>
                <a:gd name="connsiteY103" fmla="*/ 2178 h 10000"/>
                <a:gd name="connsiteX104" fmla="*/ 171 w 10000"/>
                <a:gd name="connsiteY104" fmla="*/ 2086 h 10000"/>
                <a:gd name="connsiteX105" fmla="*/ 187 w 10000"/>
                <a:gd name="connsiteY105" fmla="*/ 2184 h 10000"/>
                <a:gd name="connsiteX106" fmla="*/ 188 w 10000"/>
                <a:gd name="connsiteY106" fmla="*/ 1954 h 10000"/>
                <a:gd name="connsiteX107" fmla="*/ 203 w 10000"/>
                <a:gd name="connsiteY107" fmla="*/ 2014 h 10000"/>
                <a:gd name="connsiteX108" fmla="*/ 110 w 10000"/>
                <a:gd name="connsiteY108" fmla="*/ 2341 h 10000"/>
                <a:gd name="connsiteX109" fmla="*/ 150 w 10000"/>
                <a:gd name="connsiteY109" fmla="*/ 2484 h 10000"/>
                <a:gd name="connsiteX110" fmla="*/ 118 w 10000"/>
                <a:gd name="connsiteY110"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05 w 10000"/>
                <a:gd name="connsiteY4" fmla="*/ 3492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12 w 10000"/>
                <a:gd name="connsiteY88" fmla="*/ 2814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59 h 10000"/>
                <a:gd name="connsiteX93" fmla="*/ 216 w 10000"/>
                <a:gd name="connsiteY93" fmla="*/ 1748 h 10000"/>
                <a:gd name="connsiteX94" fmla="*/ 413 w 10000"/>
                <a:gd name="connsiteY94" fmla="*/ 2194 h 10000"/>
                <a:gd name="connsiteX95" fmla="*/ 359 w 10000"/>
                <a:gd name="connsiteY95" fmla="*/ 2303 h 10000"/>
                <a:gd name="connsiteX96" fmla="*/ 305 w 10000"/>
                <a:gd name="connsiteY96" fmla="*/ 2381 h 10000"/>
                <a:gd name="connsiteX97" fmla="*/ 350 w 10000"/>
                <a:gd name="connsiteY97" fmla="*/ 2029 h 10000"/>
                <a:gd name="connsiteX98" fmla="*/ 334 w 10000"/>
                <a:gd name="connsiteY98" fmla="*/ 2177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12 w 10000"/>
                <a:gd name="connsiteY88" fmla="*/ 2814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59 h 10000"/>
                <a:gd name="connsiteX93" fmla="*/ 216 w 10000"/>
                <a:gd name="connsiteY93" fmla="*/ 1748 h 10000"/>
                <a:gd name="connsiteX94" fmla="*/ 413 w 10000"/>
                <a:gd name="connsiteY94" fmla="*/ 2194 h 10000"/>
                <a:gd name="connsiteX95" fmla="*/ 359 w 10000"/>
                <a:gd name="connsiteY95" fmla="*/ 2303 h 10000"/>
                <a:gd name="connsiteX96" fmla="*/ 305 w 10000"/>
                <a:gd name="connsiteY96" fmla="*/ 2381 h 10000"/>
                <a:gd name="connsiteX97" fmla="*/ 350 w 10000"/>
                <a:gd name="connsiteY97" fmla="*/ 2029 h 10000"/>
                <a:gd name="connsiteX98" fmla="*/ 334 w 10000"/>
                <a:gd name="connsiteY98" fmla="*/ 2177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59 h 10000"/>
                <a:gd name="connsiteX93" fmla="*/ 216 w 10000"/>
                <a:gd name="connsiteY93" fmla="*/ 1748 h 10000"/>
                <a:gd name="connsiteX94" fmla="*/ 413 w 10000"/>
                <a:gd name="connsiteY94" fmla="*/ 2194 h 10000"/>
                <a:gd name="connsiteX95" fmla="*/ 359 w 10000"/>
                <a:gd name="connsiteY95" fmla="*/ 2303 h 10000"/>
                <a:gd name="connsiteX96" fmla="*/ 305 w 10000"/>
                <a:gd name="connsiteY96" fmla="*/ 2381 h 10000"/>
                <a:gd name="connsiteX97" fmla="*/ 350 w 10000"/>
                <a:gd name="connsiteY97" fmla="*/ 2029 h 10000"/>
                <a:gd name="connsiteX98" fmla="*/ 334 w 10000"/>
                <a:gd name="connsiteY98" fmla="*/ 2177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413 w 10000"/>
                <a:gd name="connsiteY94" fmla="*/ 2194 h 10000"/>
                <a:gd name="connsiteX95" fmla="*/ 359 w 10000"/>
                <a:gd name="connsiteY95" fmla="*/ 2303 h 10000"/>
                <a:gd name="connsiteX96" fmla="*/ 305 w 10000"/>
                <a:gd name="connsiteY96" fmla="*/ 2381 h 10000"/>
                <a:gd name="connsiteX97" fmla="*/ 350 w 10000"/>
                <a:gd name="connsiteY97" fmla="*/ 2029 h 10000"/>
                <a:gd name="connsiteX98" fmla="*/ 334 w 10000"/>
                <a:gd name="connsiteY98" fmla="*/ 2177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413 w 10000"/>
                <a:gd name="connsiteY94" fmla="*/ 2194 h 10000"/>
                <a:gd name="connsiteX95" fmla="*/ 359 w 10000"/>
                <a:gd name="connsiteY95" fmla="*/ 2303 h 10000"/>
                <a:gd name="connsiteX96" fmla="*/ 305 w 10000"/>
                <a:gd name="connsiteY96" fmla="*/ 2381 h 10000"/>
                <a:gd name="connsiteX97" fmla="*/ 350 w 10000"/>
                <a:gd name="connsiteY97" fmla="*/ 2029 h 10000"/>
                <a:gd name="connsiteX98" fmla="*/ 324 w 10000"/>
                <a:gd name="connsiteY98" fmla="*/ 2203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413 w 10000"/>
                <a:gd name="connsiteY94" fmla="*/ 2194 h 10000"/>
                <a:gd name="connsiteX95" fmla="*/ 359 w 10000"/>
                <a:gd name="connsiteY95" fmla="*/ 2303 h 10000"/>
                <a:gd name="connsiteX96" fmla="*/ 202 w 10000"/>
                <a:gd name="connsiteY96" fmla="*/ 2445 h 10000"/>
                <a:gd name="connsiteX97" fmla="*/ 350 w 10000"/>
                <a:gd name="connsiteY97" fmla="*/ 2029 h 10000"/>
                <a:gd name="connsiteX98" fmla="*/ 324 w 10000"/>
                <a:gd name="connsiteY98" fmla="*/ 2203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413 w 10000"/>
                <a:gd name="connsiteY94" fmla="*/ 2194 h 10000"/>
                <a:gd name="connsiteX95" fmla="*/ 245 w 10000"/>
                <a:gd name="connsiteY95" fmla="*/ 2187 h 10000"/>
                <a:gd name="connsiteX96" fmla="*/ 202 w 10000"/>
                <a:gd name="connsiteY96" fmla="*/ 2445 h 10000"/>
                <a:gd name="connsiteX97" fmla="*/ 350 w 10000"/>
                <a:gd name="connsiteY97" fmla="*/ 2029 h 10000"/>
                <a:gd name="connsiteX98" fmla="*/ 324 w 10000"/>
                <a:gd name="connsiteY98" fmla="*/ 2203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50 w 10000"/>
                <a:gd name="connsiteY97" fmla="*/ 2029 h 10000"/>
                <a:gd name="connsiteX98" fmla="*/ 324 w 10000"/>
                <a:gd name="connsiteY98" fmla="*/ 2203 h 10000"/>
                <a:gd name="connsiteX99" fmla="*/ 284 w 10000"/>
                <a:gd name="connsiteY99" fmla="*/ 1918 h 10000"/>
                <a:gd name="connsiteX100" fmla="*/ 257 w 10000"/>
                <a:gd name="connsiteY100" fmla="*/ 2047 h 10000"/>
                <a:gd name="connsiteX101" fmla="*/ 255 w 10000"/>
                <a:gd name="connsiteY101" fmla="*/ 2116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50 w 10000"/>
                <a:gd name="connsiteY97" fmla="*/ 2029 h 10000"/>
                <a:gd name="connsiteX98" fmla="*/ 324 w 10000"/>
                <a:gd name="connsiteY98" fmla="*/ 2203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50 w 10000"/>
                <a:gd name="connsiteY97" fmla="*/ 2029 h 10000"/>
                <a:gd name="connsiteX98" fmla="*/ 293 w 10000"/>
                <a:gd name="connsiteY98" fmla="*/ 2216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440 w 10000"/>
                <a:gd name="connsiteY6" fmla="*/ 3911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19 w 10000"/>
                <a:gd name="connsiteY97" fmla="*/ 2029 h 10000"/>
                <a:gd name="connsiteX98" fmla="*/ 293 w 10000"/>
                <a:gd name="connsiteY98" fmla="*/ 2216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65 w 10000"/>
                <a:gd name="connsiteY5" fmla="*/ 3565 h 10000"/>
                <a:gd name="connsiteX6" fmla="*/ 502 w 10000"/>
                <a:gd name="connsiteY6" fmla="*/ 4142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19 w 10000"/>
                <a:gd name="connsiteY97" fmla="*/ 2029 h 10000"/>
                <a:gd name="connsiteX98" fmla="*/ 293 w 10000"/>
                <a:gd name="connsiteY98" fmla="*/ 2216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02 w 10000"/>
                <a:gd name="connsiteY6" fmla="*/ 4142 h 10000"/>
                <a:gd name="connsiteX7" fmla="*/ 566 w 10000"/>
                <a:gd name="connsiteY7" fmla="*/ 446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19 w 10000"/>
                <a:gd name="connsiteY97" fmla="*/ 2029 h 10000"/>
                <a:gd name="connsiteX98" fmla="*/ 293 w 10000"/>
                <a:gd name="connsiteY98" fmla="*/ 2216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02 w 10000"/>
                <a:gd name="connsiteY6" fmla="*/ 4142 h 10000"/>
                <a:gd name="connsiteX7" fmla="*/ 669 w 10000"/>
                <a:gd name="connsiteY7" fmla="*/ 437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19 w 10000"/>
                <a:gd name="connsiteY97" fmla="*/ 2029 h 10000"/>
                <a:gd name="connsiteX98" fmla="*/ 293 w 10000"/>
                <a:gd name="connsiteY98" fmla="*/ 2216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54 w 10000"/>
                <a:gd name="connsiteY6" fmla="*/ 4142 h 10000"/>
                <a:gd name="connsiteX7" fmla="*/ 669 w 10000"/>
                <a:gd name="connsiteY7" fmla="*/ 437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19 w 10000"/>
                <a:gd name="connsiteY97" fmla="*/ 2029 h 10000"/>
                <a:gd name="connsiteX98" fmla="*/ 293 w 10000"/>
                <a:gd name="connsiteY98" fmla="*/ 2216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95 w 10000"/>
                <a:gd name="connsiteY6" fmla="*/ 4142 h 10000"/>
                <a:gd name="connsiteX7" fmla="*/ 669 w 10000"/>
                <a:gd name="connsiteY7" fmla="*/ 4378 h 10000"/>
                <a:gd name="connsiteX8" fmla="*/ 1184 w 10000"/>
                <a:gd name="connsiteY8" fmla="*/ 6185 h 10000"/>
                <a:gd name="connsiteX9" fmla="*/ 1241 w 10000"/>
                <a:gd name="connsiteY9" fmla="*/ 7151 h 10000"/>
                <a:gd name="connsiteX10" fmla="*/ 1276 w 10000"/>
                <a:gd name="connsiteY10" fmla="*/ 7607 h 10000"/>
                <a:gd name="connsiteX11" fmla="*/ 1626 w 10000"/>
                <a:gd name="connsiteY11" fmla="*/ 8245 h 10000"/>
                <a:gd name="connsiteX12" fmla="*/ 3086 w 10000"/>
                <a:gd name="connsiteY12" fmla="*/ 9165 h 10000"/>
                <a:gd name="connsiteX13" fmla="*/ 3092 w 10000"/>
                <a:gd name="connsiteY13" fmla="*/ 9936 h 10000"/>
                <a:gd name="connsiteX14" fmla="*/ 4331 w 10000"/>
                <a:gd name="connsiteY14" fmla="*/ 10000 h 10000"/>
                <a:gd name="connsiteX15" fmla="*/ 6823 w 10000"/>
                <a:gd name="connsiteY15" fmla="*/ 9641 h 10000"/>
                <a:gd name="connsiteX16" fmla="*/ 7341 w 10000"/>
                <a:gd name="connsiteY16" fmla="*/ 7621 h 10000"/>
                <a:gd name="connsiteX17" fmla="*/ 7934 w 10000"/>
                <a:gd name="connsiteY17" fmla="*/ 7118 h 10000"/>
                <a:gd name="connsiteX18" fmla="*/ 7706 w 10000"/>
                <a:gd name="connsiteY18" fmla="*/ 6759 h 10000"/>
                <a:gd name="connsiteX19" fmla="*/ 7462 w 10000"/>
                <a:gd name="connsiteY19" fmla="*/ 6665 h 10000"/>
                <a:gd name="connsiteX20" fmla="*/ 7462 w 10000"/>
                <a:gd name="connsiteY20" fmla="*/ 6445 h 10000"/>
                <a:gd name="connsiteX21" fmla="*/ 7934 w 10000"/>
                <a:gd name="connsiteY21" fmla="*/ 6621 h 10000"/>
                <a:gd name="connsiteX22" fmla="*/ 8617 w 10000"/>
                <a:gd name="connsiteY22" fmla="*/ 6130 h 10000"/>
                <a:gd name="connsiteX23" fmla="*/ 8801 w 10000"/>
                <a:gd name="connsiteY23" fmla="*/ 5230 h 10000"/>
                <a:gd name="connsiteX24" fmla="*/ 8197 w 10000"/>
                <a:gd name="connsiteY24" fmla="*/ 5054 h 10000"/>
                <a:gd name="connsiteX25" fmla="*/ 7837 w 10000"/>
                <a:gd name="connsiteY25" fmla="*/ 4827 h 10000"/>
                <a:gd name="connsiteX26" fmla="*/ 7951 w 10000"/>
                <a:gd name="connsiteY26" fmla="*/ 4606 h 10000"/>
                <a:gd name="connsiteX27" fmla="*/ 8316 w 10000"/>
                <a:gd name="connsiteY27" fmla="*/ 4947 h 10000"/>
                <a:gd name="connsiteX28" fmla="*/ 8801 w 10000"/>
                <a:gd name="connsiteY28" fmla="*/ 4903 h 10000"/>
                <a:gd name="connsiteX29" fmla="*/ 9016 w 10000"/>
                <a:gd name="connsiteY29" fmla="*/ 3959 h 10000"/>
                <a:gd name="connsiteX30" fmla="*/ 9209 w 10000"/>
                <a:gd name="connsiteY30" fmla="*/ 4054 h 10000"/>
                <a:gd name="connsiteX31" fmla="*/ 9269 w 10000"/>
                <a:gd name="connsiteY31" fmla="*/ 3827 h 10000"/>
                <a:gd name="connsiteX32" fmla="*/ 9511 w 10000"/>
                <a:gd name="connsiteY32" fmla="*/ 3600 h 10000"/>
                <a:gd name="connsiteX33" fmla="*/ 9511 w 10000"/>
                <a:gd name="connsiteY33" fmla="*/ 3870 h 10000"/>
                <a:gd name="connsiteX34" fmla="*/ 9664 w 10000"/>
                <a:gd name="connsiteY34" fmla="*/ 3870 h 10000"/>
                <a:gd name="connsiteX35" fmla="*/ 10000 w 10000"/>
                <a:gd name="connsiteY35" fmla="*/ 3198 h 10000"/>
                <a:gd name="connsiteX36" fmla="*/ 10000 w 10000"/>
                <a:gd name="connsiteY36" fmla="*/ 2738 h 10000"/>
                <a:gd name="connsiteX37" fmla="*/ 9691 w 10000"/>
                <a:gd name="connsiteY37" fmla="*/ 2392 h 10000"/>
                <a:gd name="connsiteX38" fmla="*/ 9511 w 10000"/>
                <a:gd name="connsiteY38" fmla="*/ 1315 h 10000"/>
                <a:gd name="connsiteX39" fmla="*/ 9112 w 10000"/>
                <a:gd name="connsiteY39" fmla="*/ 1088 h 10000"/>
                <a:gd name="connsiteX40" fmla="*/ 8485 w 10000"/>
                <a:gd name="connsiteY40" fmla="*/ 1315 h 10000"/>
                <a:gd name="connsiteX41" fmla="*/ 8617 w 10000"/>
                <a:gd name="connsiteY41" fmla="*/ 2662 h 10000"/>
                <a:gd name="connsiteX42" fmla="*/ 8513 w 10000"/>
                <a:gd name="connsiteY42" fmla="*/ 2933 h 10000"/>
                <a:gd name="connsiteX43" fmla="*/ 8513 w 10000"/>
                <a:gd name="connsiteY43" fmla="*/ 3241 h 10000"/>
                <a:gd name="connsiteX44" fmla="*/ 8343 w 10000"/>
                <a:gd name="connsiteY44" fmla="*/ 3335 h 10000"/>
                <a:gd name="connsiteX45" fmla="*/ 8089 w 10000"/>
                <a:gd name="connsiteY45" fmla="*/ 2814 h 10000"/>
                <a:gd name="connsiteX46" fmla="*/ 8112 w 10000"/>
                <a:gd name="connsiteY46" fmla="*/ 2259 h 10000"/>
                <a:gd name="connsiteX47" fmla="*/ 7618 w 10000"/>
                <a:gd name="connsiteY47" fmla="*/ 1662 h 10000"/>
                <a:gd name="connsiteX48" fmla="*/ 7596 w 10000"/>
                <a:gd name="connsiteY48" fmla="*/ 2122 h 10000"/>
                <a:gd name="connsiteX49" fmla="*/ 7341 w 10000"/>
                <a:gd name="connsiteY49" fmla="*/ 2033 h 10000"/>
                <a:gd name="connsiteX50" fmla="*/ 7224 w 10000"/>
                <a:gd name="connsiteY50" fmla="*/ 1586 h 10000"/>
                <a:gd name="connsiteX51" fmla="*/ 6991 w 10000"/>
                <a:gd name="connsiteY51" fmla="*/ 1478 h 10000"/>
                <a:gd name="connsiteX52" fmla="*/ 7052 w 10000"/>
                <a:gd name="connsiteY52" fmla="*/ 913 h 10000"/>
                <a:gd name="connsiteX53" fmla="*/ 6210 w 10000"/>
                <a:gd name="connsiteY53" fmla="*/ 0 h 10000"/>
                <a:gd name="connsiteX54" fmla="*/ 5728 w 10000"/>
                <a:gd name="connsiteY54" fmla="*/ 598 h 10000"/>
                <a:gd name="connsiteX55" fmla="*/ 5754 w 10000"/>
                <a:gd name="connsiteY55" fmla="*/ 944 h 10000"/>
                <a:gd name="connsiteX56" fmla="*/ 5728 w 10000"/>
                <a:gd name="connsiteY56" fmla="*/ 1586 h 10000"/>
                <a:gd name="connsiteX57" fmla="*/ 6279 w 10000"/>
                <a:gd name="connsiteY57" fmla="*/ 1989 h 10000"/>
                <a:gd name="connsiteX58" fmla="*/ 6256 w 10000"/>
                <a:gd name="connsiteY58" fmla="*/ 2216 h 10000"/>
                <a:gd name="connsiteX59" fmla="*/ 6437 w 10000"/>
                <a:gd name="connsiteY59" fmla="*/ 2480 h 10000"/>
                <a:gd name="connsiteX60" fmla="*/ 6401 w 10000"/>
                <a:gd name="connsiteY60" fmla="*/ 2814 h 10000"/>
                <a:gd name="connsiteX61" fmla="*/ 6121 w 10000"/>
                <a:gd name="connsiteY61" fmla="*/ 3335 h 10000"/>
                <a:gd name="connsiteX62" fmla="*/ 6245 w 10000"/>
                <a:gd name="connsiteY62" fmla="*/ 3959 h 10000"/>
                <a:gd name="connsiteX63" fmla="*/ 5861 w 10000"/>
                <a:gd name="connsiteY63" fmla="*/ 3739 h 10000"/>
                <a:gd name="connsiteX64" fmla="*/ 5848 w 10000"/>
                <a:gd name="connsiteY64" fmla="*/ 3241 h 10000"/>
                <a:gd name="connsiteX65" fmla="*/ 6018 w 10000"/>
                <a:gd name="connsiteY65" fmla="*/ 2738 h 10000"/>
                <a:gd name="connsiteX66" fmla="*/ 5896 w 10000"/>
                <a:gd name="connsiteY66" fmla="*/ 1989 h 10000"/>
                <a:gd name="connsiteX67" fmla="*/ 5621 w 10000"/>
                <a:gd name="connsiteY67" fmla="*/ 1901 h 10000"/>
                <a:gd name="connsiteX68" fmla="*/ 5535 w 10000"/>
                <a:gd name="connsiteY68" fmla="*/ 1586 h 10000"/>
                <a:gd name="connsiteX69" fmla="*/ 5222 w 10000"/>
                <a:gd name="connsiteY69" fmla="*/ 1750 h 10000"/>
                <a:gd name="connsiteX70" fmla="*/ 5090 w 10000"/>
                <a:gd name="connsiteY70" fmla="*/ 2707 h 10000"/>
                <a:gd name="connsiteX71" fmla="*/ 5428 w 10000"/>
                <a:gd name="connsiteY71" fmla="*/ 3109 h 10000"/>
                <a:gd name="connsiteX72" fmla="*/ 4907 w 10000"/>
                <a:gd name="connsiteY72" fmla="*/ 3437 h 10000"/>
                <a:gd name="connsiteX73" fmla="*/ 3768 w 10000"/>
                <a:gd name="connsiteY73" fmla="*/ 2882 h 10000"/>
                <a:gd name="connsiteX74" fmla="*/ 3540 w 10000"/>
                <a:gd name="connsiteY74" fmla="*/ 2435 h 10000"/>
                <a:gd name="connsiteX75" fmla="*/ 3151 w 10000"/>
                <a:gd name="connsiteY75" fmla="*/ 2619 h 10000"/>
                <a:gd name="connsiteX76" fmla="*/ 3489 w 10000"/>
                <a:gd name="connsiteY76" fmla="*/ 2882 h 10000"/>
                <a:gd name="connsiteX77" fmla="*/ 3168 w 10000"/>
                <a:gd name="connsiteY77" fmla="*/ 2933 h 10000"/>
                <a:gd name="connsiteX78" fmla="*/ 2860 w 10000"/>
                <a:gd name="connsiteY78" fmla="*/ 2662 h 10000"/>
                <a:gd name="connsiteX79" fmla="*/ 2615 w 10000"/>
                <a:gd name="connsiteY79" fmla="*/ 2738 h 10000"/>
                <a:gd name="connsiteX80" fmla="*/ 2973 w 10000"/>
                <a:gd name="connsiteY80" fmla="*/ 3335 h 10000"/>
                <a:gd name="connsiteX81" fmla="*/ 2959 w 10000"/>
                <a:gd name="connsiteY81" fmla="*/ 4054 h 10000"/>
                <a:gd name="connsiteX82" fmla="*/ 2718 w 10000"/>
                <a:gd name="connsiteY82" fmla="*/ 4096 h 10000"/>
                <a:gd name="connsiteX83" fmla="*/ 2755 w 10000"/>
                <a:gd name="connsiteY83" fmla="*/ 3468 h 10000"/>
                <a:gd name="connsiteX84" fmla="*/ 2170 w 10000"/>
                <a:gd name="connsiteY84" fmla="*/ 3020 h 10000"/>
                <a:gd name="connsiteX85" fmla="*/ 2043 w 10000"/>
                <a:gd name="connsiteY85" fmla="*/ 3153 h 10000"/>
                <a:gd name="connsiteX86" fmla="*/ 1742 w 10000"/>
                <a:gd name="connsiteY86" fmla="*/ 3066 h 10000"/>
                <a:gd name="connsiteX87" fmla="*/ 1060 w 10000"/>
                <a:gd name="connsiteY87" fmla="*/ 2977 h 10000"/>
                <a:gd name="connsiteX88" fmla="*/ 1002 w 10000"/>
                <a:gd name="connsiteY88" fmla="*/ 2865 h 10000"/>
                <a:gd name="connsiteX89" fmla="*/ 1380 w 10000"/>
                <a:gd name="connsiteY89" fmla="*/ 2662 h 10000"/>
                <a:gd name="connsiteX90" fmla="*/ 1207 w 10000"/>
                <a:gd name="connsiteY90" fmla="*/ 2076 h 10000"/>
                <a:gd name="connsiteX91" fmla="*/ 989 w 10000"/>
                <a:gd name="connsiteY91" fmla="*/ 1989 h 10000"/>
                <a:gd name="connsiteX92" fmla="*/ 350 w 10000"/>
                <a:gd name="connsiteY92" fmla="*/ 1608 h 10000"/>
                <a:gd name="connsiteX93" fmla="*/ 216 w 10000"/>
                <a:gd name="connsiteY93" fmla="*/ 1748 h 10000"/>
                <a:gd name="connsiteX94" fmla="*/ 310 w 10000"/>
                <a:gd name="connsiteY94" fmla="*/ 2194 h 10000"/>
                <a:gd name="connsiteX95" fmla="*/ 245 w 10000"/>
                <a:gd name="connsiteY95" fmla="*/ 2187 h 10000"/>
                <a:gd name="connsiteX96" fmla="*/ 202 w 10000"/>
                <a:gd name="connsiteY96" fmla="*/ 2445 h 10000"/>
                <a:gd name="connsiteX97" fmla="*/ 319 w 10000"/>
                <a:gd name="connsiteY97" fmla="*/ 2029 h 10000"/>
                <a:gd name="connsiteX98" fmla="*/ 293 w 10000"/>
                <a:gd name="connsiteY98" fmla="*/ 2216 h 10000"/>
                <a:gd name="connsiteX99" fmla="*/ 284 w 10000"/>
                <a:gd name="connsiteY99" fmla="*/ 1918 h 10000"/>
                <a:gd name="connsiteX100" fmla="*/ 257 w 10000"/>
                <a:gd name="connsiteY100" fmla="*/ 2047 h 10000"/>
                <a:gd name="connsiteX101" fmla="*/ 203 w 10000"/>
                <a:gd name="connsiteY101" fmla="*/ 2129 h 10000"/>
                <a:gd name="connsiteX102" fmla="*/ 177 w 10000"/>
                <a:gd name="connsiteY102" fmla="*/ 2312 h 10000"/>
                <a:gd name="connsiteX103" fmla="*/ 195 w 10000"/>
                <a:gd name="connsiteY103" fmla="*/ 2108 h 10000"/>
                <a:gd name="connsiteX104" fmla="*/ 233 w 10000"/>
                <a:gd name="connsiteY104" fmla="*/ 2178 h 10000"/>
                <a:gd name="connsiteX105" fmla="*/ 171 w 10000"/>
                <a:gd name="connsiteY105" fmla="*/ 2086 h 10000"/>
                <a:gd name="connsiteX106" fmla="*/ 187 w 10000"/>
                <a:gd name="connsiteY106" fmla="*/ 2184 h 10000"/>
                <a:gd name="connsiteX107" fmla="*/ 188 w 10000"/>
                <a:gd name="connsiteY107" fmla="*/ 1954 h 10000"/>
                <a:gd name="connsiteX108" fmla="*/ 203 w 10000"/>
                <a:gd name="connsiteY108" fmla="*/ 2014 h 10000"/>
                <a:gd name="connsiteX109" fmla="*/ 110 w 10000"/>
                <a:gd name="connsiteY109" fmla="*/ 2341 h 10000"/>
                <a:gd name="connsiteX110" fmla="*/ 150 w 10000"/>
                <a:gd name="connsiteY110" fmla="*/ 2484 h 10000"/>
                <a:gd name="connsiteX111" fmla="*/ 118 w 10000"/>
                <a:gd name="connsiteY111"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1184 w 10000"/>
                <a:gd name="connsiteY9" fmla="*/ 6185 h 10000"/>
                <a:gd name="connsiteX10" fmla="*/ 1241 w 10000"/>
                <a:gd name="connsiteY10" fmla="*/ 7151 h 10000"/>
                <a:gd name="connsiteX11" fmla="*/ 1276 w 10000"/>
                <a:gd name="connsiteY11" fmla="*/ 7607 h 10000"/>
                <a:gd name="connsiteX12" fmla="*/ 1626 w 10000"/>
                <a:gd name="connsiteY12" fmla="*/ 8245 h 10000"/>
                <a:gd name="connsiteX13" fmla="*/ 3086 w 10000"/>
                <a:gd name="connsiteY13" fmla="*/ 9165 h 10000"/>
                <a:gd name="connsiteX14" fmla="*/ 3092 w 10000"/>
                <a:gd name="connsiteY14" fmla="*/ 9936 h 10000"/>
                <a:gd name="connsiteX15" fmla="*/ 4331 w 10000"/>
                <a:gd name="connsiteY15" fmla="*/ 10000 h 10000"/>
                <a:gd name="connsiteX16" fmla="*/ 6823 w 10000"/>
                <a:gd name="connsiteY16" fmla="*/ 9641 h 10000"/>
                <a:gd name="connsiteX17" fmla="*/ 7341 w 10000"/>
                <a:gd name="connsiteY17" fmla="*/ 7621 h 10000"/>
                <a:gd name="connsiteX18" fmla="*/ 7934 w 10000"/>
                <a:gd name="connsiteY18" fmla="*/ 7118 h 10000"/>
                <a:gd name="connsiteX19" fmla="*/ 7706 w 10000"/>
                <a:gd name="connsiteY19" fmla="*/ 6759 h 10000"/>
                <a:gd name="connsiteX20" fmla="*/ 7462 w 10000"/>
                <a:gd name="connsiteY20" fmla="*/ 6665 h 10000"/>
                <a:gd name="connsiteX21" fmla="*/ 7462 w 10000"/>
                <a:gd name="connsiteY21" fmla="*/ 6445 h 10000"/>
                <a:gd name="connsiteX22" fmla="*/ 7934 w 10000"/>
                <a:gd name="connsiteY22" fmla="*/ 6621 h 10000"/>
                <a:gd name="connsiteX23" fmla="*/ 8617 w 10000"/>
                <a:gd name="connsiteY23" fmla="*/ 6130 h 10000"/>
                <a:gd name="connsiteX24" fmla="*/ 8801 w 10000"/>
                <a:gd name="connsiteY24" fmla="*/ 5230 h 10000"/>
                <a:gd name="connsiteX25" fmla="*/ 8197 w 10000"/>
                <a:gd name="connsiteY25" fmla="*/ 5054 h 10000"/>
                <a:gd name="connsiteX26" fmla="*/ 7837 w 10000"/>
                <a:gd name="connsiteY26" fmla="*/ 4827 h 10000"/>
                <a:gd name="connsiteX27" fmla="*/ 7951 w 10000"/>
                <a:gd name="connsiteY27" fmla="*/ 4606 h 10000"/>
                <a:gd name="connsiteX28" fmla="*/ 8316 w 10000"/>
                <a:gd name="connsiteY28" fmla="*/ 4947 h 10000"/>
                <a:gd name="connsiteX29" fmla="*/ 8801 w 10000"/>
                <a:gd name="connsiteY29" fmla="*/ 4903 h 10000"/>
                <a:gd name="connsiteX30" fmla="*/ 9016 w 10000"/>
                <a:gd name="connsiteY30" fmla="*/ 3959 h 10000"/>
                <a:gd name="connsiteX31" fmla="*/ 9209 w 10000"/>
                <a:gd name="connsiteY31" fmla="*/ 4054 h 10000"/>
                <a:gd name="connsiteX32" fmla="*/ 9269 w 10000"/>
                <a:gd name="connsiteY32" fmla="*/ 3827 h 10000"/>
                <a:gd name="connsiteX33" fmla="*/ 9511 w 10000"/>
                <a:gd name="connsiteY33" fmla="*/ 3600 h 10000"/>
                <a:gd name="connsiteX34" fmla="*/ 9511 w 10000"/>
                <a:gd name="connsiteY34" fmla="*/ 3870 h 10000"/>
                <a:gd name="connsiteX35" fmla="*/ 9664 w 10000"/>
                <a:gd name="connsiteY35" fmla="*/ 3870 h 10000"/>
                <a:gd name="connsiteX36" fmla="*/ 10000 w 10000"/>
                <a:gd name="connsiteY36" fmla="*/ 3198 h 10000"/>
                <a:gd name="connsiteX37" fmla="*/ 10000 w 10000"/>
                <a:gd name="connsiteY37" fmla="*/ 2738 h 10000"/>
                <a:gd name="connsiteX38" fmla="*/ 9691 w 10000"/>
                <a:gd name="connsiteY38" fmla="*/ 2392 h 10000"/>
                <a:gd name="connsiteX39" fmla="*/ 9511 w 10000"/>
                <a:gd name="connsiteY39" fmla="*/ 1315 h 10000"/>
                <a:gd name="connsiteX40" fmla="*/ 9112 w 10000"/>
                <a:gd name="connsiteY40" fmla="*/ 1088 h 10000"/>
                <a:gd name="connsiteX41" fmla="*/ 8485 w 10000"/>
                <a:gd name="connsiteY41" fmla="*/ 1315 h 10000"/>
                <a:gd name="connsiteX42" fmla="*/ 8617 w 10000"/>
                <a:gd name="connsiteY42" fmla="*/ 2662 h 10000"/>
                <a:gd name="connsiteX43" fmla="*/ 8513 w 10000"/>
                <a:gd name="connsiteY43" fmla="*/ 2933 h 10000"/>
                <a:gd name="connsiteX44" fmla="*/ 8513 w 10000"/>
                <a:gd name="connsiteY44" fmla="*/ 3241 h 10000"/>
                <a:gd name="connsiteX45" fmla="*/ 8343 w 10000"/>
                <a:gd name="connsiteY45" fmla="*/ 3335 h 10000"/>
                <a:gd name="connsiteX46" fmla="*/ 8089 w 10000"/>
                <a:gd name="connsiteY46" fmla="*/ 2814 h 10000"/>
                <a:gd name="connsiteX47" fmla="*/ 8112 w 10000"/>
                <a:gd name="connsiteY47" fmla="*/ 2259 h 10000"/>
                <a:gd name="connsiteX48" fmla="*/ 7618 w 10000"/>
                <a:gd name="connsiteY48" fmla="*/ 1662 h 10000"/>
                <a:gd name="connsiteX49" fmla="*/ 7596 w 10000"/>
                <a:gd name="connsiteY49" fmla="*/ 2122 h 10000"/>
                <a:gd name="connsiteX50" fmla="*/ 7341 w 10000"/>
                <a:gd name="connsiteY50" fmla="*/ 2033 h 10000"/>
                <a:gd name="connsiteX51" fmla="*/ 7224 w 10000"/>
                <a:gd name="connsiteY51" fmla="*/ 1586 h 10000"/>
                <a:gd name="connsiteX52" fmla="*/ 6991 w 10000"/>
                <a:gd name="connsiteY52" fmla="*/ 1478 h 10000"/>
                <a:gd name="connsiteX53" fmla="*/ 7052 w 10000"/>
                <a:gd name="connsiteY53" fmla="*/ 913 h 10000"/>
                <a:gd name="connsiteX54" fmla="*/ 6210 w 10000"/>
                <a:gd name="connsiteY54" fmla="*/ 0 h 10000"/>
                <a:gd name="connsiteX55" fmla="*/ 5728 w 10000"/>
                <a:gd name="connsiteY55" fmla="*/ 598 h 10000"/>
                <a:gd name="connsiteX56" fmla="*/ 5754 w 10000"/>
                <a:gd name="connsiteY56" fmla="*/ 944 h 10000"/>
                <a:gd name="connsiteX57" fmla="*/ 5728 w 10000"/>
                <a:gd name="connsiteY57" fmla="*/ 1586 h 10000"/>
                <a:gd name="connsiteX58" fmla="*/ 6279 w 10000"/>
                <a:gd name="connsiteY58" fmla="*/ 1989 h 10000"/>
                <a:gd name="connsiteX59" fmla="*/ 6256 w 10000"/>
                <a:gd name="connsiteY59" fmla="*/ 2216 h 10000"/>
                <a:gd name="connsiteX60" fmla="*/ 6437 w 10000"/>
                <a:gd name="connsiteY60" fmla="*/ 2480 h 10000"/>
                <a:gd name="connsiteX61" fmla="*/ 6401 w 10000"/>
                <a:gd name="connsiteY61" fmla="*/ 2814 h 10000"/>
                <a:gd name="connsiteX62" fmla="*/ 6121 w 10000"/>
                <a:gd name="connsiteY62" fmla="*/ 3335 h 10000"/>
                <a:gd name="connsiteX63" fmla="*/ 6245 w 10000"/>
                <a:gd name="connsiteY63" fmla="*/ 3959 h 10000"/>
                <a:gd name="connsiteX64" fmla="*/ 5861 w 10000"/>
                <a:gd name="connsiteY64" fmla="*/ 3739 h 10000"/>
                <a:gd name="connsiteX65" fmla="*/ 5848 w 10000"/>
                <a:gd name="connsiteY65" fmla="*/ 3241 h 10000"/>
                <a:gd name="connsiteX66" fmla="*/ 6018 w 10000"/>
                <a:gd name="connsiteY66" fmla="*/ 2738 h 10000"/>
                <a:gd name="connsiteX67" fmla="*/ 5896 w 10000"/>
                <a:gd name="connsiteY67" fmla="*/ 1989 h 10000"/>
                <a:gd name="connsiteX68" fmla="*/ 5621 w 10000"/>
                <a:gd name="connsiteY68" fmla="*/ 1901 h 10000"/>
                <a:gd name="connsiteX69" fmla="*/ 5535 w 10000"/>
                <a:gd name="connsiteY69" fmla="*/ 1586 h 10000"/>
                <a:gd name="connsiteX70" fmla="*/ 5222 w 10000"/>
                <a:gd name="connsiteY70" fmla="*/ 1750 h 10000"/>
                <a:gd name="connsiteX71" fmla="*/ 5090 w 10000"/>
                <a:gd name="connsiteY71" fmla="*/ 2707 h 10000"/>
                <a:gd name="connsiteX72" fmla="*/ 5428 w 10000"/>
                <a:gd name="connsiteY72" fmla="*/ 3109 h 10000"/>
                <a:gd name="connsiteX73" fmla="*/ 4907 w 10000"/>
                <a:gd name="connsiteY73" fmla="*/ 3437 h 10000"/>
                <a:gd name="connsiteX74" fmla="*/ 3768 w 10000"/>
                <a:gd name="connsiteY74" fmla="*/ 2882 h 10000"/>
                <a:gd name="connsiteX75" fmla="*/ 3540 w 10000"/>
                <a:gd name="connsiteY75" fmla="*/ 2435 h 10000"/>
                <a:gd name="connsiteX76" fmla="*/ 3151 w 10000"/>
                <a:gd name="connsiteY76" fmla="*/ 2619 h 10000"/>
                <a:gd name="connsiteX77" fmla="*/ 3489 w 10000"/>
                <a:gd name="connsiteY77" fmla="*/ 2882 h 10000"/>
                <a:gd name="connsiteX78" fmla="*/ 3168 w 10000"/>
                <a:gd name="connsiteY78" fmla="*/ 2933 h 10000"/>
                <a:gd name="connsiteX79" fmla="*/ 2860 w 10000"/>
                <a:gd name="connsiteY79" fmla="*/ 2662 h 10000"/>
                <a:gd name="connsiteX80" fmla="*/ 2615 w 10000"/>
                <a:gd name="connsiteY80" fmla="*/ 2738 h 10000"/>
                <a:gd name="connsiteX81" fmla="*/ 2973 w 10000"/>
                <a:gd name="connsiteY81" fmla="*/ 3335 h 10000"/>
                <a:gd name="connsiteX82" fmla="*/ 2959 w 10000"/>
                <a:gd name="connsiteY82" fmla="*/ 4054 h 10000"/>
                <a:gd name="connsiteX83" fmla="*/ 2718 w 10000"/>
                <a:gd name="connsiteY83" fmla="*/ 4096 h 10000"/>
                <a:gd name="connsiteX84" fmla="*/ 2755 w 10000"/>
                <a:gd name="connsiteY84" fmla="*/ 3468 h 10000"/>
                <a:gd name="connsiteX85" fmla="*/ 2170 w 10000"/>
                <a:gd name="connsiteY85" fmla="*/ 3020 h 10000"/>
                <a:gd name="connsiteX86" fmla="*/ 2043 w 10000"/>
                <a:gd name="connsiteY86" fmla="*/ 3153 h 10000"/>
                <a:gd name="connsiteX87" fmla="*/ 1742 w 10000"/>
                <a:gd name="connsiteY87" fmla="*/ 3066 h 10000"/>
                <a:gd name="connsiteX88" fmla="*/ 1060 w 10000"/>
                <a:gd name="connsiteY88" fmla="*/ 2977 h 10000"/>
                <a:gd name="connsiteX89" fmla="*/ 1002 w 10000"/>
                <a:gd name="connsiteY89" fmla="*/ 2865 h 10000"/>
                <a:gd name="connsiteX90" fmla="*/ 1380 w 10000"/>
                <a:gd name="connsiteY90" fmla="*/ 2662 h 10000"/>
                <a:gd name="connsiteX91" fmla="*/ 1207 w 10000"/>
                <a:gd name="connsiteY91" fmla="*/ 2076 h 10000"/>
                <a:gd name="connsiteX92" fmla="*/ 989 w 10000"/>
                <a:gd name="connsiteY92" fmla="*/ 1989 h 10000"/>
                <a:gd name="connsiteX93" fmla="*/ 350 w 10000"/>
                <a:gd name="connsiteY93" fmla="*/ 1608 h 10000"/>
                <a:gd name="connsiteX94" fmla="*/ 216 w 10000"/>
                <a:gd name="connsiteY94" fmla="*/ 1748 h 10000"/>
                <a:gd name="connsiteX95" fmla="*/ 310 w 10000"/>
                <a:gd name="connsiteY95" fmla="*/ 2194 h 10000"/>
                <a:gd name="connsiteX96" fmla="*/ 245 w 10000"/>
                <a:gd name="connsiteY96" fmla="*/ 2187 h 10000"/>
                <a:gd name="connsiteX97" fmla="*/ 202 w 10000"/>
                <a:gd name="connsiteY97" fmla="*/ 2445 h 10000"/>
                <a:gd name="connsiteX98" fmla="*/ 319 w 10000"/>
                <a:gd name="connsiteY98" fmla="*/ 2029 h 10000"/>
                <a:gd name="connsiteX99" fmla="*/ 293 w 10000"/>
                <a:gd name="connsiteY99" fmla="*/ 2216 h 10000"/>
                <a:gd name="connsiteX100" fmla="*/ 284 w 10000"/>
                <a:gd name="connsiteY100" fmla="*/ 1918 h 10000"/>
                <a:gd name="connsiteX101" fmla="*/ 257 w 10000"/>
                <a:gd name="connsiteY101" fmla="*/ 2047 h 10000"/>
                <a:gd name="connsiteX102" fmla="*/ 203 w 10000"/>
                <a:gd name="connsiteY102" fmla="*/ 2129 h 10000"/>
                <a:gd name="connsiteX103" fmla="*/ 177 w 10000"/>
                <a:gd name="connsiteY103" fmla="*/ 2312 h 10000"/>
                <a:gd name="connsiteX104" fmla="*/ 195 w 10000"/>
                <a:gd name="connsiteY104" fmla="*/ 2108 h 10000"/>
                <a:gd name="connsiteX105" fmla="*/ 233 w 10000"/>
                <a:gd name="connsiteY105" fmla="*/ 2178 h 10000"/>
                <a:gd name="connsiteX106" fmla="*/ 171 w 10000"/>
                <a:gd name="connsiteY106" fmla="*/ 2086 h 10000"/>
                <a:gd name="connsiteX107" fmla="*/ 187 w 10000"/>
                <a:gd name="connsiteY107" fmla="*/ 2184 h 10000"/>
                <a:gd name="connsiteX108" fmla="*/ 188 w 10000"/>
                <a:gd name="connsiteY108" fmla="*/ 1954 h 10000"/>
                <a:gd name="connsiteX109" fmla="*/ 203 w 10000"/>
                <a:gd name="connsiteY109" fmla="*/ 2014 h 10000"/>
                <a:gd name="connsiteX110" fmla="*/ 110 w 10000"/>
                <a:gd name="connsiteY110" fmla="*/ 2341 h 10000"/>
                <a:gd name="connsiteX111" fmla="*/ 150 w 10000"/>
                <a:gd name="connsiteY111" fmla="*/ 2484 h 10000"/>
                <a:gd name="connsiteX112" fmla="*/ 118 w 10000"/>
                <a:gd name="connsiteY112"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1370 w 10000"/>
                <a:gd name="connsiteY9" fmla="*/ 6352 h 10000"/>
                <a:gd name="connsiteX10" fmla="*/ 1241 w 10000"/>
                <a:gd name="connsiteY10" fmla="*/ 7151 h 10000"/>
                <a:gd name="connsiteX11" fmla="*/ 1276 w 10000"/>
                <a:gd name="connsiteY11" fmla="*/ 7607 h 10000"/>
                <a:gd name="connsiteX12" fmla="*/ 1626 w 10000"/>
                <a:gd name="connsiteY12" fmla="*/ 8245 h 10000"/>
                <a:gd name="connsiteX13" fmla="*/ 3086 w 10000"/>
                <a:gd name="connsiteY13" fmla="*/ 9165 h 10000"/>
                <a:gd name="connsiteX14" fmla="*/ 3092 w 10000"/>
                <a:gd name="connsiteY14" fmla="*/ 9936 h 10000"/>
                <a:gd name="connsiteX15" fmla="*/ 4331 w 10000"/>
                <a:gd name="connsiteY15" fmla="*/ 10000 h 10000"/>
                <a:gd name="connsiteX16" fmla="*/ 6823 w 10000"/>
                <a:gd name="connsiteY16" fmla="*/ 9641 h 10000"/>
                <a:gd name="connsiteX17" fmla="*/ 7341 w 10000"/>
                <a:gd name="connsiteY17" fmla="*/ 7621 h 10000"/>
                <a:gd name="connsiteX18" fmla="*/ 7934 w 10000"/>
                <a:gd name="connsiteY18" fmla="*/ 7118 h 10000"/>
                <a:gd name="connsiteX19" fmla="*/ 7706 w 10000"/>
                <a:gd name="connsiteY19" fmla="*/ 6759 h 10000"/>
                <a:gd name="connsiteX20" fmla="*/ 7462 w 10000"/>
                <a:gd name="connsiteY20" fmla="*/ 6665 h 10000"/>
                <a:gd name="connsiteX21" fmla="*/ 7462 w 10000"/>
                <a:gd name="connsiteY21" fmla="*/ 6445 h 10000"/>
                <a:gd name="connsiteX22" fmla="*/ 7934 w 10000"/>
                <a:gd name="connsiteY22" fmla="*/ 6621 h 10000"/>
                <a:gd name="connsiteX23" fmla="*/ 8617 w 10000"/>
                <a:gd name="connsiteY23" fmla="*/ 6130 h 10000"/>
                <a:gd name="connsiteX24" fmla="*/ 8801 w 10000"/>
                <a:gd name="connsiteY24" fmla="*/ 5230 h 10000"/>
                <a:gd name="connsiteX25" fmla="*/ 8197 w 10000"/>
                <a:gd name="connsiteY25" fmla="*/ 5054 h 10000"/>
                <a:gd name="connsiteX26" fmla="*/ 7837 w 10000"/>
                <a:gd name="connsiteY26" fmla="*/ 4827 h 10000"/>
                <a:gd name="connsiteX27" fmla="*/ 7951 w 10000"/>
                <a:gd name="connsiteY27" fmla="*/ 4606 h 10000"/>
                <a:gd name="connsiteX28" fmla="*/ 8316 w 10000"/>
                <a:gd name="connsiteY28" fmla="*/ 4947 h 10000"/>
                <a:gd name="connsiteX29" fmla="*/ 8801 w 10000"/>
                <a:gd name="connsiteY29" fmla="*/ 4903 h 10000"/>
                <a:gd name="connsiteX30" fmla="*/ 9016 w 10000"/>
                <a:gd name="connsiteY30" fmla="*/ 3959 h 10000"/>
                <a:gd name="connsiteX31" fmla="*/ 9209 w 10000"/>
                <a:gd name="connsiteY31" fmla="*/ 4054 h 10000"/>
                <a:gd name="connsiteX32" fmla="*/ 9269 w 10000"/>
                <a:gd name="connsiteY32" fmla="*/ 3827 h 10000"/>
                <a:gd name="connsiteX33" fmla="*/ 9511 w 10000"/>
                <a:gd name="connsiteY33" fmla="*/ 3600 h 10000"/>
                <a:gd name="connsiteX34" fmla="*/ 9511 w 10000"/>
                <a:gd name="connsiteY34" fmla="*/ 3870 h 10000"/>
                <a:gd name="connsiteX35" fmla="*/ 9664 w 10000"/>
                <a:gd name="connsiteY35" fmla="*/ 3870 h 10000"/>
                <a:gd name="connsiteX36" fmla="*/ 10000 w 10000"/>
                <a:gd name="connsiteY36" fmla="*/ 3198 h 10000"/>
                <a:gd name="connsiteX37" fmla="*/ 10000 w 10000"/>
                <a:gd name="connsiteY37" fmla="*/ 2738 h 10000"/>
                <a:gd name="connsiteX38" fmla="*/ 9691 w 10000"/>
                <a:gd name="connsiteY38" fmla="*/ 2392 h 10000"/>
                <a:gd name="connsiteX39" fmla="*/ 9511 w 10000"/>
                <a:gd name="connsiteY39" fmla="*/ 1315 h 10000"/>
                <a:gd name="connsiteX40" fmla="*/ 9112 w 10000"/>
                <a:gd name="connsiteY40" fmla="*/ 1088 h 10000"/>
                <a:gd name="connsiteX41" fmla="*/ 8485 w 10000"/>
                <a:gd name="connsiteY41" fmla="*/ 1315 h 10000"/>
                <a:gd name="connsiteX42" fmla="*/ 8617 w 10000"/>
                <a:gd name="connsiteY42" fmla="*/ 2662 h 10000"/>
                <a:gd name="connsiteX43" fmla="*/ 8513 w 10000"/>
                <a:gd name="connsiteY43" fmla="*/ 2933 h 10000"/>
                <a:gd name="connsiteX44" fmla="*/ 8513 w 10000"/>
                <a:gd name="connsiteY44" fmla="*/ 3241 h 10000"/>
                <a:gd name="connsiteX45" fmla="*/ 8343 w 10000"/>
                <a:gd name="connsiteY45" fmla="*/ 3335 h 10000"/>
                <a:gd name="connsiteX46" fmla="*/ 8089 w 10000"/>
                <a:gd name="connsiteY46" fmla="*/ 2814 h 10000"/>
                <a:gd name="connsiteX47" fmla="*/ 8112 w 10000"/>
                <a:gd name="connsiteY47" fmla="*/ 2259 h 10000"/>
                <a:gd name="connsiteX48" fmla="*/ 7618 w 10000"/>
                <a:gd name="connsiteY48" fmla="*/ 1662 h 10000"/>
                <a:gd name="connsiteX49" fmla="*/ 7596 w 10000"/>
                <a:gd name="connsiteY49" fmla="*/ 2122 h 10000"/>
                <a:gd name="connsiteX50" fmla="*/ 7341 w 10000"/>
                <a:gd name="connsiteY50" fmla="*/ 2033 h 10000"/>
                <a:gd name="connsiteX51" fmla="*/ 7224 w 10000"/>
                <a:gd name="connsiteY51" fmla="*/ 1586 h 10000"/>
                <a:gd name="connsiteX52" fmla="*/ 6991 w 10000"/>
                <a:gd name="connsiteY52" fmla="*/ 1478 h 10000"/>
                <a:gd name="connsiteX53" fmla="*/ 7052 w 10000"/>
                <a:gd name="connsiteY53" fmla="*/ 913 h 10000"/>
                <a:gd name="connsiteX54" fmla="*/ 6210 w 10000"/>
                <a:gd name="connsiteY54" fmla="*/ 0 h 10000"/>
                <a:gd name="connsiteX55" fmla="*/ 5728 w 10000"/>
                <a:gd name="connsiteY55" fmla="*/ 598 h 10000"/>
                <a:gd name="connsiteX56" fmla="*/ 5754 w 10000"/>
                <a:gd name="connsiteY56" fmla="*/ 944 h 10000"/>
                <a:gd name="connsiteX57" fmla="*/ 5728 w 10000"/>
                <a:gd name="connsiteY57" fmla="*/ 1586 h 10000"/>
                <a:gd name="connsiteX58" fmla="*/ 6279 w 10000"/>
                <a:gd name="connsiteY58" fmla="*/ 1989 h 10000"/>
                <a:gd name="connsiteX59" fmla="*/ 6256 w 10000"/>
                <a:gd name="connsiteY59" fmla="*/ 2216 h 10000"/>
                <a:gd name="connsiteX60" fmla="*/ 6437 w 10000"/>
                <a:gd name="connsiteY60" fmla="*/ 2480 h 10000"/>
                <a:gd name="connsiteX61" fmla="*/ 6401 w 10000"/>
                <a:gd name="connsiteY61" fmla="*/ 2814 h 10000"/>
                <a:gd name="connsiteX62" fmla="*/ 6121 w 10000"/>
                <a:gd name="connsiteY62" fmla="*/ 3335 h 10000"/>
                <a:gd name="connsiteX63" fmla="*/ 6245 w 10000"/>
                <a:gd name="connsiteY63" fmla="*/ 3959 h 10000"/>
                <a:gd name="connsiteX64" fmla="*/ 5861 w 10000"/>
                <a:gd name="connsiteY64" fmla="*/ 3739 h 10000"/>
                <a:gd name="connsiteX65" fmla="*/ 5848 w 10000"/>
                <a:gd name="connsiteY65" fmla="*/ 3241 h 10000"/>
                <a:gd name="connsiteX66" fmla="*/ 6018 w 10000"/>
                <a:gd name="connsiteY66" fmla="*/ 2738 h 10000"/>
                <a:gd name="connsiteX67" fmla="*/ 5896 w 10000"/>
                <a:gd name="connsiteY67" fmla="*/ 1989 h 10000"/>
                <a:gd name="connsiteX68" fmla="*/ 5621 w 10000"/>
                <a:gd name="connsiteY68" fmla="*/ 1901 h 10000"/>
                <a:gd name="connsiteX69" fmla="*/ 5535 w 10000"/>
                <a:gd name="connsiteY69" fmla="*/ 1586 h 10000"/>
                <a:gd name="connsiteX70" fmla="*/ 5222 w 10000"/>
                <a:gd name="connsiteY70" fmla="*/ 1750 h 10000"/>
                <a:gd name="connsiteX71" fmla="*/ 5090 w 10000"/>
                <a:gd name="connsiteY71" fmla="*/ 2707 h 10000"/>
                <a:gd name="connsiteX72" fmla="*/ 5428 w 10000"/>
                <a:gd name="connsiteY72" fmla="*/ 3109 h 10000"/>
                <a:gd name="connsiteX73" fmla="*/ 4907 w 10000"/>
                <a:gd name="connsiteY73" fmla="*/ 3437 h 10000"/>
                <a:gd name="connsiteX74" fmla="*/ 3768 w 10000"/>
                <a:gd name="connsiteY74" fmla="*/ 2882 h 10000"/>
                <a:gd name="connsiteX75" fmla="*/ 3540 w 10000"/>
                <a:gd name="connsiteY75" fmla="*/ 2435 h 10000"/>
                <a:gd name="connsiteX76" fmla="*/ 3151 w 10000"/>
                <a:gd name="connsiteY76" fmla="*/ 2619 h 10000"/>
                <a:gd name="connsiteX77" fmla="*/ 3489 w 10000"/>
                <a:gd name="connsiteY77" fmla="*/ 2882 h 10000"/>
                <a:gd name="connsiteX78" fmla="*/ 3168 w 10000"/>
                <a:gd name="connsiteY78" fmla="*/ 2933 h 10000"/>
                <a:gd name="connsiteX79" fmla="*/ 2860 w 10000"/>
                <a:gd name="connsiteY79" fmla="*/ 2662 h 10000"/>
                <a:gd name="connsiteX80" fmla="*/ 2615 w 10000"/>
                <a:gd name="connsiteY80" fmla="*/ 2738 h 10000"/>
                <a:gd name="connsiteX81" fmla="*/ 2973 w 10000"/>
                <a:gd name="connsiteY81" fmla="*/ 3335 h 10000"/>
                <a:gd name="connsiteX82" fmla="*/ 2959 w 10000"/>
                <a:gd name="connsiteY82" fmla="*/ 4054 h 10000"/>
                <a:gd name="connsiteX83" fmla="*/ 2718 w 10000"/>
                <a:gd name="connsiteY83" fmla="*/ 4096 h 10000"/>
                <a:gd name="connsiteX84" fmla="*/ 2755 w 10000"/>
                <a:gd name="connsiteY84" fmla="*/ 3468 h 10000"/>
                <a:gd name="connsiteX85" fmla="*/ 2170 w 10000"/>
                <a:gd name="connsiteY85" fmla="*/ 3020 h 10000"/>
                <a:gd name="connsiteX86" fmla="*/ 2043 w 10000"/>
                <a:gd name="connsiteY86" fmla="*/ 3153 h 10000"/>
                <a:gd name="connsiteX87" fmla="*/ 1742 w 10000"/>
                <a:gd name="connsiteY87" fmla="*/ 3066 h 10000"/>
                <a:gd name="connsiteX88" fmla="*/ 1060 w 10000"/>
                <a:gd name="connsiteY88" fmla="*/ 2977 h 10000"/>
                <a:gd name="connsiteX89" fmla="*/ 1002 w 10000"/>
                <a:gd name="connsiteY89" fmla="*/ 2865 h 10000"/>
                <a:gd name="connsiteX90" fmla="*/ 1380 w 10000"/>
                <a:gd name="connsiteY90" fmla="*/ 2662 h 10000"/>
                <a:gd name="connsiteX91" fmla="*/ 1207 w 10000"/>
                <a:gd name="connsiteY91" fmla="*/ 2076 h 10000"/>
                <a:gd name="connsiteX92" fmla="*/ 989 w 10000"/>
                <a:gd name="connsiteY92" fmla="*/ 1989 h 10000"/>
                <a:gd name="connsiteX93" fmla="*/ 350 w 10000"/>
                <a:gd name="connsiteY93" fmla="*/ 1608 h 10000"/>
                <a:gd name="connsiteX94" fmla="*/ 216 w 10000"/>
                <a:gd name="connsiteY94" fmla="*/ 1748 h 10000"/>
                <a:gd name="connsiteX95" fmla="*/ 310 w 10000"/>
                <a:gd name="connsiteY95" fmla="*/ 2194 h 10000"/>
                <a:gd name="connsiteX96" fmla="*/ 245 w 10000"/>
                <a:gd name="connsiteY96" fmla="*/ 2187 h 10000"/>
                <a:gd name="connsiteX97" fmla="*/ 202 w 10000"/>
                <a:gd name="connsiteY97" fmla="*/ 2445 h 10000"/>
                <a:gd name="connsiteX98" fmla="*/ 319 w 10000"/>
                <a:gd name="connsiteY98" fmla="*/ 2029 h 10000"/>
                <a:gd name="connsiteX99" fmla="*/ 293 w 10000"/>
                <a:gd name="connsiteY99" fmla="*/ 2216 h 10000"/>
                <a:gd name="connsiteX100" fmla="*/ 284 w 10000"/>
                <a:gd name="connsiteY100" fmla="*/ 1918 h 10000"/>
                <a:gd name="connsiteX101" fmla="*/ 257 w 10000"/>
                <a:gd name="connsiteY101" fmla="*/ 2047 h 10000"/>
                <a:gd name="connsiteX102" fmla="*/ 203 w 10000"/>
                <a:gd name="connsiteY102" fmla="*/ 2129 h 10000"/>
                <a:gd name="connsiteX103" fmla="*/ 177 w 10000"/>
                <a:gd name="connsiteY103" fmla="*/ 2312 h 10000"/>
                <a:gd name="connsiteX104" fmla="*/ 195 w 10000"/>
                <a:gd name="connsiteY104" fmla="*/ 2108 h 10000"/>
                <a:gd name="connsiteX105" fmla="*/ 233 w 10000"/>
                <a:gd name="connsiteY105" fmla="*/ 2178 h 10000"/>
                <a:gd name="connsiteX106" fmla="*/ 171 w 10000"/>
                <a:gd name="connsiteY106" fmla="*/ 2086 h 10000"/>
                <a:gd name="connsiteX107" fmla="*/ 187 w 10000"/>
                <a:gd name="connsiteY107" fmla="*/ 2184 h 10000"/>
                <a:gd name="connsiteX108" fmla="*/ 188 w 10000"/>
                <a:gd name="connsiteY108" fmla="*/ 1954 h 10000"/>
                <a:gd name="connsiteX109" fmla="*/ 203 w 10000"/>
                <a:gd name="connsiteY109" fmla="*/ 2014 h 10000"/>
                <a:gd name="connsiteX110" fmla="*/ 110 w 10000"/>
                <a:gd name="connsiteY110" fmla="*/ 2341 h 10000"/>
                <a:gd name="connsiteX111" fmla="*/ 150 w 10000"/>
                <a:gd name="connsiteY111" fmla="*/ 2484 h 10000"/>
                <a:gd name="connsiteX112" fmla="*/ 118 w 10000"/>
                <a:gd name="connsiteY112"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1484 w 10000"/>
                <a:gd name="connsiteY9" fmla="*/ 6429 h 10000"/>
                <a:gd name="connsiteX10" fmla="*/ 1241 w 10000"/>
                <a:gd name="connsiteY10" fmla="*/ 7151 h 10000"/>
                <a:gd name="connsiteX11" fmla="*/ 1276 w 10000"/>
                <a:gd name="connsiteY11" fmla="*/ 7607 h 10000"/>
                <a:gd name="connsiteX12" fmla="*/ 1626 w 10000"/>
                <a:gd name="connsiteY12" fmla="*/ 8245 h 10000"/>
                <a:gd name="connsiteX13" fmla="*/ 3086 w 10000"/>
                <a:gd name="connsiteY13" fmla="*/ 9165 h 10000"/>
                <a:gd name="connsiteX14" fmla="*/ 3092 w 10000"/>
                <a:gd name="connsiteY14" fmla="*/ 9936 h 10000"/>
                <a:gd name="connsiteX15" fmla="*/ 4331 w 10000"/>
                <a:gd name="connsiteY15" fmla="*/ 10000 h 10000"/>
                <a:gd name="connsiteX16" fmla="*/ 6823 w 10000"/>
                <a:gd name="connsiteY16" fmla="*/ 9641 h 10000"/>
                <a:gd name="connsiteX17" fmla="*/ 7341 w 10000"/>
                <a:gd name="connsiteY17" fmla="*/ 7621 h 10000"/>
                <a:gd name="connsiteX18" fmla="*/ 7934 w 10000"/>
                <a:gd name="connsiteY18" fmla="*/ 7118 h 10000"/>
                <a:gd name="connsiteX19" fmla="*/ 7706 w 10000"/>
                <a:gd name="connsiteY19" fmla="*/ 6759 h 10000"/>
                <a:gd name="connsiteX20" fmla="*/ 7462 w 10000"/>
                <a:gd name="connsiteY20" fmla="*/ 6665 h 10000"/>
                <a:gd name="connsiteX21" fmla="*/ 7462 w 10000"/>
                <a:gd name="connsiteY21" fmla="*/ 6445 h 10000"/>
                <a:gd name="connsiteX22" fmla="*/ 7934 w 10000"/>
                <a:gd name="connsiteY22" fmla="*/ 6621 h 10000"/>
                <a:gd name="connsiteX23" fmla="*/ 8617 w 10000"/>
                <a:gd name="connsiteY23" fmla="*/ 6130 h 10000"/>
                <a:gd name="connsiteX24" fmla="*/ 8801 w 10000"/>
                <a:gd name="connsiteY24" fmla="*/ 5230 h 10000"/>
                <a:gd name="connsiteX25" fmla="*/ 8197 w 10000"/>
                <a:gd name="connsiteY25" fmla="*/ 5054 h 10000"/>
                <a:gd name="connsiteX26" fmla="*/ 7837 w 10000"/>
                <a:gd name="connsiteY26" fmla="*/ 4827 h 10000"/>
                <a:gd name="connsiteX27" fmla="*/ 7951 w 10000"/>
                <a:gd name="connsiteY27" fmla="*/ 4606 h 10000"/>
                <a:gd name="connsiteX28" fmla="*/ 8316 w 10000"/>
                <a:gd name="connsiteY28" fmla="*/ 4947 h 10000"/>
                <a:gd name="connsiteX29" fmla="*/ 8801 w 10000"/>
                <a:gd name="connsiteY29" fmla="*/ 4903 h 10000"/>
                <a:gd name="connsiteX30" fmla="*/ 9016 w 10000"/>
                <a:gd name="connsiteY30" fmla="*/ 3959 h 10000"/>
                <a:gd name="connsiteX31" fmla="*/ 9209 w 10000"/>
                <a:gd name="connsiteY31" fmla="*/ 4054 h 10000"/>
                <a:gd name="connsiteX32" fmla="*/ 9269 w 10000"/>
                <a:gd name="connsiteY32" fmla="*/ 3827 h 10000"/>
                <a:gd name="connsiteX33" fmla="*/ 9511 w 10000"/>
                <a:gd name="connsiteY33" fmla="*/ 3600 h 10000"/>
                <a:gd name="connsiteX34" fmla="*/ 9511 w 10000"/>
                <a:gd name="connsiteY34" fmla="*/ 3870 h 10000"/>
                <a:gd name="connsiteX35" fmla="*/ 9664 w 10000"/>
                <a:gd name="connsiteY35" fmla="*/ 3870 h 10000"/>
                <a:gd name="connsiteX36" fmla="*/ 10000 w 10000"/>
                <a:gd name="connsiteY36" fmla="*/ 3198 h 10000"/>
                <a:gd name="connsiteX37" fmla="*/ 10000 w 10000"/>
                <a:gd name="connsiteY37" fmla="*/ 2738 h 10000"/>
                <a:gd name="connsiteX38" fmla="*/ 9691 w 10000"/>
                <a:gd name="connsiteY38" fmla="*/ 2392 h 10000"/>
                <a:gd name="connsiteX39" fmla="*/ 9511 w 10000"/>
                <a:gd name="connsiteY39" fmla="*/ 1315 h 10000"/>
                <a:gd name="connsiteX40" fmla="*/ 9112 w 10000"/>
                <a:gd name="connsiteY40" fmla="*/ 1088 h 10000"/>
                <a:gd name="connsiteX41" fmla="*/ 8485 w 10000"/>
                <a:gd name="connsiteY41" fmla="*/ 1315 h 10000"/>
                <a:gd name="connsiteX42" fmla="*/ 8617 w 10000"/>
                <a:gd name="connsiteY42" fmla="*/ 2662 h 10000"/>
                <a:gd name="connsiteX43" fmla="*/ 8513 w 10000"/>
                <a:gd name="connsiteY43" fmla="*/ 2933 h 10000"/>
                <a:gd name="connsiteX44" fmla="*/ 8513 w 10000"/>
                <a:gd name="connsiteY44" fmla="*/ 3241 h 10000"/>
                <a:gd name="connsiteX45" fmla="*/ 8343 w 10000"/>
                <a:gd name="connsiteY45" fmla="*/ 3335 h 10000"/>
                <a:gd name="connsiteX46" fmla="*/ 8089 w 10000"/>
                <a:gd name="connsiteY46" fmla="*/ 2814 h 10000"/>
                <a:gd name="connsiteX47" fmla="*/ 8112 w 10000"/>
                <a:gd name="connsiteY47" fmla="*/ 2259 h 10000"/>
                <a:gd name="connsiteX48" fmla="*/ 7618 w 10000"/>
                <a:gd name="connsiteY48" fmla="*/ 1662 h 10000"/>
                <a:gd name="connsiteX49" fmla="*/ 7596 w 10000"/>
                <a:gd name="connsiteY49" fmla="*/ 2122 h 10000"/>
                <a:gd name="connsiteX50" fmla="*/ 7341 w 10000"/>
                <a:gd name="connsiteY50" fmla="*/ 2033 h 10000"/>
                <a:gd name="connsiteX51" fmla="*/ 7224 w 10000"/>
                <a:gd name="connsiteY51" fmla="*/ 1586 h 10000"/>
                <a:gd name="connsiteX52" fmla="*/ 6991 w 10000"/>
                <a:gd name="connsiteY52" fmla="*/ 1478 h 10000"/>
                <a:gd name="connsiteX53" fmla="*/ 7052 w 10000"/>
                <a:gd name="connsiteY53" fmla="*/ 913 h 10000"/>
                <a:gd name="connsiteX54" fmla="*/ 6210 w 10000"/>
                <a:gd name="connsiteY54" fmla="*/ 0 h 10000"/>
                <a:gd name="connsiteX55" fmla="*/ 5728 w 10000"/>
                <a:gd name="connsiteY55" fmla="*/ 598 h 10000"/>
                <a:gd name="connsiteX56" fmla="*/ 5754 w 10000"/>
                <a:gd name="connsiteY56" fmla="*/ 944 h 10000"/>
                <a:gd name="connsiteX57" fmla="*/ 5728 w 10000"/>
                <a:gd name="connsiteY57" fmla="*/ 1586 h 10000"/>
                <a:gd name="connsiteX58" fmla="*/ 6279 w 10000"/>
                <a:gd name="connsiteY58" fmla="*/ 1989 h 10000"/>
                <a:gd name="connsiteX59" fmla="*/ 6256 w 10000"/>
                <a:gd name="connsiteY59" fmla="*/ 2216 h 10000"/>
                <a:gd name="connsiteX60" fmla="*/ 6437 w 10000"/>
                <a:gd name="connsiteY60" fmla="*/ 2480 h 10000"/>
                <a:gd name="connsiteX61" fmla="*/ 6401 w 10000"/>
                <a:gd name="connsiteY61" fmla="*/ 2814 h 10000"/>
                <a:gd name="connsiteX62" fmla="*/ 6121 w 10000"/>
                <a:gd name="connsiteY62" fmla="*/ 3335 h 10000"/>
                <a:gd name="connsiteX63" fmla="*/ 6245 w 10000"/>
                <a:gd name="connsiteY63" fmla="*/ 3959 h 10000"/>
                <a:gd name="connsiteX64" fmla="*/ 5861 w 10000"/>
                <a:gd name="connsiteY64" fmla="*/ 3739 h 10000"/>
                <a:gd name="connsiteX65" fmla="*/ 5848 w 10000"/>
                <a:gd name="connsiteY65" fmla="*/ 3241 h 10000"/>
                <a:gd name="connsiteX66" fmla="*/ 6018 w 10000"/>
                <a:gd name="connsiteY66" fmla="*/ 2738 h 10000"/>
                <a:gd name="connsiteX67" fmla="*/ 5896 w 10000"/>
                <a:gd name="connsiteY67" fmla="*/ 1989 h 10000"/>
                <a:gd name="connsiteX68" fmla="*/ 5621 w 10000"/>
                <a:gd name="connsiteY68" fmla="*/ 1901 h 10000"/>
                <a:gd name="connsiteX69" fmla="*/ 5535 w 10000"/>
                <a:gd name="connsiteY69" fmla="*/ 1586 h 10000"/>
                <a:gd name="connsiteX70" fmla="*/ 5222 w 10000"/>
                <a:gd name="connsiteY70" fmla="*/ 1750 h 10000"/>
                <a:gd name="connsiteX71" fmla="*/ 5090 w 10000"/>
                <a:gd name="connsiteY71" fmla="*/ 2707 h 10000"/>
                <a:gd name="connsiteX72" fmla="*/ 5428 w 10000"/>
                <a:gd name="connsiteY72" fmla="*/ 3109 h 10000"/>
                <a:gd name="connsiteX73" fmla="*/ 4907 w 10000"/>
                <a:gd name="connsiteY73" fmla="*/ 3437 h 10000"/>
                <a:gd name="connsiteX74" fmla="*/ 3768 w 10000"/>
                <a:gd name="connsiteY74" fmla="*/ 2882 h 10000"/>
                <a:gd name="connsiteX75" fmla="*/ 3540 w 10000"/>
                <a:gd name="connsiteY75" fmla="*/ 2435 h 10000"/>
                <a:gd name="connsiteX76" fmla="*/ 3151 w 10000"/>
                <a:gd name="connsiteY76" fmla="*/ 2619 h 10000"/>
                <a:gd name="connsiteX77" fmla="*/ 3489 w 10000"/>
                <a:gd name="connsiteY77" fmla="*/ 2882 h 10000"/>
                <a:gd name="connsiteX78" fmla="*/ 3168 w 10000"/>
                <a:gd name="connsiteY78" fmla="*/ 2933 h 10000"/>
                <a:gd name="connsiteX79" fmla="*/ 2860 w 10000"/>
                <a:gd name="connsiteY79" fmla="*/ 2662 h 10000"/>
                <a:gd name="connsiteX80" fmla="*/ 2615 w 10000"/>
                <a:gd name="connsiteY80" fmla="*/ 2738 h 10000"/>
                <a:gd name="connsiteX81" fmla="*/ 2973 w 10000"/>
                <a:gd name="connsiteY81" fmla="*/ 3335 h 10000"/>
                <a:gd name="connsiteX82" fmla="*/ 2959 w 10000"/>
                <a:gd name="connsiteY82" fmla="*/ 4054 h 10000"/>
                <a:gd name="connsiteX83" fmla="*/ 2718 w 10000"/>
                <a:gd name="connsiteY83" fmla="*/ 4096 h 10000"/>
                <a:gd name="connsiteX84" fmla="*/ 2755 w 10000"/>
                <a:gd name="connsiteY84" fmla="*/ 3468 h 10000"/>
                <a:gd name="connsiteX85" fmla="*/ 2170 w 10000"/>
                <a:gd name="connsiteY85" fmla="*/ 3020 h 10000"/>
                <a:gd name="connsiteX86" fmla="*/ 2043 w 10000"/>
                <a:gd name="connsiteY86" fmla="*/ 3153 h 10000"/>
                <a:gd name="connsiteX87" fmla="*/ 1742 w 10000"/>
                <a:gd name="connsiteY87" fmla="*/ 3066 h 10000"/>
                <a:gd name="connsiteX88" fmla="*/ 1060 w 10000"/>
                <a:gd name="connsiteY88" fmla="*/ 2977 h 10000"/>
                <a:gd name="connsiteX89" fmla="*/ 1002 w 10000"/>
                <a:gd name="connsiteY89" fmla="*/ 2865 h 10000"/>
                <a:gd name="connsiteX90" fmla="*/ 1380 w 10000"/>
                <a:gd name="connsiteY90" fmla="*/ 2662 h 10000"/>
                <a:gd name="connsiteX91" fmla="*/ 1207 w 10000"/>
                <a:gd name="connsiteY91" fmla="*/ 2076 h 10000"/>
                <a:gd name="connsiteX92" fmla="*/ 989 w 10000"/>
                <a:gd name="connsiteY92" fmla="*/ 1989 h 10000"/>
                <a:gd name="connsiteX93" fmla="*/ 350 w 10000"/>
                <a:gd name="connsiteY93" fmla="*/ 1608 h 10000"/>
                <a:gd name="connsiteX94" fmla="*/ 216 w 10000"/>
                <a:gd name="connsiteY94" fmla="*/ 1748 h 10000"/>
                <a:gd name="connsiteX95" fmla="*/ 310 w 10000"/>
                <a:gd name="connsiteY95" fmla="*/ 2194 h 10000"/>
                <a:gd name="connsiteX96" fmla="*/ 245 w 10000"/>
                <a:gd name="connsiteY96" fmla="*/ 2187 h 10000"/>
                <a:gd name="connsiteX97" fmla="*/ 202 w 10000"/>
                <a:gd name="connsiteY97" fmla="*/ 2445 h 10000"/>
                <a:gd name="connsiteX98" fmla="*/ 319 w 10000"/>
                <a:gd name="connsiteY98" fmla="*/ 2029 h 10000"/>
                <a:gd name="connsiteX99" fmla="*/ 293 w 10000"/>
                <a:gd name="connsiteY99" fmla="*/ 2216 h 10000"/>
                <a:gd name="connsiteX100" fmla="*/ 284 w 10000"/>
                <a:gd name="connsiteY100" fmla="*/ 1918 h 10000"/>
                <a:gd name="connsiteX101" fmla="*/ 257 w 10000"/>
                <a:gd name="connsiteY101" fmla="*/ 2047 h 10000"/>
                <a:gd name="connsiteX102" fmla="*/ 203 w 10000"/>
                <a:gd name="connsiteY102" fmla="*/ 2129 h 10000"/>
                <a:gd name="connsiteX103" fmla="*/ 177 w 10000"/>
                <a:gd name="connsiteY103" fmla="*/ 2312 h 10000"/>
                <a:gd name="connsiteX104" fmla="*/ 195 w 10000"/>
                <a:gd name="connsiteY104" fmla="*/ 2108 h 10000"/>
                <a:gd name="connsiteX105" fmla="*/ 233 w 10000"/>
                <a:gd name="connsiteY105" fmla="*/ 2178 h 10000"/>
                <a:gd name="connsiteX106" fmla="*/ 171 w 10000"/>
                <a:gd name="connsiteY106" fmla="*/ 2086 h 10000"/>
                <a:gd name="connsiteX107" fmla="*/ 187 w 10000"/>
                <a:gd name="connsiteY107" fmla="*/ 2184 h 10000"/>
                <a:gd name="connsiteX108" fmla="*/ 188 w 10000"/>
                <a:gd name="connsiteY108" fmla="*/ 1954 h 10000"/>
                <a:gd name="connsiteX109" fmla="*/ 203 w 10000"/>
                <a:gd name="connsiteY109" fmla="*/ 2014 h 10000"/>
                <a:gd name="connsiteX110" fmla="*/ 110 w 10000"/>
                <a:gd name="connsiteY110" fmla="*/ 2341 h 10000"/>
                <a:gd name="connsiteX111" fmla="*/ 150 w 10000"/>
                <a:gd name="connsiteY111" fmla="*/ 2484 h 10000"/>
                <a:gd name="connsiteX112" fmla="*/ 118 w 10000"/>
                <a:gd name="connsiteY112"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484 w 10000"/>
                <a:gd name="connsiteY10" fmla="*/ 6429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310 w 10000"/>
                <a:gd name="connsiteY96" fmla="*/ 2194 h 10000"/>
                <a:gd name="connsiteX97" fmla="*/ 245 w 10000"/>
                <a:gd name="connsiteY97" fmla="*/ 2187 h 10000"/>
                <a:gd name="connsiteX98" fmla="*/ 202 w 10000"/>
                <a:gd name="connsiteY98" fmla="*/ 2445 h 10000"/>
                <a:gd name="connsiteX99" fmla="*/ 319 w 10000"/>
                <a:gd name="connsiteY99" fmla="*/ 2029 h 10000"/>
                <a:gd name="connsiteX100" fmla="*/ 293 w 10000"/>
                <a:gd name="connsiteY100" fmla="*/ 2216 h 10000"/>
                <a:gd name="connsiteX101" fmla="*/ 284 w 10000"/>
                <a:gd name="connsiteY101" fmla="*/ 1918 h 10000"/>
                <a:gd name="connsiteX102" fmla="*/ 257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33 w 10000"/>
                <a:gd name="connsiteY106" fmla="*/ 2178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310 w 10000"/>
                <a:gd name="connsiteY96" fmla="*/ 2194 h 10000"/>
                <a:gd name="connsiteX97" fmla="*/ 245 w 10000"/>
                <a:gd name="connsiteY97" fmla="*/ 2187 h 10000"/>
                <a:gd name="connsiteX98" fmla="*/ 202 w 10000"/>
                <a:gd name="connsiteY98" fmla="*/ 2445 h 10000"/>
                <a:gd name="connsiteX99" fmla="*/ 319 w 10000"/>
                <a:gd name="connsiteY99" fmla="*/ 2029 h 10000"/>
                <a:gd name="connsiteX100" fmla="*/ 293 w 10000"/>
                <a:gd name="connsiteY100" fmla="*/ 2216 h 10000"/>
                <a:gd name="connsiteX101" fmla="*/ 284 w 10000"/>
                <a:gd name="connsiteY101" fmla="*/ 1918 h 10000"/>
                <a:gd name="connsiteX102" fmla="*/ 257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33 w 10000"/>
                <a:gd name="connsiteY106" fmla="*/ 2178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310 w 10000"/>
                <a:gd name="connsiteY96" fmla="*/ 2194 h 10000"/>
                <a:gd name="connsiteX97" fmla="*/ 245 w 10000"/>
                <a:gd name="connsiteY97" fmla="*/ 2187 h 10000"/>
                <a:gd name="connsiteX98" fmla="*/ 202 w 10000"/>
                <a:gd name="connsiteY98" fmla="*/ 2445 h 10000"/>
                <a:gd name="connsiteX99" fmla="*/ 319 w 10000"/>
                <a:gd name="connsiteY99" fmla="*/ 2029 h 10000"/>
                <a:gd name="connsiteX100" fmla="*/ 293 w 10000"/>
                <a:gd name="connsiteY100" fmla="*/ 2216 h 10000"/>
                <a:gd name="connsiteX101" fmla="*/ 284 w 10000"/>
                <a:gd name="connsiteY101" fmla="*/ 1918 h 10000"/>
                <a:gd name="connsiteX102" fmla="*/ 257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33 w 10000"/>
                <a:gd name="connsiteY106" fmla="*/ 2178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310 w 10000"/>
                <a:gd name="connsiteY96" fmla="*/ 2194 h 10000"/>
                <a:gd name="connsiteX97" fmla="*/ 245 w 10000"/>
                <a:gd name="connsiteY97" fmla="*/ 2187 h 10000"/>
                <a:gd name="connsiteX98" fmla="*/ 202 w 10000"/>
                <a:gd name="connsiteY98" fmla="*/ 2445 h 10000"/>
                <a:gd name="connsiteX99" fmla="*/ 319 w 10000"/>
                <a:gd name="connsiteY99" fmla="*/ 2029 h 10000"/>
                <a:gd name="connsiteX100" fmla="*/ 293 w 10000"/>
                <a:gd name="connsiteY100" fmla="*/ 2216 h 10000"/>
                <a:gd name="connsiteX101" fmla="*/ 284 w 10000"/>
                <a:gd name="connsiteY101" fmla="*/ 1918 h 10000"/>
                <a:gd name="connsiteX102" fmla="*/ 257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12 w 10000"/>
                <a:gd name="connsiteY106" fmla="*/ 2281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310 w 10000"/>
                <a:gd name="connsiteY96" fmla="*/ 2194 h 10000"/>
                <a:gd name="connsiteX97" fmla="*/ 245 w 10000"/>
                <a:gd name="connsiteY97" fmla="*/ 2187 h 10000"/>
                <a:gd name="connsiteX98" fmla="*/ 202 w 10000"/>
                <a:gd name="connsiteY98" fmla="*/ 2445 h 10000"/>
                <a:gd name="connsiteX99" fmla="*/ 319 w 10000"/>
                <a:gd name="connsiteY99" fmla="*/ 2029 h 10000"/>
                <a:gd name="connsiteX100" fmla="*/ 293 w 10000"/>
                <a:gd name="connsiteY100" fmla="*/ 2216 h 10000"/>
                <a:gd name="connsiteX101" fmla="*/ 284 w 10000"/>
                <a:gd name="connsiteY101" fmla="*/ 1918 h 10000"/>
                <a:gd name="connsiteX102" fmla="*/ 195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12 w 10000"/>
                <a:gd name="connsiteY106" fmla="*/ 2281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310 w 10000"/>
                <a:gd name="connsiteY96" fmla="*/ 2194 h 10000"/>
                <a:gd name="connsiteX97" fmla="*/ 245 w 10000"/>
                <a:gd name="connsiteY97" fmla="*/ 2187 h 10000"/>
                <a:gd name="connsiteX98" fmla="*/ 202 w 10000"/>
                <a:gd name="connsiteY98" fmla="*/ 2445 h 10000"/>
                <a:gd name="connsiteX99" fmla="*/ 319 w 10000"/>
                <a:gd name="connsiteY99" fmla="*/ 2029 h 10000"/>
                <a:gd name="connsiteX100" fmla="*/ 231 w 10000"/>
                <a:gd name="connsiteY100" fmla="*/ 2216 h 10000"/>
                <a:gd name="connsiteX101" fmla="*/ 284 w 10000"/>
                <a:gd name="connsiteY101" fmla="*/ 1918 h 10000"/>
                <a:gd name="connsiteX102" fmla="*/ 195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12 w 10000"/>
                <a:gd name="connsiteY106" fmla="*/ 2281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269 w 10000"/>
                <a:gd name="connsiteY96" fmla="*/ 2194 h 10000"/>
                <a:gd name="connsiteX97" fmla="*/ 245 w 10000"/>
                <a:gd name="connsiteY97" fmla="*/ 2187 h 10000"/>
                <a:gd name="connsiteX98" fmla="*/ 202 w 10000"/>
                <a:gd name="connsiteY98" fmla="*/ 2445 h 10000"/>
                <a:gd name="connsiteX99" fmla="*/ 319 w 10000"/>
                <a:gd name="connsiteY99" fmla="*/ 2029 h 10000"/>
                <a:gd name="connsiteX100" fmla="*/ 231 w 10000"/>
                <a:gd name="connsiteY100" fmla="*/ 2216 h 10000"/>
                <a:gd name="connsiteX101" fmla="*/ 284 w 10000"/>
                <a:gd name="connsiteY101" fmla="*/ 1918 h 10000"/>
                <a:gd name="connsiteX102" fmla="*/ 195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12 w 10000"/>
                <a:gd name="connsiteY106" fmla="*/ 2281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269 w 10000"/>
                <a:gd name="connsiteY96" fmla="*/ 2194 h 10000"/>
                <a:gd name="connsiteX97" fmla="*/ 245 w 10000"/>
                <a:gd name="connsiteY97" fmla="*/ 2187 h 10000"/>
                <a:gd name="connsiteX98" fmla="*/ 202 w 10000"/>
                <a:gd name="connsiteY98" fmla="*/ 2445 h 10000"/>
                <a:gd name="connsiteX99" fmla="*/ 278 w 10000"/>
                <a:gd name="connsiteY99" fmla="*/ 2016 h 10000"/>
                <a:gd name="connsiteX100" fmla="*/ 231 w 10000"/>
                <a:gd name="connsiteY100" fmla="*/ 2216 h 10000"/>
                <a:gd name="connsiteX101" fmla="*/ 284 w 10000"/>
                <a:gd name="connsiteY101" fmla="*/ 1918 h 10000"/>
                <a:gd name="connsiteX102" fmla="*/ 195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12 w 10000"/>
                <a:gd name="connsiteY106" fmla="*/ 2281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269 w 10000"/>
                <a:gd name="connsiteY96" fmla="*/ 2194 h 10000"/>
                <a:gd name="connsiteX97" fmla="*/ 245 w 10000"/>
                <a:gd name="connsiteY97" fmla="*/ 2187 h 10000"/>
                <a:gd name="connsiteX98" fmla="*/ 202 w 10000"/>
                <a:gd name="connsiteY98" fmla="*/ 2445 h 10000"/>
                <a:gd name="connsiteX99" fmla="*/ 237 w 10000"/>
                <a:gd name="connsiteY99" fmla="*/ 2016 h 10000"/>
                <a:gd name="connsiteX100" fmla="*/ 231 w 10000"/>
                <a:gd name="connsiteY100" fmla="*/ 2216 h 10000"/>
                <a:gd name="connsiteX101" fmla="*/ 284 w 10000"/>
                <a:gd name="connsiteY101" fmla="*/ 1918 h 10000"/>
                <a:gd name="connsiteX102" fmla="*/ 195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12 w 10000"/>
                <a:gd name="connsiteY106" fmla="*/ 2281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608 w 10000"/>
                <a:gd name="connsiteY10" fmla="*/ 6313 h 10000"/>
                <a:gd name="connsiteX11" fmla="*/ 1241 w 10000"/>
                <a:gd name="connsiteY11" fmla="*/ 7151 h 10000"/>
                <a:gd name="connsiteX12" fmla="*/ 1276 w 10000"/>
                <a:gd name="connsiteY12" fmla="*/ 7607 h 10000"/>
                <a:gd name="connsiteX13" fmla="*/ 1626 w 10000"/>
                <a:gd name="connsiteY13" fmla="*/ 8245 h 10000"/>
                <a:gd name="connsiteX14" fmla="*/ 3086 w 10000"/>
                <a:gd name="connsiteY14" fmla="*/ 9165 h 10000"/>
                <a:gd name="connsiteX15" fmla="*/ 3092 w 10000"/>
                <a:gd name="connsiteY15" fmla="*/ 9936 h 10000"/>
                <a:gd name="connsiteX16" fmla="*/ 4331 w 10000"/>
                <a:gd name="connsiteY16" fmla="*/ 10000 h 10000"/>
                <a:gd name="connsiteX17" fmla="*/ 6823 w 10000"/>
                <a:gd name="connsiteY17" fmla="*/ 9641 h 10000"/>
                <a:gd name="connsiteX18" fmla="*/ 7341 w 10000"/>
                <a:gd name="connsiteY18" fmla="*/ 7621 h 10000"/>
                <a:gd name="connsiteX19" fmla="*/ 7934 w 10000"/>
                <a:gd name="connsiteY19" fmla="*/ 7118 h 10000"/>
                <a:gd name="connsiteX20" fmla="*/ 7706 w 10000"/>
                <a:gd name="connsiteY20" fmla="*/ 6759 h 10000"/>
                <a:gd name="connsiteX21" fmla="*/ 7462 w 10000"/>
                <a:gd name="connsiteY21" fmla="*/ 6665 h 10000"/>
                <a:gd name="connsiteX22" fmla="*/ 7462 w 10000"/>
                <a:gd name="connsiteY22" fmla="*/ 6445 h 10000"/>
                <a:gd name="connsiteX23" fmla="*/ 7934 w 10000"/>
                <a:gd name="connsiteY23" fmla="*/ 6621 h 10000"/>
                <a:gd name="connsiteX24" fmla="*/ 8617 w 10000"/>
                <a:gd name="connsiteY24" fmla="*/ 6130 h 10000"/>
                <a:gd name="connsiteX25" fmla="*/ 8801 w 10000"/>
                <a:gd name="connsiteY25" fmla="*/ 5230 h 10000"/>
                <a:gd name="connsiteX26" fmla="*/ 8197 w 10000"/>
                <a:gd name="connsiteY26" fmla="*/ 5054 h 10000"/>
                <a:gd name="connsiteX27" fmla="*/ 7837 w 10000"/>
                <a:gd name="connsiteY27" fmla="*/ 4827 h 10000"/>
                <a:gd name="connsiteX28" fmla="*/ 7951 w 10000"/>
                <a:gd name="connsiteY28" fmla="*/ 4606 h 10000"/>
                <a:gd name="connsiteX29" fmla="*/ 8316 w 10000"/>
                <a:gd name="connsiteY29" fmla="*/ 4947 h 10000"/>
                <a:gd name="connsiteX30" fmla="*/ 8801 w 10000"/>
                <a:gd name="connsiteY30" fmla="*/ 4903 h 10000"/>
                <a:gd name="connsiteX31" fmla="*/ 9016 w 10000"/>
                <a:gd name="connsiteY31" fmla="*/ 3959 h 10000"/>
                <a:gd name="connsiteX32" fmla="*/ 9209 w 10000"/>
                <a:gd name="connsiteY32" fmla="*/ 4054 h 10000"/>
                <a:gd name="connsiteX33" fmla="*/ 9269 w 10000"/>
                <a:gd name="connsiteY33" fmla="*/ 3827 h 10000"/>
                <a:gd name="connsiteX34" fmla="*/ 9511 w 10000"/>
                <a:gd name="connsiteY34" fmla="*/ 3600 h 10000"/>
                <a:gd name="connsiteX35" fmla="*/ 9511 w 10000"/>
                <a:gd name="connsiteY35" fmla="*/ 3870 h 10000"/>
                <a:gd name="connsiteX36" fmla="*/ 9664 w 10000"/>
                <a:gd name="connsiteY36" fmla="*/ 3870 h 10000"/>
                <a:gd name="connsiteX37" fmla="*/ 10000 w 10000"/>
                <a:gd name="connsiteY37" fmla="*/ 3198 h 10000"/>
                <a:gd name="connsiteX38" fmla="*/ 10000 w 10000"/>
                <a:gd name="connsiteY38" fmla="*/ 2738 h 10000"/>
                <a:gd name="connsiteX39" fmla="*/ 9691 w 10000"/>
                <a:gd name="connsiteY39" fmla="*/ 2392 h 10000"/>
                <a:gd name="connsiteX40" fmla="*/ 9511 w 10000"/>
                <a:gd name="connsiteY40" fmla="*/ 1315 h 10000"/>
                <a:gd name="connsiteX41" fmla="*/ 9112 w 10000"/>
                <a:gd name="connsiteY41" fmla="*/ 1088 h 10000"/>
                <a:gd name="connsiteX42" fmla="*/ 8485 w 10000"/>
                <a:gd name="connsiteY42" fmla="*/ 1315 h 10000"/>
                <a:gd name="connsiteX43" fmla="*/ 8617 w 10000"/>
                <a:gd name="connsiteY43" fmla="*/ 2662 h 10000"/>
                <a:gd name="connsiteX44" fmla="*/ 8513 w 10000"/>
                <a:gd name="connsiteY44" fmla="*/ 2933 h 10000"/>
                <a:gd name="connsiteX45" fmla="*/ 8513 w 10000"/>
                <a:gd name="connsiteY45" fmla="*/ 3241 h 10000"/>
                <a:gd name="connsiteX46" fmla="*/ 8343 w 10000"/>
                <a:gd name="connsiteY46" fmla="*/ 3335 h 10000"/>
                <a:gd name="connsiteX47" fmla="*/ 8089 w 10000"/>
                <a:gd name="connsiteY47" fmla="*/ 2814 h 10000"/>
                <a:gd name="connsiteX48" fmla="*/ 8112 w 10000"/>
                <a:gd name="connsiteY48" fmla="*/ 2259 h 10000"/>
                <a:gd name="connsiteX49" fmla="*/ 7618 w 10000"/>
                <a:gd name="connsiteY49" fmla="*/ 1662 h 10000"/>
                <a:gd name="connsiteX50" fmla="*/ 7596 w 10000"/>
                <a:gd name="connsiteY50" fmla="*/ 2122 h 10000"/>
                <a:gd name="connsiteX51" fmla="*/ 7341 w 10000"/>
                <a:gd name="connsiteY51" fmla="*/ 2033 h 10000"/>
                <a:gd name="connsiteX52" fmla="*/ 7224 w 10000"/>
                <a:gd name="connsiteY52" fmla="*/ 1586 h 10000"/>
                <a:gd name="connsiteX53" fmla="*/ 6991 w 10000"/>
                <a:gd name="connsiteY53" fmla="*/ 1478 h 10000"/>
                <a:gd name="connsiteX54" fmla="*/ 7052 w 10000"/>
                <a:gd name="connsiteY54" fmla="*/ 913 h 10000"/>
                <a:gd name="connsiteX55" fmla="*/ 6210 w 10000"/>
                <a:gd name="connsiteY55" fmla="*/ 0 h 10000"/>
                <a:gd name="connsiteX56" fmla="*/ 5728 w 10000"/>
                <a:gd name="connsiteY56" fmla="*/ 598 h 10000"/>
                <a:gd name="connsiteX57" fmla="*/ 5754 w 10000"/>
                <a:gd name="connsiteY57" fmla="*/ 944 h 10000"/>
                <a:gd name="connsiteX58" fmla="*/ 5728 w 10000"/>
                <a:gd name="connsiteY58" fmla="*/ 1586 h 10000"/>
                <a:gd name="connsiteX59" fmla="*/ 6279 w 10000"/>
                <a:gd name="connsiteY59" fmla="*/ 1989 h 10000"/>
                <a:gd name="connsiteX60" fmla="*/ 6256 w 10000"/>
                <a:gd name="connsiteY60" fmla="*/ 2216 h 10000"/>
                <a:gd name="connsiteX61" fmla="*/ 6437 w 10000"/>
                <a:gd name="connsiteY61" fmla="*/ 2480 h 10000"/>
                <a:gd name="connsiteX62" fmla="*/ 6401 w 10000"/>
                <a:gd name="connsiteY62" fmla="*/ 2814 h 10000"/>
                <a:gd name="connsiteX63" fmla="*/ 6121 w 10000"/>
                <a:gd name="connsiteY63" fmla="*/ 3335 h 10000"/>
                <a:gd name="connsiteX64" fmla="*/ 6245 w 10000"/>
                <a:gd name="connsiteY64" fmla="*/ 3959 h 10000"/>
                <a:gd name="connsiteX65" fmla="*/ 5861 w 10000"/>
                <a:gd name="connsiteY65" fmla="*/ 3739 h 10000"/>
                <a:gd name="connsiteX66" fmla="*/ 5848 w 10000"/>
                <a:gd name="connsiteY66" fmla="*/ 3241 h 10000"/>
                <a:gd name="connsiteX67" fmla="*/ 6018 w 10000"/>
                <a:gd name="connsiteY67" fmla="*/ 2738 h 10000"/>
                <a:gd name="connsiteX68" fmla="*/ 5896 w 10000"/>
                <a:gd name="connsiteY68" fmla="*/ 1989 h 10000"/>
                <a:gd name="connsiteX69" fmla="*/ 5621 w 10000"/>
                <a:gd name="connsiteY69" fmla="*/ 1901 h 10000"/>
                <a:gd name="connsiteX70" fmla="*/ 5535 w 10000"/>
                <a:gd name="connsiteY70" fmla="*/ 1586 h 10000"/>
                <a:gd name="connsiteX71" fmla="*/ 5222 w 10000"/>
                <a:gd name="connsiteY71" fmla="*/ 1750 h 10000"/>
                <a:gd name="connsiteX72" fmla="*/ 5090 w 10000"/>
                <a:gd name="connsiteY72" fmla="*/ 2707 h 10000"/>
                <a:gd name="connsiteX73" fmla="*/ 5428 w 10000"/>
                <a:gd name="connsiteY73" fmla="*/ 3109 h 10000"/>
                <a:gd name="connsiteX74" fmla="*/ 4907 w 10000"/>
                <a:gd name="connsiteY74" fmla="*/ 3437 h 10000"/>
                <a:gd name="connsiteX75" fmla="*/ 3768 w 10000"/>
                <a:gd name="connsiteY75" fmla="*/ 2882 h 10000"/>
                <a:gd name="connsiteX76" fmla="*/ 3540 w 10000"/>
                <a:gd name="connsiteY76" fmla="*/ 2435 h 10000"/>
                <a:gd name="connsiteX77" fmla="*/ 3151 w 10000"/>
                <a:gd name="connsiteY77" fmla="*/ 2619 h 10000"/>
                <a:gd name="connsiteX78" fmla="*/ 3489 w 10000"/>
                <a:gd name="connsiteY78" fmla="*/ 2882 h 10000"/>
                <a:gd name="connsiteX79" fmla="*/ 3168 w 10000"/>
                <a:gd name="connsiteY79" fmla="*/ 2933 h 10000"/>
                <a:gd name="connsiteX80" fmla="*/ 2860 w 10000"/>
                <a:gd name="connsiteY80" fmla="*/ 2662 h 10000"/>
                <a:gd name="connsiteX81" fmla="*/ 2615 w 10000"/>
                <a:gd name="connsiteY81" fmla="*/ 2738 h 10000"/>
                <a:gd name="connsiteX82" fmla="*/ 2973 w 10000"/>
                <a:gd name="connsiteY82" fmla="*/ 3335 h 10000"/>
                <a:gd name="connsiteX83" fmla="*/ 2959 w 10000"/>
                <a:gd name="connsiteY83" fmla="*/ 4054 h 10000"/>
                <a:gd name="connsiteX84" fmla="*/ 2718 w 10000"/>
                <a:gd name="connsiteY84" fmla="*/ 4096 h 10000"/>
                <a:gd name="connsiteX85" fmla="*/ 2755 w 10000"/>
                <a:gd name="connsiteY85" fmla="*/ 3468 h 10000"/>
                <a:gd name="connsiteX86" fmla="*/ 2170 w 10000"/>
                <a:gd name="connsiteY86" fmla="*/ 3020 h 10000"/>
                <a:gd name="connsiteX87" fmla="*/ 2043 w 10000"/>
                <a:gd name="connsiteY87" fmla="*/ 3153 h 10000"/>
                <a:gd name="connsiteX88" fmla="*/ 1742 w 10000"/>
                <a:gd name="connsiteY88" fmla="*/ 3066 h 10000"/>
                <a:gd name="connsiteX89" fmla="*/ 1060 w 10000"/>
                <a:gd name="connsiteY89" fmla="*/ 2977 h 10000"/>
                <a:gd name="connsiteX90" fmla="*/ 1002 w 10000"/>
                <a:gd name="connsiteY90" fmla="*/ 2865 h 10000"/>
                <a:gd name="connsiteX91" fmla="*/ 1380 w 10000"/>
                <a:gd name="connsiteY91" fmla="*/ 2662 h 10000"/>
                <a:gd name="connsiteX92" fmla="*/ 1207 w 10000"/>
                <a:gd name="connsiteY92" fmla="*/ 2076 h 10000"/>
                <a:gd name="connsiteX93" fmla="*/ 989 w 10000"/>
                <a:gd name="connsiteY93" fmla="*/ 1989 h 10000"/>
                <a:gd name="connsiteX94" fmla="*/ 350 w 10000"/>
                <a:gd name="connsiteY94" fmla="*/ 1608 h 10000"/>
                <a:gd name="connsiteX95" fmla="*/ 216 w 10000"/>
                <a:gd name="connsiteY95" fmla="*/ 1748 h 10000"/>
                <a:gd name="connsiteX96" fmla="*/ 269 w 10000"/>
                <a:gd name="connsiteY96" fmla="*/ 2194 h 10000"/>
                <a:gd name="connsiteX97" fmla="*/ 245 w 10000"/>
                <a:gd name="connsiteY97" fmla="*/ 2187 h 10000"/>
                <a:gd name="connsiteX98" fmla="*/ 202 w 10000"/>
                <a:gd name="connsiteY98" fmla="*/ 2445 h 10000"/>
                <a:gd name="connsiteX99" fmla="*/ 216 w 10000"/>
                <a:gd name="connsiteY99" fmla="*/ 2003 h 10000"/>
                <a:gd name="connsiteX100" fmla="*/ 231 w 10000"/>
                <a:gd name="connsiteY100" fmla="*/ 2216 h 10000"/>
                <a:gd name="connsiteX101" fmla="*/ 284 w 10000"/>
                <a:gd name="connsiteY101" fmla="*/ 1918 h 10000"/>
                <a:gd name="connsiteX102" fmla="*/ 195 w 10000"/>
                <a:gd name="connsiteY102" fmla="*/ 2047 h 10000"/>
                <a:gd name="connsiteX103" fmla="*/ 203 w 10000"/>
                <a:gd name="connsiteY103" fmla="*/ 2129 h 10000"/>
                <a:gd name="connsiteX104" fmla="*/ 177 w 10000"/>
                <a:gd name="connsiteY104" fmla="*/ 2312 h 10000"/>
                <a:gd name="connsiteX105" fmla="*/ 195 w 10000"/>
                <a:gd name="connsiteY105" fmla="*/ 2108 h 10000"/>
                <a:gd name="connsiteX106" fmla="*/ 212 w 10000"/>
                <a:gd name="connsiteY106" fmla="*/ 2281 h 10000"/>
                <a:gd name="connsiteX107" fmla="*/ 171 w 10000"/>
                <a:gd name="connsiteY107" fmla="*/ 2086 h 10000"/>
                <a:gd name="connsiteX108" fmla="*/ 187 w 10000"/>
                <a:gd name="connsiteY108" fmla="*/ 2184 h 10000"/>
                <a:gd name="connsiteX109" fmla="*/ 188 w 10000"/>
                <a:gd name="connsiteY109" fmla="*/ 1954 h 10000"/>
                <a:gd name="connsiteX110" fmla="*/ 203 w 10000"/>
                <a:gd name="connsiteY110" fmla="*/ 2014 h 10000"/>
                <a:gd name="connsiteX111" fmla="*/ 110 w 10000"/>
                <a:gd name="connsiteY111" fmla="*/ 2341 h 10000"/>
                <a:gd name="connsiteX112" fmla="*/ 150 w 10000"/>
                <a:gd name="connsiteY112" fmla="*/ 2484 h 10000"/>
                <a:gd name="connsiteX113" fmla="*/ 118 w 10000"/>
                <a:gd name="connsiteY113"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608 w 10000"/>
                <a:gd name="connsiteY11" fmla="*/ 6313 h 10000"/>
                <a:gd name="connsiteX12" fmla="*/ 1241 w 10000"/>
                <a:gd name="connsiteY12" fmla="*/ 7151 h 10000"/>
                <a:gd name="connsiteX13" fmla="*/ 1276 w 10000"/>
                <a:gd name="connsiteY13" fmla="*/ 7607 h 10000"/>
                <a:gd name="connsiteX14" fmla="*/ 1626 w 10000"/>
                <a:gd name="connsiteY14" fmla="*/ 8245 h 10000"/>
                <a:gd name="connsiteX15" fmla="*/ 3086 w 10000"/>
                <a:gd name="connsiteY15" fmla="*/ 9165 h 10000"/>
                <a:gd name="connsiteX16" fmla="*/ 3092 w 10000"/>
                <a:gd name="connsiteY16" fmla="*/ 9936 h 10000"/>
                <a:gd name="connsiteX17" fmla="*/ 4331 w 10000"/>
                <a:gd name="connsiteY17" fmla="*/ 10000 h 10000"/>
                <a:gd name="connsiteX18" fmla="*/ 6823 w 10000"/>
                <a:gd name="connsiteY18" fmla="*/ 9641 h 10000"/>
                <a:gd name="connsiteX19" fmla="*/ 7341 w 10000"/>
                <a:gd name="connsiteY19" fmla="*/ 7621 h 10000"/>
                <a:gd name="connsiteX20" fmla="*/ 7934 w 10000"/>
                <a:gd name="connsiteY20" fmla="*/ 7118 h 10000"/>
                <a:gd name="connsiteX21" fmla="*/ 7706 w 10000"/>
                <a:gd name="connsiteY21" fmla="*/ 6759 h 10000"/>
                <a:gd name="connsiteX22" fmla="*/ 7462 w 10000"/>
                <a:gd name="connsiteY22" fmla="*/ 6665 h 10000"/>
                <a:gd name="connsiteX23" fmla="*/ 7462 w 10000"/>
                <a:gd name="connsiteY23" fmla="*/ 6445 h 10000"/>
                <a:gd name="connsiteX24" fmla="*/ 7934 w 10000"/>
                <a:gd name="connsiteY24" fmla="*/ 6621 h 10000"/>
                <a:gd name="connsiteX25" fmla="*/ 8617 w 10000"/>
                <a:gd name="connsiteY25" fmla="*/ 6130 h 10000"/>
                <a:gd name="connsiteX26" fmla="*/ 8801 w 10000"/>
                <a:gd name="connsiteY26" fmla="*/ 5230 h 10000"/>
                <a:gd name="connsiteX27" fmla="*/ 8197 w 10000"/>
                <a:gd name="connsiteY27" fmla="*/ 5054 h 10000"/>
                <a:gd name="connsiteX28" fmla="*/ 7837 w 10000"/>
                <a:gd name="connsiteY28" fmla="*/ 4827 h 10000"/>
                <a:gd name="connsiteX29" fmla="*/ 7951 w 10000"/>
                <a:gd name="connsiteY29" fmla="*/ 4606 h 10000"/>
                <a:gd name="connsiteX30" fmla="*/ 8316 w 10000"/>
                <a:gd name="connsiteY30" fmla="*/ 4947 h 10000"/>
                <a:gd name="connsiteX31" fmla="*/ 8801 w 10000"/>
                <a:gd name="connsiteY31" fmla="*/ 4903 h 10000"/>
                <a:gd name="connsiteX32" fmla="*/ 9016 w 10000"/>
                <a:gd name="connsiteY32" fmla="*/ 3959 h 10000"/>
                <a:gd name="connsiteX33" fmla="*/ 9209 w 10000"/>
                <a:gd name="connsiteY33" fmla="*/ 4054 h 10000"/>
                <a:gd name="connsiteX34" fmla="*/ 9269 w 10000"/>
                <a:gd name="connsiteY34" fmla="*/ 3827 h 10000"/>
                <a:gd name="connsiteX35" fmla="*/ 9511 w 10000"/>
                <a:gd name="connsiteY35" fmla="*/ 3600 h 10000"/>
                <a:gd name="connsiteX36" fmla="*/ 9511 w 10000"/>
                <a:gd name="connsiteY36" fmla="*/ 3870 h 10000"/>
                <a:gd name="connsiteX37" fmla="*/ 9664 w 10000"/>
                <a:gd name="connsiteY37" fmla="*/ 3870 h 10000"/>
                <a:gd name="connsiteX38" fmla="*/ 10000 w 10000"/>
                <a:gd name="connsiteY38" fmla="*/ 3198 h 10000"/>
                <a:gd name="connsiteX39" fmla="*/ 10000 w 10000"/>
                <a:gd name="connsiteY39" fmla="*/ 2738 h 10000"/>
                <a:gd name="connsiteX40" fmla="*/ 9691 w 10000"/>
                <a:gd name="connsiteY40" fmla="*/ 2392 h 10000"/>
                <a:gd name="connsiteX41" fmla="*/ 9511 w 10000"/>
                <a:gd name="connsiteY41" fmla="*/ 1315 h 10000"/>
                <a:gd name="connsiteX42" fmla="*/ 9112 w 10000"/>
                <a:gd name="connsiteY42" fmla="*/ 1088 h 10000"/>
                <a:gd name="connsiteX43" fmla="*/ 8485 w 10000"/>
                <a:gd name="connsiteY43" fmla="*/ 1315 h 10000"/>
                <a:gd name="connsiteX44" fmla="*/ 8617 w 10000"/>
                <a:gd name="connsiteY44" fmla="*/ 2662 h 10000"/>
                <a:gd name="connsiteX45" fmla="*/ 8513 w 10000"/>
                <a:gd name="connsiteY45" fmla="*/ 2933 h 10000"/>
                <a:gd name="connsiteX46" fmla="*/ 8513 w 10000"/>
                <a:gd name="connsiteY46" fmla="*/ 3241 h 10000"/>
                <a:gd name="connsiteX47" fmla="*/ 8343 w 10000"/>
                <a:gd name="connsiteY47" fmla="*/ 3335 h 10000"/>
                <a:gd name="connsiteX48" fmla="*/ 8089 w 10000"/>
                <a:gd name="connsiteY48" fmla="*/ 2814 h 10000"/>
                <a:gd name="connsiteX49" fmla="*/ 8112 w 10000"/>
                <a:gd name="connsiteY49" fmla="*/ 2259 h 10000"/>
                <a:gd name="connsiteX50" fmla="*/ 7618 w 10000"/>
                <a:gd name="connsiteY50" fmla="*/ 1662 h 10000"/>
                <a:gd name="connsiteX51" fmla="*/ 7596 w 10000"/>
                <a:gd name="connsiteY51" fmla="*/ 2122 h 10000"/>
                <a:gd name="connsiteX52" fmla="*/ 7341 w 10000"/>
                <a:gd name="connsiteY52" fmla="*/ 2033 h 10000"/>
                <a:gd name="connsiteX53" fmla="*/ 7224 w 10000"/>
                <a:gd name="connsiteY53" fmla="*/ 1586 h 10000"/>
                <a:gd name="connsiteX54" fmla="*/ 6991 w 10000"/>
                <a:gd name="connsiteY54" fmla="*/ 1478 h 10000"/>
                <a:gd name="connsiteX55" fmla="*/ 7052 w 10000"/>
                <a:gd name="connsiteY55" fmla="*/ 913 h 10000"/>
                <a:gd name="connsiteX56" fmla="*/ 6210 w 10000"/>
                <a:gd name="connsiteY56" fmla="*/ 0 h 10000"/>
                <a:gd name="connsiteX57" fmla="*/ 5728 w 10000"/>
                <a:gd name="connsiteY57" fmla="*/ 598 h 10000"/>
                <a:gd name="connsiteX58" fmla="*/ 5754 w 10000"/>
                <a:gd name="connsiteY58" fmla="*/ 944 h 10000"/>
                <a:gd name="connsiteX59" fmla="*/ 5728 w 10000"/>
                <a:gd name="connsiteY59" fmla="*/ 1586 h 10000"/>
                <a:gd name="connsiteX60" fmla="*/ 6279 w 10000"/>
                <a:gd name="connsiteY60" fmla="*/ 1989 h 10000"/>
                <a:gd name="connsiteX61" fmla="*/ 6256 w 10000"/>
                <a:gd name="connsiteY61" fmla="*/ 2216 h 10000"/>
                <a:gd name="connsiteX62" fmla="*/ 6437 w 10000"/>
                <a:gd name="connsiteY62" fmla="*/ 2480 h 10000"/>
                <a:gd name="connsiteX63" fmla="*/ 6401 w 10000"/>
                <a:gd name="connsiteY63" fmla="*/ 2814 h 10000"/>
                <a:gd name="connsiteX64" fmla="*/ 6121 w 10000"/>
                <a:gd name="connsiteY64" fmla="*/ 3335 h 10000"/>
                <a:gd name="connsiteX65" fmla="*/ 6245 w 10000"/>
                <a:gd name="connsiteY65" fmla="*/ 3959 h 10000"/>
                <a:gd name="connsiteX66" fmla="*/ 5861 w 10000"/>
                <a:gd name="connsiteY66" fmla="*/ 3739 h 10000"/>
                <a:gd name="connsiteX67" fmla="*/ 5848 w 10000"/>
                <a:gd name="connsiteY67" fmla="*/ 3241 h 10000"/>
                <a:gd name="connsiteX68" fmla="*/ 6018 w 10000"/>
                <a:gd name="connsiteY68" fmla="*/ 2738 h 10000"/>
                <a:gd name="connsiteX69" fmla="*/ 5896 w 10000"/>
                <a:gd name="connsiteY69" fmla="*/ 1989 h 10000"/>
                <a:gd name="connsiteX70" fmla="*/ 5621 w 10000"/>
                <a:gd name="connsiteY70" fmla="*/ 1901 h 10000"/>
                <a:gd name="connsiteX71" fmla="*/ 5535 w 10000"/>
                <a:gd name="connsiteY71" fmla="*/ 1586 h 10000"/>
                <a:gd name="connsiteX72" fmla="*/ 5222 w 10000"/>
                <a:gd name="connsiteY72" fmla="*/ 1750 h 10000"/>
                <a:gd name="connsiteX73" fmla="*/ 5090 w 10000"/>
                <a:gd name="connsiteY73" fmla="*/ 2707 h 10000"/>
                <a:gd name="connsiteX74" fmla="*/ 5428 w 10000"/>
                <a:gd name="connsiteY74" fmla="*/ 3109 h 10000"/>
                <a:gd name="connsiteX75" fmla="*/ 4907 w 10000"/>
                <a:gd name="connsiteY75" fmla="*/ 3437 h 10000"/>
                <a:gd name="connsiteX76" fmla="*/ 3768 w 10000"/>
                <a:gd name="connsiteY76" fmla="*/ 2882 h 10000"/>
                <a:gd name="connsiteX77" fmla="*/ 3540 w 10000"/>
                <a:gd name="connsiteY77" fmla="*/ 2435 h 10000"/>
                <a:gd name="connsiteX78" fmla="*/ 3151 w 10000"/>
                <a:gd name="connsiteY78" fmla="*/ 2619 h 10000"/>
                <a:gd name="connsiteX79" fmla="*/ 3489 w 10000"/>
                <a:gd name="connsiteY79" fmla="*/ 2882 h 10000"/>
                <a:gd name="connsiteX80" fmla="*/ 3168 w 10000"/>
                <a:gd name="connsiteY80" fmla="*/ 2933 h 10000"/>
                <a:gd name="connsiteX81" fmla="*/ 2860 w 10000"/>
                <a:gd name="connsiteY81" fmla="*/ 2662 h 10000"/>
                <a:gd name="connsiteX82" fmla="*/ 2615 w 10000"/>
                <a:gd name="connsiteY82" fmla="*/ 2738 h 10000"/>
                <a:gd name="connsiteX83" fmla="*/ 2973 w 10000"/>
                <a:gd name="connsiteY83" fmla="*/ 3335 h 10000"/>
                <a:gd name="connsiteX84" fmla="*/ 2959 w 10000"/>
                <a:gd name="connsiteY84" fmla="*/ 4054 h 10000"/>
                <a:gd name="connsiteX85" fmla="*/ 2718 w 10000"/>
                <a:gd name="connsiteY85" fmla="*/ 4096 h 10000"/>
                <a:gd name="connsiteX86" fmla="*/ 2755 w 10000"/>
                <a:gd name="connsiteY86" fmla="*/ 3468 h 10000"/>
                <a:gd name="connsiteX87" fmla="*/ 2170 w 10000"/>
                <a:gd name="connsiteY87" fmla="*/ 3020 h 10000"/>
                <a:gd name="connsiteX88" fmla="*/ 2043 w 10000"/>
                <a:gd name="connsiteY88" fmla="*/ 3153 h 10000"/>
                <a:gd name="connsiteX89" fmla="*/ 1742 w 10000"/>
                <a:gd name="connsiteY89" fmla="*/ 3066 h 10000"/>
                <a:gd name="connsiteX90" fmla="*/ 1060 w 10000"/>
                <a:gd name="connsiteY90" fmla="*/ 2977 h 10000"/>
                <a:gd name="connsiteX91" fmla="*/ 1002 w 10000"/>
                <a:gd name="connsiteY91" fmla="*/ 2865 h 10000"/>
                <a:gd name="connsiteX92" fmla="*/ 1380 w 10000"/>
                <a:gd name="connsiteY92" fmla="*/ 2662 h 10000"/>
                <a:gd name="connsiteX93" fmla="*/ 1207 w 10000"/>
                <a:gd name="connsiteY93" fmla="*/ 2076 h 10000"/>
                <a:gd name="connsiteX94" fmla="*/ 989 w 10000"/>
                <a:gd name="connsiteY94" fmla="*/ 1989 h 10000"/>
                <a:gd name="connsiteX95" fmla="*/ 350 w 10000"/>
                <a:gd name="connsiteY95" fmla="*/ 1608 h 10000"/>
                <a:gd name="connsiteX96" fmla="*/ 216 w 10000"/>
                <a:gd name="connsiteY96" fmla="*/ 1748 h 10000"/>
                <a:gd name="connsiteX97" fmla="*/ 269 w 10000"/>
                <a:gd name="connsiteY97" fmla="*/ 2194 h 10000"/>
                <a:gd name="connsiteX98" fmla="*/ 245 w 10000"/>
                <a:gd name="connsiteY98" fmla="*/ 2187 h 10000"/>
                <a:gd name="connsiteX99" fmla="*/ 202 w 10000"/>
                <a:gd name="connsiteY99" fmla="*/ 2445 h 10000"/>
                <a:gd name="connsiteX100" fmla="*/ 216 w 10000"/>
                <a:gd name="connsiteY100" fmla="*/ 2003 h 10000"/>
                <a:gd name="connsiteX101" fmla="*/ 231 w 10000"/>
                <a:gd name="connsiteY101" fmla="*/ 2216 h 10000"/>
                <a:gd name="connsiteX102" fmla="*/ 284 w 10000"/>
                <a:gd name="connsiteY102" fmla="*/ 1918 h 10000"/>
                <a:gd name="connsiteX103" fmla="*/ 195 w 10000"/>
                <a:gd name="connsiteY103" fmla="*/ 2047 h 10000"/>
                <a:gd name="connsiteX104" fmla="*/ 203 w 10000"/>
                <a:gd name="connsiteY104" fmla="*/ 2129 h 10000"/>
                <a:gd name="connsiteX105" fmla="*/ 177 w 10000"/>
                <a:gd name="connsiteY105" fmla="*/ 2312 h 10000"/>
                <a:gd name="connsiteX106" fmla="*/ 195 w 10000"/>
                <a:gd name="connsiteY106" fmla="*/ 2108 h 10000"/>
                <a:gd name="connsiteX107" fmla="*/ 212 w 10000"/>
                <a:gd name="connsiteY107" fmla="*/ 2281 h 10000"/>
                <a:gd name="connsiteX108" fmla="*/ 171 w 10000"/>
                <a:gd name="connsiteY108" fmla="*/ 2086 h 10000"/>
                <a:gd name="connsiteX109" fmla="*/ 187 w 10000"/>
                <a:gd name="connsiteY109" fmla="*/ 2184 h 10000"/>
                <a:gd name="connsiteX110" fmla="*/ 188 w 10000"/>
                <a:gd name="connsiteY110" fmla="*/ 1954 h 10000"/>
                <a:gd name="connsiteX111" fmla="*/ 203 w 10000"/>
                <a:gd name="connsiteY111" fmla="*/ 2014 h 10000"/>
                <a:gd name="connsiteX112" fmla="*/ 110 w 10000"/>
                <a:gd name="connsiteY112" fmla="*/ 2341 h 10000"/>
                <a:gd name="connsiteX113" fmla="*/ 150 w 10000"/>
                <a:gd name="connsiteY113" fmla="*/ 2484 h 10000"/>
                <a:gd name="connsiteX114" fmla="*/ 118 w 10000"/>
                <a:gd name="connsiteY114"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908 w 10000"/>
                <a:gd name="connsiteY11" fmla="*/ 5902 h 10000"/>
                <a:gd name="connsiteX12" fmla="*/ 1241 w 10000"/>
                <a:gd name="connsiteY12" fmla="*/ 7151 h 10000"/>
                <a:gd name="connsiteX13" fmla="*/ 1276 w 10000"/>
                <a:gd name="connsiteY13" fmla="*/ 7607 h 10000"/>
                <a:gd name="connsiteX14" fmla="*/ 1626 w 10000"/>
                <a:gd name="connsiteY14" fmla="*/ 8245 h 10000"/>
                <a:gd name="connsiteX15" fmla="*/ 3086 w 10000"/>
                <a:gd name="connsiteY15" fmla="*/ 9165 h 10000"/>
                <a:gd name="connsiteX16" fmla="*/ 3092 w 10000"/>
                <a:gd name="connsiteY16" fmla="*/ 9936 h 10000"/>
                <a:gd name="connsiteX17" fmla="*/ 4331 w 10000"/>
                <a:gd name="connsiteY17" fmla="*/ 10000 h 10000"/>
                <a:gd name="connsiteX18" fmla="*/ 6823 w 10000"/>
                <a:gd name="connsiteY18" fmla="*/ 9641 h 10000"/>
                <a:gd name="connsiteX19" fmla="*/ 7341 w 10000"/>
                <a:gd name="connsiteY19" fmla="*/ 7621 h 10000"/>
                <a:gd name="connsiteX20" fmla="*/ 7934 w 10000"/>
                <a:gd name="connsiteY20" fmla="*/ 7118 h 10000"/>
                <a:gd name="connsiteX21" fmla="*/ 7706 w 10000"/>
                <a:gd name="connsiteY21" fmla="*/ 6759 h 10000"/>
                <a:gd name="connsiteX22" fmla="*/ 7462 w 10000"/>
                <a:gd name="connsiteY22" fmla="*/ 6665 h 10000"/>
                <a:gd name="connsiteX23" fmla="*/ 7462 w 10000"/>
                <a:gd name="connsiteY23" fmla="*/ 6445 h 10000"/>
                <a:gd name="connsiteX24" fmla="*/ 7934 w 10000"/>
                <a:gd name="connsiteY24" fmla="*/ 6621 h 10000"/>
                <a:gd name="connsiteX25" fmla="*/ 8617 w 10000"/>
                <a:gd name="connsiteY25" fmla="*/ 6130 h 10000"/>
                <a:gd name="connsiteX26" fmla="*/ 8801 w 10000"/>
                <a:gd name="connsiteY26" fmla="*/ 5230 h 10000"/>
                <a:gd name="connsiteX27" fmla="*/ 8197 w 10000"/>
                <a:gd name="connsiteY27" fmla="*/ 5054 h 10000"/>
                <a:gd name="connsiteX28" fmla="*/ 7837 w 10000"/>
                <a:gd name="connsiteY28" fmla="*/ 4827 h 10000"/>
                <a:gd name="connsiteX29" fmla="*/ 7951 w 10000"/>
                <a:gd name="connsiteY29" fmla="*/ 4606 h 10000"/>
                <a:gd name="connsiteX30" fmla="*/ 8316 w 10000"/>
                <a:gd name="connsiteY30" fmla="*/ 4947 h 10000"/>
                <a:gd name="connsiteX31" fmla="*/ 8801 w 10000"/>
                <a:gd name="connsiteY31" fmla="*/ 4903 h 10000"/>
                <a:gd name="connsiteX32" fmla="*/ 9016 w 10000"/>
                <a:gd name="connsiteY32" fmla="*/ 3959 h 10000"/>
                <a:gd name="connsiteX33" fmla="*/ 9209 w 10000"/>
                <a:gd name="connsiteY33" fmla="*/ 4054 h 10000"/>
                <a:gd name="connsiteX34" fmla="*/ 9269 w 10000"/>
                <a:gd name="connsiteY34" fmla="*/ 3827 h 10000"/>
                <a:gd name="connsiteX35" fmla="*/ 9511 w 10000"/>
                <a:gd name="connsiteY35" fmla="*/ 3600 h 10000"/>
                <a:gd name="connsiteX36" fmla="*/ 9511 w 10000"/>
                <a:gd name="connsiteY36" fmla="*/ 3870 h 10000"/>
                <a:gd name="connsiteX37" fmla="*/ 9664 w 10000"/>
                <a:gd name="connsiteY37" fmla="*/ 3870 h 10000"/>
                <a:gd name="connsiteX38" fmla="*/ 10000 w 10000"/>
                <a:gd name="connsiteY38" fmla="*/ 3198 h 10000"/>
                <a:gd name="connsiteX39" fmla="*/ 10000 w 10000"/>
                <a:gd name="connsiteY39" fmla="*/ 2738 h 10000"/>
                <a:gd name="connsiteX40" fmla="*/ 9691 w 10000"/>
                <a:gd name="connsiteY40" fmla="*/ 2392 h 10000"/>
                <a:gd name="connsiteX41" fmla="*/ 9511 w 10000"/>
                <a:gd name="connsiteY41" fmla="*/ 1315 h 10000"/>
                <a:gd name="connsiteX42" fmla="*/ 9112 w 10000"/>
                <a:gd name="connsiteY42" fmla="*/ 1088 h 10000"/>
                <a:gd name="connsiteX43" fmla="*/ 8485 w 10000"/>
                <a:gd name="connsiteY43" fmla="*/ 1315 h 10000"/>
                <a:gd name="connsiteX44" fmla="*/ 8617 w 10000"/>
                <a:gd name="connsiteY44" fmla="*/ 2662 h 10000"/>
                <a:gd name="connsiteX45" fmla="*/ 8513 w 10000"/>
                <a:gd name="connsiteY45" fmla="*/ 2933 h 10000"/>
                <a:gd name="connsiteX46" fmla="*/ 8513 w 10000"/>
                <a:gd name="connsiteY46" fmla="*/ 3241 h 10000"/>
                <a:gd name="connsiteX47" fmla="*/ 8343 w 10000"/>
                <a:gd name="connsiteY47" fmla="*/ 3335 h 10000"/>
                <a:gd name="connsiteX48" fmla="*/ 8089 w 10000"/>
                <a:gd name="connsiteY48" fmla="*/ 2814 h 10000"/>
                <a:gd name="connsiteX49" fmla="*/ 8112 w 10000"/>
                <a:gd name="connsiteY49" fmla="*/ 2259 h 10000"/>
                <a:gd name="connsiteX50" fmla="*/ 7618 w 10000"/>
                <a:gd name="connsiteY50" fmla="*/ 1662 h 10000"/>
                <a:gd name="connsiteX51" fmla="*/ 7596 w 10000"/>
                <a:gd name="connsiteY51" fmla="*/ 2122 h 10000"/>
                <a:gd name="connsiteX52" fmla="*/ 7341 w 10000"/>
                <a:gd name="connsiteY52" fmla="*/ 2033 h 10000"/>
                <a:gd name="connsiteX53" fmla="*/ 7224 w 10000"/>
                <a:gd name="connsiteY53" fmla="*/ 1586 h 10000"/>
                <a:gd name="connsiteX54" fmla="*/ 6991 w 10000"/>
                <a:gd name="connsiteY54" fmla="*/ 1478 h 10000"/>
                <a:gd name="connsiteX55" fmla="*/ 7052 w 10000"/>
                <a:gd name="connsiteY55" fmla="*/ 913 h 10000"/>
                <a:gd name="connsiteX56" fmla="*/ 6210 w 10000"/>
                <a:gd name="connsiteY56" fmla="*/ 0 h 10000"/>
                <a:gd name="connsiteX57" fmla="*/ 5728 w 10000"/>
                <a:gd name="connsiteY57" fmla="*/ 598 h 10000"/>
                <a:gd name="connsiteX58" fmla="*/ 5754 w 10000"/>
                <a:gd name="connsiteY58" fmla="*/ 944 h 10000"/>
                <a:gd name="connsiteX59" fmla="*/ 5728 w 10000"/>
                <a:gd name="connsiteY59" fmla="*/ 1586 h 10000"/>
                <a:gd name="connsiteX60" fmla="*/ 6279 w 10000"/>
                <a:gd name="connsiteY60" fmla="*/ 1989 h 10000"/>
                <a:gd name="connsiteX61" fmla="*/ 6256 w 10000"/>
                <a:gd name="connsiteY61" fmla="*/ 2216 h 10000"/>
                <a:gd name="connsiteX62" fmla="*/ 6437 w 10000"/>
                <a:gd name="connsiteY62" fmla="*/ 2480 h 10000"/>
                <a:gd name="connsiteX63" fmla="*/ 6401 w 10000"/>
                <a:gd name="connsiteY63" fmla="*/ 2814 h 10000"/>
                <a:gd name="connsiteX64" fmla="*/ 6121 w 10000"/>
                <a:gd name="connsiteY64" fmla="*/ 3335 h 10000"/>
                <a:gd name="connsiteX65" fmla="*/ 6245 w 10000"/>
                <a:gd name="connsiteY65" fmla="*/ 3959 h 10000"/>
                <a:gd name="connsiteX66" fmla="*/ 5861 w 10000"/>
                <a:gd name="connsiteY66" fmla="*/ 3739 h 10000"/>
                <a:gd name="connsiteX67" fmla="*/ 5848 w 10000"/>
                <a:gd name="connsiteY67" fmla="*/ 3241 h 10000"/>
                <a:gd name="connsiteX68" fmla="*/ 6018 w 10000"/>
                <a:gd name="connsiteY68" fmla="*/ 2738 h 10000"/>
                <a:gd name="connsiteX69" fmla="*/ 5896 w 10000"/>
                <a:gd name="connsiteY69" fmla="*/ 1989 h 10000"/>
                <a:gd name="connsiteX70" fmla="*/ 5621 w 10000"/>
                <a:gd name="connsiteY70" fmla="*/ 1901 h 10000"/>
                <a:gd name="connsiteX71" fmla="*/ 5535 w 10000"/>
                <a:gd name="connsiteY71" fmla="*/ 1586 h 10000"/>
                <a:gd name="connsiteX72" fmla="*/ 5222 w 10000"/>
                <a:gd name="connsiteY72" fmla="*/ 1750 h 10000"/>
                <a:gd name="connsiteX73" fmla="*/ 5090 w 10000"/>
                <a:gd name="connsiteY73" fmla="*/ 2707 h 10000"/>
                <a:gd name="connsiteX74" fmla="*/ 5428 w 10000"/>
                <a:gd name="connsiteY74" fmla="*/ 3109 h 10000"/>
                <a:gd name="connsiteX75" fmla="*/ 4907 w 10000"/>
                <a:gd name="connsiteY75" fmla="*/ 3437 h 10000"/>
                <a:gd name="connsiteX76" fmla="*/ 3768 w 10000"/>
                <a:gd name="connsiteY76" fmla="*/ 2882 h 10000"/>
                <a:gd name="connsiteX77" fmla="*/ 3540 w 10000"/>
                <a:gd name="connsiteY77" fmla="*/ 2435 h 10000"/>
                <a:gd name="connsiteX78" fmla="*/ 3151 w 10000"/>
                <a:gd name="connsiteY78" fmla="*/ 2619 h 10000"/>
                <a:gd name="connsiteX79" fmla="*/ 3489 w 10000"/>
                <a:gd name="connsiteY79" fmla="*/ 2882 h 10000"/>
                <a:gd name="connsiteX80" fmla="*/ 3168 w 10000"/>
                <a:gd name="connsiteY80" fmla="*/ 2933 h 10000"/>
                <a:gd name="connsiteX81" fmla="*/ 2860 w 10000"/>
                <a:gd name="connsiteY81" fmla="*/ 2662 h 10000"/>
                <a:gd name="connsiteX82" fmla="*/ 2615 w 10000"/>
                <a:gd name="connsiteY82" fmla="*/ 2738 h 10000"/>
                <a:gd name="connsiteX83" fmla="*/ 2973 w 10000"/>
                <a:gd name="connsiteY83" fmla="*/ 3335 h 10000"/>
                <a:gd name="connsiteX84" fmla="*/ 2959 w 10000"/>
                <a:gd name="connsiteY84" fmla="*/ 4054 h 10000"/>
                <a:gd name="connsiteX85" fmla="*/ 2718 w 10000"/>
                <a:gd name="connsiteY85" fmla="*/ 4096 h 10000"/>
                <a:gd name="connsiteX86" fmla="*/ 2755 w 10000"/>
                <a:gd name="connsiteY86" fmla="*/ 3468 h 10000"/>
                <a:gd name="connsiteX87" fmla="*/ 2170 w 10000"/>
                <a:gd name="connsiteY87" fmla="*/ 3020 h 10000"/>
                <a:gd name="connsiteX88" fmla="*/ 2043 w 10000"/>
                <a:gd name="connsiteY88" fmla="*/ 3153 h 10000"/>
                <a:gd name="connsiteX89" fmla="*/ 1742 w 10000"/>
                <a:gd name="connsiteY89" fmla="*/ 3066 h 10000"/>
                <a:gd name="connsiteX90" fmla="*/ 1060 w 10000"/>
                <a:gd name="connsiteY90" fmla="*/ 2977 h 10000"/>
                <a:gd name="connsiteX91" fmla="*/ 1002 w 10000"/>
                <a:gd name="connsiteY91" fmla="*/ 2865 h 10000"/>
                <a:gd name="connsiteX92" fmla="*/ 1380 w 10000"/>
                <a:gd name="connsiteY92" fmla="*/ 2662 h 10000"/>
                <a:gd name="connsiteX93" fmla="*/ 1207 w 10000"/>
                <a:gd name="connsiteY93" fmla="*/ 2076 h 10000"/>
                <a:gd name="connsiteX94" fmla="*/ 989 w 10000"/>
                <a:gd name="connsiteY94" fmla="*/ 1989 h 10000"/>
                <a:gd name="connsiteX95" fmla="*/ 350 w 10000"/>
                <a:gd name="connsiteY95" fmla="*/ 1608 h 10000"/>
                <a:gd name="connsiteX96" fmla="*/ 216 w 10000"/>
                <a:gd name="connsiteY96" fmla="*/ 1748 h 10000"/>
                <a:gd name="connsiteX97" fmla="*/ 269 w 10000"/>
                <a:gd name="connsiteY97" fmla="*/ 2194 h 10000"/>
                <a:gd name="connsiteX98" fmla="*/ 245 w 10000"/>
                <a:gd name="connsiteY98" fmla="*/ 2187 h 10000"/>
                <a:gd name="connsiteX99" fmla="*/ 202 w 10000"/>
                <a:gd name="connsiteY99" fmla="*/ 2445 h 10000"/>
                <a:gd name="connsiteX100" fmla="*/ 216 w 10000"/>
                <a:gd name="connsiteY100" fmla="*/ 2003 h 10000"/>
                <a:gd name="connsiteX101" fmla="*/ 231 w 10000"/>
                <a:gd name="connsiteY101" fmla="*/ 2216 h 10000"/>
                <a:gd name="connsiteX102" fmla="*/ 284 w 10000"/>
                <a:gd name="connsiteY102" fmla="*/ 1918 h 10000"/>
                <a:gd name="connsiteX103" fmla="*/ 195 w 10000"/>
                <a:gd name="connsiteY103" fmla="*/ 2047 h 10000"/>
                <a:gd name="connsiteX104" fmla="*/ 203 w 10000"/>
                <a:gd name="connsiteY104" fmla="*/ 2129 h 10000"/>
                <a:gd name="connsiteX105" fmla="*/ 177 w 10000"/>
                <a:gd name="connsiteY105" fmla="*/ 2312 h 10000"/>
                <a:gd name="connsiteX106" fmla="*/ 195 w 10000"/>
                <a:gd name="connsiteY106" fmla="*/ 2108 h 10000"/>
                <a:gd name="connsiteX107" fmla="*/ 212 w 10000"/>
                <a:gd name="connsiteY107" fmla="*/ 2281 h 10000"/>
                <a:gd name="connsiteX108" fmla="*/ 171 w 10000"/>
                <a:gd name="connsiteY108" fmla="*/ 2086 h 10000"/>
                <a:gd name="connsiteX109" fmla="*/ 187 w 10000"/>
                <a:gd name="connsiteY109" fmla="*/ 2184 h 10000"/>
                <a:gd name="connsiteX110" fmla="*/ 188 w 10000"/>
                <a:gd name="connsiteY110" fmla="*/ 1954 h 10000"/>
                <a:gd name="connsiteX111" fmla="*/ 203 w 10000"/>
                <a:gd name="connsiteY111" fmla="*/ 2014 h 10000"/>
                <a:gd name="connsiteX112" fmla="*/ 110 w 10000"/>
                <a:gd name="connsiteY112" fmla="*/ 2341 h 10000"/>
                <a:gd name="connsiteX113" fmla="*/ 150 w 10000"/>
                <a:gd name="connsiteY113" fmla="*/ 2484 h 10000"/>
                <a:gd name="connsiteX114" fmla="*/ 118 w 10000"/>
                <a:gd name="connsiteY114"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50 h 10000"/>
                <a:gd name="connsiteX12" fmla="*/ 1908 w 10000"/>
                <a:gd name="connsiteY12" fmla="*/ 5902 h 10000"/>
                <a:gd name="connsiteX13" fmla="*/ 1241 w 10000"/>
                <a:gd name="connsiteY13" fmla="*/ 7151 h 10000"/>
                <a:gd name="connsiteX14" fmla="*/ 1276 w 10000"/>
                <a:gd name="connsiteY14" fmla="*/ 7607 h 10000"/>
                <a:gd name="connsiteX15" fmla="*/ 1626 w 10000"/>
                <a:gd name="connsiteY15" fmla="*/ 8245 h 10000"/>
                <a:gd name="connsiteX16" fmla="*/ 3086 w 10000"/>
                <a:gd name="connsiteY16" fmla="*/ 9165 h 10000"/>
                <a:gd name="connsiteX17" fmla="*/ 3092 w 10000"/>
                <a:gd name="connsiteY17" fmla="*/ 9936 h 10000"/>
                <a:gd name="connsiteX18" fmla="*/ 4331 w 10000"/>
                <a:gd name="connsiteY18" fmla="*/ 10000 h 10000"/>
                <a:gd name="connsiteX19" fmla="*/ 6823 w 10000"/>
                <a:gd name="connsiteY19" fmla="*/ 9641 h 10000"/>
                <a:gd name="connsiteX20" fmla="*/ 7341 w 10000"/>
                <a:gd name="connsiteY20" fmla="*/ 7621 h 10000"/>
                <a:gd name="connsiteX21" fmla="*/ 7934 w 10000"/>
                <a:gd name="connsiteY21" fmla="*/ 7118 h 10000"/>
                <a:gd name="connsiteX22" fmla="*/ 7706 w 10000"/>
                <a:gd name="connsiteY22" fmla="*/ 6759 h 10000"/>
                <a:gd name="connsiteX23" fmla="*/ 7462 w 10000"/>
                <a:gd name="connsiteY23" fmla="*/ 6665 h 10000"/>
                <a:gd name="connsiteX24" fmla="*/ 7462 w 10000"/>
                <a:gd name="connsiteY24" fmla="*/ 6445 h 10000"/>
                <a:gd name="connsiteX25" fmla="*/ 7934 w 10000"/>
                <a:gd name="connsiteY25" fmla="*/ 6621 h 10000"/>
                <a:gd name="connsiteX26" fmla="*/ 8617 w 10000"/>
                <a:gd name="connsiteY26" fmla="*/ 6130 h 10000"/>
                <a:gd name="connsiteX27" fmla="*/ 8801 w 10000"/>
                <a:gd name="connsiteY27" fmla="*/ 5230 h 10000"/>
                <a:gd name="connsiteX28" fmla="*/ 8197 w 10000"/>
                <a:gd name="connsiteY28" fmla="*/ 5054 h 10000"/>
                <a:gd name="connsiteX29" fmla="*/ 7837 w 10000"/>
                <a:gd name="connsiteY29" fmla="*/ 4827 h 10000"/>
                <a:gd name="connsiteX30" fmla="*/ 7951 w 10000"/>
                <a:gd name="connsiteY30" fmla="*/ 4606 h 10000"/>
                <a:gd name="connsiteX31" fmla="*/ 8316 w 10000"/>
                <a:gd name="connsiteY31" fmla="*/ 4947 h 10000"/>
                <a:gd name="connsiteX32" fmla="*/ 8801 w 10000"/>
                <a:gd name="connsiteY32" fmla="*/ 4903 h 10000"/>
                <a:gd name="connsiteX33" fmla="*/ 9016 w 10000"/>
                <a:gd name="connsiteY33" fmla="*/ 3959 h 10000"/>
                <a:gd name="connsiteX34" fmla="*/ 9209 w 10000"/>
                <a:gd name="connsiteY34" fmla="*/ 4054 h 10000"/>
                <a:gd name="connsiteX35" fmla="*/ 9269 w 10000"/>
                <a:gd name="connsiteY35" fmla="*/ 3827 h 10000"/>
                <a:gd name="connsiteX36" fmla="*/ 9511 w 10000"/>
                <a:gd name="connsiteY36" fmla="*/ 3600 h 10000"/>
                <a:gd name="connsiteX37" fmla="*/ 9511 w 10000"/>
                <a:gd name="connsiteY37" fmla="*/ 3870 h 10000"/>
                <a:gd name="connsiteX38" fmla="*/ 9664 w 10000"/>
                <a:gd name="connsiteY38" fmla="*/ 3870 h 10000"/>
                <a:gd name="connsiteX39" fmla="*/ 10000 w 10000"/>
                <a:gd name="connsiteY39" fmla="*/ 3198 h 10000"/>
                <a:gd name="connsiteX40" fmla="*/ 10000 w 10000"/>
                <a:gd name="connsiteY40" fmla="*/ 2738 h 10000"/>
                <a:gd name="connsiteX41" fmla="*/ 9691 w 10000"/>
                <a:gd name="connsiteY41" fmla="*/ 2392 h 10000"/>
                <a:gd name="connsiteX42" fmla="*/ 9511 w 10000"/>
                <a:gd name="connsiteY42" fmla="*/ 1315 h 10000"/>
                <a:gd name="connsiteX43" fmla="*/ 9112 w 10000"/>
                <a:gd name="connsiteY43" fmla="*/ 1088 h 10000"/>
                <a:gd name="connsiteX44" fmla="*/ 8485 w 10000"/>
                <a:gd name="connsiteY44" fmla="*/ 1315 h 10000"/>
                <a:gd name="connsiteX45" fmla="*/ 8617 w 10000"/>
                <a:gd name="connsiteY45" fmla="*/ 2662 h 10000"/>
                <a:gd name="connsiteX46" fmla="*/ 8513 w 10000"/>
                <a:gd name="connsiteY46" fmla="*/ 2933 h 10000"/>
                <a:gd name="connsiteX47" fmla="*/ 8513 w 10000"/>
                <a:gd name="connsiteY47" fmla="*/ 3241 h 10000"/>
                <a:gd name="connsiteX48" fmla="*/ 8343 w 10000"/>
                <a:gd name="connsiteY48" fmla="*/ 3335 h 10000"/>
                <a:gd name="connsiteX49" fmla="*/ 8089 w 10000"/>
                <a:gd name="connsiteY49" fmla="*/ 2814 h 10000"/>
                <a:gd name="connsiteX50" fmla="*/ 8112 w 10000"/>
                <a:gd name="connsiteY50" fmla="*/ 2259 h 10000"/>
                <a:gd name="connsiteX51" fmla="*/ 7618 w 10000"/>
                <a:gd name="connsiteY51" fmla="*/ 1662 h 10000"/>
                <a:gd name="connsiteX52" fmla="*/ 7596 w 10000"/>
                <a:gd name="connsiteY52" fmla="*/ 2122 h 10000"/>
                <a:gd name="connsiteX53" fmla="*/ 7341 w 10000"/>
                <a:gd name="connsiteY53" fmla="*/ 2033 h 10000"/>
                <a:gd name="connsiteX54" fmla="*/ 7224 w 10000"/>
                <a:gd name="connsiteY54" fmla="*/ 1586 h 10000"/>
                <a:gd name="connsiteX55" fmla="*/ 6991 w 10000"/>
                <a:gd name="connsiteY55" fmla="*/ 1478 h 10000"/>
                <a:gd name="connsiteX56" fmla="*/ 7052 w 10000"/>
                <a:gd name="connsiteY56" fmla="*/ 913 h 10000"/>
                <a:gd name="connsiteX57" fmla="*/ 6210 w 10000"/>
                <a:gd name="connsiteY57" fmla="*/ 0 h 10000"/>
                <a:gd name="connsiteX58" fmla="*/ 5728 w 10000"/>
                <a:gd name="connsiteY58" fmla="*/ 598 h 10000"/>
                <a:gd name="connsiteX59" fmla="*/ 5754 w 10000"/>
                <a:gd name="connsiteY59" fmla="*/ 944 h 10000"/>
                <a:gd name="connsiteX60" fmla="*/ 5728 w 10000"/>
                <a:gd name="connsiteY60" fmla="*/ 1586 h 10000"/>
                <a:gd name="connsiteX61" fmla="*/ 6279 w 10000"/>
                <a:gd name="connsiteY61" fmla="*/ 1989 h 10000"/>
                <a:gd name="connsiteX62" fmla="*/ 6256 w 10000"/>
                <a:gd name="connsiteY62" fmla="*/ 2216 h 10000"/>
                <a:gd name="connsiteX63" fmla="*/ 6437 w 10000"/>
                <a:gd name="connsiteY63" fmla="*/ 2480 h 10000"/>
                <a:gd name="connsiteX64" fmla="*/ 6401 w 10000"/>
                <a:gd name="connsiteY64" fmla="*/ 2814 h 10000"/>
                <a:gd name="connsiteX65" fmla="*/ 6121 w 10000"/>
                <a:gd name="connsiteY65" fmla="*/ 3335 h 10000"/>
                <a:gd name="connsiteX66" fmla="*/ 6245 w 10000"/>
                <a:gd name="connsiteY66" fmla="*/ 3959 h 10000"/>
                <a:gd name="connsiteX67" fmla="*/ 5861 w 10000"/>
                <a:gd name="connsiteY67" fmla="*/ 3739 h 10000"/>
                <a:gd name="connsiteX68" fmla="*/ 5848 w 10000"/>
                <a:gd name="connsiteY68" fmla="*/ 3241 h 10000"/>
                <a:gd name="connsiteX69" fmla="*/ 6018 w 10000"/>
                <a:gd name="connsiteY69" fmla="*/ 2738 h 10000"/>
                <a:gd name="connsiteX70" fmla="*/ 5896 w 10000"/>
                <a:gd name="connsiteY70" fmla="*/ 1989 h 10000"/>
                <a:gd name="connsiteX71" fmla="*/ 5621 w 10000"/>
                <a:gd name="connsiteY71" fmla="*/ 1901 h 10000"/>
                <a:gd name="connsiteX72" fmla="*/ 5535 w 10000"/>
                <a:gd name="connsiteY72" fmla="*/ 1586 h 10000"/>
                <a:gd name="connsiteX73" fmla="*/ 5222 w 10000"/>
                <a:gd name="connsiteY73" fmla="*/ 1750 h 10000"/>
                <a:gd name="connsiteX74" fmla="*/ 5090 w 10000"/>
                <a:gd name="connsiteY74" fmla="*/ 2707 h 10000"/>
                <a:gd name="connsiteX75" fmla="*/ 5428 w 10000"/>
                <a:gd name="connsiteY75" fmla="*/ 3109 h 10000"/>
                <a:gd name="connsiteX76" fmla="*/ 4907 w 10000"/>
                <a:gd name="connsiteY76" fmla="*/ 3437 h 10000"/>
                <a:gd name="connsiteX77" fmla="*/ 3768 w 10000"/>
                <a:gd name="connsiteY77" fmla="*/ 2882 h 10000"/>
                <a:gd name="connsiteX78" fmla="*/ 3540 w 10000"/>
                <a:gd name="connsiteY78" fmla="*/ 2435 h 10000"/>
                <a:gd name="connsiteX79" fmla="*/ 3151 w 10000"/>
                <a:gd name="connsiteY79" fmla="*/ 2619 h 10000"/>
                <a:gd name="connsiteX80" fmla="*/ 3489 w 10000"/>
                <a:gd name="connsiteY80" fmla="*/ 2882 h 10000"/>
                <a:gd name="connsiteX81" fmla="*/ 3168 w 10000"/>
                <a:gd name="connsiteY81" fmla="*/ 2933 h 10000"/>
                <a:gd name="connsiteX82" fmla="*/ 2860 w 10000"/>
                <a:gd name="connsiteY82" fmla="*/ 2662 h 10000"/>
                <a:gd name="connsiteX83" fmla="*/ 2615 w 10000"/>
                <a:gd name="connsiteY83" fmla="*/ 2738 h 10000"/>
                <a:gd name="connsiteX84" fmla="*/ 2973 w 10000"/>
                <a:gd name="connsiteY84" fmla="*/ 3335 h 10000"/>
                <a:gd name="connsiteX85" fmla="*/ 2959 w 10000"/>
                <a:gd name="connsiteY85" fmla="*/ 4054 h 10000"/>
                <a:gd name="connsiteX86" fmla="*/ 2718 w 10000"/>
                <a:gd name="connsiteY86" fmla="*/ 4096 h 10000"/>
                <a:gd name="connsiteX87" fmla="*/ 2755 w 10000"/>
                <a:gd name="connsiteY87" fmla="*/ 3468 h 10000"/>
                <a:gd name="connsiteX88" fmla="*/ 2170 w 10000"/>
                <a:gd name="connsiteY88" fmla="*/ 3020 h 10000"/>
                <a:gd name="connsiteX89" fmla="*/ 2043 w 10000"/>
                <a:gd name="connsiteY89" fmla="*/ 3153 h 10000"/>
                <a:gd name="connsiteX90" fmla="*/ 1742 w 10000"/>
                <a:gd name="connsiteY90" fmla="*/ 3066 h 10000"/>
                <a:gd name="connsiteX91" fmla="*/ 1060 w 10000"/>
                <a:gd name="connsiteY91" fmla="*/ 2977 h 10000"/>
                <a:gd name="connsiteX92" fmla="*/ 1002 w 10000"/>
                <a:gd name="connsiteY92" fmla="*/ 2865 h 10000"/>
                <a:gd name="connsiteX93" fmla="*/ 1380 w 10000"/>
                <a:gd name="connsiteY93" fmla="*/ 2662 h 10000"/>
                <a:gd name="connsiteX94" fmla="*/ 1207 w 10000"/>
                <a:gd name="connsiteY94" fmla="*/ 2076 h 10000"/>
                <a:gd name="connsiteX95" fmla="*/ 989 w 10000"/>
                <a:gd name="connsiteY95" fmla="*/ 1989 h 10000"/>
                <a:gd name="connsiteX96" fmla="*/ 350 w 10000"/>
                <a:gd name="connsiteY96" fmla="*/ 1608 h 10000"/>
                <a:gd name="connsiteX97" fmla="*/ 216 w 10000"/>
                <a:gd name="connsiteY97" fmla="*/ 1748 h 10000"/>
                <a:gd name="connsiteX98" fmla="*/ 269 w 10000"/>
                <a:gd name="connsiteY98" fmla="*/ 2194 h 10000"/>
                <a:gd name="connsiteX99" fmla="*/ 245 w 10000"/>
                <a:gd name="connsiteY99" fmla="*/ 2187 h 10000"/>
                <a:gd name="connsiteX100" fmla="*/ 202 w 10000"/>
                <a:gd name="connsiteY100" fmla="*/ 2445 h 10000"/>
                <a:gd name="connsiteX101" fmla="*/ 216 w 10000"/>
                <a:gd name="connsiteY101" fmla="*/ 2003 h 10000"/>
                <a:gd name="connsiteX102" fmla="*/ 231 w 10000"/>
                <a:gd name="connsiteY102" fmla="*/ 2216 h 10000"/>
                <a:gd name="connsiteX103" fmla="*/ 284 w 10000"/>
                <a:gd name="connsiteY103" fmla="*/ 1918 h 10000"/>
                <a:gd name="connsiteX104" fmla="*/ 195 w 10000"/>
                <a:gd name="connsiteY104" fmla="*/ 2047 h 10000"/>
                <a:gd name="connsiteX105" fmla="*/ 203 w 10000"/>
                <a:gd name="connsiteY105" fmla="*/ 2129 h 10000"/>
                <a:gd name="connsiteX106" fmla="*/ 177 w 10000"/>
                <a:gd name="connsiteY106" fmla="*/ 2312 h 10000"/>
                <a:gd name="connsiteX107" fmla="*/ 195 w 10000"/>
                <a:gd name="connsiteY107" fmla="*/ 2108 h 10000"/>
                <a:gd name="connsiteX108" fmla="*/ 212 w 10000"/>
                <a:gd name="connsiteY108" fmla="*/ 2281 h 10000"/>
                <a:gd name="connsiteX109" fmla="*/ 171 w 10000"/>
                <a:gd name="connsiteY109" fmla="*/ 2086 h 10000"/>
                <a:gd name="connsiteX110" fmla="*/ 187 w 10000"/>
                <a:gd name="connsiteY110" fmla="*/ 2184 h 10000"/>
                <a:gd name="connsiteX111" fmla="*/ 188 w 10000"/>
                <a:gd name="connsiteY111" fmla="*/ 1954 h 10000"/>
                <a:gd name="connsiteX112" fmla="*/ 203 w 10000"/>
                <a:gd name="connsiteY112" fmla="*/ 2014 h 10000"/>
                <a:gd name="connsiteX113" fmla="*/ 110 w 10000"/>
                <a:gd name="connsiteY113" fmla="*/ 2341 h 10000"/>
                <a:gd name="connsiteX114" fmla="*/ 150 w 10000"/>
                <a:gd name="connsiteY114" fmla="*/ 2484 h 10000"/>
                <a:gd name="connsiteX115" fmla="*/ 118 w 10000"/>
                <a:gd name="connsiteY115"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50 h 10000"/>
                <a:gd name="connsiteX12" fmla="*/ 1908 w 10000"/>
                <a:gd name="connsiteY12" fmla="*/ 5902 h 10000"/>
                <a:gd name="connsiteX13" fmla="*/ 1241 w 10000"/>
                <a:gd name="connsiteY13" fmla="*/ 7151 h 10000"/>
                <a:gd name="connsiteX14" fmla="*/ 1276 w 10000"/>
                <a:gd name="connsiteY14" fmla="*/ 7607 h 10000"/>
                <a:gd name="connsiteX15" fmla="*/ 1626 w 10000"/>
                <a:gd name="connsiteY15" fmla="*/ 8245 h 10000"/>
                <a:gd name="connsiteX16" fmla="*/ 3086 w 10000"/>
                <a:gd name="connsiteY16" fmla="*/ 9165 h 10000"/>
                <a:gd name="connsiteX17" fmla="*/ 3092 w 10000"/>
                <a:gd name="connsiteY17" fmla="*/ 9936 h 10000"/>
                <a:gd name="connsiteX18" fmla="*/ 4331 w 10000"/>
                <a:gd name="connsiteY18" fmla="*/ 10000 h 10000"/>
                <a:gd name="connsiteX19" fmla="*/ 6823 w 10000"/>
                <a:gd name="connsiteY19" fmla="*/ 9641 h 10000"/>
                <a:gd name="connsiteX20" fmla="*/ 7341 w 10000"/>
                <a:gd name="connsiteY20" fmla="*/ 7621 h 10000"/>
                <a:gd name="connsiteX21" fmla="*/ 7934 w 10000"/>
                <a:gd name="connsiteY21" fmla="*/ 7118 h 10000"/>
                <a:gd name="connsiteX22" fmla="*/ 7706 w 10000"/>
                <a:gd name="connsiteY22" fmla="*/ 6759 h 10000"/>
                <a:gd name="connsiteX23" fmla="*/ 7462 w 10000"/>
                <a:gd name="connsiteY23" fmla="*/ 6665 h 10000"/>
                <a:gd name="connsiteX24" fmla="*/ 7462 w 10000"/>
                <a:gd name="connsiteY24" fmla="*/ 6445 h 10000"/>
                <a:gd name="connsiteX25" fmla="*/ 7934 w 10000"/>
                <a:gd name="connsiteY25" fmla="*/ 6621 h 10000"/>
                <a:gd name="connsiteX26" fmla="*/ 8617 w 10000"/>
                <a:gd name="connsiteY26" fmla="*/ 6130 h 10000"/>
                <a:gd name="connsiteX27" fmla="*/ 8801 w 10000"/>
                <a:gd name="connsiteY27" fmla="*/ 5230 h 10000"/>
                <a:gd name="connsiteX28" fmla="*/ 8197 w 10000"/>
                <a:gd name="connsiteY28" fmla="*/ 5054 h 10000"/>
                <a:gd name="connsiteX29" fmla="*/ 7837 w 10000"/>
                <a:gd name="connsiteY29" fmla="*/ 4827 h 10000"/>
                <a:gd name="connsiteX30" fmla="*/ 7951 w 10000"/>
                <a:gd name="connsiteY30" fmla="*/ 4606 h 10000"/>
                <a:gd name="connsiteX31" fmla="*/ 8316 w 10000"/>
                <a:gd name="connsiteY31" fmla="*/ 4947 h 10000"/>
                <a:gd name="connsiteX32" fmla="*/ 8801 w 10000"/>
                <a:gd name="connsiteY32" fmla="*/ 4903 h 10000"/>
                <a:gd name="connsiteX33" fmla="*/ 9016 w 10000"/>
                <a:gd name="connsiteY33" fmla="*/ 3959 h 10000"/>
                <a:gd name="connsiteX34" fmla="*/ 9209 w 10000"/>
                <a:gd name="connsiteY34" fmla="*/ 4054 h 10000"/>
                <a:gd name="connsiteX35" fmla="*/ 9269 w 10000"/>
                <a:gd name="connsiteY35" fmla="*/ 3827 h 10000"/>
                <a:gd name="connsiteX36" fmla="*/ 9511 w 10000"/>
                <a:gd name="connsiteY36" fmla="*/ 3600 h 10000"/>
                <a:gd name="connsiteX37" fmla="*/ 9511 w 10000"/>
                <a:gd name="connsiteY37" fmla="*/ 3870 h 10000"/>
                <a:gd name="connsiteX38" fmla="*/ 9664 w 10000"/>
                <a:gd name="connsiteY38" fmla="*/ 3870 h 10000"/>
                <a:gd name="connsiteX39" fmla="*/ 10000 w 10000"/>
                <a:gd name="connsiteY39" fmla="*/ 3198 h 10000"/>
                <a:gd name="connsiteX40" fmla="*/ 10000 w 10000"/>
                <a:gd name="connsiteY40" fmla="*/ 2738 h 10000"/>
                <a:gd name="connsiteX41" fmla="*/ 9691 w 10000"/>
                <a:gd name="connsiteY41" fmla="*/ 2392 h 10000"/>
                <a:gd name="connsiteX42" fmla="*/ 9511 w 10000"/>
                <a:gd name="connsiteY42" fmla="*/ 1315 h 10000"/>
                <a:gd name="connsiteX43" fmla="*/ 9112 w 10000"/>
                <a:gd name="connsiteY43" fmla="*/ 1088 h 10000"/>
                <a:gd name="connsiteX44" fmla="*/ 8485 w 10000"/>
                <a:gd name="connsiteY44" fmla="*/ 1315 h 10000"/>
                <a:gd name="connsiteX45" fmla="*/ 8617 w 10000"/>
                <a:gd name="connsiteY45" fmla="*/ 2662 h 10000"/>
                <a:gd name="connsiteX46" fmla="*/ 8513 w 10000"/>
                <a:gd name="connsiteY46" fmla="*/ 2933 h 10000"/>
                <a:gd name="connsiteX47" fmla="*/ 8513 w 10000"/>
                <a:gd name="connsiteY47" fmla="*/ 3241 h 10000"/>
                <a:gd name="connsiteX48" fmla="*/ 8343 w 10000"/>
                <a:gd name="connsiteY48" fmla="*/ 3335 h 10000"/>
                <a:gd name="connsiteX49" fmla="*/ 8089 w 10000"/>
                <a:gd name="connsiteY49" fmla="*/ 2814 h 10000"/>
                <a:gd name="connsiteX50" fmla="*/ 8112 w 10000"/>
                <a:gd name="connsiteY50" fmla="*/ 2259 h 10000"/>
                <a:gd name="connsiteX51" fmla="*/ 7618 w 10000"/>
                <a:gd name="connsiteY51" fmla="*/ 1662 h 10000"/>
                <a:gd name="connsiteX52" fmla="*/ 7596 w 10000"/>
                <a:gd name="connsiteY52" fmla="*/ 2122 h 10000"/>
                <a:gd name="connsiteX53" fmla="*/ 7341 w 10000"/>
                <a:gd name="connsiteY53" fmla="*/ 2033 h 10000"/>
                <a:gd name="connsiteX54" fmla="*/ 7224 w 10000"/>
                <a:gd name="connsiteY54" fmla="*/ 1586 h 10000"/>
                <a:gd name="connsiteX55" fmla="*/ 6991 w 10000"/>
                <a:gd name="connsiteY55" fmla="*/ 1478 h 10000"/>
                <a:gd name="connsiteX56" fmla="*/ 7052 w 10000"/>
                <a:gd name="connsiteY56" fmla="*/ 913 h 10000"/>
                <a:gd name="connsiteX57" fmla="*/ 6210 w 10000"/>
                <a:gd name="connsiteY57" fmla="*/ 0 h 10000"/>
                <a:gd name="connsiteX58" fmla="*/ 5728 w 10000"/>
                <a:gd name="connsiteY58" fmla="*/ 598 h 10000"/>
                <a:gd name="connsiteX59" fmla="*/ 5754 w 10000"/>
                <a:gd name="connsiteY59" fmla="*/ 944 h 10000"/>
                <a:gd name="connsiteX60" fmla="*/ 5728 w 10000"/>
                <a:gd name="connsiteY60" fmla="*/ 1586 h 10000"/>
                <a:gd name="connsiteX61" fmla="*/ 6279 w 10000"/>
                <a:gd name="connsiteY61" fmla="*/ 1989 h 10000"/>
                <a:gd name="connsiteX62" fmla="*/ 6256 w 10000"/>
                <a:gd name="connsiteY62" fmla="*/ 2216 h 10000"/>
                <a:gd name="connsiteX63" fmla="*/ 6437 w 10000"/>
                <a:gd name="connsiteY63" fmla="*/ 2480 h 10000"/>
                <a:gd name="connsiteX64" fmla="*/ 6401 w 10000"/>
                <a:gd name="connsiteY64" fmla="*/ 2814 h 10000"/>
                <a:gd name="connsiteX65" fmla="*/ 6121 w 10000"/>
                <a:gd name="connsiteY65" fmla="*/ 3335 h 10000"/>
                <a:gd name="connsiteX66" fmla="*/ 6245 w 10000"/>
                <a:gd name="connsiteY66" fmla="*/ 3959 h 10000"/>
                <a:gd name="connsiteX67" fmla="*/ 5861 w 10000"/>
                <a:gd name="connsiteY67" fmla="*/ 3739 h 10000"/>
                <a:gd name="connsiteX68" fmla="*/ 5848 w 10000"/>
                <a:gd name="connsiteY68" fmla="*/ 3241 h 10000"/>
                <a:gd name="connsiteX69" fmla="*/ 6018 w 10000"/>
                <a:gd name="connsiteY69" fmla="*/ 2738 h 10000"/>
                <a:gd name="connsiteX70" fmla="*/ 5896 w 10000"/>
                <a:gd name="connsiteY70" fmla="*/ 1989 h 10000"/>
                <a:gd name="connsiteX71" fmla="*/ 5621 w 10000"/>
                <a:gd name="connsiteY71" fmla="*/ 1901 h 10000"/>
                <a:gd name="connsiteX72" fmla="*/ 5535 w 10000"/>
                <a:gd name="connsiteY72" fmla="*/ 1586 h 10000"/>
                <a:gd name="connsiteX73" fmla="*/ 5222 w 10000"/>
                <a:gd name="connsiteY73" fmla="*/ 1750 h 10000"/>
                <a:gd name="connsiteX74" fmla="*/ 5090 w 10000"/>
                <a:gd name="connsiteY74" fmla="*/ 2707 h 10000"/>
                <a:gd name="connsiteX75" fmla="*/ 5428 w 10000"/>
                <a:gd name="connsiteY75" fmla="*/ 3109 h 10000"/>
                <a:gd name="connsiteX76" fmla="*/ 4907 w 10000"/>
                <a:gd name="connsiteY76" fmla="*/ 3437 h 10000"/>
                <a:gd name="connsiteX77" fmla="*/ 3768 w 10000"/>
                <a:gd name="connsiteY77" fmla="*/ 2882 h 10000"/>
                <a:gd name="connsiteX78" fmla="*/ 3540 w 10000"/>
                <a:gd name="connsiteY78" fmla="*/ 2435 h 10000"/>
                <a:gd name="connsiteX79" fmla="*/ 3151 w 10000"/>
                <a:gd name="connsiteY79" fmla="*/ 2619 h 10000"/>
                <a:gd name="connsiteX80" fmla="*/ 3489 w 10000"/>
                <a:gd name="connsiteY80" fmla="*/ 2882 h 10000"/>
                <a:gd name="connsiteX81" fmla="*/ 3168 w 10000"/>
                <a:gd name="connsiteY81" fmla="*/ 2933 h 10000"/>
                <a:gd name="connsiteX82" fmla="*/ 2860 w 10000"/>
                <a:gd name="connsiteY82" fmla="*/ 2662 h 10000"/>
                <a:gd name="connsiteX83" fmla="*/ 2615 w 10000"/>
                <a:gd name="connsiteY83" fmla="*/ 2738 h 10000"/>
                <a:gd name="connsiteX84" fmla="*/ 2973 w 10000"/>
                <a:gd name="connsiteY84" fmla="*/ 3335 h 10000"/>
                <a:gd name="connsiteX85" fmla="*/ 2959 w 10000"/>
                <a:gd name="connsiteY85" fmla="*/ 4054 h 10000"/>
                <a:gd name="connsiteX86" fmla="*/ 2718 w 10000"/>
                <a:gd name="connsiteY86" fmla="*/ 4096 h 10000"/>
                <a:gd name="connsiteX87" fmla="*/ 2755 w 10000"/>
                <a:gd name="connsiteY87" fmla="*/ 3468 h 10000"/>
                <a:gd name="connsiteX88" fmla="*/ 2170 w 10000"/>
                <a:gd name="connsiteY88" fmla="*/ 3020 h 10000"/>
                <a:gd name="connsiteX89" fmla="*/ 2043 w 10000"/>
                <a:gd name="connsiteY89" fmla="*/ 3153 h 10000"/>
                <a:gd name="connsiteX90" fmla="*/ 1742 w 10000"/>
                <a:gd name="connsiteY90" fmla="*/ 3066 h 10000"/>
                <a:gd name="connsiteX91" fmla="*/ 1060 w 10000"/>
                <a:gd name="connsiteY91" fmla="*/ 2977 h 10000"/>
                <a:gd name="connsiteX92" fmla="*/ 1002 w 10000"/>
                <a:gd name="connsiteY92" fmla="*/ 2865 h 10000"/>
                <a:gd name="connsiteX93" fmla="*/ 1380 w 10000"/>
                <a:gd name="connsiteY93" fmla="*/ 2662 h 10000"/>
                <a:gd name="connsiteX94" fmla="*/ 1207 w 10000"/>
                <a:gd name="connsiteY94" fmla="*/ 2076 h 10000"/>
                <a:gd name="connsiteX95" fmla="*/ 989 w 10000"/>
                <a:gd name="connsiteY95" fmla="*/ 1989 h 10000"/>
                <a:gd name="connsiteX96" fmla="*/ 350 w 10000"/>
                <a:gd name="connsiteY96" fmla="*/ 1608 h 10000"/>
                <a:gd name="connsiteX97" fmla="*/ 216 w 10000"/>
                <a:gd name="connsiteY97" fmla="*/ 1748 h 10000"/>
                <a:gd name="connsiteX98" fmla="*/ 269 w 10000"/>
                <a:gd name="connsiteY98" fmla="*/ 2194 h 10000"/>
                <a:gd name="connsiteX99" fmla="*/ 245 w 10000"/>
                <a:gd name="connsiteY99" fmla="*/ 2187 h 10000"/>
                <a:gd name="connsiteX100" fmla="*/ 202 w 10000"/>
                <a:gd name="connsiteY100" fmla="*/ 2445 h 10000"/>
                <a:gd name="connsiteX101" fmla="*/ 216 w 10000"/>
                <a:gd name="connsiteY101" fmla="*/ 2003 h 10000"/>
                <a:gd name="connsiteX102" fmla="*/ 231 w 10000"/>
                <a:gd name="connsiteY102" fmla="*/ 2216 h 10000"/>
                <a:gd name="connsiteX103" fmla="*/ 284 w 10000"/>
                <a:gd name="connsiteY103" fmla="*/ 1918 h 10000"/>
                <a:gd name="connsiteX104" fmla="*/ 195 w 10000"/>
                <a:gd name="connsiteY104" fmla="*/ 2047 h 10000"/>
                <a:gd name="connsiteX105" fmla="*/ 203 w 10000"/>
                <a:gd name="connsiteY105" fmla="*/ 2129 h 10000"/>
                <a:gd name="connsiteX106" fmla="*/ 177 w 10000"/>
                <a:gd name="connsiteY106" fmla="*/ 2312 h 10000"/>
                <a:gd name="connsiteX107" fmla="*/ 195 w 10000"/>
                <a:gd name="connsiteY107" fmla="*/ 2108 h 10000"/>
                <a:gd name="connsiteX108" fmla="*/ 212 w 10000"/>
                <a:gd name="connsiteY108" fmla="*/ 2281 h 10000"/>
                <a:gd name="connsiteX109" fmla="*/ 171 w 10000"/>
                <a:gd name="connsiteY109" fmla="*/ 2086 h 10000"/>
                <a:gd name="connsiteX110" fmla="*/ 187 w 10000"/>
                <a:gd name="connsiteY110" fmla="*/ 2184 h 10000"/>
                <a:gd name="connsiteX111" fmla="*/ 188 w 10000"/>
                <a:gd name="connsiteY111" fmla="*/ 1954 h 10000"/>
                <a:gd name="connsiteX112" fmla="*/ 203 w 10000"/>
                <a:gd name="connsiteY112" fmla="*/ 2014 h 10000"/>
                <a:gd name="connsiteX113" fmla="*/ 110 w 10000"/>
                <a:gd name="connsiteY113" fmla="*/ 2341 h 10000"/>
                <a:gd name="connsiteX114" fmla="*/ 150 w 10000"/>
                <a:gd name="connsiteY114" fmla="*/ 2484 h 10000"/>
                <a:gd name="connsiteX115" fmla="*/ 118 w 10000"/>
                <a:gd name="connsiteY115"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908 w 10000"/>
                <a:gd name="connsiteY12" fmla="*/ 5902 h 10000"/>
                <a:gd name="connsiteX13" fmla="*/ 1241 w 10000"/>
                <a:gd name="connsiteY13" fmla="*/ 7151 h 10000"/>
                <a:gd name="connsiteX14" fmla="*/ 1276 w 10000"/>
                <a:gd name="connsiteY14" fmla="*/ 7607 h 10000"/>
                <a:gd name="connsiteX15" fmla="*/ 1626 w 10000"/>
                <a:gd name="connsiteY15" fmla="*/ 8245 h 10000"/>
                <a:gd name="connsiteX16" fmla="*/ 3086 w 10000"/>
                <a:gd name="connsiteY16" fmla="*/ 9165 h 10000"/>
                <a:gd name="connsiteX17" fmla="*/ 3092 w 10000"/>
                <a:gd name="connsiteY17" fmla="*/ 9936 h 10000"/>
                <a:gd name="connsiteX18" fmla="*/ 4331 w 10000"/>
                <a:gd name="connsiteY18" fmla="*/ 10000 h 10000"/>
                <a:gd name="connsiteX19" fmla="*/ 6823 w 10000"/>
                <a:gd name="connsiteY19" fmla="*/ 9641 h 10000"/>
                <a:gd name="connsiteX20" fmla="*/ 7341 w 10000"/>
                <a:gd name="connsiteY20" fmla="*/ 7621 h 10000"/>
                <a:gd name="connsiteX21" fmla="*/ 7934 w 10000"/>
                <a:gd name="connsiteY21" fmla="*/ 7118 h 10000"/>
                <a:gd name="connsiteX22" fmla="*/ 7706 w 10000"/>
                <a:gd name="connsiteY22" fmla="*/ 6759 h 10000"/>
                <a:gd name="connsiteX23" fmla="*/ 7462 w 10000"/>
                <a:gd name="connsiteY23" fmla="*/ 6665 h 10000"/>
                <a:gd name="connsiteX24" fmla="*/ 7462 w 10000"/>
                <a:gd name="connsiteY24" fmla="*/ 6445 h 10000"/>
                <a:gd name="connsiteX25" fmla="*/ 7934 w 10000"/>
                <a:gd name="connsiteY25" fmla="*/ 6621 h 10000"/>
                <a:gd name="connsiteX26" fmla="*/ 8617 w 10000"/>
                <a:gd name="connsiteY26" fmla="*/ 6130 h 10000"/>
                <a:gd name="connsiteX27" fmla="*/ 8801 w 10000"/>
                <a:gd name="connsiteY27" fmla="*/ 5230 h 10000"/>
                <a:gd name="connsiteX28" fmla="*/ 8197 w 10000"/>
                <a:gd name="connsiteY28" fmla="*/ 5054 h 10000"/>
                <a:gd name="connsiteX29" fmla="*/ 7837 w 10000"/>
                <a:gd name="connsiteY29" fmla="*/ 4827 h 10000"/>
                <a:gd name="connsiteX30" fmla="*/ 7951 w 10000"/>
                <a:gd name="connsiteY30" fmla="*/ 4606 h 10000"/>
                <a:gd name="connsiteX31" fmla="*/ 8316 w 10000"/>
                <a:gd name="connsiteY31" fmla="*/ 4947 h 10000"/>
                <a:gd name="connsiteX32" fmla="*/ 8801 w 10000"/>
                <a:gd name="connsiteY32" fmla="*/ 4903 h 10000"/>
                <a:gd name="connsiteX33" fmla="*/ 9016 w 10000"/>
                <a:gd name="connsiteY33" fmla="*/ 3959 h 10000"/>
                <a:gd name="connsiteX34" fmla="*/ 9209 w 10000"/>
                <a:gd name="connsiteY34" fmla="*/ 4054 h 10000"/>
                <a:gd name="connsiteX35" fmla="*/ 9269 w 10000"/>
                <a:gd name="connsiteY35" fmla="*/ 3827 h 10000"/>
                <a:gd name="connsiteX36" fmla="*/ 9511 w 10000"/>
                <a:gd name="connsiteY36" fmla="*/ 3600 h 10000"/>
                <a:gd name="connsiteX37" fmla="*/ 9511 w 10000"/>
                <a:gd name="connsiteY37" fmla="*/ 3870 h 10000"/>
                <a:gd name="connsiteX38" fmla="*/ 9664 w 10000"/>
                <a:gd name="connsiteY38" fmla="*/ 3870 h 10000"/>
                <a:gd name="connsiteX39" fmla="*/ 10000 w 10000"/>
                <a:gd name="connsiteY39" fmla="*/ 3198 h 10000"/>
                <a:gd name="connsiteX40" fmla="*/ 10000 w 10000"/>
                <a:gd name="connsiteY40" fmla="*/ 2738 h 10000"/>
                <a:gd name="connsiteX41" fmla="*/ 9691 w 10000"/>
                <a:gd name="connsiteY41" fmla="*/ 2392 h 10000"/>
                <a:gd name="connsiteX42" fmla="*/ 9511 w 10000"/>
                <a:gd name="connsiteY42" fmla="*/ 1315 h 10000"/>
                <a:gd name="connsiteX43" fmla="*/ 9112 w 10000"/>
                <a:gd name="connsiteY43" fmla="*/ 1088 h 10000"/>
                <a:gd name="connsiteX44" fmla="*/ 8485 w 10000"/>
                <a:gd name="connsiteY44" fmla="*/ 1315 h 10000"/>
                <a:gd name="connsiteX45" fmla="*/ 8617 w 10000"/>
                <a:gd name="connsiteY45" fmla="*/ 2662 h 10000"/>
                <a:gd name="connsiteX46" fmla="*/ 8513 w 10000"/>
                <a:gd name="connsiteY46" fmla="*/ 2933 h 10000"/>
                <a:gd name="connsiteX47" fmla="*/ 8513 w 10000"/>
                <a:gd name="connsiteY47" fmla="*/ 3241 h 10000"/>
                <a:gd name="connsiteX48" fmla="*/ 8343 w 10000"/>
                <a:gd name="connsiteY48" fmla="*/ 3335 h 10000"/>
                <a:gd name="connsiteX49" fmla="*/ 8089 w 10000"/>
                <a:gd name="connsiteY49" fmla="*/ 2814 h 10000"/>
                <a:gd name="connsiteX50" fmla="*/ 8112 w 10000"/>
                <a:gd name="connsiteY50" fmla="*/ 2259 h 10000"/>
                <a:gd name="connsiteX51" fmla="*/ 7618 w 10000"/>
                <a:gd name="connsiteY51" fmla="*/ 1662 h 10000"/>
                <a:gd name="connsiteX52" fmla="*/ 7596 w 10000"/>
                <a:gd name="connsiteY52" fmla="*/ 2122 h 10000"/>
                <a:gd name="connsiteX53" fmla="*/ 7341 w 10000"/>
                <a:gd name="connsiteY53" fmla="*/ 2033 h 10000"/>
                <a:gd name="connsiteX54" fmla="*/ 7224 w 10000"/>
                <a:gd name="connsiteY54" fmla="*/ 1586 h 10000"/>
                <a:gd name="connsiteX55" fmla="*/ 6991 w 10000"/>
                <a:gd name="connsiteY55" fmla="*/ 1478 h 10000"/>
                <a:gd name="connsiteX56" fmla="*/ 7052 w 10000"/>
                <a:gd name="connsiteY56" fmla="*/ 913 h 10000"/>
                <a:gd name="connsiteX57" fmla="*/ 6210 w 10000"/>
                <a:gd name="connsiteY57" fmla="*/ 0 h 10000"/>
                <a:gd name="connsiteX58" fmla="*/ 5728 w 10000"/>
                <a:gd name="connsiteY58" fmla="*/ 598 h 10000"/>
                <a:gd name="connsiteX59" fmla="*/ 5754 w 10000"/>
                <a:gd name="connsiteY59" fmla="*/ 944 h 10000"/>
                <a:gd name="connsiteX60" fmla="*/ 5728 w 10000"/>
                <a:gd name="connsiteY60" fmla="*/ 1586 h 10000"/>
                <a:gd name="connsiteX61" fmla="*/ 6279 w 10000"/>
                <a:gd name="connsiteY61" fmla="*/ 1989 h 10000"/>
                <a:gd name="connsiteX62" fmla="*/ 6256 w 10000"/>
                <a:gd name="connsiteY62" fmla="*/ 2216 h 10000"/>
                <a:gd name="connsiteX63" fmla="*/ 6437 w 10000"/>
                <a:gd name="connsiteY63" fmla="*/ 2480 h 10000"/>
                <a:gd name="connsiteX64" fmla="*/ 6401 w 10000"/>
                <a:gd name="connsiteY64" fmla="*/ 2814 h 10000"/>
                <a:gd name="connsiteX65" fmla="*/ 6121 w 10000"/>
                <a:gd name="connsiteY65" fmla="*/ 3335 h 10000"/>
                <a:gd name="connsiteX66" fmla="*/ 6245 w 10000"/>
                <a:gd name="connsiteY66" fmla="*/ 3959 h 10000"/>
                <a:gd name="connsiteX67" fmla="*/ 5861 w 10000"/>
                <a:gd name="connsiteY67" fmla="*/ 3739 h 10000"/>
                <a:gd name="connsiteX68" fmla="*/ 5848 w 10000"/>
                <a:gd name="connsiteY68" fmla="*/ 3241 h 10000"/>
                <a:gd name="connsiteX69" fmla="*/ 6018 w 10000"/>
                <a:gd name="connsiteY69" fmla="*/ 2738 h 10000"/>
                <a:gd name="connsiteX70" fmla="*/ 5896 w 10000"/>
                <a:gd name="connsiteY70" fmla="*/ 1989 h 10000"/>
                <a:gd name="connsiteX71" fmla="*/ 5621 w 10000"/>
                <a:gd name="connsiteY71" fmla="*/ 1901 h 10000"/>
                <a:gd name="connsiteX72" fmla="*/ 5535 w 10000"/>
                <a:gd name="connsiteY72" fmla="*/ 1586 h 10000"/>
                <a:gd name="connsiteX73" fmla="*/ 5222 w 10000"/>
                <a:gd name="connsiteY73" fmla="*/ 1750 h 10000"/>
                <a:gd name="connsiteX74" fmla="*/ 5090 w 10000"/>
                <a:gd name="connsiteY74" fmla="*/ 2707 h 10000"/>
                <a:gd name="connsiteX75" fmla="*/ 5428 w 10000"/>
                <a:gd name="connsiteY75" fmla="*/ 3109 h 10000"/>
                <a:gd name="connsiteX76" fmla="*/ 4907 w 10000"/>
                <a:gd name="connsiteY76" fmla="*/ 3437 h 10000"/>
                <a:gd name="connsiteX77" fmla="*/ 3768 w 10000"/>
                <a:gd name="connsiteY77" fmla="*/ 2882 h 10000"/>
                <a:gd name="connsiteX78" fmla="*/ 3540 w 10000"/>
                <a:gd name="connsiteY78" fmla="*/ 2435 h 10000"/>
                <a:gd name="connsiteX79" fmla="*/ 3151 w 10000"/>
                <a:gd name="connsiteY79" fmla="*/ 2619 h 10000"/>
                <a:gd name="connsiteX80" fmla="*/ 3489 w 10000"/>
                <a:gd name="connsiteY80" fmla="*/ 2882 h 10000"/>
                <a:gd name="connsiteX81" fmla="*/ 3168 w 10000"/>
                <a:gd name="connsiteY81" fmla="*/ 2933 h 10000"/>
                <a:gd name="connsiteX82" fmla="*/ 2860 w 10000"/>
                <a:gd name="connsiteY82" fmla="*/ 2662 h 10000"/>
                <a:gd name="connsiteX83" fmla="*/ 2615 w 10000"/>
                <a:gd name="connsiteY83" fmla="*/ 2738 h 10000"/>
                <a:gd name="connsiteX84" fmla="*/ 2973 w 10000"/>
                <a:gd name="connsiteY84" fmla="*/ 3335 h 10000"/>
                <a:gd name="connsiteX85" fmla="*/ 2959 w 10000"/>
                <a:gd name="connsiteY85" fmla="*/ 4054 h 10000"/>
                <a:gd name="connsiteX86" fmla="*/ 2718 w 10000"/>
                <a:gd name="connsiteY86" fmla="*/ 4096 h 10000"/>
                <a:gd name="connsiteX87" fmla="*/ 2755 w 10000"/>
                <a:gd name="connsiteY87" fmla="*/ 3468 h 10000"/>
                <a:gd name="connsiteX88" fmla="*/ 2170 w 10000"/>
                <a:gd name="connsiteY88" fmla="*/ 3020 h 10000"/>
                <a:gd name="connsiteX89" fmla="*/ 2043 w 10000"/>
                <a:gd name="connsiteY89" fmla="*/ 3153 h 10000"/>
                <a:gd name="connsiteX90" fmla="*/ 1742 w 10000"/>
                <a:gd name="connsiteY90" fmla="*/ 3066 h 10000"/>
                <a:gd name="connsiteX91" fmla="*/ 1060 w 10000"/>
                <a:gd name="connsiteY91" fmla="*/ 2977 h 10000"/>
                <a:gd name="connsiteX92" fmla="*/ 1002 w 10000"/>
                <a:gd name="connsiteY92" fmla="*/ 2865 h 10000"/>
                <a:gd name="connsiteX93" fmla="*/ 1380 w 10000"/>
                <a:gd name="connsiteY93" fmla="*/ 2662 h 10000"/>
                <a:gd name="connsiteX94" fmla="*/ 1207 w 10000"/>
                <a:gd name="connsiteY94" fmla="*/ 2076 h 10000"/>
                <a:gd name="connsiteX95" fmla="*/ 989 w 10000"/>
                <a:gd name="connsiteY95" fmla="*/ 1989 h 10000"/>
                <a:gd name="connsiteX96" fmla="*/ 350 w 10000"/>
                <a:gd name="connsiteY96" fmla="*/ 1608 h 10000"/>
                <a:gd name="connsiteX97" fmla="*/ 216 w 10000"/>
                <a:gd name="connsiteY97" fmla="*/ 1748 h 10000"/>
                <a:gd name="connsiteX98" fmla="*/ 269 w 10000"/>
                <a:gd name="connsiteY98" fmla="*/ 2194 h 10000"/>
                <a:gd name="connsiteX99" fmla="*/ 245 w 10000"/>
                <a:gd name="connsiteY99" fmla="*/ 2187 h 10000"/>
                <a:gd name="connsiteX100" fmla="*/ 202 w 10000"/>
                <a:gd name="connsiteY100" fmla="*/ 2445 h 10000"/>
                <a:gd name="connsiteX101" fmla="*/ 216 w 10000"/>
                <a:gd name="connsiteY101" fmla="*/ 2003 h 10000"/>
                <a:gd name="connsiteX102" fmla="*/ 231 w 10000"/>
                <a:gd name="connsiteY102" fmla="*/ 2216 h 10000"/>
                <a:gd name="connsiteX103" fmla="*/ 284 w 10000"/>
                <a:gd name="connsiteY103" fmla="*/ 1918 h 10000"/>
                <a:gd name="connsiteX104" fmla="*/ 195 w 10000"/>
                <a:gd name="connsiteY104" fmla="*/ 2047 h 10000"/>
                <a:gd name="connsiteX105" fmla="*/ 203 w 10000"/>
                <a:gd name="connsiteY105" fmla="*/ 2129 h 10000"/>
                <a:gd name="connsiteX106" fmla="*/ 177 w 10000"/>
                <a:gd name="connsiteY106" fmla="*/ 2312 h 10000"/>
                <a:gd name="connsiteX107" fmla="*/ 195 w 10000"/>
                <a:gd name="connsiteY107" fmla="*/ 2108 h 10000"/>
                <a:gd name="connsiteX108" fmla="*/ 212 w 10000"/>
                <a:gd name="connsiteY108" fmla="*/ 2281 h 10000"/>
                <a:gd name="connsiteX109" fmla="*/ 171 w 10000"/>
                <a:gd name="connsiteY109" fmla="*/ 2086 h 10000"/>
                <a:gd name="connsiteX110" fmla="*/ 187 w 10000"/>
                <a:gd name="connsiteY110" fmla="*/ 2184 h 10000"/>
                <a:gd name="connsiteX111" fmla="*/ 188 w 10000"/>
                <a:gd name="connsiteY111" fmla="*/ 1954 h 10000"/>
                <a:gd name="connsiteX112" fmla="*/ 203 w 10000"/>
                <a:gd name="connsiteY112" fmla="*/ 2014 h 10000"/>
                <a:gd name="connsiteX113" fmla="*/ 110 w 10000"/>
                <a:gd name="connsiteY113" fmla="*/ 2341 h 10000"/>
                <a:gd name="connsiteX114" fmla="*/ 150 w 10000"/>
                <a:gd name="connsiteY114" fmla="*/ 2484 h 10000"/>
                <a:gd name="connsiteX115" fmla="*/ 118 w 10000"/>
                <a:gd name="connsiteY115"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79 w 10000"/>
                <a:gd name="connsiteY12" fmla="*/ 5765 h 10000"/>
                <a:gd name="connsiteX13" fmla="*/ 1908 w 10000"/>
                <a:gd name="connsiteY13" fmla="*/ 5902 h 10000"/>
                <a:gd name="connsiteX14" fmla="*/ 1241 w 10000"/>
                <a:gd name="connsiteY14" fmla="*/ 7151 h 10000"/>
                <a:gd name="connsiteX15" fmla="*/ 1276 w 10000"/>
                <a:gd name="connsiteY15" fmla="*/ 7607 h 10000"/>
                <a:gd name="connsiteX16" fmla="*/ 1626 w 10000"/>
                <a:gd name="connsiteY16" fmla="*/ 8245 h 10000"/>
                <a:gd name="connsiteX17" fmla="*/ 3086 w 10000"/>
                <a:gd name="connsiteY17" fmla="*/ 9165 h 10000"/>
                <a:gd name="connsiteX18" fmla="*/ 3092 w 10000"/>
                <a:gd name="connsiteY18" fmla="*/ 9936 h 10000"/>
                <a:gd name="connsiteX19" fmla="*/ 4331 w 10000"/>
                <a:gd name="connsiteY19" fmla="*/ 10000 h 10000"/>
                <a:gd name="connsiteX20" fmla="*/ 6823 w 10000"/>
                <a:gd name="connsiteY20" fmla="*/ 9641 h 10000"/>
                <a:gd name="connsiteX21" fmla="*/ 7341 w 10000"/>
                <a:gd name="connsiteY21" fmla="*/ 7621 h 10000"/>
                <a:gd name="connsiteX22" fmla="*/ 7934 w 10000"/>
                <a:gd name="connsiteY22" fmla="*/ 7118 h 10000"/>
                <a:gd name="connsiteX23" fmla="*/ 7706 w 10000"/>
                <a:gd name="connsiteY23" fmla="*/ 6759 h 10000"/>
                <a:gd name="connsiteX24" fmla="*/ 7462 w 10000"/>
                <a:gd name="connsiteY24" fmla="*/ 6665 h 10000"/>
                <a:gd name="connsiteX25" fmla="*/ 7462 w 10000"/>
                <a:gd name="connsiteY25" fmla="*/ 6445 h 10000"/>
                <a:gd name="connsiteX26" fmla="*/ 7934 w 10000"/>
                <a:gd name="connsiteY26" fmla="*/ 6621 h 10000"/>
                <a:gd name="connsiteX27" fmla="*/ 8617 w 10000"/>
                <a:gd name="connsiteY27" fmla="*/ 6130 h 10000"/>
                <a:gd name="connsiteX28" fmla="*/ 8801 w 10000"/>
                <a:gd name="connsiteY28" fmla="*/ 5230 h 10000"/>
                <a:gd name="connsiteX29" fmla="*/ 8197 w 10000"/>
                <a:gd name="connsiteY29" fmla="*/ 5054 h 10000"/>
                <a:gd name="connsiteX30" fmla="*/ 7837 w 10000"/>
                <a:gd name="connsiteY30" fmla="*/ 4827 h 10000"/>
                <a:gd name="connsiteX31" fmla="*/ 7951 w 10000"/>
                <a:gd name="connsiteY31" fmla="*/ 4606 h 10000"/>
                <a:gd name="connsiteX32" fmla="*/ 8316 w 10000"/>
                <a:gd name="connsiteY32" fmla="*/ 4947 h 10000"/>
                <a:gd name="connsiteX33" fmla="*/ 8801 w 10000"/>
                <a:gd name="connsiteY33" fmla="*/ 4903 h 10000"/>
                <a:gd name="connsiteX34" fmla="*/ 9016 w 10000"/>
                <a:gd name="connsiteY34" fmla="*/ 3959 h 10000"/>
                <a:gd name="connsiteX35" fmla="*/ 9209 w 10000"/>
                <a:gd name="connsiteY35" fmla="*/ 4054 h 10000"/>
                <a:gd name="connsiteX36" fmla="*/ 9269 w 10000"/>
                <a:gd name="connsiteY36" fmla="*/ 3827 h 10000"/>
                <a:gd name="connsiteX37" fmla="*/ 9511 w 10000"/>
                <a:gd name="connsiteY37" fmla="*/ 3600 h 10000"/>
                <a:gd name="connsiteX38" fmla="*/ 9511 w 10000"/>
                <a:gd name="connsiteY38" fmla="*/ 3870 h 10000"/>
                <a:gd name="connsiteX39" fmla="*/ 9664 w 10000"/>
                <a:gd name="connsiteY39" fmla="*/ 3870 h 10000"/>
                <a:gd name="connsiteX40" fmla="*/ 10000 w 10000"/>
                <a:gd name="connsiteY40" fmla="*/ 3198 h 10000"/>
                <a:gd name="connsiteX41" fmla="*/ 10000 w 10000"/>
                <a:gd name="connsiteY41" fmla="*/ 2738 h 10000"/>
                <a:gd name="connsiteX42" fmla="*/ 9691 w 10000"/>
                <a:gd name="connsiteY42" fmla="*/ 2392 h 10000"/>
                <a:gd name="connsiteX43" fmla="*/ 9511 w 10000"/>
                <a:gd name="connsiteY43" fmla="*/ 1315 h 10000"/>
                <a:gd name="connsiteX44" fmla="*/ 9112 w 10000"/>
                <a:gd name="connsiteY44" fmla="*/ 1088 h 10000"/>
                <a:gd name="connsiteX45" fmla="*/ 8485 w 10000"/>
                <a:gd name="connsiteY45" fmla="*/ 1315 h 10000"/>
                <a:gd name="connsiteX46" fmla="*/ 8617 w 10000"/>
                <a:gd name="connsiteY46" fmla="*/ 2662 h 10000"/>
                <a:gd name="connsiteX47" fmla="*/ 8513 w 10000"/>
                <a:gd name="connsiteY47" fmla="*/ 2933 h 10000"/>
                <a:gd name="connsiteX48" fmla="*/ 8513 w 10000"/>
                <a:gd name="connsiteY48" fmla="*/ 3241 h 10000"/>
                <a:gd name="connsiteX49" fmla="*/ 8343 w 10000"/>
                <a:gd name="connsiteY49" fmla="*/ 3335 h 10000"/>
                <a:gd name="connsiteX50" fmla="*/ 8089 w 10000"/>
                <a:gd name="connsiteY50" fmla="*/ 2814 h 10000"/>
                <a:gd name="connsiteX51" fmla="*/ 8112 w 10000"/>
                <a:gd name="connsiteY51" fmla="*/ 2259 h 10000"/>
                <a:gd name="connsiteX52" fmla="*/ 7618 w 10000"/>
                <a:gd name="connsiteY52" fmla="*/ 1662 h 10000"/>
                <a:gd name="connsiteX53" fmla="*/ 7596 w 10000"/>
                <a:gd name="connsiteY53" fmla="*/ 2122 h 10000"/>
                <a:gd name="connsiteX54" fmla="*/ 7341 w 10000"/>
                <a:gd name="connsiteY54" fmla="*/ 2033 h 10000"/>
                <a:gd name="connsiteX55" fmla="*/ 7224 w 10000"/>
                <a:gd name="connsiteY55" fmla="*/ 1586 h 10000"/>
                <a:gd name="connsiteX56" fmla="*/ 6991 w 10000"/>
                <a:gd name="connsiteY56" fmla="*/ 1478 h 10000"/>
                <a:gd name="connsiteX57" fmla="*/ 7052 w 10000"/>
                <a:gd name="connsiteY57" fmla="*/ 913 h 10000"/>
                <a:gd name="connsiteX58" fmla="*/ 6210 w 10000"/>
                <a:gd name="connsiteY58" fmla="*/ 0 h 10000"/>
                <a:gd name="connsiteX59" fmla="*/ 5728 w 10000"/>
                <a:gd name="connsiteY59" fmla="*/ 598 h 10000"/>
                <a:gd name="connsiteX60" fmla="*/ 5754 w 10000"/>
                <a:gd name="connsiteY60" fmla="*/ 944 h 10000"/>
                <a:gd name="connsiteX61" fmla="*/ 5728 w 10000"/>
                <a:gd name="connsiteY61" fmla="*/ 1586 h 10000"/>
                <a:gd name="connsiteX62" fmla="*/ 6279 w 10000"/>
                <a:gd name="connsiteY62" fmla="*/ 1989 h 10000"/>
                <a:gd name="connsiteX63" fmla="*/ 6256 w 10000"/>
                <a:gd name="connsiteY63" fmla="*/ 2216 h 10000"/>
                <a:gd name="connsiteX64" fmla="*/ 6437 w 10000"/>
                <a:gd name="connsiteY64" fmla="*/ 2480 h 10000"/>
                <a:gd name="connsiteX65" fmla="*/ 6401 w 10000"/>
                <a:gd name="connsiteY65" fmla="*/ 2814 h 10000"/>
                <a:gd name="connsiteX66" fmla="*/ 6121 w 10000"/>
                <a:gd name="connsiteY66" fmla="*/ 3335 h 10000"/>
                <a:gd name="connsiteX67" fmla="*/ 6245 w 10000"/>
                <a:gd name="connsiteY67" fmla="*/ 3959 h 10000"/>
                <a:gd name="connsiteX68" fmla="*/ 5861 w 10000"/>
                <a:gd name="connsiteY68" fmla="*/ 3739 h 10000"/>
                <a:gd name="connsiteX69" fmla="*/ 5848 w 10000"/>
                <a:gd name="connsiteY69" fmla="*/ 3241 h 10000"/>
                <a:gd name="connsiteX70" fmla="*/ 6018 w 10000"/>
                <a:gd name="connsiteY70" fmla="*/ 2738 h 10000"/>
                <a:gd name="connsiteX71" fmla="*/ 5896 w 10000"/>
                <a:gd name="connsiteY71" fmla="*/ 1989 h 10000"/>
                <a:gd name="connsiteX72" fmla="*/ 5621 w 10000"/>
                <a:gd name="connsiteY72" fmla="*/ 1901 h 10000"/>
                <a:gd name="connsiteX73" fmla="*/ 5535 w 10000"/>
                <a:gd name="connsiteY73" fmla="*/ 1586 h 10000"/>
                <a:gd name="connsiteX74" fmla="*/ 5222 w 10000"/>
                <a:gd name="connsiteY74" fmla="*/ 1750 h 10000"/>
                <a:gd name="connsiteX75" fmla="*/ 5090 w 10000"/>
                <a:gd name="connsiteY75" fmla="*/ 2707 h 10000"/>
                <a:gd name="connsiteX76" fmla="*/ 5428 w 10000"/>
                <a:gd name="connsiteY76" fmla="*/ 3109 h 10000"/>
                <a:gd name="connsiteX77" fmla="*/ 4907 w 10000"/>
                <a:gd name="connsiteY77" fmla="*/ 3437 h 10000"/>
                <a:gd name="connsiteX78" fmla="*/ 3768 w 10000"/>
                <a:gd name="connsiteY78" fmla="*/ 2882 h 10000"/>
                <a:gd name="connsiteX79" fmla="*/ 3540 w 10000"/>
                <a:gd name="connsiteY79" fmla="*/ 2435 h 10000"/>
                <a:gd name="connsiteX80" fmla="*/ 3151 w 10000"/>
                <a:gd name="connsiteY80" fmla="*/ 2619 h 10000"/>
                <a:gd name="connsiteX81" fmla="*/ 3489 w 10000"/>
                <a:gd name="connsiteY81" fmla="*/ 2882 h 10000"/>
                <a:gd name="connsiteX82" fmla="*/ 3168 w 10000"/>
                <a:gd name="connsiteY82" fmla="*/ 2933 h 10000"/>
                <a:gd name="connsiteX83" fmla="*/ 2860 w 10000"/>
                <a:gd name="connsiteY83" fmla="*/ 2662 h 10000"/>
                <a:gd name="connsiteX84" fmla="*/ 2615 w 10000"/>
                <a:gd name="connsiteY84" fmla="*/ 2738 h 10000"/>
                <a:gd name="connsiteX85" fmla="*/ 2973 w 10000"/>
                <a:gd name="connsiteY85" fmla="*/ 3335 h 10000"/>
                <a:gd name="connsiteX86" fmla="*/ 2959 w 10000"/>
                <a:gd name="connsiteY86" fmla="*/ 4054 h 10000"/>
                <a:gd name="connsiteX87" fmla="*/ 2718 w 10000"/>
                <a:gd name="connsiteY87" fmla="*/ 4096 h 10000"/>
                <a:gd name="connsiteX88" fmla="*/ 2755 w 10000"/>
                <a:gd name="connsiteY88" fmla="*/ 3468 h 10000"/>
                <a:gd name="connsiteX89" fmla="*/ 2170 w 10000"/>
                <a:gd name="connsiteY89" fmla="*/ 3020 h 10000"/>
                <a:gd name="connsiteX90" fmla="*/ 2043 w 10000"/>
                <a:gd name="connsiteY90" fmla="*/ 3153 h 10000"/>
                <a:gd name="connsiteX91" fmla="*/ 1742 w 10000"/>
                <a:gd name="connsiteY91" fmla="*/ 3066 h 10000"/>
                <a:gd name="connsiteX92" fmla="*/ 1060 w 10000"/>
                <a:gd name="connsiteY92" fmla="*/ 2977 h 10000"/>
                <a:gd name="connsiteX93" fmla="*/ 1002 w 10000"/>
                <a:gd name="connsiteY93" fmla="*/ 2865 h 10000"/>
                <a:gd name="connsiteX94" fmla="*/ 1380 w 10000"/>
                <a:gd name="connsiteY94" fmla="*/ 2662 h 10000"/>
                <a:gd name="connsiteX95" fmla="*/ 1207 w 10000"/>
                <a:gd name="connsiteY95" fmla="*/ 2076 h 10000"/>
                <a:gd name="connsiteX96" fmla="*/ 989 w 10000"/>
                <a:gd name="connsiteY96" fmla="*/ 1989 h 10000"/>
                <a:gd name="connsiteX97" fmla="*/ 350 w 10000"/>
                <a:gd name="connsiteY97" fmla="*/ 1608 h 10000"/>
                <a:gd name="connsiteX98" fmla="*/ 216 w 10000"/>
                <a:gd name="connsiteY98" fmla="*/ 1748 h 10000"/>
                <a:gd name="connsiteX99" fmla="*/ 269 w 10000"/>
                <a:gd name="connsiteY99" fmla="*/ 2194 h 10000"/>
                <a:gd name="connsiteX100" fmla="*/ 245 w 10000"/>
                <a:gd name="connsiteY100" fmla="*/ 2187 h 10000"/>
                <a:gd name="connsiteX101" fmla="*/ 202 w 10000"/>
                <a:gd name="connsiteY101" fmla="*/ 2445 h 10000"/>
                <a:gd name="connsiteX102" fmla="*/ 216 w 10000"/>
                <a:gd name="connsiteY102" fmla="*/ 2003 h 10000"/>
                <a:gd name="connsiteX103" fmla="*/ 231 w 10000"/>
                <a:gd name="connsiteY103" fmla="*/ 2216 h 10000"/>
                <a:gd name="connsiteX104" fmla="*/ 284 w 10000"/>
                <a:gd name="connsiteY104" fmla="*/ 1918 h 10000"/>
                <a:gd name="connsiteX105" fmla="*/ 195 w 10000"/>
                <a:gd name="connsiteY105" fmla="*/ 2047 h 10000"/>
                <a:gd name="connsiteX106" fmla="*/ 203 w 10000"/>
                <a:gd name="connsiteY106" fmla="*/ 2129 h 10000"/>
                <a:gd name="connsiteX107" fmla="*/ 177 w 10000"/>
                <a:gd name="connsiteY107" fmla="*/ 2312 h 10000"/>
                <a:gd name="connsiteX108" fmla="*/ 195 w 10000"/>
                <a:gd name="connsiteY108" fmla="*/ 2108 h 10000"/>
                <a:gd name="connsiteX109" fmla="*/ 212 w 10000"/>
                <a:gd name="connsiteY109" fmla="*/ 2281 h 10000"/>
                <a:gd name="connsiteX110" fmla="*/ 171 w 10000"/>
                <a:gd name="connsiteY110" fmla="*/ 2086 h 10000"/>
                <a:gd name="connsiteX111" fmla="*/ 187 w 10000"/>
                <a:gd name="connsiteY111" fmla="*/ 2184 h 10000"/>
                <a:gd name="connsiteX112" fmla="*/ 188 w 10000"/>
                <a:gd name="connsiteY112" fmla="*/ 1954 h 10000"/>
                <a:gd name="connsiteX113" fmla="*/ 203 w 10000"/>
                <a:gd name="connsiteY113" fmla="*/ 2014 h 10000"/>
                <a:gd name="connsiteX114" fmla="*/ 110 w 10000"/>
                <a:gd name="connsiteY114" fmla="*/ 2341 h 10000"/>
                <a:gd name="connsiteX115" fmla="*/ 150 w 10000"/>
                <a:gd name="connsiteY115" fmla="*/ 2484 h 10000"/>
                <a:gd name="connsiteX116" fmla="*/ 118 w 10000"/>
                <a:gd name="connsiteY116"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08 w 10000"/>
                <a:gd name="connsiteY13" fmla="*/ 5902 h 10000"/>
                <a:gd name="connsiteX14" fmla="*/ 1241 w 10000"/>
                <a:gd name="connsiteY14" fmla="*/ 7151 h 10000"/>
                <a:gd name="connsiteX15" fmla="*/ 1276 w 10000"/>
                <a:gd name="connsiteY15" fmla="*/ 7607 h 10000"/>
                <a:gd name="connsiteX16" fmla="*/ 1626 w 10000"/>
                <a:gd name="connsiteY16" fmla="*/ 8245 h 10000"/>
                <a:gd name="connsiteX17" fmla="*/ 3086 w 10000"/>
                <a:gd name="connsiteY17" fmla="*/ 9165 h 10000"/>
                <a:gd name="connsiteX18" fmla="*/ 3092 w 10000"/>
                <a:gd name="connsiteY18" fmla="*/ 9936 h 10000"/>
                <a:gd name="connsiteX19" fmla="*/ 4331 w 10000"/>
                <a:gd name="connsiteY19" fmla="*/ 10000 h 10000"/>
                <a:gd name="connsiteX20" fmla="*/ 6823 w 10000"/>
                <a:gd name="connsiteY20" fmla="*/ 9641 h 10000"/>
                <a:gd name="connsiteX21" fmla="*/ 7341 w 10000"/>
                <a:gd name="connsiteY21" fmla="*/ 7621 h 10000"/>
                <a:gd name="connsiteX22" fmla="*/ 7934 w 10000"/>
                <a:gd name="connsiteY22" fmla="*/ 7118 h 10000"/>
                <a:gd name="connsiteX23" fmla="*/ 7706 w 10000"/>
                <a:gd name="connsiteY23" fmla="*/ 6759 h 10000"/>
                <a:gd name="connsiteX24" fmla="*/ 7462 w 10000"/>
                <a:gd name="connsiteY24" fmla="*/ 6665 h 10000"/>
                <a:gd name="connsiteX25" fmla="*/ 7462 w 10000"/>
                <a:gd name="connsiteY25" fmla="*/ 6445 h 10000"/>
                <a:gd name="connsiteX26" fmla="*/ 7934 w 10000"/>
                <a:gd name="connsiteY26" fmla="*/ 6621 h 10000"/>
                <a:gd name="connsiteX27" fmla="*/ 8617 w 10000"/>
                <a:gd name="connsiteY27" fmla="*/ 6130 h 10000"/>
                <a:gd name="connsiteX28" fmla="*/ 8801 w 10000"/>
                <a:gd name="connsiteY28" fmla="*/ 5230 h 10000"/>
                <a:gd name="connsiteX29" fmla="*/ 8197 w 10000"/>
                <a:gd name="connsiteY29" fmla="*/ 5054 h 10000"/>
                <a:gd name="connsiteX30" fmla="*/ 7837 w 10000"/>
                <a:gd name="connsiteY30" fmla="*/ 4827 h 10000"/>
                <a:gd name="connsiteX31" fmla="*/ 7951 w 10000"/>
                <a:gd name="connsiteY31" fmla="*/ 4606 h 10000"/>
                <a:gd name="connsiteX32" fmla="*/ 8316 w 10000"/>
                <a:gd name="connsiteY32" fmla="*/ 4947 h 10000"/>
                <a:gd name="connsiteX33" fmla="*/ 8801 w 10000"/>
                <a:gd name="connsiteY33" fmla="*/ 4903 h 10000"/>
                <a:gd name="connsiteX34" fmla="*/ 9016 w 10000"/>
                <a:gd name="connsiteY34" fmla="*/ 3959 h 10000"/>
                <a:gd name="connsiteX35" fmla="*/ 9209 w 10000"/>
                <a:gd name="connsiteY35" fmla="*/ 4054 h 10000"/>
                <a:gd name="connsiteX36" fmla="*/ 9269 w 10000"/>
                <a:gd name="connsiteY36" fmla="*/ 3827 h 10000"/>
                <a:gd name="connsiteX37" fmla="*/ 9511 w 10000"/>
                <a:gd name="connsiteY37" fmla="*/ 3600 h 10000"/>
                <a:gd name="connsiteX38" fmla="*/ 9511 w 10000"/>
                <a:gd name="connsiteY38" fmla="*/ 3870 h 10000"/>
                <a:gd name="connsiteX39" fmla="*/ 9664 w 10000"/>
                <a:gd name="connsiteY39" fmla="*/ 3870 h 10000"/>
                <a:gd name="connsiteX40" fmla="*/ 10000 w 10000"/>
                <a:gd name="connsiteY40" fmla="*/ 3198 h 10000"/>
                <a:gd name="connsiteX41" fmla="*/ 10000 w 10000"/>
                <a:gd name="connsiteY41" fmla="*/ 2738 h 10000"/>
                <a:gd name="connsiteX42" fmla="*/ 9691 w 10000"/>
                <a:gd name="connsiteY42" fmla="*/ 2392 h 10000"/>
                <a:gd name="connsiteX43" fmla="*/ 9511 w 10000"/>
                <a:gd name="connsiteY43" fmla="*/ 1315 h 10000"/>
                <a:gd name="connsiteX44" fmla="*/ 9112 w 10000"/>
                <a:gd name="connsiteY44" fmla="*/ 1088 h 10000"/>
                <a:gd name="connsiteX45" fmla="*/ 8485 w 10000"/>
                <a:gd name="connsiteY45" fmla="*/ 1315 h 10000"/>
                <a:gd name="connsiteX46" fmla="*/ 8617 w 10000"/>
                <a:gd name="connsiteY46" fmla="*/ 2662 h 10000"/>
                <a:gd name="connsiteX47" fmla="*/ 8513 w 10000"/>
                <a:gd name="connsiteY47" fmla="*/ 2933 h 10000"/>
                <a:gd name="connsiteX48" fmla="*/ 8513 w 10000"/>
                <a:gd name="connsiteY48" fmla="*/ 3241 h 10000"/>
                <a:gd name="connsiteX49" fmla="*/ 8343 w 10000"/>
                <a:gd name="connsiteY49" fmla="*/ 3335 h 10000"/>
                <a:gd name="connsiteX50" fmla="*/ 8089 w 10000"/>
                <a:gd name="connsiteY50" fmla="*/ 2814 h 10000"/>
                <a:gd name="connsiteX51" fmla="*/ 8112 w 10000"/>
                <a:gd name="connsiteY51" fmla="*/ 2259 h 10000"/>
                <a:gd name="connsiteX52" fmla="*/ 7618 w 10000"/>
                <a:gd name="connsiteY52" fmla="*/ 1662 h 10000"/>
                <a:gd name="connsiteX53" fmla="*/ 7596 w 10000"/>
                <a:gd name="connsiteY53" fmla="*/ 2122 h 10000"/>
                <a:gd name="connsiteX54" fmla="*/ 7341 w 10000"/>
                <a:gd name="connsiteY54" fmla="*/ 2033 h 10000"/>
                <a:gd name="connsiteX55" fmla="*/ 7224 w 10000"/>
                <a:gd name="connsiteY55" fmla="*/ 1586 h 10000"/>
                <a:gd name="connsiteX56" fmla="*/ 6991 w 10000"/>
                <a:gd name="connsiteY56" fmla="*/ 1478 h 10000"/>
                <a:gd name="connsiteX57" fmla="*/ 7052 w 10000"/>
                <a:gd name="connsiteY57" fmla="*/ 913 h 10000"/>
                <a:gd name="connsiteX58" fmla="*/ 6210 w 10000"/>
                <a:gd name="connsiteY58" fmla="*/ 0 h 10000"/>
                <a:gd name="connsiteX59" fmla="*/ 5728 w 10000"/>
                <a:gd name="connsiteY59" fmla="*/ 598 h 10000"/>
                <a:gd name="connsiteX60" fmla="*/ 5754 w 10000"/>
                <a:gd name="connsiteY60" fmla="*/ 944 h 10000"/>
                <a:gd name="connsiteX61" fmla="*/ 5728 w 10000"/>
                <a:gd name="connsiteY61" fmla="*/ 1586 h 10000"/>
                <a:gd name="connsiteX62" fmla="*/ 6279 w 10000"/>
                <a:gd name="connsiteY62" fmla="*/ 1989 h 10000"/>
                <a:gd name="connsiteX63" fmla="*/ 6256 w 10000"/>
                <a:gd name="connsiteY63" fmla="*/ 2216 h 10000"/>
                <a:gd name="connsiteX64" fmla="*/ 6437 w 10000"/>
                <a:gd name="connsiteY64" fmla="*/ 2480 h 10000"/>
                <a:gd name="connsiteX65" fmla="*/ 6401 w 10000"/>
                <a:gd name="connsiteY65" fmla="*/ 2814 h 10000"/>
                <a:gd name="connsiteX66" fmla="*/ 6121 w 10000"/>
                <a:gd name="connsiteY66" fmla="*/ 3335 h 10000"/>
                <a:gd name="connsiteX67" fmla="*/ 6245 w 10000"/>
                <a:gd name="connsiteY67" fmla="*/ 3959 h 10000"/>
                <a:gd name="connsiteX68" fmla="*/ 5861 w 10000"/>
                <a:gd name="connsiteY68" fmla="*/ 3739 h 10000"/>
                <a:gd name="connsiteX69" fmla="*/ 5848 w 10000"/>
                <a:gd name="connsiteY69" fmla="*/ 3241 h 10000"/>
                <a:gd name="connsiteX70" fmla="*/ 6018 w 10000"/>
                <a:gd name="connsiteY70" fmla="*/ 2738 h 10000"/>
                <a:gd name="connsiteX71" fmla="*/ 5896 w 10000"/>
                <a:gd name="connsiteY71" fmla="*/ 1989 h 10000"/>
                <a:gd name="connsiteX72" fmla="*/ 5621 w 10000"/>
                <a:gd name="connsiteY72" fmla="*/ 1901 h 10000"/>
                <a:gd name="connsiteX73" fmla="*/ 5535 w 10000"/>
                <a:gd name="connsiteY73" fmla="*/ 1586 h 10000"/>
                <a:gd name="connsiteX74" fmla="*/ 5222 w 10000"/>
                <a:gd name="connsiteY74" fmla="*/ 1750 h 10000"/>
                <a:gd name="connsiteX75" fmla="*/ 5090 w 10000"/>
                <a:gd name="connsiteY75" fmla="*/ 2707 h 10000"/>
                <a:gd name="connsiteX76" fmla="*/ 5428 w 10000"/>
                <a:gd name="connsiteY76" fmla="*/ 3109 h 10000"/>
                <a:gd name="connsiteX77" fmla="*/ 4907 w 10000"/>
                <a:gd name="connsiteY77" fmla="*/ 3437 h 10000"/>
                <a:gd name="connsiteX78" fmla="*/ 3768 w 10000"/>
                <a:gd name="connsiteY78" fmla="*/ 2882 h 10000"/>
                <a:gd name="connsiteX79" fmla="*/ 3540 w 10000"/>
                <a:gd name="connsiteY79" fmla="*/ 2435 h 10000"/>
                <a:gd name="connsiteX80" fmla="*/ 3151 w 10000"/>
                <a:gd name="connsiteY80" fmla="*/ 2619 h 10000"/>
                <a:gd name="connsiteX81" fmla="*/ 3489 w 10000"/>
                <a:gd name="connsiteY81" fmla="*/ 2882 h 10000"/>
                <a:gd name="connsiteX82" fmla="*/ 3168 w 10000"/>
                <a:gd name="connsiteY82" fmla="*/ 2933 h 10000"/>
                <a:gd name="connsiteX83" fmla="*/ 2860 w 10000"/>
                <a:gd name="connsiteY83" fmla="*/ 2662 h 10000"/>
                <a:gd name="connsiteX84" fmla="*/ 2615 w 10000"/>
                <a:gd name="connsiteY84" fmla="*/ 2738 h 10000"/>
                <a:gd name="connsiteX85" fmla="*/ 2973 w 10000"/>
                <a:gd name="connsiteY85" fmla="*/ 3335 h 10000"/>
                <a:gd name="connsiteX86" fmla="*/ 2959 w 10000"/>
                <a:gd name="connsiteY86" fmla="*/ 4054 h 10000"/>
                <a:gd name="connsiteX87" fmla="*/ 2718 w 10000"/>
                <a:gd name="connsiteY87" fmla="*/ 4096 h 10000"/>
                <a:gd name="connsiteX88" fmla="*/ 2755 w 10000"/>
                <a:gd name="connsiteY88" fmla="*/ 3468 h 10000"/>
                <a:gd name="connsiteX89" fmla="*/ 2170 w 10000"/>
                <a:gd name="connsiteY89" fmla="*/ 3020 h 10000"/>
                <a:gd name="connsiteX90" fmla="*/ 2043 w 10000"/>
                <a:gd name="connsiteY90" fmla="*/ 3153 h 10000"/>
                <a:gd name="connsiteX91" fmla="*/ 1742 w 10000"/>
                <a:gd name="connsiteY91" fmla="*/ 3066 h 10000"/>
                <a:gd name="connsiteX92" fmla="*/ 1060 w 10000"/>
                <a:gd name="connsiteY92" fmla="*/ 2977 h 10000"/>
                <a:gd name="connsiteX93" fmla="*/ 1002 w 10000"/>
                <a:gd name="connsiteY93" fmla="*/ 2865 h 10000"/>
                <a:gd name="connsiteX94" fmla="*/ 1380 w 10000"/>
                <a:gd name="connsiteY94" fmla="*/ 2662 h 10000"/>
                <a:gd name="connsiteX95" fmla="*/ 1207 w 10000"/>
                <a:gd name="connsiteY95" fmla="*/ 2076 h 10000"/>
                <a:gd name="connsiteX96" fmla="*/ 989 w 10000"/>
                <a:gd name="connsiteY96" fmla="*/ 1989 h 10000"/>
                <a:gd name="connsiteX97" fmla="*/ 350 w 10000"/>
                <a:gd name="connsiteY97" fmla="*/ 1608 h 10000"/>
                <a:gd name="connsiteX98" fmla="*/ 216 w 10000"/>
                <a:gd name="connsiteY98" fmla="*/ 1748 h 10000"/>
                <a:gd name="connsiteX99" fmla="*/ 269 w 10000"/>
                <a:gd name="connsiteY99" fmla="*/ 2194 h 10000"/>
                <a:gd name="connsiteX100" fmla="*/ 245 w 10000"/>
                <a:gd name="connsiteY100" fmla="*/ 2187 h 10000"/>
                <a:gd name="connsiteX101" fmla="*/ 202 w 10000"/>
                <a:gd name="connsiteY101" fmla="*/ 2445 h 10000"/>
                <a:gd name="connsiteX102" fmla="*/ 216 w 10000"/>
                <a:gd name="connsiteY102" fmla="*/ 2003 h 10000"/>
                <a:gd name="connsiteX103" fmla="*/ 231 w 10000"/>
                <a:gd name="connsiteY103" fmla="*/ 2216 h 10000"/>
                <a:gd name="connsiteX104" fmla="*/ 284 w 10000"/>
                <a:gd name="connsiteY104" fmla="*/ 1918 h 10000"/>
                <a:gd name="connsiteX105" fmla="*/ 195 w 10000"/>
                <a:gd name="connsiteY105" fmla="*/ 2047 h 10000"/>
                <a:gd name="connsiteX106" fmla="*/ 203 w 10000"/>
                <a:gd name="connsiteY106" fmla="*/ 2129 h 10000"/>
                <a:gd name="connsiteX107" fmla="*/ 177 w 10000"/>
                <a:gd name="connsiteY107" fmla="*/ 2312 h 10000"/>
                <a:gd name="connsiteX108" fmla="*/ 195 w 10000"/>
                <a:gd name="connsiteY108" fmla="*/ 2108 h 10000"/>
                <a:gd name="connsiteX109" fmla="*/ 212 w 10000"/>
                <a:gd name="connsiteY109" fmla="*/ 2281 h 10000"/>
                <a:gd name="connsiteX110" fmla="*/ 171 w 10000"/>
                <a:gd name="connsiteY110" fmla="*/ 2086 h 10000"/>
                <a:gd name="connsiteX111" fmla="*/ 187 w 10000"/>
                <a:gd name="connsiteY111" fmla="*/ 2184 h 10000"/>
                <a:gd name="connsiteX112" fmla="*/ 188 w 10000"/>
                <a:gd name="connsiteY112" fmla="*/ 1954 h 10000"/>
                <a:gd name="connsiteX113" fmla="*/ 203 w 10000"/>
                <a:gd name="connsiteY113" fmla="*/ 2014 h 10000"/>
                <a:gd name="connsiteX114" fmla="*/ 110 w 10000"/>
                <a:gd name="connsiteY114" fmla="*/ 2341 h 10000"/>
                <a:gd name="connsiteX115" fmla="*/ 150 w 10000"/>
                <a:gd name="connsiteY115" fmla="*/ 2484 h 10000"/>
                <a:gd name="connsiteX116" fmla="*/ 118 w 10000"/>
                <a:gd name="connsiteY116"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08 w 10000"/>
                <a:gd name="connsiteY13" fmla="*/ 5902 h 10000"/>
                <a:gd name="connsiteX14" fmla="*/ 2244 w 10000"/>
                <a:gd name="connsiteY14" fmla="*/ 6342 h 10000"/>
                <a:gd name="connsiteX15" fmla="*/ 1276 w 10000"/>
                <a:gd name="connsiteY15" fmla="*/ 7607 h 10000"/>
                <a:gd name="connsiteX16" fmla="*/ 1626 w 10000"/>
                <a:gd name="connsiteY16" fmla="*/ 8245 h 10000"/>
                <a:gd name="connsiteX17" fmla="*/ 3086 w 10000"/>
                <a:gd name="connsiteY17" fmla="*/ 9165 h 10000"/>
                <a:gd name="connsiteX18" fmla="*/ 3092 w 10000"/>
                <a:gd name="connsiteY18" fmla="*/ 9936 h 10000"/>
                <a:gd name="connsiteX19" fmla="*/ 4331 w 10000"/>
                <a:gd name="connsiteY19" fmla="*/ 10000 h 10000"/>
                <a:gd name="connsiteX20" fmla="*/ 6823 w 10000"/>
                <a:gd name="connsiteY20" fmla="*/ 9641 h 10000"/>
                <a:gd name="connsiteX21" fmla="*/ 7341 w 10000"/>
                <a:gd name="connsiteY21" fmla="*/ 7621 h 10000"/>
                <a:gd name="connsiteX22" fmla="*/ 7934 w 10000"/>
                <a:gd name="connsiteY22" fmla="*/ 7118 h 10000"/>
                <a:gd name="connsiteX23" fmla="*/ 7706 w 10000"/>
                <a:gd name="connsiteY23" fmla="*/ 6759 h 10000"/>
                <a:gd name="connsiteX24" fmla="*/ 7462 w 10000"/>
                <a:gd name="connsiteY24" fmla="*/ 6665 h 10000"/>
                <a:gd name="connsiteX25" fmla="*/ 7462 w 10000"/>
                <a:gd name="connsiteY25" fmla="*/ 6445 h 10000"/>
                <a:gd name="connsiteX26" fmla="*/ 7934 w 10000"/>
                <a:gd name="connsiteY26" fmla="*/ 6621 h 10000"/>
                <a:gd name="connsiteX27" fmla="*/ 8617 w 10000"/>
                <a:gd name="connsiteY27" fmla="*/ 6130 h 10000"/>
                <a:gd name="connsiteX28" fmla="*/ 8801 w 10000"/>
                <a:gd name="connsiteY28" fmla="*/ 5230 h 10000"/>
                <a:gd name="connsiteX29" fmla="*/ 8197 w 10000"/>
                <a:gd name="connsiteY29" fmla="*/ 5054 h 10000"/>
                <a:gd name="connsiteX30" fmla="*/ 7837 w 10000"/>
                <a:gd name="connsiteY30" fmla="*/ 4827 h 10000"/>
                <a:gd name="connsiteX31" fmla="*/ 7951 w 10000"/>
                <a:gd name="connsiteY31" fmla="*/ 4606 h 10000"/>
                <a:gd name="connsiteX32" fmla="*/ 8316 w 10000"/>
                <a:gd name="connsiteY32" fmla="*/ 4947 h 10000"/>
                <a:gd name="connsiteX33" fmla="*/ 8801 w 10000"/>
                <a:gd name="connsiteY33" fmla="*/ 4903 h 10000"/>
                <a:gd name="connsiteX34" fmla="*/ 9016 w 10000"/>
                <a:gd name="connsiteY34" fmla="*/ 3959 h 10000"/>
                <a:gd name="connsiteX35" fmla="*/ 9209 w 10000"/>
                <a:gd name="connsiteY35" fmla="*/ 4054 h 10000"/>
                <a:gd name="connsiteX36" fmla="*/ 9269 w 10000"/>
                <a:gd name="connsiteY36" fmla="*/ 3827 h 10000"/>
                <a:gd name="connsiteX37" fmla="*/ 9511 w 10000"/>
                <a:gd name="connsiteY37" fmla="*/ 3600 h 10000"/>
                <a:gd name="connsiteX38" fmla="*/ 9511 w 10000"/>
                <a:gd name="connsiteY38" fmla="*/ 3870 h 10000"/>
                <a:gd name="connsiteX39" fmla="*/ 9664 w 10000"/>
                <a:gd name="connsiteY39" fmla="*/ 3870 h 10000"/>
                <a:gd name="connsiteX40" fmla="*/ 10000 w 10000"/>
                <a:gd name="connsiteY40" fmla="*/ 3198 h 10000"/>
                <a:gd name="connsiteX41" fmla="*/ 10000 w 10000"/>
                <a:gd name="connsiteY41" fmla="*/ 2738 h 10000"/>
                <a:gd name="connsiteX42" fmla="*/ 9691 w 10000"/>
                <a:gd name="connsiteY42" fmla="*/ 2392 h 10000"/>
                <a:gd name="connsiteX43" fmla="*/ 9511 w 10000"/>
                <a:gd name="connsiteY43" fmla="*/ 1315 h 10000"/>
                <a:gd name="connsiteX44" fmla="*/ 9112 w 10000"/>
                <a:gd name="connsiteY44" fmla="*/ 1088 h 10000"/>
                <a:gd name="connsiteX45" fmla="*/ 8485 w 10000"/>
                <a:gd name="connsiteY45" fmla="*/ 1315 h 10000"/>
                <a:gd name="connsiteX46" fmla="*/ 8617 w 10000"/>
                <a:gd name="connsiteY46" fmla="*/ 2662 h 10000"/>
                <a:gd name="connsiteX47" fmla="*/ 8513 w 10000"/>
                <a:gd name="connsiteY47" fmla="*/ 2933 h 10000"/>
                <a:gd name="connsiteX48" fmla="*/ 8513 w 10000"/>
                <a:gd name="connsiteY48" fmla="*/ 3241 h 10000"/>
                <a:gd name="connsiteX49" fmla="*/ 8343 w 10000"/>
                <a:gd name="connsiteY49" fmla="*/ 3335 h 10000"/>
                <a:gd name="connsiteX50" fmla="*/ 8089 w 10000"/>
                <a:gd name="connsiteY50" fmla="*/ 2814 h 10000"/>
                <a:gd name="connsiteX51" fmla="*/ 8112 w 10000"/>
                <a:gd name="connsiteY51" fmla="*/ 2259 h 10000"/>
                <a:gd name="connsiteX52" fmla="*/ 7618 w 10000"/>
                <a:gd name="connsiteY52" fmla="*/ 1662 h 10000"/>
                <a:gd name="connsiteX53" fmla="*/ 7596 w 10000"/>
                <a:gd name="connsiteY53" fmla="*/ 2122 h 10000"/>
                <a:gd name="connsiteX54" fmla="*/ 7341 w 10000"/>
                <a:gd name="connsiteY54" fmla="*/ 2033 h 10000"/>
                <a:gd name="connsiteX55" fmla="*/ 7224 w 10000"/>
                <a:gd name="connsiteY55" fmla="*/ 1586 h 10000"/>
                <a:gd name="connsiteX56" fmla="*/ 6991 w 10000"/>
                <a:gd name="connsiteY56" fmla="*/ 1478 h 10000"/>
                <a:gd name="connsiteX57" fmla="*/ 7052 w 10000"/>
                <a:gd name="connsiteY57" fmla="*/ 913 h 10000"/>
                <a:gd name="connsiteX58" fmla="*/ 6210 w 10000"/>
                <a:gd name="connsiteY58" fmla="*/ 0 h 10000"/>
                <a:gd name="connsiteX59" fmla="*/ 5728 w 10000"/>
                <a:gd name="connsiteY59" fmla="*/ 598 h 10000"/>
                <a:gd name="connsiteX60" fmla="*/ 5754 w 10000"/>
                <a:gd name="connsiteY60" fmla="*/ 944 h 10000"/>
                <a:gd name="connsiteX61" fmla="*/ 5728 w 10000"/>
                <a:gd name="connsiteY61" fmla="*/ 1586 h 10000"/>
                <a:gd name="connsiteX62" fmla="*/ 6279 w 10000"/>
                <a:gd name="connsiteY62" fmla="*/ 1989 h 10000"/>
                <a:gd name="connsiteX63" fmla="*/ 6256 w 10000"/>
                <a:gd name="connsiteY63" fmla="*/ 2216 h 10000"/>
                <a:gd name="connsiteX64" fmla="*/ 6437 w 10000"/>
                <a:gd name="connsiteY64" fmla="*/ 2480 h 10000"/>
                <a:gd name="connsiteX65" fmla="*/ 6401 w 10000"/>
                <a:gd name="connsiteY65" fmla="*/ 2814 h 10000"/>
                <a:gd name="connsiteX66" fmla="*/ 6121 w 10000"/>
                <a:gd name="connsiteY66" fmla="*/ 3335 h 10000"/>
                <a:gd name="connsiteX67" fmla="*/ 6245 w 10000"/>
                <a:gd name="connsiteY67" fmla="*/ 3959 h 10000"/>
                <a:gd name="connsiteX68" fmla="*/ 5861 w 10000"/>
                <a:gd name="connsiteY68" fmla="*/ 3739 h 10000"/>
                <a:gd name="connsiteX69" fmla="*/ 5848 w 10000"/>
                <a:gd name="connsiteY69" fmla="*/ 3241 h 10000"/>
                <a:gd name="connsiteX70" fmla="*/ 6018 w 10000"/>
                <a:gd name="connsiteY70" fmla="*/ 2738 h 10000"/>
                <a:gd name="connsiteX71" fmla="*/ 5896 w 10000"/>
                <a:gd name="connsiteY71" fmla="*/ 1989 h 10000"/>
                <a:gd name="connsiteX72" fmla="*/ 5621 w 10000"/>
                <a:gd name="connsiteY72" fmla="*/ 1901 h 10000"/>
                <a:gd name="connsiteX73" fmla="*/ 5535 w 10000"/>
                <a:gd name="connsiteY73" fmla="*/ 1586 h 10000"/>
                <a:gd name="connsiteX74" fmla="*/ 5222 w 10000"/>
                <a:gd name="connsiteY74" fmla="*/ 1750 h 10000"/>
                <a:gd name="connsiteX75" fmla="*/ 5090 w 10000"/>
                <a:gd name="connsiteY75" fmla="*/ 2707 h 10000"/>
                <a:gd name="connsiteX76" fmla="*/ 5428 w 10000"/>
                <a:gd name="connsiteY76" fmla="*/ 3109 h 10000"/>
                <a:gd name="connsiteX77" fmla="*/ 4907 w 10000"/>
                <a:gd name="connsiteY77" fmla="*/ 3437 h 10000"/>
                <a:gd name="connsiteX78" fmla="*/ 3768 w 10000"/>
                <a:gd name="connsiteY78" fmla="*/ 2882 h 10000"/>
                <a:gd name="connsiteX79" fmla="*/ 3540 w 10000"/>
                <a:gd name="connsiteY79" fmla="*/ 2435 h 10000"/>
                <a:gd name="connsiteX80" fmla="*/ 3151 w 10000"/>
                <a:gd name="connsiteY80" fmla="*/ 2619 h 10000"/>
                <a:gd name="connsiteX81" fmla="*/ 3489 w 10000"/>
                <a:gd name="connsiteY81" fmla="*/ 2882 h 10000"/>
                <a:gd name="connsiteX82" fmla="*/ 3168 w 10000"/>
                <a:gd name="connsiteY82" fmla="*/ 2933 h 10000"/>
                <a:gd name="connsiteX83" fmla="*/ 2860 w 10000"/>
                <a:gd name="connsiteY83" fmla="*/ 2662 h 10000"/>
                <a:gd name="connsiteX84" fmla="*/ 2615 w 10000"/>
                <a:gd name="connsiteY84" fmla="*/ 2738 h 10000"/>
                <a:gd name="connsiteX85" fmla="*/ 2973 w 10000"/>
                <a:gd name="connsiteY85" fmla="*/ 3335 h 10000"/>
                <a:gd name="connsiteX86" fmla="*/ 2959 w 10000"/>
                <a:gd name="connsiteY86" fmla="*/ 4054 h 10000"/>
                <a:gd name="connsiteX87" fmla="*/ 2718 w 10000"/>
                <a:gd name="connsiteY87" fmla="*/ 4096 h 10000"/>
                <a:gd name="connsiteX88" fmla="*/ 2755 w 10000"/>
                <a:gd name="connsiteY88" fmla="*/ 3468 h 10000"/>
                <a:gd name="connsiteX89" fmla="*/ 2170 w 10000"/>
                <a:gd name="connsiteY89" fmla="*/ 3020 h 10000"/>
                <a:gd name="connsiteX90" fmla="*/ 2043 w 10000"/>
                <a:gd name="connsiteY90" fmla="*/ 3153 h 10000"/>
                <a:gd name="connsiteX91" fmla="*/ 1742 w 10000"/>
                <a:gd name="connsiteY91" fmla="*/ 3066 h 10000"/>
                <a:gd name="connsiteX92" fmla="*/ 1060 w 10000"/>
                <a:gd name="connsiteY92" fmla="*/ 2977 h 10000"/>
                <a:gd name="connsiteX93" fmla="*/ 1002 w 10000"/>
                <a:gd name="connsiteY93" fmla="*/ 2865 h 10000"/>
                <a:gd name="connsiteX94" fmla="*/ 1380 w 10000"/>
                <a:gd name="connsiteY94" fmla="*/ 2662 h 10000"/>
                <a:gd name="connsiteX95" fmla="*/ 1207 w 10000"/>
                <a:gd name="connsiteY95" fmla="*/ 2076 h 10000"/>
                <a:gd name="connsiteX96" fmla="*/ 989 w 10000"/>
                <a:gd name="connsiteY96" fmla="*/ 1989 h 10000"/>
                <a:gd name="connsiteX97" fmla="*/ 350 w 10000"/>
                <a:gd name="connsiteY97" fmla="*/ 1608 h 10000"/>
                <a:gd name="connsiteX98" fmla="*/ 216 w 10000"/>
                <a:gd name="connsiteY98" fmla="*/ 1748 h 10000"/>
                <a:gd name="connsiteX99" fmla="*/ 269 w 10000"/>
                <a:gd name="connsiteY99" fmla="*/ 2194 h 10000"/>
                <a:gd name="connsiteX100" fmla="*/ 245 w 10000"/>
                <a:gd name="connsiteY100" fmla="*/ 2187 h 10000"/>
                <a:gd name="connsiteX101" fmla="*/ 202 w 10000"/>
                <a:gd name="connsiteY101" fmla="*/ 2445 h 10000"/>
                <a:gd name="connsiteX102" fmla="*/ 216 w 10000"/>
                <a:gd name="connsiteY102" fmla="*/ 2003 h 10000"/>
                <a:gd name="connsiteX103" fmla="*/ 231 w 10000"/>
                <a:gd name="connsiteY103" fmla="*/ 2216 h 10000"/>
                <a:gd name="connsiteX104" fmla="*/ 284 w 10000"/>
                <a:gd name="connsiteY104" fmla="*/ 1918 h 10000"/>
                <a:gd name="connsiteX105" fmla="*/ 195 w 10000"/>
                <a:gd name="connsiteY105" fmla="*/ 2047 h 10000"/>
                <a:gd name="connsiteX106" fmla="*/ 203 w 10000"/>
                <a:gd name="connsiteY106" fmla="*/ 2129 h 10000"/>
                <a:gd name="connsiteX107" fmla="*/ 177 w 10000"/>
                <a:gd name="connsiteY107" fmla="*/ 2312 h 10000"/>
                <a:gd name="connsiteX108" fmla="*/ 195 w 10000"/>
                <a:gd name="connsiteY108" fmla="*/ 2108 h 10000"/>
                <a:gd name="connsiteX109" fmla="*/ 212 w 10000"/>
                <a:gd name="connsiteY109" fmla="*/ 2281 h 10000"/>
                <a:gd name="connsiteX110" fmla="*/ 171 w 10000"/>
                <a:gd name="connsiteY110" fmla="*/ 2086 h 10000"/>
                <a:gd name="connsiteX111" fmla="*/ 187 w 10000"/>
                <a:gd name="connsiteY111" fmla="*/ 2184 h 10000"/>
                <a:gd name="connsiteX112" fmla="*/ 188 w 10000"/>
                <a:gd name="connsiteY112" fmla="*/ 1954 h 10000"/>
                <a:gd name="connsiteX113" fmla="*/ 203 w 10000"/>
                <a:gd name="connsiteY113" fmla="*/ 2014 h 10000"/>
                <a:gd name="connsiteX114" fmla="*/ 110 w 10000"/>
                <a:gd name="connsiteY114" fmla="*/ 2341 h 10000"/>
                <a:gd name="connsiteX115" fmla="*/ 150 w 10000"/>
                <a:gd name="connsiteY115" fmla="*/ 2484 h 10000"/>
                <a:gd name="connsiteX116" fmla="*/ 118 w 10000"/>
                <a:gd name="connsiteY116"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2073 w 10000"/>
                <a:gd name="connsiteY13" fmla="*/ 6223 h 10000"/>
                <a:gd name="connsiteX14" fmla="*/ 2244 w 10000"/>
                <a:gd name="connsiteY14" fmla="*/ 6342 h 10000"/>
                <a:gd name="connsiteX15" fmla="*/ 1276 w 10000"/>
                <a:gd name="connsiteY15" fmla="*/ 7607 h 10000"/>
                <a:gd name="connsiteX16" fmla="*/ 1626 w 10000"/>
                <a:gd name="connsiteY16" fmla="*/ 8245 h 10000"/>
                <a:gd name="connsiteX17" fmla="*/ 3086 w 10000"/>
                <a:gd name="connsiteY17" fmla="*/ 9165 h 10000"/>
                <a:gd name="connsiteX18" fmla="*/ 3092 w 10000"/>
                <a:gd name="connsiteY18" fmla="*/ 9936 h 10000"/>
                <a:gd name="connsiteX19" fmla="*/ 4331 w 10000"/>
                <a:gd name="connsiteY19" fmla="*/ 10000 h 10000"/>
                <a:gd name="connsiteX20" fmla="*/ 6823 w 10000"/>
                <a:gd name="connsiteY20" fmla="*/ 9641 h 10000"/>
                <a:gd name="connsiteX21" fmla="*/ 7341 w 10000"/>
                <a:gd name="connsiteY21" fmla="*/ 7621 h 10000"/>
                <a:gd name="connsiteX22" fmla="*/ 7934 w 10000"/>
                <a:gd name="connsiteY22" fmla="*/ 7118 h 10000"/>
                <a:gd name="connsiteX23" fmla="*/ 7706 w 10000"/>
                <a:gd name="connsiteY23" fmla="*/ 6759 h 10000"/>
                <a:gd name="connsiteX24" fmla="*/ 7462 w 10000"/>
                <a:gd name="connsiteY24" fmla="*/ 6665 h 10000"/>
                <a:gd name="connsiteX25" fmla="*/ 7462 w 10000"/>
                <a:gd name="connsiteY25" fmla="*/ 6445 h 10000"/>
                <a:gd name="connsiteX26" fmla="*/ 7934 w 10000"/>
                <a:gd name="connsiteY26" fmla="*/ 6621 h 10000"/>
                <a:gd name="connsiteX27" fmla="*/ 8617 w 10000"/>
                <a:gd name="connsiteY27" fmla="*/ 6130 h 10000"/>
                <a:gd name="connsiteX28" fmla="*/ 8801 w 10000"/>
                <a:gd name="connsiteY28" fmla="*/ 5230 h 10000"/>
                <a:gd name="connsiteX29" fmla="*/ 8197 w 10000"/>
                <a:gd name="connsiteY29" fmla="*/ 5054 h 10000"/>
                <a:gd name="connsiteX30" fmla="*/ 7837 w 10000"/>
                <a:gd name="connsiteY30" fmla="*/ 4827 h 10000"/>
                <a:gd name="connsiteX31" fmla="*/ 7951 w 10000"/>
                <a:gd name="connsiteY31" fmla="*/ 4606 h 10000"/>
                <a:gd name="connsiteX32" fmla="*/ 8316 w 10000"/>
                <a:gd name="connsiteY32" fmla="*/ 4947 h 10000"/>
                <a:gd name="connsiteX33" fmla="*/ 8801 w 10000"/>
                <a:gd name="connsiteY33" fmla="*/ 4903 h 10000"/>
                <a:gd name="connsiteX34" fmla="*/ 9016 w 10000"/>
                <a:gd name="connsiteY34" fmla="*/ 3959 h 10000"/>
                <a:gd name="connsiteX35" fmla="*/ 9209 w 10000"/>
                <a:gd name="connsiteY35" fmla="*/ 4054 h 10000"/>
                <a:gd name="connsiteX36" fmla="*/ 9269 w 10000"/>
                <a:gd name="connsiteY36" fmla="*/ 3827 h 10000"/>
                <a:gd name="connsiteX37" fmla="*/ 9511 w 10000"/>
                <a:gd name="connsiteY37" fmla="*/ 3600 h 10000"/>
                <a:gd name="connsiteX38" fmla="*/ 9511 w 10000"/>
                <a:gd name="connsiteY38" fmla="*/ 3870 h 10000"/>
                <a:gd name="connsiteX39" fmla="*/ 9664 w 10000"/>
                <a:gd name="connsiteY39" fmla="*/ 3870 h 10000"/>
                <a:gd name="connsiteX40" fmla="*/ 10000 w 10000"/>
                <a:gd name="connsiteY40" fmla="*/ 3198 h 10000"/>
                <a:gd name="connsiteX41" fmla="*/ 10000 w 10000"/>
                <a:gd name="connsiteY41" fmla="*/ 2738 h 10000"/>
                <a:gd name="connsiteX42" fmla="*/ 9691 w 10000"/>
                <a:gd name="connsiteY42" fmla="*/ 2392 h 10000"/>
                <a:gd name="connsiteX43" fmla="*/ 9511 w 10000"/>
                <a:gd name="connsiteY43" fmla="*/ 1315 h 10000"/>
                <a:gd name="connsiteX44" fmla="*/ 9112 w 10000"/>
                <a:gd name="connsiteY44" fmla="*/ 1088 h 10000"/>
                <a:gd name="connsiteX45" fmla="*/ 8485 w 10000"/>
                <a:gd name="connsiteY45" fmla="*/ 1315 h 10000"/>
                <a:gd name="connsiteX46" fmla="*/ 8617 w 10000"/>
                <a:gd name="connsiteY46" fmla="*/ 2662 h 10000"/>
                <a:gd name="connsiteX47" fmla="*/ 8513 w 10000"/>
                <a:gd name="connsiteY47" fmla="*/ 2933 h 10000"/>
                <a:gd name="connsiteX48" fmla="*/ 8513 w 10000"/>
                <a:gd name="connsiteY48" fmla="*/ 3241 h 10000"/>
                <a:gd name="connsiteX49" fmla="*/ 8343 w 10000"/>
                <a:gd name="connsiteY49" fmla="*/ 3335 h 10000"/>
                <a:gd name="connsiteX50" fmla="*/ 8089 w 10000"/>
                <a:gd name="connsiteY50" fmla="*/ 2814 h 10000"/>
                <a:gd name="connsiteX51" fmla="*/ 8112 w 10000"/>
                <a:gd name="connsiteY51" fmla="*/ 2259 h 10000"/>
                <a:gd name="connsiteX52" fmla="*/ 7618 w 10000"/>
                <a:gd name="connsiteY52" fmla="*/ 1662 h 10000"/>
                <a:gd name="connsiteX53" fmla="*/ 7596 w 10000"/>
                <a:gd name="connsiteY53" fmla="*/ 2122 h 10000"/>
                <a:gd name="connsiteX54" fmla="*/ 7341 w 10000"/>
                <a:gd name="connsiteY54" fmla="*/ 2033 h 10000"/>
                <a:gd name="connsiteX55" fmla="*/ 7224 w 10000"/>
                <a:gd name="connsiteY55" fmla="*/ 1586 h 10000"/>
                <a:gd name="connsiteX56" fmla="*/ 6991 w 10000"/>
                <a:gd name="connsiteY56" fmla="*/ 1478 h 10000"/>
                <a:gd name="connsiteX57" fmla="*/ 7052 w 10000"/>
                <a:gd name="connsiteY57" fmla="*/ 913 h 10000"/>
                <a:gd name="connsiteX58" fmla="*/ 6210 w 10000"/>
                <a:gd name="connsiteY58" fmla="*/ 0 h 10000"/>
                <a:gd name="connsiteX59" fmla="*/ 5728 w 10000"/>
                <a:gd name="connsiteY59" fmla="*/ 598 h 10000"/>
                <a:gd name="connsiteX60" fmla="*/ 5754 w 10000"/>
                <a:gd name="connsiteY60" fmla="*/ 944 h 10000"/>
                <a:gd name="connsiteX61" fmla="*/ 5728 w 10000"/>
                <a:gd name="connsiteY61" fmla="*/ 1586 h 10000"/>
                <a:gd name="connsiteX62" fmla="*/ 6279 w 10000"/>
                <a:gd name="connsiteY62" fmla="*/ 1989 h 10000"/>
                <a:gd name="connsiteX63" fmla="*/ 6256 w 10000"/>
                <a:gd name="connsiteY63" fmla="*/ 2216 h 10000"/>
                <a:gd name="connsiteX64" fmla="*/ 6437 w 10000"/>
                <a:gd name="connsiteY64" fmla="*/ 2480 h 10000"/>
                <a:gd name="connsiteX65" fmla="*/ 6401 w 10000"/>
                <a:gd name="connsiteY65" fmla="*/ 2814 h 10000"/>
                <a:gd name="connsiteX66" fmla="*/ 6121 w 10000"/>
                <a:gd name="connsiteY66" fmla="*/ 3335 h 10000"/>
                <a:gd name="connsiteX67" fmla="*/ 6245 w 10000"/>
                <a:gd name="connsiteY67" fmla="*/ 3959 h 10000"/>
                <a:gd name="connsiteX68" fmla="*/ 5861 w 10000"/>
                <a:gd name="connsiteY68" fmla="*/ 3739 h 10000"/>
                <a:gd name="connsiteX69" fmla="*/ 5848 w 10000"/>
                <a:gd name="connsiteY69" fmla="*/ 3241 h 10000"/>
                <a:gd name="connsiteX70" fmla="*/ 6018 w 10000"/>
                <a:gd name="connsiteY70" fmla="*/ 2738 h 10000"/>
                <a:gd name="connsiteX71" fmla="*/ 5896 w 10000"/>
                <a:gd name="connsiteY71" fmla="*/ 1989 h 10000"/>
                <a:gd name="connsiteX72" fmla="*/ 5621 w 10000"/>
                <a:gd name="connsiteY72" fmla="*/ 1901 h 10000"/>
                <a:gd name="connsiteX73" fmla="*/ 5535 w 10000"/>
                <a:gd name="connsiteY73" fmla="*/ 1586 h 10000"/>
                <a:gd name="connsiteX74" fmla="*/ 5222 w 10000"/>
                <a:gd name="connsiteY74" fmla="*/ 1750 h 10000"/>
                <a:gd name="connsiteX75" fmla="*/ 5090 w 10000"/>
                <a:gd name="connsiteY75" fmla="*/ 2707 h 10000"/>
                <a:gd name="connsiteX76" fmla="*/ 5428 w 10000"/>
                <a:gd name="connsiteY76" fmla="*/ 3109 h 10000"/>
                <a:gd name="connsiteX77" fmla="*/ 4907 w 10000"/>
                <a:gd name="connsiteY77" fmla="*/ 3437 h 10000"/>
                <a:gd name="connsiteX78" fmla="*/ 3768 w 10000"/>
                <a:gd name="connsiteY78" fmla="*/ 2882 h 10000"/>
                <a:gd name="connsiteX79" fmla="*/ 3540 w 10000"/>
                <a:gd name="connsiteY79" fmla="*/ 2435 h 10000"/>
                <a:gd name="connsiteX80" fmla="*/ 3151 w 10000"/>
                <a:gd name="connsiteY80" fmla="*/ 2619 h 10000"/>
                <a:gd name="connsiteX81" fmla="*/ 3489 w 10000"/>
                <a:gd name="connsiteY81" fmla="*/ 2882 h 10000"/>
                <a:gd name="connsiteX82" fmla="*/ 3168 w 10000"/>
                <a:gd name="connsiteY82" fmla="*/ 2933 h 10000"/>
                <a:gd name="connsiteX83" fmla="*/ 2860 w 10000"/>
                <a:gd name="connsiteY83" fmla="*/ 2662 h 10000"/>
                <a:gd name="connsiteX84" fmla="*/ 2615 w 10000"/>
                <a:gd name="connsiteY84" fmla="*/ 2738 h 10000"/>
                <a:gd name="connsiteX85" fmla="*/ 2973 w 10000"/>
                <a:gd name="connsiteY85" fmla="*/ 3335 h 10000"/>
                <a:gd name="connsiteX86" fmla="*/ 2959 w 10000"/>
                <a:gd name="connsiteY86" fmla="*/ 4054 h 10000"/>
                <a:gd name="connsiteX87" fmla="*/ 2718 w 10000"/>
                <a:gd name="connsiteY87" fmla="*/ 4096 h 10000"/>
                <a:gd name="connsiteX88" fmla="*/ 2755 w 10000"/>
                <a:gd name="connsiteY88" fmla="*/ 3468 h 10000"/>
                <a:gd name="connsiteX89" fmla="*/ 2170 w 10000"/>
                <a:gd name="connsiteY89" fmla="*/ 3020 h 10000"/>
                <a:gd name="connsiteX90" fmla="*/ 2043 w 10000"/>
                <a:gd name="connsiteY90" fmla="*/ 3153 h 10000"/>
                <a:gd name="connsiteX91" fmla="*/ 1742 w 10000"/>
                <a:gd name="connsiteY91" fmla="*/ 3066 h 10000"/>
                <a:gd name="connsiteX92" fmla="*/ 1060 w 10000"/>
                <a:gd name="connsiteY92" fmla="*/ 2977 h 10000"/>
                <a:gd name="connsiteX93" fmla="*/ 1002 w 10000"/>
                <a:gd name="connsiteY93" fmla="*/ 2865 h 10000"/>
                <a:gd name="connsiteX94" fmla="*/ 1380 w 10000"/>
                <a:gd name="connsiteY94" fmla="*/ 2662 h 10000"/>
                <a:gd name="connsiteX95" fmla="*/ 1207 w 10000"/>
                <a:gd name="connsiteY95" fmla="*/ 2076 h 10000"/>
                <a:gd name="connsiteX96" fmla="*/ 989 w 10000"/>
                <a:gd name="connsiteY96" fmla="*/ 1989 h 10000"/>
                <a:gd name="connsiteX97" fmla="*/ 350 w 10000"/>
                <a:gd name="connsiteY97" fmla="*/ 1608 h 10000"/>
                <a:gd name="connsiteX98" fmla="*/ 216 w 10000"/>
                <a:gd name="connsiteY98" fmla="*/ 1748 h 10000"/>
                <a:gd name="connsiteX99" fmla="*/ 269 w 10000"/>
                <a:gd name="connsiteY99" fmla="*/ 2194 h 10000"/>
                <a:gd name="connsiteX100" fmla="*/ 245 w 10000"/>
                <a:gd name="connsiteY100" fmla="*/ 2187 h 10000"/>
                <a:gd name="connsiteX101" fmla="*/ 202 w 10000"/>
                <a:gd name="connsiteY101" fmla="*/ 2445 h 10000"/>
                <a:gd name="connsiteX102" fmla="*/ 216 w 10000"/>
                <a:gd name="connsiteY102" fmla="*/ 2003 h 10000"/>
                <a:gd name="connsiteX103" fmla="*/ 231 w 10000"/>
                <a:gd name="connsiteY103" fmla="*/ 2216 h 10000"/>
                <a:gd name="connsiteX104" fmla="*/ 284 w 10000"/>
                <a:gd name="connsiteY104" fmla="*/ 1918 h 10000"/>
                <a:gd name="connsiteX105" fmla="*/ 195 w 10000"/>
                <a:gd name="connsiteY105" fmla="*/ 2047 h 10000"/>
                <a:gd name="connsiteX106" fmla="*/ 203 w 10000"/>
                <a:gd name="connsiteY106" fmla="*/ 2129 h 10000"/>
                <a:gd name="connsiteX107" fmla="*/ 177 w 10000"/>
                <a:gd name="connsiteY107" fmla="*/ 2312 h 10000"/>
                <a:gd name="connsiteX108" fmla="*/ 195 w 10000"/>
                <a:gd name="connsiteY108" fmla="*/ 2108 h 10000"/>
                <a:gd name="connsiteX109" fmla="*/ 212 w 10000"/>
                <a:gd name="connsiteY109" fmla="*/ 2281 h 10000"/>
                <a:gd name="connsiteX110" fmla="*/ 171 w 10000"/>
                <a:gd name="connsiteY110" fmla="*/ 2086 h 10000"/>
                <a:gd name="connsiteX111" fmla="*/ 187 w 10000"/>
                <a:gd name="connsiteY111" fmla="*/ 2184 h 10000"/>
                <a:gd name="connsiteX112" fmla="*/ 188 w 10000"/>
                <a:gd name="connsiteY112" fmla="*/ 1954 h 10000"/>
                <a:gd name="connsiteX113" fmla="*/ 203 w 10000"/>
                <a:gd name="connsiteY113" fmla="*/ 2014 h 10000"/>
                <a:gd name="connsiteX114" fmla="*/ 110 w 10000"/>
                <a:gd name="connsiteY114" fmla="*/ 2341 h 10000"/>
                <a:gd name="connsiteX115" fmla="*/ 150 w 10000"/>
                <a:gd name="connsiteY115" fmla="*/ 2484 h 10000"/>
                <a:gd name="connsiteX116" fmla="*/ 118 w 10000"/>
                <a:gd name="connsiteY116"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073 w 10000"/>
                <a:gd name="connsiteY14" fmla="*/ 6223 h 10000"/>
                <a:gd name="connsiteX15" fmla="*/ 2244 w 10000"/>
                <a:gd name="connsiteY15" fmla="*/ 6342 h 10000"/>
                <a:gd name="connsiteX16" fmla="*/ 1276 w 10000"/>
                <a:gd name="connsiteY16" fmla="*/ 7607 h 10000"/>
                <a:gd name="connsiteX17" fmla="*/ 1626 w 10000"/>
                <a:gd name="connsiteY17" fmla="*/ 8245 h 10000"/>
                <a:gd name="connsiteX18" fmla="*/ 3086 w 10000"/>
                <a:gd name="connsiteY18" fmla="*/ 9165 h 10000"/>
                <a:gd name="connsiteX19" fmla="*/ 3092 w 10000"/>
                <a:gd name="connsiteY19" fmla="*/ 9936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56 w 10000"/>
                <a:gd name="connsiteY14" fmla="*/ 6120 h 10000"/>
                <a:gd name="connsiteX15" fmla="*/ 2244 w 10000"/>
                <a:gd name="connsiteY15" fmla="*/ 6342 h 10000"/>
                <a:gd name="connsiteX16" fmla="*/ 1276 w 10000"/>
                <a:gd name="connsiteY16" fmla="*/ 7607 h 10000"/>
                <a:gd name="connsiteX17" fmla="*/ 1626 w 10000"/>
                <a:gd name="connsiteY17" fmla="*/ 8245 h 10000"/>
                <a:gd name="connsiteX18" fmla="*/ 3086 w 10000"/>
                <a:gd name="connsiteY18" fmla="*/ 9165 h 10000"/>
                <a:gd name="connsiteX19" fmla="*/ 3092 w 10000"/>
                <a:gd name="connsiteY19" fmla="*/ 9936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1276 w 10000"/>
                <a:gd name="connsiteY16" fmla="*/ 7607 h 10000"/>
                <a:gd name="connsiteX17" fmla="*/ 1626 w 10000"/>
                <a:gd name="connsiteY17" fmla="*/ 8245 h 10000"/>
                <a:gd name="connsiteX18" fmla="*/ 3086 w 10000"/>
                <a:gd name="connsiteY18" fmla="*/ 9165 h 10000"/>
                <a:gd name="connsiteX19" fmla="*/ 3092 w 10000"/>
                <a:gd name="connsiteY19" fmla="*/ 9936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1276 w 10000"/>
                <a:gd name="connsiteY16" fmla="*/ 7607 h 10000"/>
                <a:gd name="connsiteX17" fmla="*/ 1626 w 10000"/>
                <a:gd name="connsiteY17" fmla="*/ 8245 h 10000"/>
                <a:gd name="connsiteX18" fmla="*/ 3086 w 10000"/>
                <a:gd name="connsiteY18" fmla="*/ 9165 h 10000"/>
                <a:gd name="connsiteX19" fmla="*/ 3092 w 10000"/>
                <a:gd name="connsiteY19" fmla="*/ 9936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1626 w 10000"/>
                <a:gd name="connsiteY17" fmla="*/ 8245 h 10000"/>
                <a:gd name="connsiteX18" fmla="*/ 3086 w 10000"/>
                <a:gd name="connsiteY18" fmla="*/ 9165 h 10000"/>
                <a:gd name="connsiteX19" fmla="*/ 3092 w 10000"/>
                <a:gd name="connsiteY19" fmla="*/ 9936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3497 w 10000"/>
                <a:gd name="connsiteY17" fmla="*/ 7243 h 10000"/>
                <a:gd name="connsiteX18" fmla="*/ 3086 w 10000"/>
                <a:gd name="connsiteY18" fmla="*/ 9165 h 10000"/>
                <a:gd name="connsiteX19" fmla="*/ 3092 w 10000"/>
                <a:gd name="connsiteY19" fmla="*/ 9936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3497 w 10000"/>
                <a:gd name="connsiteY17" fmla="*/ 7243 h 10000"/>
                <a:gd name="connsiteX18" fmla="*/ 3572 w 10000"/>
                <a:gd name="connsiteY18" fmla="*/ 8934 h 10000"/>
                <a:gd name="connsiteX19" fmla="*/ 3092 w 10000"/>
                <a:gd name="connsiteY19" fmla="*/ 9936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3497 w 10000"/>
                <a:gd name="connsiteY17" fmla="*/ 7243 h 10000"/>
                <a:gd name="connsiteX18" fmla="*/ 3572 w 10000"/>
                <a:gd name="connsiteY18" fmla="*/ 8934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3497 w 10000"/>
                <a:gd name="connsiteY17" fmla="*/ 7243 h 10000"/>
                <a:gd name="connsiteX18" fmla="*/ 4306 w 10000"/>
                <a:gd name="connsiteY18" fmla="*/ 8818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3993 w 10000"/>
                <a:gd name="connsiteY17" fmla="*/ 7012 h 10000"/>
                <a:gd name="connsiteX18" fmla="*/ 4306 w 10000"/>
                <a:gd name="connsiteY18" fmla="*/ 8818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06 w 10000"/>
                <a:gd name="connsiteY18" fmla="*/ 8818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06 w 10000"/>
                <a:gd name="connsiteY18" fmla="*/ 8818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37 w 10000"/>
                <a:gd name="connsiteY18" fmla="*/ 8844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37 w 10000"/>
                <a:gd name="connsiteY18" fmla="*/ 8844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78 w 10000"/>
                <a:gd name="connsiteY18" fmla="*/ 8844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78 w 10000"/>
                <a:gd name="connsiteY18" fmla="*/ 8844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78 w 10000"/>
                <a:gd name="connsiteY18" fmla="*/ 8844 h 10000"/>
                <a:gd name="connsiteX19" fmla="*/ 4322 w 10000"/>
                <a:gd name="connsiteY19" fmla="*/ 9512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78 w 10000"/>
                <a:gd name="connsiteY18" fmla="*/ 8844 h 10000"/>
                <a:gd name="connsiteX19" fmla="*/ 4384 w 10000"/>
                <a:gd name="connsiteY19" fmla="*/ 9473 h 10000"/>
                <a:gd name="connsiteX20" fmla="*/ 4331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220 w 10000"/>
                <a:gd name="connsiteY17" fmla="*/ 6961 h 10000"/>
                <a:gd name="connsiteX18" fmla="*/ 4378 w 10000"/>
                <a:gd name="connsiteY18" fmla="*/ 8844 h 10000"/>
                <a:gd name="connsiteX19" fmla="*/ 4384 w 10000"/>
                <a:gd name="connsiteY19" fmla="*/ 9473 h 10000"/>
                <a:gd name="connsiteX20" fmla="*/ 4393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313 w 10000"/>
                <a:gd name="connsiteY17" fmla="*/ 6884 h 10000"/>
                <a:gd name="connsiteX18" fmla="*/ 4378 w 10000"/>
                <a:gd name="connsiteY18" fmla="*/ 8844 h 10000"/>
                <a:gd name="connsiteX19" fmla="*/ 4384 w 10000"/>
                <a:gd name="connsiteY19" fmla="*/ 9473 h 10000"/>
                <a:gd name="connsiteX20" fmla="*/ 4393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313 w 10000"/>
                <a:gd name="connsiteY17" fmla="*/ 6884 h 10000"/>
                <a:gd name="connsiteX18" fmla="*/ 4378 w 10000"/>
                <a:gd name="connsiteY18" fmla="*/ 8844 h 10000"/>
                <a:gd name="connsiteX19" fmla="*/ 4384 w 10000"/>
                <a:gd name="connsiteY19" fmla="*/ 9473 h 10000"/>
                <a:gd name="connsiteX20" fmla="*/ 4393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2951 w 10000"/>
                <a:gd name="connsiteY16" fmla="*/ 6567 h 10000"/>
                <a:gd name="connsiteX17" fmla="*/ 4406 w 10000"/>
                <a:gd name="connsiteY17" fmla="*/ 6756 h 10000"/>
                <a:gd name="connsiteX18" fmla="*/ 4378 w 10000"/>
                <a:gd name="connsiteY18" fmla="*/ 8844 h 10000"/>
                <a:gd name="connsiteX19" fmla="*/ 4384 w 10000"/>
                <a:gd name="connsiteY19" fmla="*/ 9473 h 10000"/>
                <a:gd name="connsiteX20" fmla="*/ 4393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3489 w 10000"/>
                <a:gd name="connsiteY16" fmla="*/ 6284 h 10000"/>
                <a:gd name="connsiteX17" fmla="*/ 4406 w 10000"/>
                <a:gd name="connsiteY17" fmla="*/ 6756 h 10000"/>
                <a:gd name="connsiteX18" fmla="*/ 4378 w 10000"/>
                <a:gd name="connsiteY18" fmla="*/ 8844 h 10000"/>
                <a:gd name="connsiteX19" fmla="*/ 4384 w 10000"/>
                <a:gd name="connsiteY19" fmla="*/ 9473 h 10000"/>
                <a:gd name="connsiteX20" fmla="*/ 4393 w 10000"/>
                <a:gd name="connsiteY20" fmla="*/ 10000 h 10000"/>
                <a:gd name="connsiteX21" fmla="*/ 6823 w 10000"/>
                <a:gd name="connsiteY21" fmla="*/ 9641 h 10000"/>
                <a:gd name="connsiteX22" fmla="*/ 7341 w 10000"/>
                <a:gd name="connsiteY22" fmla="*/ 7621 h 10000"/>
                <a:gd name="connsiteX23" fmla="*/ 7934 w 10000"/>
                <a:gd name="connsiteY23" fmla="*/ 7118 h 10000"/>
                <a:gd name="connsiteX24" fmla="*/ 7706 w 10000"/>
                <a:gd name="connsiteY24" fmla="*/ 6759 h 10000"/>
                <a:gd name="connsiteX25" fmla="*/ 7462 w 10000"/>
                <a:gd name="connsiteY25" fmla="*/ 6665 h 10000"/>
                <a:gd name="connsiteX26" fmla="*/ 7462 w 10000"/>
                <a:gd name="connsiteY26" fmla="*/ 6445 h 10000"/>
                <a:gd name="connsiteX27" fmla="*/ 7934 w 10000"/>
                <a:gd name="connsiteY27" fmla="*/ 6621 h 10000"/>
                <a:gd name="connsiteX28" fmla="*/ 8617 w 10000"/>
                <a:gd name="connsiteY28" fmla="*/ 6130 h 10000"/>
                <a:gd name="connsiteX29" fmla="*/ 8801 w 10000"/>
                <a:gd name="connsiteY29" fmla="*/ 5230 h 10000"/>
                <a:gd name="connsiteX30" fmla="*/ 8197 w 10000"/>
                <a:gd name="connsiteY30" fmla="*/ 5054 h 10000"/>
                <a:gd name="connsiteX31" fmla="*/ 7837 w 10000"/>
                <a:gd name="connsiteY31" fmla="*/ 4827 h 10000"/>
                <a:gd name="connsiteX32" fmla="*/ 7951 w 10000"/>
                <a:gd name="connsiteY32" fmla="*/ 4606 h 10000"/>
                <a:gd name="connsiteX33" fmla="*/ 8316 w 10000"/>
                <a:gd name="connsiteY33" fmla="*/ 4947 h 10000"/>
                <a:gd name="connsiteX34" fmla="*/ 8801 w 10000"/>
                <a:gd name="connsiteY34" fmla="*/ 4903 h 10000"/>
                <a:gd name="connsiteX35" fmla="*/ 9016 w 10000"/>
                <a:gd name="connsiteY35" fmla="*/ 3959 h 10000"/>
                <a:gd name="connsiteX36" fmla="*/ 9209 w 10000"/>
                <a:gd name="connsiteY36" fmla="*/ 4054 h 10000"/>
                <a:gd name="connsiteX37" fmla="*/ 9269 w 10000"/>
                <a:gd name="connsiteY37" fmla="*/ 3827 h 10000"/>
                <a:gd name="connsiteX38" fmla="*/ 9511 w 10000"/>
                <a:gd name="connsiteY38" fmla="*/ 3600 h 10000"/>
                <a:gd name="connsiteX39" fmla="*/ 9511 w 10000"/>
                <a:gd name="connsiteY39" fmla="*/ 3870 h 10000"/>
                <a:gd name="connsiteX40" fmla="*/ 9664 w 10000"/>
                <a:gd name="connsiteY40" fmla="*/ 3870 h 10000"/>
                <a:gd name="connsiteX41" fmla="*/ 10000 w 10000"/>
                <a:gd name="connsiteY41" fmla="*/ 3198 h 10000"/>
                <a:gd name="connsiteX42" fmla="*/ 10000 w 10000"/>
                <a:gd name="connsiteY42" fmla="*/ 2738 h 10000"/>
                <a:gd name="connsiteX43" fmla="*/ 9691 w 10000"/>
                <a:gd name="connsiteY43" fmla="*/ 2392 h 10000"/>
                <a:gd name="connsiteX44" fmla="*/ 9511 w 10000"/>
                <a:gd name="connsiteY44" fmla="*/ 1315 h 10000"/>
                <a:gd name="connsiteX45" fmla="*/ 9112 w 10000"/>
                <a:gd name="connsiteY45" fmla="*/ 1088 h 10000"/>
                <a:gd name="connsiteX46" fmla="*/ 8485 w 10000"/>
                <a:gd name="connsiteY46" fmla="*/ 1315 h 10000"/>
                <a:gd name="connsiteX47" fmla="*/ 8617 w 10000"/>
                <a:gd name="connsiteY47" fmla="*/ 2662 h 10000"/>
                <a:gd name="connsiteX48" fmla="*/ 8513 w 10000"/>
                <a:gd name="connsiteY48" fmla="*/ 2933 h 10000"/>
                <a:gd name="connsiteX49" fmla="*/ 8513 w 10000"/>
                <a:gd name="connsiteY49" fmla="*/ 3241 h 10000"/>
                <a:gd name="connsiteX50" fmla="*/ 8343 w 10000"/>
                <a:gd name="connsiteY50" fmla="*/ 3335 h 10000"/>
                <a:gd name="connsiteX51" fmla="*/ 8089 w 10000"/>
                <a:gd name="connsiteY51" fmla="*/ 2814 h 10000"/>
                <a:gd name="connsiteX52" fmla="*/ 8112 w 10000"/>
                <a:gd name="connsiteY52" fmla="*/ 2259 h 10000"/>
                <a:gd name="connsiteX53" fmla="*/ 7618 w 10000"/>
                <a:gd name="connsiteY53" fmla="*/ 1662 h 10000"/>
                <a:gd name="connsiteX54" fmla="*/ 7596 w 10000"/>
                <a:gd name="connsiteY54" fmla="*/ 2122 h 10000"/>
                <a:gd name="connsiteX55" fmla="*/ 7341 w 10000"/>
                <a:gd name="connsiteY55" fmla="*/ 2033 h 10000"/>
                <a:gd name="connsiteX56" fmla="*/ 7224 w 10000"/>
                <a:gd name="connsiteY56" fmla="*/ 1586 h 10000"/>
                <a:gd name="connsiteX57" fmla="*/ 6991 w 10000"/>
                <a:gd name="connsiteY57" fmla="*/ 1478 h 10000"/>
                <a:gd name="connsiteX58" fmla="*/ 7052 w 10000"/>
                <a:gd name="connsiteY58" fmla="*/ 913 h 10000"/>
                <a:gd name="connsiteX59" fmla="*/ 6210 w 10000"/>
                <a:gd name="connsiteY59" fmla="*/ 0 h 10000"/>
                <a:gd name="connsiteX60" fmla="*/ 5728 w 10000"/>
                <a:gd name="connsiteY60" fmla="*/ 598 h 10000"/>
                <a:gd name="connsiteX61" fmla="*/ 5754 w 10000"/>
                <a:gd name="connsiteY61" fmla="*/ 944 h 10000"/>
                <a:gd name="connsiteX62" fmla="*/ 5728 w 10000"/>
                <a:gd name="connsiteY62" fmla="*/ 1586 h 10000"/>
                <a:gd name="connsiteX63" fmla="*/ 6279 w 10000"/>
                <a:gd name="connsiteY63" fmla="*/ 1989 h 10000"/>
                <a:gd name="connsiteX64" fmla="*/ 6256 w 10000"/>
                <a:gd name="connsiteY64" fmla="*/ 2216 h 10000"/>
                <a:gd name="connsiteX65" fmla="*/ 6437 w 10000"/>
                <a:gd name="connsiteY65" fmla="*/ 2480 h 10000"/>
                <a:gd name="connsiteX66" fmla="*/ 6401 w 10000"/>
                <a:gd name="connsiteY66" fmla="*/ 2814 h 10000"/>
                <a:gd name="connsiteX67" fmla="*/ 6121 w 10000"/>
                <a:gd name="connsiteY67" fmla="*/ 3335 h 10000"/>
                <a:gd name="connsiteX68" fmla="*/ 6245 w 10000"/>
                <a:gd name="connsiteY68" fmla="*/ 3959 h 10000"/>
                <a:gd name="connsiteX69" fmla="*/ 5861 w 10000"/>
                <a:gd name="connsiteY69" fmla="*/ 3739 h 10000"/>
                <a:gd name="connsiteX70" fmla="*/ 5848 w 10000"/>
                <a:gd name="connsiteY70" fmla="*/ 3241 h 10000"/>
                <a:gd name="connsiteX71" fmla="*/ 6018 w 10000"/>
                <a:gd name="connsiteY71" fmla="*/ 2738 h 10000"/>
                <a:gd name="connsiteX72" fmla="*/ 5896 w 10000"/>
                <a:gd name="connsiteY72" fmla="*/ 1989 h 10000"/>
                <a:gd name="connsiteX73" fmla="*/ 5621 w 10000"/>
                <a:gd name="connsiteY73" fmla="*/ 1901 h 10000"/>
                <a:gd name="connsiteX74" fmla="*/ 5535 w 10000"/>
                <a:gd name="connsiteY74" fmla="*/ 1586 h 10000"/>
                <a:gd name="connsiteX75" fmla="*/ 5222 w 10000"/>
                <a:gd name="connsiteY75" fmla="*/ 1750 h 10000"/>
                <a:gd name="connsiteX76" fmla="*/ 5090 w 10000"/>
                <a:gd name="connsiteY76" fmla="*/ 2707 h 10000"/>
                <a:gd name="connsiteX77" fmla="*/ 5428 w 10000"/>
                <a:gd name="connsiteY77" fmla="*/ 3109 h 10000"/>
                <a:gd name="connsiteX78" fmla="*/ 4907 w 10000"/>
                <a:gd name="connsiteY78" fmla="*/ 3437 h 10000"/>
                <a:gd name="connsiteX79" fmla="*/ 3768 w 10000"/>
                <a:gd name="connsiteY79" fmla="*/ 2882 h 10000"/>
                <a:gd name="connsiteX80" fmla="*/ 3540 w 10000"/>
                <a:gd name="connsiteY80" fmla="*/ 2435 h 10000"/>
                <a:gd name="connsiteX81" fmla="*/ 3151 w 10000"/>
                <a:gd name="connsiteY81" fmla="*/ 2619 h 10000"/>
                <a:gd name="connsiteX82" fmla="*/ 3489 w 10000"/>
                <a:gd name="connsiteY82" fmla="*/ 2882 h 10000"/>
                <a:gd name="connsiteX83" fmla="*/ 3168 w 10000"/>
                <a:gd name="connsiteY83" fmla="*/ 2933 h 10000"/>
                <a:gd name="connsiteX84" fmla="*/ 2860 w 10000"/>
                <a:gd name="connsiteY84" fmla="*/ 2662 h 10000"/>
                <a:gd name="connsiteX85" fmla="*/ 2615 w 10000"/>
                <a:gd name="connsiteY85" fmla="*/ 2738 h 10000"/>
                <a:gd name="connsiteX86" fmla="*/ 2973 w 10000"/>
                <a:gd name="connsiteY86" fmla="*/ 3335 h 10000"/>
                <a:gd name="connsiteX87" fmla="*/ 2959 w 10000"/>
                <a:gd name="connsiteY87" fmla="*/ 4054 h 10000"/>
                <a:gd name="connsiteX88" fmla="*/ 2718 w 10000"/>
                <a:gd name="connsiteY88" fmla="*/ 4096 h 10000"/>
                <a:gd name="connsiteX89" fmla="*/ 2755 w 10000"/>
                <a:gd name="connsiteY89" fmla="*/ 3468 h 10000"/>
                <a:gd name="connsiteX90" fmla="*/ 2170 w 10000"/>
                <a:gd name="connsiteY90" fmla="*/ 3020 h 10000"/>
                <a:gd name="connsiteX91" fmla="*/ 2043 w 10000"/>
                <a:gd name="connsiteY91" fmla="*/ 3153 h 10000"/>
                <a:gd name="connsiteX92" fmla="*/ 1742 w 10000"/>
                <a:gd name="connsiteY92" fmla="*/ 3066 h 10000"/>
                <a:gd name="connsiteX93" fmla="*/ 1060 w 10000"/>
                <a:gd name="connsiteY93" fmla="*/ 2977 h 10000"/>
                <a:gd name="connsiteX94" fmla="*/ 1002 w 10000"/>
                <a:gd name="connsiteY94" fmla="*/ 2865 h 10000"/>
                <a:gd name="connsiteX95" fmla="*/ 1380 w 10000"/>
                <a:gd name="connsiteY95" fmla="*/ 2662 h 10000"/>
                <a:gd name="connsiteX96" fmla="*/ 1207 w 10000"/>
                <a:gd name="connsiteY96" fmla="*/ 2076 h 10000"/>
                <a:gd name="connsiteX97" fmla="*/ 989 w 10000"/>
                <a:gd name="connsiteY97" fmla="*/ 1989 h 10000"/>
                <a:gd name="connsiteX98" fmla="*/ 350 w 10000"/>
                <a:gd name="connsiteY98" fmla="*/ 1608 h 10000"/>
                <a:gd name="connsiteX99" fmla="*/ 216 w 10000"/>
                <a:gd name="connsiteY99" fmla="*/ 1748 h 10000"/>
                <a:gd name="connsiteX100" fmla="*/ 269 w 10000"/>
                <a:gd name="connsiteY100" fmla="*/ 2194 h 10000"/>
                <a:gd name="connsiteX101" fmla="*/ 245 w 10000"/>
                <a:gd name="connsiteY101" fmla="*/ 2187 h 10000"/>
                <a:gd name="connsiteX102" fmla="*/ 202 w 10000"/>
                <a:gd name="connsiteY102" fmla="*/ 2445 h 10000"/>
                <a:gd name="connsiteX103" fmla="*/ 216 w 10000"/>
                <a:gd name="connsiteY103" fmla="*/ 2003 h 10000"/>
                <a:gd name="connsiteX104" fmla="*/ 231 w 10000"/>
                <a:gd name="connsiteY104" fmla="*/ 2216 h 10000"/>
                <a:gd name="connsiteX105" fmla="*/ 284 w 10000"/>
                <a:gd name="connsiteY105" fmla="*/ 1918 h 10000"/>
                <a:gd name="connsiteX106" fmla="*/ 195 w 10000"/>
                <a:gd name="connsiteY106" fmla="*/ 2047 h 10000"/>
                <a:gd name="connsiteX107" fmla="*/ 203 w 10000"/>
                <a:gd name="connsiteY107" fmla="*/ 2129 h 10000"/>
                <a:gd name="connsiteX108" fmla="*/ 177 w 10000"/>
                <a:gd name="connsiteY108" fmla="*/ 2312 h 10000"/>
                <a:gd name="connsiteX109" fmla="*/ 195 w 10000"/>
                <a:gd name="connsiteY109" fmla="*/ 2108 h 10000"/>
                <a:gd name="connsiteX110" fmla="*/ 212 w 10000"/>
                <a:gd name="connsiteY110" fmla="*/ 2281 h 10000"/>
                <a:gd name="connsiteX111" fmla="*/ 171 w 10000"/>
                <a:gd name="connsiteY111" fmla="*/ 2086 h 10000"/>
                <a:gd name="connsiteX112" fmla="*/ 187 w 10000"/>
                <a:gd name="connsiteY112" fmla="*/ 2184 h 10000"/>
                <a:gd name="connsiteX113" fmla="*/ 188 w 10000"/>
                <a:gd name="connsiteY113" fmla="*/ 1954 h 10000"/>
                <a:gd name="connsiteX114" fmla="*/ 203 w 10000"/>
                <a:gd name="connsiteY114" fmla="*/ 2014 h 10000"/>
                <a:gd name="connsiteX115" fmla="*/ 110 w 10000"/>
                <a:gd name="connsiteY115" fmla="*/ 2341 h 10000"/>
                <a:gd name="connsiteX116" fmla="*/ 150 w 10000"/>
                <a:gd name="connsiteY116" fmla="*/ 2484 h 10000"/>
                <a:gd name="connsiteX117" fmla="*/ 118 w 10000"/>
                <a:gd name="connsiteY117"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3489 w 10000"/>
                <a:gd name="connsiteY16" fmla="*/ 6284 h 10000"/>
                <a:gd name="connsiteX17" fmla="*/ 4122 w 10000"/>
                <a:gd name="connsiteY17" fmla="*/ 6420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244 w 10000"/>
                <a:gd name="connsiteY15" fmla="*/ 6342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133 h 10000"/>
                <a:gd name="connsiteX15" fmla="*/ 2523 w 10000"/>
                <a:gd name="connsiteY15" fmla="*/ 5970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83 w 10000"/>
                <a:gd name="connsiteY13" fmla="*/ 5945 h 10000"/>
                <a:gd name="connsiteX14" fmla="*/ 2135 w 10000"/>
                <a:gd name="connsiteY14" fmla="*/ 6094 h 10000"/>
                <a:gd name="connsiteX15" fmla="*/ 2523 w 10000"/>
                <a:gd name="connsiteY15" fmla="*/ 5970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35 w 10000"/>
                <a:gd name="connsiteY14" fmla="*/ 6094 h 10000"/>
                <a:gd name="connsiteX15" fmla="*/ 2523 w 10000"/>
                <a:gd name="connsiteY15" fmla="*/ 5970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35 w 10000"/>
                <a:gd name="connsiteY14" fmla="*/ 6094 h 10000"/>
                <a:gd name="connsiteX15" fmla="*/ 2523 w 10000"/>
                <a:gd name="connsiteY15" fmla="*/ 6330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25 w 10000"/>
                <a:gd name="connsiteY14" fmla="*/ 6043 h 10000"/>
                <a:gd name="connsiteX15" fmla="*/ 2523 w 10000"/>
                <a:gd name="connsiteY15" fmla="*/ 6330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523 w 10000"/>
                <a:gd name="connsiteY15" fmla="*/ 6330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833 w 10000"/>
                <a:gd name="connsiteY15" fmla="*/ 6381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833 w 10000"/>
                <a:gd name="connsiteY15" fmla="*/ 6381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284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343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406 w 10000"/>
                <a:gd name="connsiteY18" fmla="*/ 6756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84 w 10000"/>
                <a:gd name="connsiteY106" fmla="*/ 1918 h 10000"/>
                <a:gd name="connsiteX107" fmla="*/ 195 w 10000"/>
                <a:gd name="connsiteY107" fmla="*/ 2047 h 10000"/>
                <a:gd name="connsiteX108" fmla="*/ 203 w 10000"/>
                <a:gd name="connsiteY108" fmla="*/ 2129 h 10000"/>
                <a:gd name="connsiteX109" fmla="*/ 177 w 10000"/>
                <a:gd name="connsiteY109" fmla="*/ 2312 h 10000"/>
                <a:gd name="connsiteX110" fmla="*/ 195 w 10000"/>
                <a:gd name="connsiteY110" fmla="*/ 2108 h 10000"/>
                <a:gd name="connsiteX111" fmla="*/ 212 w 10000"/>
                <a:gd name="connsiteY111" fmla="*/ 2281 h 10000"/>
                <a:gd name="connsiteX112" fmla="*/ 171 w 10000"/>
                <a:gd name="connsiteY112" fmla="*/ 2086 h 10000"/>
                <a:gd name="connsiteX113" fmla="*/ 187 w 10000"/>
                <a:gd name="connsiteY113" fmla="*/ 2184 h 10000"/>
                <a:gd name="connsiteX114" fmla="*/ 188 w 10000"/>
                <a:gd name="connsiteY114" fmla="*/ 1954 h 10000"/>
                <a:gd name="connsiteX115" fmla="*/ 203 w 10000"/>
                <a:gd name="connsiteY115" fmla="*/ 2014 h 10000"/>
                <a:gd name="connsiteX116" fmla="*/ 110 w 10000"/>
                <a:gd name="connsiteY116" fmla="*/ 2341 h 10000"/>
                <a:gd name="connsiteX117" fmla="*/ 150 w 10000"/>
                <a:gd name="connsiteY117" fmla="*/ 2484 h 10000"/>
                <a:gd name="connsiteX118" fmla="*/ 118 w 10000"/>
                <a:gd name="connsiteY118"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195 w 10000"/>
                <a:gd name="connsiteY111" fmla="*/ 2108 h 10000"/>
                <a:gd name="connsiteX112" fmla="*/ 21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150 w 10000"/>
                <a:gd name="connsiteY118" fmla="*/ 2484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195 w 10000"/>
                <a:gd name="connsiteY111" fmla="*/ 2108 h 10000"/>
                <a:gd name="connsiteX112" fmla="*/ 21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195 w 10000"/>
                <a:gd name="connsiteY111" fmla="*/ 2108 h 10000"/>
                <a:gd name="connsiteX112" fmla="*/ 21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202 w 10000"/>
                <a:gd name="connsiteY103" fmla="*/ 2445 h 10000"/>
                <a:gd name="connsiteX104" fmla="*/ 216 w 10000"/>
                <a:gd name="connsiteY104" fmla="*/ 2003 h 10000"/>
                <a:gd name="connsiteX105" fmla="*/ 231 w 10000"/>
                <a:gd name="connsiteY105" fmla="*/ 2216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1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231 w 10000"/>
                <a:gd name="connsiteY105" fmla="*/ 2216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1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1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1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87 w 10000"/>
                <a:gd name="connsiteY114" fmla="*/ 2184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094 w 10000"/>
                <a:gd name="connsiteY14" fmla="*/ 6069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36 w 10000"/>
                <a:gd name="connsiteY15" fmla="*/ 6278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36 w 10000"/>
                <a:gd name="connsiteY15" fmla="*/ 6239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36 w 10000"/>
                <a:gd name="connsiteY15" fmla="*/ 6239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39 h 10000"/>
                <a:gd name="connsiteX16" fmla="*/ 3489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39 h 10000"/>
                <a:gd name="connsiteX16" fmla="*/ 3510 w 10000"/>
                <a:gd name="connsiteY16" fmla="*/ 6309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39 h 10000"/>
                <a:gd name="connsiteX16" fmla="*/ 3510 w 10000"/>
                <a:gd name="connsiteY16" fmla="*/ 6309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39 h 10000"/>
                <a:gd name="connsiteX16" fmla="*/ 3500 w 10000"/>
                <a:gd name="connsiteY16" fmla="*/ 6348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39 h 10000"/>
                <a:gd name="connsiteX16" fmla="*/ 3510 w 10000"/>
                <a:gd name="connsiteY16" fmla="*/ 6335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35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35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16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84 w 10000"/>
                <a:gd name="connsiteY107" fmla="*/ 1918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12 w 10000"/>
                <a:gd name="connsiteY107" fmla="*/ 1905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03 w 10000"/>
                <a:gd name="connsiteY116" fmla="*/ 2014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174 w 10000"/>
                <a:gd name="connsiteY17" fmla="*/ 6459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12 w 10000"/>
                <a:gd name="connsiteY107" fmla="*/ 1905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24 w 10000"/>
                <a:gd name="connsiteY116" fmla="*/ 2001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298 w 10000"/>
                <a:gd name="connsiteY17" fmla="*/ 6498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12 w 10000"/>
                <a:gd name="connsiteY107" fmla="*/ 1905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24 w 10000"/>
                <a:gd name="connsiteY116" fmla="*/ 2001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298 w 10000"/>
                <a:gd name="connsiteY17" fmla="*/ 6498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12 w 10000"/>
                <a:gd name="connsiteY107" fmla="*/ 1905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24 w 10000"/>
                <a:gd name="connsiteY116" fmla="*/ 2001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339 w 10000"/>
                <a:gd name="connsiteY17" fmla="*/ 6485 h 10000"/>
                <a:gd name="connsiteX18" fmla="*/ 4344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12 w 10000"/>
                <a:gd name="connsiteY107" fmla="*/ 1905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24 w 10000"/>
                <a:gd name="connsiteY116" fmla="*/ 2001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339 w 10000"/>
                <a:gd name="connsiteY17" fmla="*/ 6485 h 10000"/>
                <a:gd name="connsiteX18" fmla="*/ 4396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12 w 10000"/>
                <a:gd name="connsiteY107" fmla="*/ 1905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24 w 10000"/>
                <a:gd name="connsiteY116" fmla="*/ 2001 h 10000"/>
                <a:gd name="connsiteX117" fmla="*/ 110 w 10000"/>
                <a:gd name="connsiteY117" fmla="*/ 2341 h 10000"/>
                <a:gd name="connsiteX118" fmla="*/ 98 w 10000"/>
                <a:gd name="connsiteY118" fmla="*/ 2458 h 10000"/>
                <a:gd name="connsiteX119" fmla="*/ 118 w 10000"/>
                <a:gd name="connsiteY119" fmla="*/ 2483 h 10000"/>
                <a:gd name="connsiteX0" fmla="*/ 118 w 10000"/>
                <a:gd name="connsiteY0" fmla="*/ 2483 h 10000"/>
                <a:gd name="connsiteX1" fmla="*/ 87 w 10000"/>
                <a:gd name="connsiteY1" fmla="*/ 2541 h 10000"/>
                <a:gd name="connsiteX2" fmla="*/ 34 w 10000"/>
                <a:gd name="connsiteY2" fmla="*/ 2644 h 10000"/>
                <a:gd name="connsiteX3" fmla="*/ 12 w 10000"/>
                <a:gd name="connsiteY3" fmla="*/ 2996 h 10000"/>
                <a:gd name="connsiteX4" fmla="*/ 257 w 10000"/>
                <a:gd name="connsiteY4" fmla="*/ 3518 h 10000"/>
                <a:gd name="connsiteX5" fmla="*/ 296 w 10000"/>
                <a:gd name="connsiteY5" fmla="*/ 3552 h 10000"/>
                <a:gd name="connsiteX6" fmla="*/ 525 w 10000"/>
                <a:gd name="connsiteY6" fmla="*/ 4032 h 10000"/>
                <a:gd name="connsiteX7" fmla="*/ 595 w 10000"/>
                <a:gd name="connsiteY7" fmla="*/ 4142 h 10000"/>
                <a:gd name="connsiteX8" fmla="*/ 669 w 10000"/>
                <a:gd name="connsiteY8" fmla="*/ 4378 h 10000"/>
                <a:gd name="connsiteX9" fmla="*/ 980 w 10000"/>
                <a:gd name="connsiteY9" fmla="*/ 4931 h 10000"/>
                <a:gd name="connsiteX10" fmla="*/ 1290 w 10000"/>
                <a:gd name="connsiteY10" fmla="*/ 5521 h 10000"/>
                <a:gd name="connsiteX11" fmla="*/ 1559 w 10000"/>
                <a:gd name="connsiteY11" fmla="*/ 5624 h 10000"/>
                <a:gd name="connsiteX12" fmla="*/ 1858 w 10000"/>
                <a:gd name="connsiteY12" fmla="*/ 5791 h 10000"/>
                <a:gd name="connsiteX13" fmla="*/ 1993 w 10000"/>
                <a:gd name="connsiteY13" fmla="*/ 5919 h 10000"/>
                <a:gd name="connsiteX14" fmla="*/ 2104 w 10000"/>
                <a:gd name="connsiteY14" fmla="*/ 6056 h 10000"/>
                <a:gd name="connsiteX15" fmla="*/ 2946 w 10000"/>
                <a:gd name="connsiteY15" fmla="*/ 6213 h 10000"/>
                <a:gd name="connsiteX16" fmla="*/ 3510 w 10000"/>
                <a:gd name="connsiteY16" fmla="*/ 6322 h 10000"/>
                <a:gd name="connsiteX17" fmla="*/ 4339 w 10000"/>
                <a:gd name="connsiteY17" fmla="*/ 6485 h 10000"/>
                <a:gd name="connsiteX18" fmla="*/ 4396 w 10000"/>
                <a:gd name="connsiteY18" fmla="*/ 6743 h 10000"/>
                <a:gd name="connsiteX19" fmla="*/ 4378 w 10000"/>
                <a:gd name="connsiteY19" fmla="*/ 8844 h 10000"/>
                <a:gd name="connsiteX20" fmla="*/ 4384 w 10000"/>
                <a:gd name="connsiteY20" fmla="*/ 9473 h 10000"/>
                <a:gd name="connsiteX21" fmla="*/ 4393 w 10000"/>
                <a:gd name="connsiteY21" fmla="*/ 10000 h 10000"/>
                <a:gd name="connsiteX22" fmla="*/ 6823 w 10000"/>
                <a:gd name="connsiteY22" fmla="*/ 9641 h 10000"/>
                <a:gd name="connsiteX23" fmla="*/ 7341 w 10000"/>
                <a:gd name="connsiteY23" fmla="*/ 7621 h 10000"/>
                <a:gd name="connsiteX24" fmla="*/ 7934 w 10000"/>
                <a:gd name="connsiteY24" fmla="*/ 7118 h 10000"/>
                <a:gd name="connsiteX25" fmla="*/ 7706 w 10000"/>
                <a:gd name="connsiteY25" fmla="*/ 6759 h 10000"/>
                <a:gd name="connsiteX26" fmla="*/ 7462 w 10000"/>
                <a:gd name="connsiteY26" fmla="*/ 6665 h 10000"/>
                <a:gd name="connsiteX27" fmla="*/ 7462 w 10000"/>
                <a:gd name="connsiteY27" fmla="*/ 6445 h 10000"/>
                <a:gd name="connsiteX28" fmla="*/ 7934 w 10000"/>
                <a:gd name="connsiteY28" fmla="*/ 6621 h 10000"/>
                <a:gd name="connsiteX29" fmla="*/ 8617 w 10000"/>
                <a:gd name="connsiteY29" fmla="*/ 6130 h 10000"/>
                <a:gd name="connsiteX30" fmla="*/ 8801 w 10000"/>
                <a:gd name="connsiteY30" fmla="*/ 5230 h 10000"/>
                <a:gd name="connsiteX31" fmla="*/ 8197 w 10000"/>
                <a:gd name="connsiteY31" fmla="*/ 5054 h 10000"/>
                <a:gd name="connsiteX32" fmla="*/ 7837 w 10000"/>
                <a:gd name="connsiteY32" fmla="*/ 4827 h 10000"/>
                <a:gd name="connsiteX33" fmla="*/ 7951 w 10000"/>
                <a:gd name="connsiteY33" fmla="*/ 4606 h 10000"/>
                <a:gd name="connsiteX34" fmla="*/ 8316 w 10000"/>
                <a:gd name="connsiteY34" fmla="*/ 4947 h 10000"/>
                <a:gd name="connsiteX35" fmla="*/ 8801 w 10000"/>
                <a:gd name="connsiteY35" fmla="*/ 4903 h 10000"/>
                <a:gd name="connsiteX36" fmla="*/ 9016 w 10000"/>
                <a:gd name="connsiteY36" fmla="*/ 3959 h 10000"/>
                <a:gd name="connsiteX37" fmla="*/ 9209 w 10000"/>
                <a:gd name="connsiteY37" fmla="*/ 4054 h 10000"/>
                <a:gd name="connsiteX38" fmla="*/ 9269 w 10000"/>
                <a:gd name="connsiteY38" fmla="*/ 3827 h 10000"/>
                <a:gd name="connsiteX39" fmla="*/ 9511 w 10000"/>
                <a:gd name="connsiteY39" fmla="*/ 3600 h 10000"/>
                <a:gd name="connsiteX40" fmla="*/ 9511 w 10000"/>
                <a:gd name="connsiteY40" fmla="*/ 3870 h 10000"/>
                <a:gd name="connsiteX41" fmla="*/ 9664 w 10000"/>
                <a:gd name="connsiteY41" fmla="*/ 3870 h 10000"/>
                <a:gd name="connsiteX42" fmla="*/ 10000 w 10000"/>
                <a:gd name="connsiteY42" fmla="*/ 3198 h 10000"/>
                <a:gd name="connsiteX43" fmla="*/ 10000 w 10000"/>
                <a:gd name="connsiteY43" fmla="*/ 2738 h 10000"/>
                <a:gd name="connsiteX44" fmla="*/ 9691 w 10000"/>
                <a:gd name="connsiteY44" fmla="*/ 2392 h 10000"/>
                <a:gd name="connsiteX45" fmla="*/ 9511 w 10000"/>
                <a:gd name="connsiteY45" fmla="*/ 1315 h 10000"/>
                <a:gd name="connsiteX46" fmla="*/ 9112 w 10000"/>
                <a:gd name="connsiteY46" fmla="*/ 1088 h 10000"/>
                <a:gd name="connsiteX47" fmla="*/ 8485 w 10000"/>
                <a:gd name="connsiteY47" fmla="*/ 1315 h 10000"/>
                <a:gd name="connsiteX48" fmla="*/ 8617 w 10000"/>
                <a:gd name="connsiteY48" fmla="*/ 2662 h 10000"/>
                <a:gd name="connsiteX49" fmla="*/ 8513 w 10000"/>
                <a:gd name="connsiteY49" fmla="*/ 2933 h 10000"/>
                <a:gd name="connsiteX50" fmla="*/ 8513 w 10000"/>
                <a:gd name="connsiteY50" fmla="*/ 3241 h 10000"/>
                <a:gd name="connsiteX51" fmla="*/ 8343 w 10000"/>
                <a:gd name="connsiteY51" fmla="*/ 3335 h 10000"/>
                <a:gd name="connsiteX52" fmla="*/ 8089 w 10000"/>
                <a:gd name="connsiteY52" fmla="*/ 2814 h 10000"/>
                <a:gd name="connsiteX53" fmla="*/ 8112 w 10000"/>
                <a:gd name="connsiteY53" fmla="*/ 2259 h 10000"/>
                <a:gd name="connsiteX54" fmla="*/ 7618 w 10000"/>
                <a:gd name="connsiteY54" fmla="*/ 1662 h 10000"/>
                <a:gd name="connsiteX55" fmla="*/ 7596 w 10000"/>
                <a:gd name="connsiteY55" fmla="*/ 2122 h 10000"/>
                <a:gd name="connsiteX56" fmla="*/ 7341 w 10000"/>
                <a:gd name="connsiteY56" fmla="*/ 2033 h 10000"/>
                <a:gd name="connsiteX57" fmla="*/ 7224 w 10000"/>
                <a:gd name="connsiteY57" fmla="*/ 1586 h 10000"/>
                <a:gd name="connsiteX58" fmla="*/ 6991 w 10000"/>
                <a:gd name="connsiteY58" fmla="*/ 1478 h 10000"/>
                <a:gd name="connsiteX59" fmla="*/ 7052 w 10000"/>
                <a:gd name="connsiteY59" fmla="*/ 913 h 10000"/>
                <a:gd name="connsiteX60" fmla="*/ 6210 w 10000"/>
                <a:gd name="connsiteY60" fmla="*/ 0 h 10000"/>
                <a:gd name="connsiteX61" fmla="*/ 5728 w 10000"/>
                <a:gd name="connsiteY61" fmla="*/ 598 h 10000"/>
                <a:gd name="connsiteX62" fmla="*/ 5754 w 10000"/>
                <a:gd name="connsiteY62" fmla="*/ 944 h 10000"/>
                <a:gd name="connsiteX63" fmla="*/ 5728 w 10000"/>
                <a:gd name="connsiteY63" fmla="*/ 1586 h 10000"/>
                <a:gd name="connsiteX64" fmla="*/ 6279 w 10000"/>
                <a:gd name="connsiteY64" fmla="*/ 1989 h 10000"/>
                <a:gd name="connsiteX65" fmla="*/ 6256 w 10000"/>
                <a:gd name="connsiteY65" fmla="*/ 2216 h 10000"/>
                <a:gd name="connsiteX66" fmla="*/ 6437 w 10000"/>
                <a:gd name="connsiteY66" fmla="*/ 2480 h 10000"/>
                <a:gd name="connsiteX67" fmla="*/ 6401 w 10000"/>
                <a:gd name="connsiteY67" fmla="*/ 2814 h 10000"/>
                <a:gd name="connsiteX68" fmla="*/ 6121 w 10000"/>
                <a:gd name="connsiteY68" fmla="*/ 3335 h 10000"/>
                <a:gd name="connsiteX69" fmla="*/ 6245 w 10000"/>
                <a:gd name="connsiteY69" fmla="*/ 3959 h 10000"/>
                <a:gd name="connsiteX70" fmla="*/ 5861 w 10000"/>
                <a:gd name="connsiteY70" fmla="*/ 3739 h 10000"/>
                <a:gd name="connsiteX71" fmla="*/ 5848 w 10000"/>
                <a:gd name="connsiteY71" fmla="*/ 3241 h 10000"/>
                <a:gd name="connsiteX72" fmla="*/ 6018 w 10000"/>
                <a:gd name="connsiteY72" fmla="*/ 2738 h 10000"/>
                <a:gd name="connsiteX73" fmla="*/ 5896 w 10000"/>
                <a:gd name="connsiteY73" fmla="*/ 1989 h 10000"/>
                <a:gd name="connsiteX74" fmla="*/ 5621 w 10000"/>
                <a:gd name="connsiteY74" fmla="*/ 1901 h 10000"/>
                <a:gd name="connsiteX75" fmla="*/ 5535 w 10000"/>
                <a:gd name="connsiteY75" fmla="*/ 1586 h 10000"/>
                <a:gd name="connsiteX76" fmla="*/ 5222 w 10000"/>
                <a:gd name="connsiteY76" fmla="*/ 1750 h 10000"/>
                <a:gd name="connsiteX77" fmla="*/ 5090 w 10000"/>
                <a:gd name="connsiteY77" fmla="*/ 2707 h 10000"/>
                <a:gd name="connsiteX78" fmla="*/ 5428 w 10000"/>
                <a:gd name="connsiteY78" fmla="*/ 3109 h 10000"/>
                <a:gd name="connsiteX79" fmla="*/ 4907 w 10000"/>
                <a:gd name="connsiteY79" fmla="*/ 3437 h 10000"/>
                <a:gd name="connsiteX80" fmla="*/ 3768 w 10000"/>
                <a:gd name="connsiteY80" fmla="*/ 2882 h 10000"/>
                <a:gd name="connsiteX81" fmla="*/ 3540 w 10000"/>
                <a:gd name="connsiteY81" fmla="*/ 2435 h 10000"/>
                <a:gd name="connsiteX82" fmla="*/ 3151 w 10000"/>
                <a:gd name="connsiteY82" fmla="*/ 2619 h 10000"/>
                <a:gd name="connsiteX83" fmla="*/ 3489 w 10000"/>
                <a:gd name="connsiteY83" fmla="*/ 2882 h 10000"/>
                <a:gd name="connsiteX84" fmla="*/ 3168 w 10000"/>
                <a:gd name="connsiteY84" fmla="*/ 2933 h 10000"/>
                <a:gd name="connsiteX85" fmla="*/ 2860 w 10000"/>
                <a:gd name="connsiteY85" fmla="*/ 2662 h 10000"/>
                <a:gd name="connsiteX86" fmla="*/ 2615 w 10000"/>
                <a:gd name="connsiteY86" fmla="*/ 2738 h 10000"/>
                <a:gd name="connsiteX87" fmla="*/ 2973 w 10000"/>
                <a:gd name="connsiteY87" fmla="*/ 3335 h 10000"/>
                <a:gd name="connsiteX88" fmla="*/ 2959 w 10000"/>
                <a:gd name="connsiteY88" fmla="*/ 4054 h 10000"/>
                <a:gd name="connsiteX89" fmla="*/ 2718 w 10000"/>
                <a:gd name="connsiteY89" fmla="*/ 4096 h 10000"/>
                <a:gd name="connsiteX90" fmla="*/ 2755 w 10000"/>
                <a:gd name="connsiteY90" fmla="*/ 3468 h 10000"/>
                <a:gd name="connsiteX91" fmla="*/ 2170 w 10000"/>
                <a:gd name="connsiteY91" fmla="*/ 3020 h 10000"/>
                <a:gd name="connsiteX92" fmla="*/ 2043 w 10000"/>
                <a:gd name="connsiteY92" fmla="*/ 3153 h 10000"/>
                <a:gd name="connsiteX93" fmla="*/ 1742 w 10000"/>
                <a:gd name="connsiteY93" fmla="*/ 3066 h 10000"/>
                <a:gd name="connsiteX94" fmla="*/ 1060 w 10000"/>
                <a:gd name="connsiteY94" fmla="*/ 2977 h 10000"/>
                <a:gd name="connsiteX95" fmla="*/ 1002 w 10000"/>
                <a:gd name="connsiteY95" fmla="*/ 2865 h 10000"/>
                <a:gd name="connsiteX96" fmla="*/ 1380 w 10000"/>
                <a:gd name="connsiteY96" fmla="*/ 2662 h 10000"/>
                <a:gd name="connsiteX97" fmla="*/ 1207 w 10000"/>
                <a:gd name="connsiteY97" fmla="*/ 2076 h 10000"/>
                <a:gd name="connsiteX98" fmla="*/ 989 w 10000"/>
                <a:gd name="connsiteY98" fmla="*/ 1989 h 10000"/>
                <a:gd name="connsiteX99" fmla="*/ 350 w 10000"/>
                <a:gd name="connsiteY99" fmla="*/ 1608 h 10000"/>
                <a:gd name="connsiteX100" fmla="*/ 237 w 10000"/>
                <a:gd name="connsiteY100" fmla="*/ 1748 h 10000"/>
                <a:gd name="connsiteX101" fmla="*/ 269 w 10000"/>
                <a:gd name="connsiteY101" fmla="*/ 2194 h 10000"/>
                <a:gd name="connsiteX102" fmla="*/ 245 w 10000"/>
                <a:gd name="connsiteY102" fmla="*/ 2187 h 10000"/>
                <a:gd name="connsiteX103" fmla="*/ 161 w 10000"/>
                <a:gd name="connsiteY103" fmla="*/ 2381 h 10000"/>
                <a:gd name="connsiteX104" fmla="*/ 216 w 10000"/>
                <a:gd name="connsiteY104" fmla="*/ 2003 h 10000"/>
                <a:gd name="connsiteX105" fmla="*/ 190 w 10000"/>
                <a:gd name="connsiteY105" fmla="*/ 2177 h 10000"/>
                <a:gd name="connsiteX106" fmla="*/ 257 w 10000"/>
                <a:gd name="connsiteY106" fmla="*/ 2003 h 10000"/>
                <a:gd name="connsiteX107" fmla="*/ 212 w 10000"/>
                <a:gd name="connsiteY107" fmla="*/ 1905 h 10000"/>
                <a:gd name="connsiteX108" fmla="*/ 195 w 10000"/>
                <a:gd name="connsiteY108" fmla="*/ 2047 h 10000"/>
                <a:gd name="connsiteX109" fmla="*/ 203 w 10000"/>
                <a:gd name="connsiteY109" fmla="*/ 2129 h 10000"/>
                <a:gd name="connsiteX110" fmla="*/ 177 w 10000"/>
                <a:gd name="connsiteY110" fmla="*/ 2312 h 10000"/>
                <a:gd name="connsiteX111" fmla="*/ 226 w 10000"/>
                <a:gd name="connsiteY111" fmla="*/ 2095 h 10000"/>
                <a:gd name="connsiteX112" fmla="*/ 202 w 10000"/>
                <a:gd name="connsiteY112" fmla="*/ 2281 h 10000"/>
                <a:gd name="connsiteX113" fmla="*/ 171 w 10000"/>
                <a:gd name="connsiteY113" fmla="*/ 2086 h 10000"/>
                <a:gd name="connsiteX114" fmla="*/ 166 w 10000"/>
                <a:gd name="connsiteY114" fmla="*/ 2197 h 10000"/>
                <a:gd name="connsiteX115" fmla="*/ 188 w 10000"/>
                <a:gd name="connsiteY115" fmla="*/ 1954 h 10000"/>
                <a:gd name="connsiteX116" fmla="*/ 224 w 10000"/>
                <a:gd name="connsiteY116" fmla="*/ 2001 h 10000"/>
                <a:gd name="connsiteX117" fmla="*/ 110 w 10000"/>
                <a:gd name="connsiteY117" fmla="*/ 2341 h 10000"/>
                <a:gd name="connsiteX118" fmla="*/ 98 w 10000"/>
                <a:gd name="connsiteY118" fmla="*/ 2458 h 10000"/>
                <a:gd name="connsiteX119" fmla="*/ 118 w 10000"/>
                <a:gd name="connsiteY119" fmla="*/ 248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0000" h="10000">
                  <a:moveTo>
                    <a:pt x="118" y="2483"/>
                  </a:moveTo>
                  <a:cubicBezTo>
                    <a:pt x="122" y="2529"/>
                    <a:pt x="82" y="2493"/>
                    <a:pt x="87" y="2541"/>
                  </a:cubicBezTo>
                  <a:cubicBezTo>
                    <a:pt x="93" y="2566"/>
                    <a:pt x="30" y="2619"/>
                    <a:pt x="34" y="2644"/>
                  </a:cubicBezTo>
                  <a:cubicBezTo>
                    <a:pt x="87" y="2855"/>
                    <a:pt x="-37" y="2785"/>
                    <a:pt x="12" y="2996"/>
                  </a:cubicBezTo>
                  <a:cubicBezTo>
                    <a:pt x="47" y="3129"/>
                    <a:pt x="215" y="3423"/>
                    <a:pt x="257" y="3518"/>
                  </a:cubicBezTo>
                  <a:cubicBezTo>
                    <a:pt x="299" y="3613"/>
                    <a:pt x="243" y="3479"/>
                    <a:pt x="296" y="3552"/>
                  </a:cubicBezTo>
                  <a:cubicBezTo>
                    <a:pt x="349" y="3625"/>
                    <a:pt x="475" y="3934"/>
                    <a:pt x="525" y="4032"/>
                  </a:cubicBezTo>
                  <a:cubicBezTo>
                    <a:pt x="575" y="4130"/>
                    <a:pt x="580" y="4072"/>
                    <a:pt x="595" y="4142"/>
                  </a:cubicBezTo>
                  <a:cubicBezTo>
                    <a:pt x="681" y="4501"/>
                    <a:pt x="584" y="4020"/>
                    <a:pt x="669" y="4378"/>
                  </a:cubicBezTo>
                  <a:cubicBezTo>
                    <a:pt x="735" y="4492"/>
                    <a:pt x="844" y="4589"/>
                    <a:pt x="980" y="4931"/>
                  </a:cubicBezTo>
                  <a:cubicBezTo>
                    <a:pt x="1080" y="5098"/>
                    <a:pt x="1185" y="5291"/>
                    <a:pt x="1290" y="5521"/>
                  </a:cubicBezTo>
                  <a:cubicBezTo>
                    <a:pt x="1381" y="5647"/>
                    <a:pt x="1456" y="5587"/>
                    <a:pt x="1559" y="5624"/>
                  </a:cubicBezTo>
                  <a:cubicBezTo>
                    <a:pt x="1657" y="5658"/>
                    <a:pt x="1800" y="5745"/>
                    <a:pt x="1858" y="5791"/>
                  </a:cubicBezTo>
                  <a:cubicBezTo>
                    <a:pt x="1929" y="5838"/>
                    <a:pt x="1957" y="5847"/>
                    <a:pt x="1993" y="5919"/>
                  </a:cubicBezTo>
                  <a:cubicBezTo>
                    <a:pt x="2029" y="5991"/>
                    <a:pt x="2061" y="5983"/>
                    <a:pt x="2104" y="6056"/>
                  </a:cubicBezTo>
                  <a:cubicBezTo>
                    <a:pt x="2314" y="6091"/>
                    <a:pt x="2446" y="6074"/>
                    <a:pt x="2946" y="6213"/>
                  </a:cubicBezTo>
                  <a:cubicBezTo>
                    <a:pt x="3323" y="6242"/>
                    <a:pt x="3163" y="6254"/>
                    <a:pt x="3510" y="6322"/>
                  </a:cubicBezTo>
                  <a:cubicBezTo>
                    <a:pt x="3807" y="6352"/>
                    <a:pt x="4186" y="6406"/>
                    <a:pt x="4339" y="6485"/>
                  </a:cubicBezTo>
                  <a:cubicBezTo>
                    <a:pt x="4440" y="6654"/>
                    <a:pt x="4338" y="6356"/>
                    <a:pt x="4396" y="6743"/>
                  </a:cubicBezTo>
                  <a:cubicBezTo>
                    <a:pt x="4378" y="7640"/>
                    <a:pt x="4381" y="8316"/>
                    <a:pt x="4378" y="8844"/>
                  </a:cubicBezTo>
                  <a:cubicBezTo>
                    <a:pt x="4412" y="9074"/>
                    <a:pt x="4382" y="9217"/>
                    <a:pt x="4384" y="9473"/>
                  </a:cubicBezTo>
                  <a:cubicBezTo>
                    <a:pt x="4387" y="9636"/>
                    <a:pt x="4390" y="9837"/>
                    <a:pt x="4393" y="10000"/>
                  </a:cubicBezTo>
                  <a:lnTo>
                    <a:pt x="6823" y="9641"/>
                  </a:lnTo>
                  <a:cubicBezTo>
                    <a:pt x="6993" y="8968"/>
                    <a:pt x="7168" y="8295"/>
                    <a:pt x="7341" y="7621"/>
                  </a:cubicBezTo>
                  <a:lnTo>
                    <a:pt x="7934" y="7118"/>
                  </a:lnTo>
                  <a:cubicBezTo>
                    <a:pt x="7858" y="6998"/>
                    <a:pt x="7784" y="6877"/>
                    <a:pt x="7706" y="6759"/>
                  </a:cubicBezTo>
                  <a:lnTo>
                    <a:pt x="7462" y="6665"/>
                  </a:lnTo>
                  <a:lnTo>
                    <a:pt x="7462" y="6445"/>
                  </a:lnTo>
                  <a:lnTo>
                    <a:pt x="7934" y="6621"/>
                  </a:lnTo>
                  <a:lnTo>
                    <a:pt x="8617" y="6130"/>
                  </a:lnTo>
                  <a:cubicBezTo>
                    <a:pt x="8676" y="5829"/>
                    <a:pt x="8738" y="5530"/>
                    <a:pt x="8801" y="5230"/>
                  </a:cubicBezTo>
                  <a:lnTo>
                    <a:pt x="8197" y="5054"/>
                  </a:lnTo>
                  <a:lnTo>
                    <a:pt x="7837" y="4827"/>
                  </a:lnTo>
                  <a:cubicBezTo>
                    <a:pt x="7877" y="4754"/>
                    <a:pt x="7913" y="4680"/>
                    <a:pt x="7951" y="4606"/>
                  </a:cubicBezTo>
                  <a:lnTo>
                    <a:pt x="8316" y="4947"/>
                  </a:lnTo>
                  <a:lnTo>
                    <a:pt x="8801" y="4903"/>
                  </a:lnTo>
                  <a:cubicBezTo>
                    <a:pt x="8874" y="4589"/>
                    <a:pt x="8946" y="4274"/>
                    <a:pt x="9016" y="3959"/>
                  </a:cubicBezTo>
                  <a:lnTo>
                    <a:pt x="9209" y="4054"/>
                  </a:lnTo>
                  <a:cubicBezTo>
                    <a:pt x="9225" y="3978"/>
                    <a:pt x="9248" y="3903"/>
                    <a:pt x="9269" y="3827"/>
                  </a:cubicBezTo>
                  <a:cubicBezTo>
                    <a:pt x="9348" y="3751"/>
                    <a:pt x="9429" y="3676"/>
                    <a:pt x="9511" y="3600"/>
                  </a:cubicBezTo>
                  <a:lnTo>
                    <a:pt x="9511" y="3870"/>
                  </a:lnTo>
                  <a:lnTo>
                    <a:pt x="9664" y="3870"/>
                  </a:lnTo>
                  <a:cubicBezTo>
                    <a:pt x="9778" y="3646"/>
                    <a:pt x="9889" y="3421"/>
                    <a:pt x="10000" y="3198"/>
                  </a:cubicBezTo>
                  <a:lnTo>
                    <a:pt x="10000" y="2738"/>
                  </a:lnTo>
                  <a:lnTo>
                    <a:pt x="9691" y="2392"/>
                  </a:lnTo>
                  <a:cubicBezTo>
                    <a:pt x="9628" y="2033"/>
                    <a:pt x="9567" y="1674"/>
                    <a:pt x="9511" y="1315"/>
                  </a:cubicBezTo>
                  <a:lnTo>
                    <a:pt x="9112" y="1088"/>
                  </a:lnTo>
                  <a:lnTo>
                    <a:pt x="8485" y="1315"/>
                  </a:lnTo>
                  <a:cubicBezTo>
                    <a:pt x="8530" y="1764"/>
                    <a:pt x="8574" y="2214"/>
                    <a:pt x="8617" y="2662"/>
                  </a:cubicBezTo>
                  <a:cubicBezTo>
                    <a:pt x="8582" y="2752"/>
                    <a:pt x="8547" y="2843"/>
                    <a:pt x="8513" y="2933"/>
                  </a:cubicBezTo>
                  <a:lnTo>
                    <a:pt x="8513" y="3241"/>
                  </a:lnTo>
                  <a:lnTo>
                    <a:pt x="8343" y="3335"/>
                  </a:lnTo>
                  <a:cubicBezTo>
                    <a:pt x="8258" y="3161"/>
                    <a:pt x="8175" y="2988"/>
                    <a:pt x="8089" y="2814"/>
                  </a:cubicBezTo>
                  <a:cubicBezTo>
                    <a:pt x="8098" y="2629"/>
                    <a:pt x="8106" y="2443"/>
                    <a:pt x="8112" y="2259"/>
                  </a:cubicBezTo>
                  <a:lnTo>
                    <a:pt x="7618" y="1662"/>
                  </a:lnTo>
                  <a:cubicBezTo>
                    <a:pt x="7612" y="1815"/>
                    <a:pt x="7602" y="1969"/>
                    <a:pt x="7596" y="2122"/>
                  </a:cubicBezTo>
                  <a:lnTo>
                    <a:pt x="7341" y="2033"/>
                  </a:lnTo>
                  <a:cubicBezTo>
                    <a:pt x="7303" y="1884"/>
                    <a:pt x="7260" y="1736"/>
                    <a:pt x="7224" y="1586"/>
                  </a:cubicBezTo>
                  <a:lnTo>
                    <a:pt x="6991" y="1478"/>
                  </a:lnTo>
                  <a:cubicBezTo>
                    <a:pt x="7011" y="1291"/>
                    <a:pt x="7033" y="1100"/>
                    <a:pt x="7052" y="913"/>
                  </a:cubicBezTo>
                  <a:lnTo>
                    <a:pt x="6210" y="0"/>
                  </a:lnTo>
                  <a:lnTo>
                    <a:pt x="5728" y="598"/>
                  </a:lnTo>
                  <a:cubicBezTo>
                    <a:pt x="5739" y="713"/>
                    <a:pt x="5746" y="829"/>
                    <a:pt x="5754" y="944"/>
                  </a:cubicBezTo>
                  <a:cubicBezTo>
                    <a:pt x="5746" y="1158"/>
                    <a:pt x="5739" y="1373"/>
                    <a:pt x="5728" y="1586"/>
                  </a:cubicBezTo>
                  <a:lnTo>
                    <a:pt x="6279" y="1989"/>
                  </a:lnTo>
                  <a:cubicBezTo>
                    <a:pt x="6271" y="2065"/>
                    <a:pt x="6262" y="2140"/>
                    <a:pt x="6256" y="2216"/>
                  </a:cubicBezTo>
                  <a:cubicBezTo>
                    <a:pt x="6316" y="2303"/>
                    <a:pt x="6375" y="2392"/>
                    <a:pt x="6437" y="2480"/>
                  </a:cubicBezTo>
                  <a:cubicBezTo>
                    <a:pt x="6426" y="2591"/>
                    <a:pt x="6413" y="2703"/>
                    <a:pt x="6401" y="2814"/>
                  </a:cubicBezTo>
                  <a:cubicBezTo>
                    <a:pt x="6309" y="2988"/>
                    <a:pt x="6217" y="3162"/>
                    <a:pt x="6121" y="3335"/>
                  </a:cubicBezTo>
                  <a:cubicBezTo>
                    <a:pt x="6167" y="3544"/>
                    <a:pt x="6204" y="3751"/>
                    <a:pt x="6245" y="3959"/>
                  </a:cubicBezTo>
                  <a:lnTo>
                    <a:pt x="5861" y="3739"/>
                  </a:lnTo>
                  <a:cubicBezTo>
                    <a:pt x="5856" y="3572"/>
                    <a:pt x="5852" y="3406"/>
                    <a:pt x="5848" y="3241"/>
                  </a:cubicBezTo>
                  <a:cubicBezTo>
                    <a:pt x="5908" y="3074"/>
                    <a:pt x="5963" y="2905"/>
                    <a:pt x="6018" y="2738"/>
                  </a:cubicBezTo>
                  <a:cubicBezTo>
                    <a:pt x="5976" y="2488"/>
                    <a:pt x="5937" y="2239"/>
                    <a:pt x="5896" y="1989"/>
                  </a:cubicBezTo>
                  <a:lnTo>
                    <a:pt x="5621" y="1901"/>
                  </a:lnTo>
                  <a:cubicBezTo>
                    <a:pt x="5595" y="1796"/>
                    <a:pt x="5560" y="1690"/>
                    <a:pt x="5535" y="1586"/>
                  </a:cubicBezTo>
                  <a:lnTo>
                    <a:pt x="5222" y="1750"/>
                  </a:lnTo>
                  <a:cubicBezTo>
                    <a:pt x="5179" y="2068"/>
                    <a:pt x="5131" y="2388"/>
                    <a:pt x="5090" y="2707"/>
                  </a:cubicBezTo>
                  <a:lnTo>
                    <a:pt x="5428" y="3109"/>
                  </a:lnTo>
                  <a:lnTo>
                    <a:pt x="4907" y="3437"/>
                  </a:lnTo>
                  <a:lnTo>
                    <a:pt x="3768" y="2882"/>
                  </a:lnTo>
                  <a:cubicBezTo>
                    <a:pt x="3693" y="2734"/>
                    <a:pt x="3619" y="2584"/>
                    <a:pt x="3540" y="2435"/>
                  </a:cubicBezTo>
                  <a:lnTo>
                    <a:pt x="3151" y="2619"/>
                  </a:lnTo>
                  <a:lnTo>
                    <a:pt x="3489" y="2882"/>
                  </a:lnTo>
                  <a:lnTo>
                    <a:pt x="3168" y="2933"/>
                  </a:lnTo>
                  <a:lnTo>
                    <a:pt x="2860" y="2662"/>
                  </a:lnTo>
                  <a:lnTo>
                    <a:pt x="2615" y="2738"/>
                  </a:lnTo>
                  <a:lnTo>
                    <a:pt x="2973" y="3335"/>
                  </a:lnTo>
                  <a:cubicBezTo>
                    <a:pt x="2969" y="3574"/>
                    <a:pt x="2965" y="3815"/>
                    <a:pt x="2959" y="4054"/>
                  </a:cubicBezTo>
                  <a:lnTo>
                    <a:pt x="2718" y="4096"/>
                  </a:lnTo>
                  <a:cubicBezTo>
                    <a:pt x="2729" y="3888"/>
                    <a:pt x="2745" y="3678"/>
                    <a:pt x="2755" y="3468"/>
                  </a:cubicBezTo>
                  <a:lnTo>
                    <a:pt x="2170" y="3020"/>
                  </a:lnTo>
                  <a:cubicBezTo>
                    <a:pt x="2128" y="3064"/>
                    <a:pt x="2087" y="3109"/>
                    <a:pt x="2043" y="3153"/>
                  </a:cubicBezTo>
                  <a:lnTo>
                    <a:pt x="1742" y="3066"/>
                  </a:lnTo>
                  <a:lnTo>
                    <a:pt x="1060" y="2977"/>
                  </a:lnTo>
                  <a:cubicBezTo>
                    <a:pt x="1042" y="2922"/>
                    <a:pt x="1016" y="2919"/>
                    <a:pt x="1002" y="2865"/>
                  </a:cubicBezTo>
                  <a:lnTo>
                    <a:pt x="1380" y="2662"/>
                  </a:lnTo>
                  <a:cubicBezTo>
                    <a:pt x="1321" y="2468"/>
                    <a:pt x="1262" y="2272"/>
                    <a:pt x="1207" y="2076"/>
                  </a:cubicBezTo>
                  <a:lnTo>
                    <a:pt x="989" y="1989"/>
                  </a:lnTo>
                  <a:lnTo>
                    <a:pt x="350" y="1608"/>
                  </a:lnTo>
                  <a:cubicBezTo>
                    <a:pt x="321" y="1487"/>
                    <a:pt x="272" y="1869"/>
                    <a:pt x="237" y="1748"/>
                  </a:cubicBezTo>
                  <a:cubicBezTo>
                    <a:pt x="307" y="1962"/>
                    <a:pt x="199" y="1980"/>
                    <a:pt x="269" y="2194"/>
                  </a:cubicBezTo>
                  <a:cubicBezTo>
                    <a:pt x="251" y="2230"/>
                    <a:pt x="263" y="2151"/>
                    <a:pt x="245" y="2187"/>
                  </a:cubicBezTo>
                  <a:cubicBezTo>
                    <a:pt x="301" y="2002"/>
                    <a:pt x="106" y="2566"/>
                    <a:pt x="161" y="2381"/>
                  </a:cubicBezTo>
                  <a:cubicBezTo>
                    <a:pt x="197" y="2141"/>
                    <a:pt x="174" y="2242"/>
                    <a:pt x="216" y="2003"/>
                  </a:cubicBezTo>
                  <a:cubicBezTo>
                    <a:pt x="141" y="2136"/>
                    <a:pt x="266" y="2044"/>
                    <a:pt x="190" y="2177"/>
                  </a:cubicBezTo>
                  <a:cubicBezTo>
                    <a:pt x="202" y="2181"/>
                    <a:pt x="248" y="2053"/>
                    <a:pt x="257" y="2003"/>
                  </a:cubicBezTo>
                  <a:cubicBezTo>
                    <a:pt x="266" y="1953"/>
                    <a:pt x="227" y="1902"/>
                    <a:pt x="212" y="1905"/>
                  </a:cubicBezTo>
                  <a:cubicBezTo>
                    <a:pt x="203" y="1947"/>
                    <a:pt x="204" y="2004"/>
                    <a:pt x="195" y="2047"/>
                  </a:cubicBezTo>
                  <a:cubicBezTo>
                    <a:pt x="141" y="2173"/>
                    <a:pt x="250" y="2002"/>
                    <a:pt x="203" y="2129"/>
                  </a:cubicBezTo>
                  <a:cubicBezTo>
                    <a:pt x="137" y="2231"/>
                    <a:pt x="234" y="2167"/>
                    <a:pt x="177" y="2312"/>
                  </a:cubicBezTo>
                  <a:cubicBezTo>
                    <a:pt x="184" y="2244"/>
                    <a:pt x="221" y="2163"/>
                    <a:pt x="226" y="2095"/>
                  </a:cubicBezTo>
                  <a:cubicBezTo>
                    <a:pt x="214" y="2161"/>
                    <a:pt x="217" y="2215"/>
                    <a:pt x="202" y="2281"/>
                  </a:cubicBezTo>
                  <a:cubicBezTo>
                    <a:pt x="143" y="2404"/>
                    <a:pt x="236" y="1963"/>
                    <a:pt x="171" y="2086"/>
                  </a:cubicBezTo>
                  <a:cubicBezTo>
                    <a:pt x="164" y="2142"/>
                    <a:pt x="175" y="2141"/>
                    <a:pt x="166" y="2197"/>
                  </a:cubicBezTo>
                  <a:cubicBezTo>
                    <a:pt x="188" y="2013"/>
                    <a:pt x="164" y="2138"/>
                    <a:pt x="188" y="1954"/>
                  </a:cubicBezTo>
                  <a:cubicBezTo>
                    <a:pt x="269" y="2086"/>
                    <a:pt x="214" y="2136"/>
                    <a:pt x="224" y="2001"/>
                  </a:cubicBezTo>
                  <a:cubicBezTo>
                    <a:pt x="202" y="2798"/>
                    <a:pt x="189" y="2008"/>
                    <a:pt x="110" y="2341"/>
                  </a:cubicBezTo>
                  <a:cubicBezTo>
                    <a:pt x="238" y="2502"/>
                    <a:pt x="271" y="1959"/>
                    <a:pt x="98" y="2458"/>
                  </a:cubicBezTo>
                  <a:cubicBezTo>
                    <a:pt x="103" y="2524"/>
                    <a:pt x="115" y="2417"/>
                    <a:pt x="118" y="2483"/>
                  </a:cubicBezTo>
                  <a:close/>
                </a:path>
              </a:pathLst>
            </a:custGeom>
            <a:solidFill>
              <a:schemeClr val="tx2"/>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18" b="0" i="0" u="none" strike="noStrike" kern="1200" cap="none" spc="0" normalizeH="0" baseline="0" noProof="0">
                <a:ln>
                  <a:noFill/>
                </a:ln>
                <a:solidFill>
                  <a:srgbClr val="4C4C4E"/>
                </a:solidFill>
                <a:effectLst/>
                <a:uLnTx/>
                <a:uFillTx/>
                <a:latin typeface="Segoe UI"/>
                <a:ea typeface="+mn-ea"/>
                <a:cs typeface="+mn-cs"/>
              </a:endParaRPr>
            </a:p>
          </p:txBody>
        </p:sp>
        <p:sp>
          <p:nvSpPr>
            <p:cNvPr id="27" name="TextBox 282" hidden="1">
              <a:extLst>
                <a:ext uri="{FF2B5EF4-FFF2-40B4-BE49-F238E27FC236}">
                  <a16:creationId xmlns:a16="http://schemas.microsoft.com/office/drawing/2014/main" id="{FD512780-46D9-E621-3F45-295C47B7CD3E}"/>
                </a:ext>
              </a:extLst>
            </p:cNvPr>
            <p:cNvSpPr txBox="1">
              <a:spLocks noChangeArrowheads="1"/>
            </p:cNvSpPr>
            <p:nvPr/>
          </p:nvSpPr>
          <p:spPr bwMode="auto">
            <a:xfrm>
              <a:off x="3717498" y="2182517"/>
              <a:ext cx="785332" cy="26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Segoe UI"/>
                  <a:ea typeface="Verdana" panose="020B0604030504040204" pitchFamily="34" charset="0"/>
                  <a:cs typeface="Verdana" panose="020B0604030504040204" pitchFamily="34" charset="0"/>
                </a:rPr>
                <a:t>Nunavut</a:t>
              </a:r>
            </a:p>
          </p:txBody>
        </p:sp>
      </p:grpSp>
    </p:spTree>
    <p:custDataLst>
      <p:tags r:id="rId1"/>
    </p:custDataLst>
    <p:extLst>
      <p:ext uri="{BB962C8B-B14F-4D97-AF65-F5344CB8AC3E}">
        <p14:creationId xmlns:p14="http://schemas.microsoft.com/office/powerpoint/2010/main" val="20040262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books&#10;&#10;Description automatically generated with low confidence">
            <a:extLst>
              <a:ext uri="{FF2B5EF4-FFF2-40B4-BE49-F238E27FC236}">
                <a16:creationId xmlns:a16="http://schemas.microsoft.com/office/drawing/2014/main" id="{4D119502-D13D-463E-8CF4-E46ABADF960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1037" r="31037"/>
          <a:stretch/>
        </p:blipFill>
        <p:spPr/>
      </p:pic>
      <p:sp>
        <p:nvSpPr>
          <p:cNvPr id="6" name="Text Placeholder 5">
            <a:extLst>
              <a:ext uri="{FF2B5EF4-FFF2-40B4-BE49-F238E27FC236}">
                <a16:creationId xmlns:a16="http://schemas.microsoft.com/office/drawing/2014/main" id="{3D4E1023-3EF6-0618-708C-F271995EF1A1}"/>
              </a:ext>
            </a:extLst>
          </p:cNvPr>
          <p:cNvSpPr>
            <a:spLocks noGrp="1"/>
          </p:cNvSpPr>
          <p:nvPr>
            <p:ph type="body" sz="quarter" idx="12"/>
          </p:nvPr>
        </p:nvSpPr>
        <p:spPr>
          <a:solidFill>
            <a:schemeClr val="accent3"/>
          </a:solidFill>
        </p:spPr>
        <p:txBody>
          <a:bodyPr/>
          <a:lstStyle/>
          <a:p>
            <a:endParaRPr lang="en-US"/>
          </a:p>
        </p:txBody>
      </p:sp>
      <p:sp>
        <p:nvSpPr>
          <p:cNvPr id="2" name="Title 1">
            <a:extLst>
              <a:ext uri="{FF2B5EF4-FFF2-40B4-BE49-F238E27FC236}">
                <a16:creationId xmlns:a16="http://schemas.microsoft.com/office/drawing/2014/main" id="{F56E4289-C6F7-D481-6537-AC12A1A4C93F}"/>
              </a:ext>
            </a:extLst>
          </p:cNvPr>
          <p:cNvSpPr>
            <a:spLocks noGrp="1"/>
          </p:cNvSpPr>
          <p:nvPr>
            <p:ph type="title"/>
          </p:nvPr>
        </p:nvSpPr>
        <p:spPr/>
        <p:txBody>
          <a:bodyPr/>
          <a:lstStyle/>
          <a:p>
            <a:r>
              <a:rPr lang="en-US"/>
              <a:t>Gathering Good Information</a:t>
            </a:r>
          </a:p>
        </p:txBody>
      </p:sp>
    </p:spTree>
    <p:custDataLst>
      <p:tags r:id="rId1"/>
    </p:custDataLst>
    <p:extLst>
      <p:ext uri="{BB962C8B-B14F-4D97-AF65-F5344CB8AC3E}">
        <p14:creationId xmlns:p14="http://schemas.microsoft.com/office/powerpoint/2010/main" val="1310048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a:t>Review of General Interview Concepts</a:t>
            </a:r>
          </a:p>
        </p:txBody>
      </p:sp>
      <p:sp>
        <p:nvSpPr>
          <p:cNvPr id="20483" name="Content Placeholder 2"/>
          <p:cNvSpPr>
            <a:spLocks noGrp="1"/>
          </p:cNvSpPr>
          <p:nvPr>
            <p:ph sz="quarter" idx="4294967295"/>
          </p:nvPr>
        </p:nvSpPr>
        <p:spPr bwMode="auto">
          <a:xfrm>
            <a:off x="698398" y="1995717"/>
            <a:ext cx="10898187" cy="582612"/>
          </a:xfrm>
        </p:spPr>
        <p:txBody>
          <a:bodyPr wrap="square" numCol="1" anchor="ctr" anchorCtr="0" compatLnSpc="1">
            <a:prstTxWarp prst="textNoShape">
              <a:avLst/>
            </a:prstTxWarp>
            <a:normAutofit/>
          </a:bodyPr>
          <a:lstStyle/>
          <a:p>
            <a:pPr algn="ctr" eaLnBrk="1" hangingPunct="1">
              <a:spcBef>
                <a:spcPct val="0"/>
              </a:spcBef>
              <a:buFont typeface="Arial" panose="020B0604020202020204" pitchFamily="34" charset="0"/>
              <a:buNone/>
            </a:pPr>
            <a:r>
              <a:rPr lang="en-US" altLang="en-US" sz="2800" b="1"/>
              <a:t>Understand the Reporter’s Needs</a:t>
            </a:r>
          </a:p>
        </p:txBody>
      </p:sp>
      <p:grpSp>
        <p:nvGrpSpPr>
          <p:cNvPr id="8" name="Group 7">
            <a:extLst>
              <a:ext uri="{FF2B5EF4-FFF2-40B4-BE49-F238E27FC236}">
                <a16:creationId xmlns:a16="http://schemas.microsoft.com/office/drawing/2014/main" id="{BF141BE1-BA08-414C-993E-4D64A04BE98E}"/>
              </a:ext>
            </a:extLst>
          </p:cNvPr>
          <p:cNvGrpSpPr/>
          <p:nvPr/>
        </p:nvGrpSpPr>
        <p:grpSpPr>
          <a:xfrm>
            <a:off x="639662" y="2717331"/>
            <a:ext cx="10912676" cy="3623713"/>
            <a:chOff x="639662" y="2341974"/>
            <a:chExt cx="10912676" cy="3623713"/>
          </a:xfrm>
        </p:grpSpPr>
        <p:sp>
          <p:nvSpPr>
            <p:cNvPr id="4" name="Right Arrow 3"/>
            <p:cNvSpPr/>
            <p:nvPr/>
          </p:nvSpPr>
          <p:spPr>
            <a:xfrm>
              <a:off x="6096000" y="2824520"/>
              <a:ext cx="2393178" cy="11430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rot="10800000">
              <a:off x="3717281" y="2824520"/>
              <a:ext cx="2393178" cy="11430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8" name="TextBox 7"/>
            <p:cNvSpPr txBox="1">
              <a:spLocks noChangeArrowheads="1"/>
            </p:cNvSpPr>
            <p:nvPr/>
          </p:nvSpPr>
          <p:spPr bwMode="auto">
            <a:xfrm>
              <a:off x="639662" y="4580692"/>
              <a:ext cx="30776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latin typeface="+mn-lt"/>
                </a:rPr>
                <a:t>This is the hardest call I have made</a:t>
              </a:r>
              <a:br>
                <a:rPr lang="en-US" altLang="en-US" sz="2800">
                  <a:latin typeface="+mn-lt"/>
                </a:rPr>
              </a:br>
              <a:r>
                <a:rPr lang="en-US" altLang="en-US" sz="2800">
                  <a:latin typeface="+mn-lt"/>
                </a:rPr>
                <a:t>in my entire life.</a:t>
              </a:r>
            </a:p>
          </p:txBody>
        </p:sp>
        <p:sp>
          <p:nvSpPr>
            <p:cNvPr id="20489" name="TextBox 8"/>
            <p:cNvSpPr txBox="1">
              <a:spLocks noChangeArrowheads="1"/>
            </p:cNvSpPr>
            <p:nvPr/>
          </p:nvSpPr>
          <p:spPr bwMode="auto">
            <a:xfrm>
              <a:off x="8669631" y="4580692"/>
              <a:ext cx="2702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latin typeface="+mj-lt"/>
                </a:rPr>
                <a:t>Just the facts.</a:t>
              </a:r>
            </a:p>
          </p:txBody>
        </p:sp>
        <p:pic>
          <p:nvPicPr>
            <p:cNvPr id="3" name="Picture 2" descr="A picture containing silhouette&#10;&#10;Description automatically generated">
              <a:extLst>
                <a:ext uri="{FF2B5EF4-FFF2-40B4-BE49-F238E27FC236}">
                  <a16:creationId xmlns:a16="http://schemas.microsoft.com/office/drawing/2014/main" id="{0B3B5095-A1F0-45DC-AD81-3018580203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22" y="2357814"/>
              <a:ext cx="3063160" cy="2040015"/>
            </a:xfrm>
            <a:prstGeom prst="roundRect">
              <a:avLst/>
            </a:prstGeom>
          </p:spPr>
        </p:pic>
        <p:pic>
          <p:nvPicPr>
            <p:cNvPr id="7" name="Picture 6" descr="A picture containing indoor, wooden, piece, wood&#10;&#10;Description automatically generated">
              <a:extLst>
                <a:ext uri="{FF2B5EF4-FFF2-40B4-BE49-F238E27FC236}">
                  <a16:creationId xmlns:a16="http://schemas.microsoft.com/office/drawing/2014/main" id="{AA8CA9A7-88AD-467B-908D-AE6D579629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9178" y="2341974"/>
              <a:ext cx="3063160" cy="2042107"/>
            </a:xfrm>
            <a:prstGeom prst="roundRect">
              <a:avLst/>
            </a:prstGeom>
          </p:spPr>
        </p:pic>
      </p:grpSp>
    </p:spTree>
    <p:custDataLst>
      <p:tags r:id="rId1"/>
    </p:custDataLst>
    <p:extLst>
      <p:ext uri="{BB962C8B-B14F-4D97-AF65-F5344CB8AC3E}">
        <p14:creationId xmlns:p14="http://schemas.microsoft.com/office/powerpoint/2010/main" val="1240003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AU"/>
              <a:t>What A rigorous and balanced assessment asks</a:t>
            </a:r>
          </a:p>
        </p:txBody>
      </p:sp>
      <p:sp>
        <p:nvSpPr>
          <p:cNvPr id="13" name="Text Placeholder 12">
            <a:extLst>
              <a:ext uri="{FF2B5EF4-FFF2-40B4-BE49-F238E27FC236}">
                <a16:creationId xmlns:a16="http://schemas.microsoft.com/office/drawing/2014/main" id="{43B34339-EE9C-41C6-A731-8F8B5C2D81D1}"/>
              </a:ext>
            </a:extLst>
          </p:cNvPr>
          <p:cNvSpPr>
            <a:spLocks noGrp="1"/>
          </p:cNvSpPr>
          <p:nvPr>
            <p:ph type="body" sz="quarter" idx="4294967295"/>
          </p:nvPr>
        </p:nvSpPr>
        <p:spPr>
          <a:xfrm>
            <a:off x="8339737" y="4356100"/>
            <a:ext cx="3200400" cy="1476375"/>
          </a:xfrm>
        </p:spPr>
        <p:txBody>
          <a:bodyPr/>
          <a:lstStyle/>
          <a:p>
            <a:pPr marL="0" indent="0" algn="ctr">
              <a:buNone/>
            </a:pPr>
            <a:r>
              <a:rPr lang="en-US" b="1"/>
              <a:t>What needs to happen next?</a:t>
            </a:r>
          </a:p>
          <a:p>
            <a:pPr marL="0" indent="0" algn="ctr">
              <a:buNone/>
            </a:pPr>
            <a:endParaRPr lang="en-US" b="1"/>
          </a:p>
        </p:txBody>
      </p:sp>
      <p:sp>
        <p:nvSpPr>
          <p:cNvPr id="14" name="Text Placeholder 13">
            <a:extLst>
              <a:ext uri="{FF2B5EF4-FFF2-40B4-BE49-F238E27FC236}">
                <a16:creationId xmlns:a16="http://schemas.microsoft.com/office/drawing/2014/main" id="{C5C2F87E-78D3-43DB-B007-C2BFCA508A6E}"/>
              </a:ext>
            </a:extLst>
          </p:cNvPr>
          <p:cNvSpPr>
            <a:spLocks noGrp="1"/>
          </p:cNvSpPr>
          <p:nvPr>
            <p:ph type="body" sz="quarter" idx="4294967295"/>
          </p:nvPr>
        </p:nvSpPr>
        <p:spPr>
          <a:xfrm>
            <a:off x="639661" y="4356100"/>
            <a:ext cx="3200400" cy="1476375"/>
          </a:xfrm>
        </p:spPr>
        <p:txBody>
          <a:bodyPr/>
          <a:lstStyle/>
          <a:p>
            <a:pPr marL="0" indent="0" algn="ctr">
              <a:buNone/>
            </a:pPr>
            <a:r>
              <a:rPr lang="en-US" b="1"/>
              <a:t>What are we worried about?</a:t>
            </a:r>
          </a:p>
          <a:p>
            <a:pPr marL="0" indent="0" algn="ctr">
              <a:buNone/>
            </a:pPr>
            <a:endParaRPr lang="en-US" b="1"/>
          </a:p>
        </p:txBody>
      </p:sp>
      <p:sp>
        <p:nvSpPr>
          <p:cNvPr id="16" name="Text Placeholder 15">
            <a:extLst>
              <a:ext uri="{FF2B5EF4-FFF2-40B4-BE49-F238E27FC236}">
                <a16:creationId xmlns:a16="http://schemas.microsoft.com/office/drawing/2014/main" id="{5F9C8151-6195-4D58-A5A8-966DEA838611}"/>
              </a:ext>
            </a:extLst>
          </p:cNvPr>
          <p:cNvSpPr>
            <a:spLocks noGrp="1"/>
          </p:cNvSpPr>
          <p:nvPr>
            <p:ph type="body" sz="quarter" idx="4294967295"/>
          </p:nvPr>
        </p:nvSpPr>
        <p:spPr>
          <a:xfrm>
            <a:off x="4495800" y="4356100"/>
            <a:ext cx="3200400" cy="1476375"/>
          </a:xfrm>
        </p:spPr>
        <p:txBody>
          <a:bodyPr/>
          <a:lstStyle/>
          <a:p>
            <a:pPr marL="0" indent="0" algn="ctr">
              <a:buNone/>
            </a:pPr>
            <a:r>
              <a:rPr lang="en-US" b="1">
                <a:ea typeface="Calibri"/>
                <a:cs typeface="Calibri"/>
              </a:rPr>
              <a:t>What is working well?</a:t>
            </a:r>
            <a:endParaRPr lang="en-US" b="1"/>
          </a:p>
          <a:p>
            <a:pPr marL="0" indent="0" algn="ctr">
              <a:buNone/>
            </a:pPr>
            <a:endParaRPr lang="en-US" b="1"/>
          </a:p>
        </p:txBody>
      </p:sp>
      <p:sp>
        <p:nvSpPr>
          <p:cNvPr id="2" name="Rectangle 1">
            <a:extLst>
              <a:ext uri="{FF2B5EF4-FFF2-40B4-BE49-F238E27FC236}">
                <a16:creationId xmlns:a16="http://schemas.microsoft.com/office/drawing/2014/main" id="{21F96A32-FBC3-4E12-8267-132807F9A9DF}"/>
              </a:ext>
            </a:extLst>
          </p:cNvPr>
          <p:cNvSpPr/>
          <p:nvPr/>
        </p:nvSpPr>
        <p:spPr>
          <a:xfrm>
            <a:off x="5974813" y="3973649"/>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pic>
        <p:nvPicPr>
          <p:cNvPr id="24" name="Graphic 23">
            <a:extLst>
              <a:ext uri="{FF2B5EF4-FFF2-40B4-BE49-F238E27FC236}">
                <a16:creationId xmlns:a16="http://schemas.microsoft.com/office/drawing/2014/main" id="{6413815B-3269-4187-9D3E-F3E1F9BDDE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7613" y="2335421"/>
            <a:ext cx="1304497" cy="1544098"/>
          </a:xfrm>
          <a:prstGeom prst="rect">
            <a:avLst/>
          </a:prstGeom>
        </p:spPr>
      </p:pic>
      <p:pic>
        <p:nvPicPr>
          <p:cNvPr id="25" name="Graphic 24">
            <a:extLst>
              <a:ext uri="{FF2B5EF4-FFF2-40B4-BE49-F238E27FC236}">
                <a16:creationId xmlns:a16="http://schemas.microsoft.com/office/drawing/2014/main" id="{50FA2788-71FB-429E-B989-20DD8815175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5225726" y="2335421"/>
            <a:ext cx="1740548" cy="1544098"/>
          </a:xfrm>
          <a:prstGeom prst="rect">
            <a:avLst/>
          </a:prstGeom>
        </p:spPr>
      </p:pic>
      <p:pic>
        <p:nvPicPr>
          <p:cNvPr id="26" name="Graphic 25">
            <a:extLst>
              <a:ext uri="{FF2B5EF4-FFF2-40B4-BE49-F238E27FC236}">
                <a16:creationId xmlns:a16="http://schemas.microsoft.com/office/drawing/2014/main" id="{4C37C0F2-BC08-4905-95E3-3168C1B1DE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08261" y="2335421"/>
            <a:ext cx="1263353" cy="1544098"/>
          </a:xfrm>
          <a:prstGeom prst="rect">
            <a:avLst/>
          </a:prstGeom>
        </p:spPr>
      </p:pic>
    </p:spTree>
    <p:custDataLst>
      <p:tags r:id="rId1"/>
    </p:custDataLst>
    <p:extLst>
      <p:ext uri="{BB962C8B-B14F-4D97-AF65-F5344CB8AC3E}">
        <p14:creationId xmlns:p14="http://schemas.microsoft.com/office/powerpoint/2010/main" val="144793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3042DB3-6A7E-4FBE-8DAC-8B83EAD3DAE5}"/>
              </a:ext>
            </a:extLst>
          </p:cNvPr>
          <p:cNvSpPr>
            <a:spLocks noGrp="1"/>
          </p:cNvSpPr>
          <p:nvPr>
            <p:ph type="body" sz="quarter" idx="13"/>
          </p:nvPr>
        </p:nvSpPr>
        <p:spPr>
          <a:xfrm>
            <a:off x="639663" y="1855748"/>
            <a:ext cx="11015662" cy="660146"/>
          </a:xfrm>
        </p:spPr>
        <p:txBody>
          <a:bodyPr/>
          <a:lstStyle/>
          <a:p>
            <a:r>
              <a:rPr lang="en-US">
                <a:solidFill>
                  <a:schemeClr val="accent6"/>
                </a:solidFill>
              </a:rPr>
              <a:t>Barriers to Information Gathering</a:t>
            </a:r>
          </a:p>
        </p:txBody>
      </p:sp>
      <p:sp>
        <p:nvSpPr>
          <p:cNvPr id="5" name="Text Placeholder 4">
            <a:extLst>
              <a:ext uri="{FF2B5EF4-FFF2-40B4-BE49-F238E27FC236}">
                <a16:creationId xmlns:a16="http://schemas.microsoft.com/office/drawing/2014/main" id="{0EB90582-E0ED-1926-193E-44362695D601}"/>
              </a:ext>
            </a:extLst>
          </p:cNvPr>
          <p:cNvSpPr>
            <a:spLocks noGrp="1"/>
          </p:cNvSpPr>
          <p:nvPr>
            <p:ph type="body" sz="quarter" idx="11"/>
          </p:nvPr>
        </p:nvSpPr>
        <p:spPr>
          <a:xfrm>
            <a:off x="639663" y="2515894"/>
            <a:ext cx="10964792" cy="3006246"/>
          </a:xfrm>
        </p:spPr>
        <p:txBody>
          <a:bodyPr/>
          <a:lstStyle/>
          <a:p>
            <a:r>
              <a:rPr lang="en-US"/>
              <a:t>Caller:</a:t>
            </a:r>
          </a:p>
          <a:p>
            <a:pPr marL="457200" indent="-457200">
              <a:buFont typeface="Arial" panose="020B0604020202020204" pitchFamily="34" charset="0"/>
              <a:buChar char="•"/>
            </a:pPr>
            <a:r>
              <a:rPr lang="en-US"/>
              <a:t>Has incomplete knowledge of facts;</a:t>
            </a:r>
          </a:p>
          <a:p>
            <a:pPr marL="457200" indent="-457200">
              <a:buFont typeface="Arial" panose="020B0604020202020204" pitchFamily="34" charset="0"/>
              <a:buChar char="•"/>
            </a:pPr>
            <a:r>
              <a:rPr lang="en-US"/>
              <a:t>Does not know what information is important;</a:t>
            </a:r>
          </a:p>
          <a:p>
            <a:pPr marL="457200" indent="-457200">
              <a:buFont typeface="Arial" panose="020B0604020202020204" pitchFamily="34" charset="0"/>
              <a:buChar char="•"/>
            </a:pPr>
            <a:r>
              <a:rPr lang="en-US"/>
              <a:t>Does not know specifics of the law;</a:t>
            </a:r>
          </a:p>
          <a:p>
            <a:pPr marL="457200" indent="-457200">
              <a:buFont typeface="Arial" panose="020B0604020202020204" pitchFamily="34" charset="0"/>
              <a:buChar char="•"/>
            </a:pPr>
            <a:r>
              <a:rPr lang="en-US"/>
              <a:t>Has an emotional response to reporting; or</a:t>
            </a:r>
          </a:p>
          <a:p>
            <a:pPr marL="457200" indent="-457200">
              <a:buFont typeface="Arial" panose="020B0604020202020204" pitchFamily="34" charset="0"/>
              <a:buChar char="•"/>
            </a:pPr>
            <a:r>
              <a:rPr lang="en-US"/>
              <a:t>Has unknown or conflicting motivation.</a:t>
            </a:r>
          </a:p>
          <a:p>
            <a:endParaRPr lang="en-US"/>
          </a:p>
        </p:txBody>
      </p:sp>
      <p:sp>
        <p:nvSpPr>
          <p:cNvPr id="4" name="Title 3">
            <a:extLst>
              <a:ext uri="{FF2B5EF4-FFF2-40B4-BE49-F238E27FC236}">
                <a16:creationId xmlns:a16="http://schemas.microsoft.com/office/drawing/2014/main" id="{BBC02561-890C-B110-0A2A-C7A6905D6FC2}"/>
              </a:ext>
            </a:extLst>
          </p:cNvPr>
          <p:cNvSpPr>
            <a:spLocks noGrp="1"/>
          </p:cNvSpPr>
          <p:nvPr>
            <p:ph type="title"/>
          </p:nvPr>
        </p:nvSpPr>
        <p:spPr/>
        <p:txBody>
          <a:bodyPr/>
          <a:lstStyle/>
          <a:p>
            <a:r>
              <a:rPr lang="en-US" altLang="en-US" sz="4400"/>
              <a:t>General Interview Concepts, Continued</a:t>
            </a:r>
            <a:endParaRPr lang="en-US"/>
          </a:p>
        </p:txBody>
      </p:sp>
    </p:spTree>
    <p:custDataLst>
      <p:tags r:id="rId1"/>
    </p:custDataLst>
    <p:extLst>
      <p:ext uri="{BB962C8B-B14F-4D97-AF65-F5344CB8AC3E}">
        <p14:creationId xmlns:p14="http://schemas.microsoft.com/office/powerpoint/2010/main" val="3815378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1013-9C51-6F0E-08D8-00B1DA6B2302}"/>
              </a:ext>
            </a:extLst>
          </p:cNvPr>
          <p:cNvSpPr>
            <a:spLocks noGrp="1"/>
          </p:cNvSpPr>
          <p:nvPr>
            <p:ph type="title"/>
          </p:nvPr>
        </p:nvSpPr>
        <p:spPr/>
        <p:txBody>
          <a:bodyPr/>
          <a:lstStyle/>
          <a:p>
            <a:r>
              <a:rPr lang="en-US"/>
              <a:t>Ladder of Inference</a:t>
            </a:r>
          </a:p>
        </p:txBody>
      </p:sp>
      <p:sp>
        <p:nvSpPr>
          <p:cNvPr id="5" name="TextBox 4">
            <a:extLst>
              <a:ext uri="{FF2B5EF4-FFF2-40B4-BE49-F238E27FC236}">
                <a16:creationId xmlns:a16="http://schemas.microsoft.com/office/drawing/2014/main" id="{41B881C9-F711-4247-8581-1B7C4A6FAFB7}"/>
              </a:ext>
            </a:extLst>
          </p:cNvPr>
          <p:cNvSpPr txBox="1"/>
          <p:nvPr/>
        </p:nvSpPr>
        <p:spPr>
          <a:xfrm>
            <a:off x="525993" y="2714171"/>
            <a:ext cx="2985113" cy="923330"/>
          </a:xfrm>
          <a:prstGeom prst="rect">
            <a:avLst/>
          </a:prstGeom>
          <a:noFill/>
        </p:spPr>
        <p:txBody>
          <a:bodyPr wrap="none" rtlCol="0">
            <a:spAutoFit/>
          </a:bodyPr>
          <a:lstStyle/>
          <a:p>
            <a:r>
              <a:rPr lang="en-US"/>
              <a:t>Open-ended questions will </a:t>
            </a:r>
          </a:p>
          <a:p>
            <a:r>
              <a:rPr lang="en-US"/>
              <a:t>often start with answers </a:t>
            </a:r>
          </a:p>
          <a:p>
            <a:r>
              <a:rPr lang="en-US"/>
              <a:t>about conclusion.</a:t>
            </a:r>
          </a:p>
        </p:txBody>
      </p:sp>
      <p:sp>
        <p:nvSpPr>
          <p:cNvPr id="6" name="TextBox 5">
            <a:extLst>
              <a:ext uri="{FF2B5EF4-FFF2-40B4-BE49-F238E27FC236}">
                <a16:creationId xmlns:a16="http://schemas.microsoft.com/office/drawing/2014/main" id="{A2A957AB-91EF-D656-725B-915F43048BF0}"/>
              </a:ext>
            </a:extLst>
          </p:cNvPr>
          <p:cNvSpPr txBox="1"/>
          <p:nvPr/>
        </p:nvSpPr>
        <p:spPr>
          <a:xfrm>
            <a:off x="525993" y="3965485"/>
            <a:ext cx="3232167" cy="1477328"/>
          </a:xfrm>
          <a:prstGeom prst="rect">
            <a:avLst/>
          </a:prstGeom>
          <a:noFill/>
        </p:spPr>
        <p:txBody>
          <a:bodyPr wrap="none" rtlCol="0">
            <a:spAutoFit/>
          </a:bodyPr>
          <a:lstStyle/>
          <a:p>
            <a:r>
              <a:rPr lang="en-US"/>
              <a:t>Follow-up questions </a:t>
            </a:r>
          </a:p>
          <a:p>
            <a:r>
              <a:rPr lang="en-US"/>
              <a:t>about details will move</a:t>
            </a:r>
          </a:p>
          <a:p>
            <a:r>
              <a:rPr lang="en-US"/>
              <a:t>the conversation down the </a:t>
            </a:r>
          </a:p>
          <a:p>
            <a:r>
              <a:rPr lang="en-US"/>
              <a:t>ladder and help narrow down</a:t>
            </a:r>
          </a:p>
          <a:p>
            <a:r>
              <a:rPr lang="en-US"/>
              <a:t>to specific items.</a:t>
            </a:r>
          </a:p>
        </p:txBody>
      </p:sp>
      <p:sp>
        <p:nvSpPr>
          <p:cNvPr id="7" name="TextBox 6">
            <a:extLst>
              <a:ext uri="{FF2B5EF4-FFF2-40B4-BE49-F238E27FC236}">
                <a16:creationId xmlns:a16="http://schemas.microsoft.com/office/drawing/2014/main" id="{4F213E83-E370-170A-DBBF-58774CB2630D}"/>
              </a:ext>
            </a:extLst>
          </p:cNvPr>
          <p:cNvSpPr txBox="1"/>
          <p:nvPr/>
        </p:nvSpPr>
        <p:spPr>
          <a:xfrm>
            <a:off x="525993" y="5496032"/>
            <a:ext cx="3180038" cy="1200329"/>
          </a:xfrm>
          <a:prstGeom prst="rect">
            <a:avLst/>
          </a:prstGeom>
          <a:noFill/>
        </p:spPr>
        <p:txBody>
          <a:bodyPr wrap="none" rtlCol="0">
            <a:spAutoFit/>
          </a:bodyPr>
          <a:lstStyle/>
          <a:p>
            <a:r>
              <a:rPr lang="en-US"/>
              <a:t>Asking “what’s working well?”</a:t>
            </a:r>
          </a:p>
          <a:p>
            <a:r>
              <a:rPr lang="en-US"/>
              <a:t>will draw attention to </a:t>
            </a:r>
          </a:p>
          <a:p>
            <a:r>
              <a:rPr lang="en-US"/>
              <a:t>other information about </a:t>
            </a:r>
          </a:p>
          <a:p>
            <a:r>
              <a:rPr lang="en-US"/>
              <a:t>the family.</a:t>
            </a:r>
          </a:p>
        </p:txBody>
      </p:sp>
      <p:sp>
        <p:nvSpPr>
          <p:cNvPr id="9" name="Rectangle 8">
            <a:extLst>
              <a:ext uri="{FF2B5EF4-FFF2-40B4-BE49-F238E27FC236}">
                <a16:creationId xmlns:a16="http://schemas.microsoft.com/office/drawing/2014/main" id="{53990CF2-271D-B0E0-685E-465A770A379C}"/>
              </a:ext>
            </a:extLst>
          </p:cNvPr>
          <p:cNvSpPr/>
          <p:nvPr/>
        </p:nvSpPr>
        <p:spPr>
          <a:xfrm>
            <a:off x="4429125" y="1645290"/>
            <a:ext cx="114300" cy="4847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D9DC10-3258-0837-B069-7A89DD0CED34}"/>
              </a:ext>
            </a:extLst>
          </p:cNvPr>
          <p:cNvSpPr/>
          <p:nvPr/>
        </p:nvSpPr>
        <p:spPr>
          <a:xfrm>
            <a:off x="5981700" y="1645290"/>
            <a:ext cx="114300" cy="48475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43CD53-1892-CE58-A5E3-0016CB34ABD1}"/>
              </a:ext>
            </a:extLst>
          </p:cNvPr>
          <p:cNvSpPr/>
          <p:nvPr/>
        </p:nvSpPr>
        <p:spPr>
          <a:xfrm rot="16200000">
            <a:off x="5251496" y="1677942"/>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90C574-53B7-36CD-5DA1-CA9EC3A27D13}"/>
              </a:ext>
            </a:extLst>
          </p:cNvPr>
          <p:cNvSpPr/>
          <p:nvPr/>
        </p:nvSpPr>
        <p:spPr>
          <a:xfrm rot="16200000">
            <a:off x="5203870" y="2691876"/>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04EFB5-3C38-A647-3887-4BB42EF449CA}"/>
              </a:ext>
            </a:extLst>
          </p:cNvPr>
          <p:cNvSpPr/>
          <p:nvPr/>
        </p:nvSpPr>
        <p:spPr>
          <a:xfrm rot="16200000">
            <a:off x="5203871" y="3705810"/>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EE9F67-D721-96E5-543D-5795ECCFDEAB}"/>
              </a:ext>
            </a:extLst>
          </p:cNvPr>
          <p:cNvSpPr/>
          <p:nvPr/>
        </p:nvSpPr>
        <p:spPr>
          <a:xfrm rot="16200000">
            <a:off x="5203871" y="4719744"/>
            <a:ext cx="136434" cy="15525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AB1C6D5D-3A3B-887D-418A-28B4A4044B1B}"/>
              </a:ext>
            </a:extLst>
          </p:cNvPr>
          <p:cNvSpPr/>
          <p:nvPr/>
        </p:nvSpPr>
        <p:spPr>
          <a:xfrm>
            <a:off x="6261793" y="183509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D5EDA9A-3102-1E1D-E063-3E8D5ADEB31D}"/>
              </a:ext>
            </a:extLst>
          </p:cNvPr>
          <p:cNvSpPr txBox="1"/>
          <p:nvPr/>
        </p:nvSpPr>
        <p:spPr>
          <a:xfrm>
            <a:off x="7329489" y="1661707"/>
            <a:ext cx="4325834" cy="400110"/>
          </a:xfrm>
          <a:prstGeom prst="rect">
            <a:avLst/>
          </a:prstGeom>
          <a:noFill/>
        </p:spPr>
        <p:txBody>
          <a:bodyPr wrap="square" rtlCol="0">
            <a:spAutoFit/>
          </a:bodyPr>
          <a:lstStyle/>
          <a:p>
            <a:r>
              <a:rPr lang="en-US" sz="2000"/>
              <a:t>I act based on those conclusions.</a:t>
            </a:r>
          </a:p>
        </p:txBody>
      </p:sp>
      <p:sp>
        <p:nvSpPr>
          <p:cNvPr id="19" name="Arrow: Left 18">
            <a:extLst>
              <a:ext uri="{FF2B5EF4-FFF2-40B4-BE49-F238E27FC236}">
                <a16:creationId xmlns:a16="http://schemas.microsoft.com/office/drawing/2014/main" id="{6B999119-6ED5-9777-B4F4-122B8B09B378}"/>
              </a:ext>
            </a:extLst>
          </p:cNvPr>
          <p:cNvSpPr/>
          <p:nvPr/>
        </p:nvSpPr>
        <p:spPr>
          <a:xfrm>
            <a:off x="6261793" y="281188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85DCD8-E58C-DE09-8AD7-69C77BB2D8F1}"/>
              </a:ext>
            </a:extLst>
          </p:cNvPr>
          <p:cNvSpPr txBox="1"/>
          <p:nvPr/>
        </p:nvSpPr>
        <p:spPr>
          <a:xfrm>
            <a:off x="7340173" y="2640806"/>
            <a:ext cx="4325834" cy="707886"/>
          </a:xfrm>
          <a:prstGeom prst="rect">
            <a:avLst/>
          </a:prstGeom>
          <a:noFill/>
        </p:spPr>
        <p:txBody>
          <a:bodyPr wrap="square" rtlCol="0">
            <a:spAutoFit/>
          </a:bodyPr>
          <a:lstStyle/>
          <a:p>
            <a:r>
              <a:rPr lang="en-US" sz="2000"/>
              <a:t>I draw conclusions about the situation.</a:t>
            </a:r>
          </a:p>
        </p:txBody>
      </p:sp>
      <p:sp>
        <p:nvSpPr>
          <p:cNvPr id="21" name="Arrow: Left 20">
            <a:extLst>
              <a:ext uri="{FF2B5EF4-FFF2-40B4-BE49-F238E27FC236}">
                <a16:creationId xmlns:a16="http://schemas.microsoft.com/office/drawing/2014/main" id="{FDB85DD6-FF79-9BA5-74F2-8DFA7930F713}"/>
              </a:ext>
            </a:extLst>
          </p:cNvPr>
          <p:cNvSpPr/>
          <p:nvPr/>
        </p:nvSpPr>
        <p:spPr>
          <a:xfrm>
            <a:off x="6261793" y="378867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3D4EAE8-F5FA-CA3B-E5FA-3A35B8931E56}"/>
              </a:ext>
            </a:extLst>
          </p:cNvPr>
          <p:cNvSpPr txBox="1"/>
          <p:nvPr/>
        </p:nvSpPr>
        <p:spPr>
          <a:xfrm>
            <a:off x="7329489" y="3619905"/>
            <a:ext cx="4325834" cy="707886"/>
          </a:xfrm>
          <a:prstGeom prst="rect">
            <a:avLst/>
          </a:prstGeom>
          <a:noFill/>
        </p:spPr>
        <p:txBody>
          <a:bodyPr wrap="square" rtlCol="0">
            <a:spAutoFit/>
          </a:bodyPr>
          <a:lstStyle/>
          <a:p>
            <a:r>
              <a:rPr lang="en-US" sz="2000"/>
              <a:t>I view the data through my unique assumptions.</a:t>
            </a:r>
          </a:p>
        </p:txBody>
      </p:sp>
      <p:sp>
        <p:nvSpPr>
          <p:cNvPr id="23" name="Arrow: Left 22">
            <a:extLst>
              <a:ext uri="{FF2B5EF4-FFF2-40B4-BE49-F238E27FC236}">
                <a16:creationId xmlns:a16="http://schemas.microsoft.com/office/drawing/2014/main" id="{54F27BE8-9774-4BB6-AA08-F88F72691D79}"/>
              </a:ext>
            </a:extLst>
          </p:cNvPr>
          <p:cNvSpPr/>
          <p:nvPr/>
        </p:nvSpPr>
        <p:spPr>
          <a:xfrm>
            <a:off x="6261793" y="4765465"/>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DED4C37-5ACD-3746-F09E-DDC40B6B9677}"/>
              </a:ext>
            </a:extLst>
          </p:cNvPr>
          <p:cNvSpPr txBox="1"/>
          <p:nvPr/>
        </p:nvSpPr>
        <p:spPr>
          <a:xfrm>
            <a:off x="7329489" y="4745965"/>
            <a:ext cx="4325834" cy="707886"/>
          </a:xfrm>
          <a:prstGeom prst="rect">
            <a:avLst/>
          </a:prstGeom>
          <a:noFill/>
        </p:spPr>
        <p:txBody>
          <a:bodyPr wrap="square" lIns="91440" tIns="45720" rIns="91440" bIns="45720" rtlCol="0" anchor="t">
            <a:spAutoFit/>
          </a:bodyPr>
          <a:lstStyle/>
          <a:p>
            <a:r>
              <a:rPr lang="en-US" sz="2000"/>
              <a:t>I select out particular data to consider. </a:t>
            </a:r>
          </a:p>
        </p:txBody>
      </p:sp>
      <p:sp>
        <p:nvSpPr>
          <p:cNvPr id="25" name="Arrow: Left 24">
            <a:extLst>
              <a:ext uri="{FF2B5EF4-FFF2-40B4-BE49-F238E27FC236}">
                <a16:creationId xmlns:a16="http://schemas.microsoft.com/office/drawing/2014/main" id="{2CC6BC18-25EB-B5E6-AA9C-685F735EFEC5}"/>
              </a:ext>
            </a:extLst>
          </p:cNvPr>
          <p:cNvSpPr/>
          <p:nvPr/>
        </p:nvSpPr>
        <p:spPr>
          <a:xfrm>
            <a:off x="6261793" y="5742253"/>
            <a:ext cx="839096" cy="361111"/>
          </a:xfrm>
          <a:prstGeom prst="lef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CDDE1AE-6834-5FAC-3571-61002E006971}"/>
              </a:ext>
            </a:extLst>
          </p:cNvPr>
          <p:cNvSpPr txBox="1"/>
          <p:nvPr/>
        </p:nvSpPr>
        <p:spPr>
          <a:xfrm>
            <a:off x="7329489" y="5564249"/>
            <a:ext cx="4325834" cy="707886"/>
          </a:xfrm>
          <a:prstGeom prst="rect">
            <a:avLst/>
          </a:prstGeom>
          <a:noFill/>
        </p:spPr>
        <p:txBody>
          <a:bodyPr wrap="square" rtlCol="0">
            <a:spAutoFit/>
          </a:bodyPr>
          <a:lstStyle/>
          <a:p>
            <a:r>
              <a:rPr lang="en-US" sz="2000"/>
              <a:t>All observable data in a particular situation.</a:t>
            </a:r>
          </a:p>
        </p:txBody>
      </p:sp>
      <p:grpSp>
        <p:nvGrpSpPr>
          <p:cNvPr id="3" name="Group 2">
            <a:extLst>
              <a:ext uri="{FF2B5EF4-FFF2-40B4-BE49-F238E27FC236}">
                <a16:creationId xmlns:a16="http://schemas.microsoft.com/office/drawing/2014/main" id="{ACAAD2C0-35D9-5F92-582D-0130BC129C2A}"/>
              </a:ext>
            </a:extLst>
          </p:cNvPr>
          <p:cNvGrpSpPr/>
          <p:nvPr/>
        </p:nvGrpSpPr>
        <p:grpSpPr>
          <a:xfrm>
            <a:off x="4079529" y="4567929"/>
            <a:ext cx="2182264" cy="835897"/>
            <a:chOff x="2457450" y="2171700"/>
            <a:chExt cx="5062538" cy="3371850"/>
          </a:xfrm>
        </p:grpSpPr>
        <p:sp>
          <p:nvSpPr>
            <p:cNvPr id="4" name="Oval 3">
              <a:extLst>
                <a:ext uri="{FF2B5EF4-FFF2-40B4-BE49-F238E27FC236}">
                  <a16:creationId xmlns:a16="http://schemas.microsoft.com/office/drawing/2014/main" id="{141C5492-411F-313B-8806-FB6D0072E313}"/>
                </a:ext>
              </a:extLst>
            </p:cNvPr>
            <p:cNvSpPr>
              <a:spLocks noChangeArrowheads="1"/>
            </p:cNvSpPr>
            <p:nvPr/>
          </p:nvSpPr>
          <p:spPr bwMode="auto">
            <a:xfrm>
              <a:off x="2457450" y="2171700"/>
              <a:ext cx="5062538" cy="3371850"/>
            </a:xfrm>
            <a:prstGeom prst="ellipse">
              <a:avLst/>
            </a:prstGeom>
            <a:solidFill>
              <a:schemeClr val="accent1"/>
            </a:solidFill>
            <a:ln w="9525">
              <a:no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1350" kern="0">
                <a:latin typeface="+mn-lt"/>
                <a:ea typeface="ヒラギノ角ゴ ProN W3" charset="-128"/>
              </a:endParaRPr>
            </a:p>
          </p:txBody>
        </p:sp>
        <p:sp>
          <p:nvSpPr>
            <p:cNvPr id="15" name="Oval 14">
              <a:extLst>
                <a:ext uri="{FF2B5EF4-FFF2-40B4-BE49-F238E27FC236}">
                  <a16:creationId xmlns:a16="http://schemas.microsoft.com/office/drawing/2014/main" id="{5CDCE9AB-0628-7C74-049F-9965651E8CD8}"/>
                </a:ext>
              </a:extLst>
            </p:cNvPr>
            <p:cNvSpPr>
              <a:spLocks noChangeArrowheads="1"/>
            </p:cNvSpPr>
            <p:nvPr/>
          </p:nvSpPr>
          <p:spPr bwMode="auto">
            <a:xfrm>
              <a:off x="2857500" y="3028950"/>
              <a:ext cx="3609975" cy="2343150"/>
            </a:xfrm>
            <a:prstGeom prst="ellipse">
              <a:avLst/>
            </a:prstGeom>
            <a:solidFill>
              <a:schemeClr val="accent6"/>
            </a:solidFill>
            <a:ln w="9525">
              <a:noFill/>
              <a:round/>
              <a:headEnd/>
              <a:tailEnd/>
            </a:ln>
          </p:spPr>
          <p:txBody>
            <a:bodyPr wrap="none" lIns="68576" tIns="34289" rIns="68576" bIns="34289" anchor="ctr"/>
            <a:lstStyle/>
            <a:p>
              <a:pPr>
                <a:defRPr/>
              </a:pPr>
              <a:endParaRPr lang="en-US" sz="1350" kern="0">
                <a:solidFill>
                  <a:sysClr val="windowText" lastClr="000000"/>
                </a:solidFill>
                <a:ea typeface="ヒラギノ角ゴ ProN W3" pitchFamily="-84" charset="-128"/>
                <a:cs typeface="Calibri"/>
              </a:endParaRPr>
            </a:p>
          </p:txBody>
        </p:sp>
        <p:sp>
          <p:nvSpPr>
            <p:cNvPr id="27" name="Oval 26">
              <a:extLst>
                <a:ext uri="{FF2B5EF4-FFF2-40B4-BE49-F238E27FC236}">
                  <a16:creationId xmlns:a16="http://schemas.microsoft.com/office/drawing/2014/main" id="{C7BAEF50-B5C7-3ECD-6F4F-F8798894385D}"/>
                </a:ext>
              </a:extLst>
            </p:cNvPr>
            <p:cNvSpPr>
              <a:spLocks noChangeArrowheads="1"/>
            </p:cNvSpPr>
            <p:nvPr/>
          </p:nvSpPr>
          <p:spPr bwMode="auto">
            <a:xfrm>
              <a:off x="3028951" y="3699273"/>
              <a:ext cx="2072770" cy="1444228"/>
            </a:xfrm>
            <a:prstGeom prst="ellipse">
              <a:avLst/>
            </a:prstGeom>
            <a:solidFill>
              <a:schemeClr val="tx2"/>
            </a:solidFill>
            <a:ln w="9525">
              <a:solidFill>
                <a:schemeClr val="tx2"/>
              </a:solid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800" kern="0">
                <a:latin typeface="+mn-lt"/>
                <a:ea typeface="ヒラギノ角ゴ ProN W3" charset="-128"/>
              </a:endParaRPr>
            </a:p>
          </p:txBody>
        </p:sp>
      </p:grpSp>
      <p:pic>
        <p:nvPicPr>
          <p:cNvPr id="29" name="Picture 28" descr="Text&#10;&#10;Description automatically generated">
            <a:extLst>
              <a:ext uri="{FF2B5EF4-FFF2-40B4-BE49-F238E27FC236}">
                <a16:creationId xmlns:a16="http://schemas.microsoft.com/office/drawing/2014/main" id="{339C1888-DC55-104A-E54E-B5228467CFFC}"/>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4538385" y="3566036"/>
            <a:ext cx="1456267" cy="819150"/>
          </a:xfrm>
          <a:prstGeom prst="rect">
            <a:avLst/>
          </a:prstGeom>
        </p:spPr>
      </p:pic>
      <p:grpSp>
        <p:nvGrpSpPr>
          <p:cNvPr id="42" name="Group 41">
            <a:extLst>
              <a:ext uri="{FF2B5EF4-FFF2-40B4-BE49-F238E27FC236}">
                <a16:creationId xmlns:a16="http://schemas.microsoft.com/office/drawing/2014/main" id="{F0A66ED3-F320-FCE6-92B6-3FF3948CCD84}"/>
              </a:ext>
            </a:extLst>
          </p:cNvPr>
          <p:cNvGrpSpPr/>
          <p:nvPr/>
        </p:nvGrpSpPr>
        <p:grpSpPr>
          <a:xfrm>
            <a:off x="4179985" y="2534633"/>
            <a:ext cx="2110275" cy="854512"/>
            <a:chOff x="639662" y="2037985"/>
            <a:chExt cx="10898213" cy="3568214"/>
          </a:xfrm>
        </p:grpSpPr>
        <p:grpSp>
          <p:nvGrpSpPr>
            <p:cNvPr id="43" name="Group 42">
              <a:extLst>
                <a:ext uri="{FF2B5EF4-FFF2-40B4-BE49-F238E27FC236}">
                  <a16:creationId xmlns:a16="http://schemas.microsoft.com/office/drawing/2014/main" id="{30F629C2-2D9B-6BC8-59AE-7554CB32C656}"/>
                </a:ext>
              </a:extLst>
            </p:cNvPr>
            <p:cNvGrpSpPr/>
            <p:nvPr/>
          </p:nvGrpSpPr>
          <p:grpSpPr>
            <a:xfrm>
              <a:off x="639662" y="2037985"/>
              <a:ext cx="10898213" cy="3568214"/>
              <a:chOff x="999140" y="2471454"/>
              <a:chExt cx="10193720" cy="3337553"/>
            </a:xfrm>
          </p:grpSpPr>
          <p:pic>
            <p:nvPicPr>
              <p:cNvPr id="45" name="Picture 44">
                <a:extLst>
                  <a:ext uri="{FF2B5EF4-FFF2-40B4-BE49-F238E27FC236}">
                    <a16:creationId xmlns:a16="http://schemas.microsoft.com/office/drawing/2014/main" id="{DBDEB9AB-4B08-1697-A52F-AD4FC482CF47}"/>
                  </a:ext>
                </a:extLst>
              </p:cNvPr>
              <p:cNvPicPr>
                <a:picLocks noChangeAspect="1"/>
              </p:cNvPicPr>
              <p:nvPr/>
            </p:nvPicPr>
            <p:blipFill>
              <a:blip r:embed="rId5">
                <a:biLevel thresh="25000"/>
              </a:blip>
              <a:stretch>
                <a:fillRect/>
              </a:stretch>
            </p:blipFill>
            <p:spPr>
              <a:xfrm>
                <a:off x="8580553" y="3088622"/>
                <a:ext cx="1308614" cy="1162233"/>
              </a:xfrm>
              <a:prstGeom prst="rect">
                <a:avLst/>
              </a:prstGeom>
            </p:spPr>
          </p:pic>
          <p:grpSp>
            <p:nvGrpSpPr>
              <p:cNvPr id="46" name="Group 45">
                <a:extLst>
                  <a:ext uri="{FF2B5EF4-FFF2-40B4-BE49-F238E27FC236}">
                    <a16:creationId xmlns:a16="http://schemas.microsoft.com/office/drawing/2014/main" id="{51FD0319-B7C1-FB8E-B4EC-31A34B556B42}"/>
                  </a:ext>
                </a:extLst>
              </p:cNvPr>
              <p:cNvGrpSpPr/>
              <p:nvPr/>
            </p:nvGrpSpPr>
            <p:grpSpPr>
              <a:xfrm>
                <a:off x="999140" y="2471454"/>
                <a:ext cx="10193720" cy="3337553"/>
                <a:chOff x="342223" y="1817511"/>
                <a:chExt cx="11824542" cy="4085269"/>
              </a:xfrm>
            </p:grpSpPr>
            <p:grpSp>
              <p:nvGrpSpPr>
                <p:cNvPr id="49" name="Group 48">
                  <a:extLst>
                    <a:ext uri="{FF2B5EF4-FFF2-40B4-BE49-F238E27FC236}">
                      <a16:creationId xmlns:a16="http://schemas.microsoft.com/office/drawing/2014/main" id="{9C473864-8FBE-9688-275C-7A06F3CA80B9}"/>
                    </a:ext>
                  </a:extLst>
                </p:cNvPr>
                <p:cNvGrpSpPr/>
                <p:nvPr/>
              </p:nvGrpSpPr>
              <p:grpSpPr>
                <a:xfrm>
                  <a:off x="342223" y="1817511"/>
                  <a:ext cx="11824542" cy="4085269"/>
                  <a:chOff x="339664" y="1366885"/>
                  <a:chExt cx="12296067" cy="4771448"/>
                </a:xfrm>
              </p:grpSpPr>
              <p:sp>
                <p:nvSpPr>
                  <p:cNvPr id="52" name="Rectangle 51">
                    <a:extLst>
                      <a:ext uri="{FF2B5EF4-FFF2-40B4-BE49-F238E27FC236}">
                        <a16:creationId xmlns:a16="http://schemas.microsoft.com/office/drawing/2014/main" id="{09F2A509-6618-4799-802B-F1D0EDF14F63}"/>
                      </a:ext>
                    </a:extLst>
                  </p:cNvPr>
                  <p:cNvSpPr/>
                  <p:nvPr/>
                </p:nvSpPr>
                <p:spPr>
                  <a:xfrm>
                    <a:off x="734501" y="1366885"/>
                    <a:ext cx="10648201" cy="4771448"/>
                  </a:xfrm>
                  <a:prstGeom prst="rect">
                    <a:avLst/>
                  </a:prstGeom>
                  <a:ln>
                    <a:noFill/>
                  </a:ln>
                </p:spPr>
                <p:txBody>
                  <a:bodyPr/>
                  <a:lstStyle/>
                  <a:p>
                    <a:endParaRPr lang="en-US"/>
                  </a:p>
                </p:txBody>
              </p:sp>
              <p:sp>
                <p:nvSpPr>
                  <p:cNvPr id="53" name="Rectangle: Rounded Corners 52">
                    <a:extLst>
                      <a:ext uri="{FF2B5EF4-FFF2-40B4-BE49-F238E27FC236}">
                        <a16:creationId xmlns:a16="http://schemas.microsoft.com/office/drawing/2014/main" id="{628C5F75-5EB2-2B1F-1940-1D21DEF87766}"/>
                      </a:ext>
                    </a:extLst>
                  </p:cNvPr>
                  <p:cNvSpPr/>
                  <p:nvPr/>
                </p:nvSpPr>
                <p:spPr>
                  <a:xfrm>
                    <a:off x="339664" y="1366885"/>
                    <a:ext cx="3478344" cy="4771448"/>
                  </a:xfrm>
                  <a:prstGeom prst="roundRect">
                    <a:avLst/>
                  </a:prstGeom>
                  <a:noFill/>
                  <a:ln w="762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914400" rIns="0" bIns="365760" numCol="1" spcCol="1270" anchor="b" anchorCtr="0">
                    <a:noAutofit/>
                  </a:bodyPr>
                  <a:lstStyle/>
                  <a:p>
                    <a:pPr algn="ctr" defTabSz="1297122">
                      <a:spcBef>
                        <a:spcPct val="0"/>
                      </a:spcBef>
                    </a:pPr>
                    <a:r>
                      <a:rPr lang="en-US" sz="800" b="1">
                        <a:solidFill>
                          <a:schemeClr val="tx1"/>
                        </a:solidFill>
                      </a:rPr>
                      <a:t>C</a:t>
                    </a:r>
                    <a:r>
                      <a:rPr lang="en-US" sz="800">
                        <a:solidFill>
                          <a:schemeClr val="tx1"/>
                        </a:solidFill>
                      </a:rPr>
                      <a:t>aregiver</a:t>
                    </a:r>
                  </a:p>
                </p:txBody>
              </p:sp>
              <p:sp>
                <p:nvSpPr>
                  <p:cNvPr id="54" name="Rectangle: Rounded Corners 53">
                    <a:extLst>
                      <a:ext uri="{FF2B5EF4-FFF2-40B4-BE49-F238E27FC236}">
                        <a16:creationId xmlns:a16="http://schemas.microsoft.com/office/drawing/2014/main" id="{4B253FA6-2EFE-5BC0-4CE7-1CE20EDA2629}"/>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914400" rIns="0" bIns="365760" numCol="1" spcCol="1270" anchor="b" anchorCtr="0">
                    <a:noAutofit/>
                  </a:bodyPr>
                  <a:lstStyle/>
                  <a:p>
                    <a:pPr algn="ctr" defTabSz="1297122">
                      <a:spcBef>
                        <a:spcPct val="0"/>
                      </a:spcBef>
                    </a:pPr>
                    <a:r>
                      <a:rPr lang="en-US" sz="800" b="1">
                        <a:solidFill>
                          <a:schemeClr val="tx1"/>
                        </a:solidFill>
                      </a:rPr>
                      <a:t>B</a:t>
                    </a:r>
                    <a:r>
                      <a:rPr lang="en-US" sz="800">
                        <a:solidFill>
                          <a:schemeClr val="tx1"/>
                        </a:solidFill>
                      </a:rPr>
                      <a:t>ehavior</a:t>
                    </a:r>
                  </a:p>
                </p:txBody>
              </p:sp>
              <p:sp>
                <p:nvSpPr>
                  <p:cNvPr id="55" name="Rectangle: Rounded Corners 54">
                    <a:extLst>
                      <a:ext uri="{FF2B5EF4-FFF2-40B4-BE49-F238E27FC236}">
                        <a16:creationId xmlns:a16="http://schemas.microsoft.com/office/drawing/2014/main" id="{F6632D0C-946F-2C77-3C25-F956D7CE53F5}"/>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731520" rIns="0" bIns="182880" numCol="1" spcCol="1270" anchor="b" anchorCtr="0">
                    <a:noAutofit/>
                  </a:bodyPr>
                  <a:lstStyle/>
                  <a:p>
                    <a:pPr algn="ctr" defTabSz="1297122">
                      <a:spcBef>
                        <a:spcPct val="0"/>
                      </a:spcBef>
                    </a:pPr>
                    <a:r>
                      <a:rPr lang="en-US" sz="800" b="1">
                        <a:solidFill>
                          <a:schemeClr val="tx1"/>
                        </a:solidFill>
                      </a:rPr>
                      <a:t>I</a:t>
                    </a:r>
                    <a:r>
                      <a:rPr lang="en-US" sz="800">
                        <a:solidFill>
                          <a:schemeClr val="tx1"/>
                        </a:solidFill>
                      </a:rPr>
                      <a:t>mpact</a:t>
                    </a:r>
                  </a:p>
                </p:txBody>
              </p:sp>
            </p:grpSp>
            <p:pic>
              <p:nvPicPr>
                <p:cNvPr id="50" name="Graphic 49">
                  <a:extLst>
                    <a:ext uri="{FF2B5EF4-FFF2-40B4-BE49-F238E27FC236}">
                      <a16:creationId xmlns:a16="http://schemas.microsoft.com/office/drawing/2014/main" id="{67C20BF1-BAD9-D4CB-176E-CF6C830596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140" y="2266067"/>
                  <a:ext cx="1559139" cy="1635817"/>
                </a:xfrm>
                <a:prstGeom prst="rect">
                  <a:avLst/>
                </a:prstGeom>
              </p:spPr>
            </p:pic>
            <p:pic>
              <p:nvPicPr>
                <p:cNvPr id="51" name="Graphic 50">
                  <a:extLst>
                    <a:ext uri="{FF2B5EF4-FFF2-40B4-BE49-F238E27FC236}">
                      <a16:creationId xmlns:a16="http://schemas.microsoft.com/office/drawing/2014/main" id="{278C4DD4-42D3-BBF5-3A20-880B5652D5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0571" y="2266067"/>
                  <a:ext cx="952502" cy="1635817"/>
                </a:xfrm>
                <a:prstGeom prst="rect">
                  <a:avLst/>
                </a:prstGeom>
              </p:spPr>
            </p:pic>
          </p:grpSp>
          <p:sp>
            <p:nvSpPr>
              <p:cNvPr id="47" name="Plus Sign 46">
                <a:extLst>
                  <a:ext uri="{FF2B5EF4-FFF2-40B4-BE49-F238E27FC236}">
                    <a16:creationId xmlns:a16="http://schemas.microsoft.com/office/drawing/2014/main" id="{B5703ED0-D751-2A1B-3E7B-B76951006FD9}"/>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lus Sign 47">
                <a:extLst>
                  <a:ext uri="{FF2B5EF4-FFF2-40B4-BE49-F238E27FC236}">
                    <a16:creationId xmlns:a16="http://schemas.microsoft.com/office/drawing/2014/main" id="{4E6AF280-A601-0C0D-0E74-7BBD03CF8F10}"/>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Graphic 43">
              <a:extLst>
                <a:ext uri="{FF2B5EF4-FFF2-40B4-BE49-F238E27FC236}">
                  <a16:creationId xmlns:a16="http://schemas.microsoft.com/office/drawing/2014/main" id="{9D697EF4-A2FF-369C-C2B5-6B1C5E5CD4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33468" y="2429769"/>
              <a:ext cx="1530836" cy="1428779"/>
            </a:xfrm>
            <a:prstGeom prst="rect">
              <a:avLst/>
            </a:prstGeom>
          </p:spPr>
        </p:pic>
      </p:grpSp>
      <p:pic>
        <p:nvPicPr>
          <p:cNvPr id="67" name="Picture 66">
            <a:extLst>
              <a:ext uri="{FF2B5EF4-FFF2-40B4-BE49-F238E27FC236}">
                <a16:creationId xmlns:a16="http://schemas.microsoft.com/office/drawing/2014/main" id="{F3F73F6C-A9E4-D89F-2EC5-032D59B23132}"/>
              </a:ext>
            </a:extLst>
          </p:cNvPr>
          <p:cNvPicPr>
            <a:picLocks noChangeAspect="1"/>
          </p:cNvPicPr>
          <p:nvPr/>
        </p:nvPicPr>
        <p:blipFill>
          <a:blip r:embed="rId12"/>
          <a:stretch>
            <a:fillRect/>
          </a:stretch>
        </p:blipFill>
        <p:spPr>
          <a:xfrm>
            <a:off x="4306387" y="1474527"/>
            <a:ext cx="1868408" cy="853302"/>
          </a:xfrm>
          <a:prstGeom prst="rect">
            <a:avLst/>
          </a:prstGeom>
        </p:spPr>
      </p:pic>
    </p:spTree>
    <p:custDataLst>
      <p:tags r:id="rId1"/>
    </p:custDataLst>
    <p:extLst>
      <p:ext uri="{BB962C8B-B14F-4D97-AF65-F5344CB8AC3E}">
        <p14:creationId xmlns:p14="http://schemas.microsoft.com/office/powerpoint/2010/main" val="3134161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1"/>
              <a:t>Basic Interview Ladder</a:t>
            </a:r>
          </a:p>
        </p:txBody>
      </p:sp>
      <p:grpSp>
        <p:nvGrpSpPr>
          <p:cNvPr id="26" name="Group 25">
            <a:extLst>
              <a:ext uri="{FF2B5EF4-FFF2-40B4-BE49-F238E27FC236}">
                <a16:creationId xmlns:a16="http://schemas.microsoft.com/office/drawing/2014/main" id="{D9F5B317-7E8B-46C3-5CA3-B52B143811F6}"/>
              </a:ext>
            </a:extLst>
          </p:cNvPr>
          <p:cNvGrpSpPr/>
          <p:nvPr/>
        </p:nvGrpSpPr>
        <p:grpSpPr>
          <a:xfrm>
            <a:off x="639662" y="1671031"/>
            <a:ext cx="3200400" cy="4443277"/>
            <a:chOff x="973016" y="1645289"/>
            <a:chExt cx="3200400" cy="4443277"/>
          </a:xfrm>
        </p:grpSpPr>
        <p:sp>
          <p:nvSpPr>
            <p:cNvPr id="11" name="Text Placeholder 22">
              <a:extLst>
                <a:ext uri="{FF2B5EF4-FFF2-40B4-BE49-F238E27FC236}">
                  <a16:creationId xmlns:a16="http://schemas.microsoft.com/office/drawing/2014/main" id="{1B36E01B-F0FA-499D-8A40-CFC5DF4C7A36}"/>
                </a:ext>
              </a:extLst>
            </p:cNvPr>
            <p:cNvSpPr txBox="1">
              <a:spLocks/>
            </p:cNvSpPr>
            <p:nvPr/>
          </p:nvSpPr>
          <p:spPr>
            <a:xfrm>
              <a:off x="973016" y="1645289"/>
              <a:ext cx="3200400" cy="4443277"/>
            </a:xfrm>
            <a:prstGeom prst="rect">
              <a:avLst/>
            </a:prstGeom>
          </p:spPr>
          <p:txBody>
            <a:bodyPr/>
            <a:lstStyle>
              <a:lvl1pPr marL="325829" indent="-325829" algn="l" defTabSz="913965"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3600" b="1"/>
                <a:t>Open-ended question</a:t>
              </a:r>
            </a:p>
            <a:p>
              <a:pPr marL="0" indent="0" algn="ctr">
                <a:buNone/>
              </a:pPr>
              <a:endParaRPr lang="en-US" sz="3600"/>
            </a:p>
            <a:p>
              <a:pPr marL="0" indent="0" algn="ctr">
                <a:buNone/>
              </a:pPr>
              <a:endParaRPr lang="en-US" sz="3600"/>
            </a:p>
            <a:p>
              <a:pPr marL="0" indent="0" algn="ctr">
                <a:buNone/>
              </a:pPr>
              <a:endParaRPr lang="en-US" sz="2000"/>
            </a:p>
            <a:p>
              <a:pPr marL="0" indent="0" algn="ctr">
                <a:buNone/>
              </a:pPr>
              <a:r>
                <a:rPr lang="en-US"/>
                <a:t>Which main category?</a:t>
              </a:r>
            </a:p>
            <a:p>
              <a:pPr marL="0" indent="0" algn="ctr">
                <a:buNone/>
              </a:pPr>
              <a:endParaRPr lang="en-US" sz="3600"/>
            </a:p>
          </p:txBody>
        </p:sp>
        <p:grpSp>
          <p:nvGrpSpPr>
            <p:cNvPr id="12" name="Graphic 45">
              <a:extLst>
                <a:ext uri="{FF2B5EF4-FFF2-40B4-BE49-F238E27FC236}">
                  <a16:creationId xmlns:a16="http://schemas.microsoft.com/office/drawing/2014/main" id="{9D2970BE-4D18-4F64-AAC4-99BB7D618848}"/>
                </a:ext>
              </a:extLst>
            </p:cNvPr>
            <p:cNvGrpSpPr/>
            <p:nvPr/>
          </p:nvGrpSpPr>
          <p:grpSpPr>
            <a:xfrm>
              <a:off x="1878005" y="3148791"/>
              <a:ext cx="1390421" cy="981163"/>
              <a:chOff x="3708103" y="5184105"/>
              <a:chExt cx="688483" cy="555321"/>
            </a:xfrm>
            <a:solidFill>
              <a:schemeClr val="accent1"/>
            </a:solidFill>
          </p:grpSpPr>
          <p:sp>
            <p:nvSpPr>
              <p:cNvPr id="13" name="Freeform: Shape 12">
                <a:extLst>
                  <a:ext uri="{FF2B5EF4-FFF2-40B4-BE49-F238E27FC236}">
                    <a16:creationId xmlns:a16="http://schemas.microsoft.com/office/drawing/2014/main" id="{3906BD8F-903D-446D-A51A-7495E109BA2E}"/>
                  </a:ext>
                </a:extLst>
              </p:cNvPr>
              <p:cNvSpPr/>
              <p:nvPr/>
            </p:nvSpPr>
            <p:spPr>
              <a:xfrm>
                <a:off x="3708103" y="5269509"/>
                <a:ext cx="688483" cy="469917"/>
              </a:xfrm>
              <a:custGeom>
                <a:avLst/>
                <a:gdLst>
                  <a:gd name="connsiteX0" fmla="*/ 653294 w 688483"/>
                  <a:gd name="connsiteY0" fmla="*/ 0 h 469917"/>
                  <a:gd name="connsiteX1" fmla="*/ 653294 w 688483"/>
                  <a:gd name="connsiteY1" fmla="*/ 457787 h 469917"/>
                  <a:gd name="connsiteX2" fmla="*/ 486747 w 688483"/>
                  <a:gd name="connsiteY2" fmla="*/ 411342 h 469917"/>
                  <a:gd name="connsiteX3" fmla="*/ 344897 w 688483"/>
                  <a:gd name="connsiteY3" fmla="*/ 431012 h 469917"/>
                  <a:gd name="connsiteX4" fmla="*/ 203048 w 688483"/>
                  <a:gd name="connsiteY4" fmla="*/ 411342 h 469917"/>
                  <a:gd name="connsiteX5" fmla="*/ 36501 w 688483"/>
                  <a:gd name="connsiteY5" fmla="*/ 457787 h 469917"/>
                  <a:gd name="connsiteX6" fmla="*/ 36501 w 688483"/>
                  <a:gd name="connsiteY6" fmla="*/ 0 h 469917"/>
                  <a:gd name="connsiteX7" fmla="*/ 0 w 688483"/>
                  <a:gd name="connsiteY7" fmla="*/ 0 h 469917"/>
                  <a:gd name="connsiteX8" fmla="*/ 0 w 688483"/>
                  <a:gd name="connsiteY8" fmla="*/ 475819 h 469917"/>
                  <a:gd name="connsiteX9" fmla="*/ 690013 w 688483"/>
                  <a:gd name="connsiteY9" fmla="*/ 475819 h 469917"/>
                  <a:gd name="connsiteX10" fmla="*/ 690013 w 688483"/>
                  <a:gd name="connsiteY10" fmla="*/ 0 h 469917"/>
                  <a:gd name="connsiteX11" fmla="*/ 653294 w 688483"/>
                  <a:gd name="connsiteY11" fmla="*/ 0 h 469917"/>
                  <a:gd name="connsiteX12" fmla="*/ 653294 w 688483"/>
                  <a:gd name="connsiteY12" fmla="*/ 0 h 469917"/>
                  <a:gd name="connsiteX13" fmla="*/ 653294 w 688483"/>
                  <a:gd name="connsiteY13" fmla="*/ 0 h 46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8483" h="469917">
                    <a:moveTo>
                      <a:pt x="653294" y="0"/>
                    </a:moveTo>
                    <a:lnTo>
                      <a:pt x="653294" y="457787"/>
                    </a:lnTo>
                    <a:cubicBezTo>
                      <a:pt x="586959" y="420631"/>
                      <a:pt x="531443" y="411779"/>
                      <a:pt x="486747" y="411342"/>
                    </a:cubicBezTo>
                    <a:cubicBezTo>
                      <a:pt x="444891" y="411014"/>
                      <a:pt x="372327" y="423581"/>
                      <a:pt x="344897" y="431012"/>
                    </a:cubicBezTo>
                    <a:cubicBezTo>
                      <a:pt x="313205" y="423144"/>
                      <a:pt x="241078" y="410467"/>
                      <a:pt x="203048" y="411342"/>
                    </a:cubicBezTo>
                    <a:cubicBezTo>
                      <a:pt x="156603" y="412434"/>
                      <a:pt x="114856" y="416806"/>
                      <a:pt x="36501" y="457787"/>
                    </a:cubicBezTo>
                    <a:lnTo>
                      <a:pt x="36501" y="0"/>
                    </a:lnTo>
                    <a:lnTo>
                      <a:pt x="0" y="0"/>
                    </a:lnTo>
                    <a:lnTo>
                      <a:pt x="0" y="475819"/>
                    </a:lnTo>
                    <a:lnTo>
                      <a:pt x="690013" y="475819"/>
                    </a:lnTo>
                    <a:lnTo>
                      <a:pt x="690013" y="0"/>
                    </a:lnTo>
                    <a:lnTo>
                      <a:pt x="653294" y="0"/>
                    </a:lnTo>
                    <a:lnTo>
                      <a:pt x="653294" y="0"/>
                    </a:lnTo>
                    <a:lnTo>
                      <a:pt x="653294" y="0"/>
                    </a:lnTo>
                    <a:close/>
                  </a:path>
                </a:pathLst>
              </a:custGeom>
              <a:solidFill>
                <a:schemeClr val="tx2"/>
              </a:solidFill>
              <a:ln w="10886" cap="flat">
                <a:noFill/>
                <a:prstDash val="solid"/>
                <a:miter/>
              </a:ln>
            </p:spPr>
            <p:txBody>
              <a:bodyPr rtlCol="0" anchor="ctr"/>
              <a:lstStyle/>
              <a:p>
                <a:pPr algn="ctr"/>
                <a:endParaRPr lang="en-US"/>
              </a:p>
            </p:txBody>
          </p:sp>
          <p:sp>
            <p:nvSpPr>
              <p:cNvPr id="14" name="Freeform: Shape 13">
                <a:extLst>
                  <a:ext uri="{FF2B5EF4-FFF2-40B4-BE49-F238E27FC236}">
                    <a16:creationId xmlns:a16="http://schemas.microsoft.com/office/drawing/2014/main" id="{AEEFB962-B3DC-4262-AA48-07851B8F6AF0}"/>
                  </a:ext>
                </a:extLst>
              </p:cNvPr>
              <p:cNvSpPr/>
              <p:nvPr/>
            </p:nvSpPr>
            <p:spPr>
              <a:xfrm>
                <a:off x="4067863" y="5184545"/>
                <a:ext cx="262279" cy="491774"/>
              </a:xfrm>
              <a:custGeom>
                <a:avLst/>
                <a:gdLst>
                  <a:gd name="connsiteX0" fmla="*/ 0 w 262279"/>
                  <a:gd name="connsiteY0" fmla="*/ 15679 h 491773"/>
                  <a:gd name="connsiteX1" fmla="*/ 0 w 262279"/>
                  <a:gd name="connsiteY1" fmla="*/ 485050 h 491773"/>
                  <a:gd name="connsiteX2" fmla="*/ 266213 w 262279"/>
                  <a:gd name="connsiteY2" fmla="*/ 499257 h 491773"/>
                  <a:gd name="connsiteX3" fmla="*/ 266213 w 262279"/>
                  <a:gd name="connsiteY3" fmla="*/ 29886 h 491773"/>
                  <a:gd name="connsiteX4" fmla="*/ 0 w 262279"/>
                  <a:gd name="connsiteY4" fmla="*/ 15679 h 491773"/>
                  <a:gd name="connsiteX5" fmla="*/ 0 w 262279"/>
                  <a:gd name="connsiteY5" fmla="*/ 15679 h 491773"/>
                  <a:gd name="connsiteX6" fmla="*/ 0 w 262279"/>
                  <a:gd name="connsiteY6" fmla="*/ 15679 h 491773"/>
                  <a:gd name="connsiteX7" fmla="*/ 0 w 262279"/>
                  <a:gd name="connsiteY7" fmla="*/ 15679 h 491773"/>
                  <a:gd name="connsiteX8" fmla="*/ 226216 w 262279"/>
                  <a:gd name="connsiteY8" fmla="*/ 422868 h 491773"/>
                  <a:gd name="connsiteX9" fmla="*/ 208840 w 262279"/>
                  <a:gd name="connsiteY9" fmla="*/ 430408 h 491773"/>
                  <a:gd name="connsiteX10" fmla="*/ 56062 w 262279"/>
                  <a:gd name="connsiteY10" fmla="*/ 426583 h 491773"/>
                  <a:gd name="connsiteX11" fmla="*/ 39560 w 262279"/>
                  <a:gd name="connsiteY11" fmla="*/ 416201 h 491773"/>
                  <a:gd name="connsiteX12" fmla="*/ 49942 w 262279"/>
                  <a:gd name="connsiteY12" fmla="*/ 399153 h 491773"/>
                  <a:gd name="connsiteX13" fmla="*/ 218566 w 262279"/>
                  <a:gd name="connsiteY13" fmla="*/ 404617 h 491773"/>
                  <a:gd name="connsiteX14" fmla="*/ 226216 w 262279"/>
                  <a:gd name="connsiteY14" fmla="*/ 422868 h 491773"/>
                  <a:gd name="connsiteX15" fmla="*/ 226216 w 262279"/>
                  <a:gd name="connsiteY15" fmla="*/ 422868 h 491773"/>
                  <a:gd name="connsiteX16" fmla="*/ 226216 w 262279"/>
                  <a:gd name="connsiteY16" fmla="*/ 422868 h 491773"/>
                  <a:gd name="connsiteX17" fmla="*/ 226216 w 262279"/>
                  <a:gd name="connsiteY17" fmla="*/ 422868 h 491773"/>
                  <a:gd name="connsiteX18" fmla="*/ 226216 w 262279"/>
                  <a:gd name="connsiteY18" fmla="*/ 342654 h 491773"/>
                  <a:gd name="connsiteX19" fmla="*/ 208840 w 262279"/>
                  <a:gd name="connsiteY19" fmla="*/ 350194 h 491773"/>
                  <a:gd name="connsiteX20" fmla="*/ 56062 w 262279"/>
                  <a:gd name="connsiteY20" fmla="*/ 346369 h 491773"/>
                  <a:gd name="connsiteX21" fmla="*/ 39560 w 262279"/>
                  <a:gd name="connsiteY21" fmla="*/ 335988 h 491773"/>
                  <a:gd name="connsiteX22" fmla="*/ 49942 w 262279"/>
                  <a:gd name="connsiteY22" fmla="*/ 318939 h 491773"/>
                  <a:gd name="connsiteX23" fmla="*/ 218566 w 262279"/>
                  <a:gd name="connsiteY23" fmla="*/ 324404 h 491773"/>
                  <a:gd name="connsiteX24" fmla="*/ 226216 w 262279"/>
                  <a:gd name="connsiteY24" fmla="*/ 342654 h 491773"/>
                  <a:gd name="connsiteX25" fmla="*/ 226216 w 262279"/>
                  <a:gd name="connsiteY25" fmla="*/ 342654 h 491773"/>
                  <a:gd name="connsiteX26" fmla="*/ 226216 w 262279"/>
                  <a:gd name="connsiteY26" fmla="*/ 342654 h 491773"/>
                  <a:gd name="connsiteX27" fmla="*/ 226216 w 262279"/>
                  <a:gd name="connsiteY27" fmla="*/ 342654 h 491773"/>
                  <a:gd name="connsiteX28" fmla="*/ 226216 w 262279"/>
                  <a:gd name="connsiteY28" fmla="*/ 262112 h 491773"/>
                  <a:gd name="connsiteX29" fmla="*/ 208840 w 262279"/>
                  <a:gd name="connsiteY29" fmla="*/ 269653 h 491773"/>
                  <a:gd name="connsiteX30" fmla="*/ 56062 w 262279"/>
                  <a:gd name="connsiteY30" fmla="*/ 265828 h 491773"/>
                  <a:gd name="connsiteX31" fmla="*/ 39560 w 262279"/>
                  <a:gd name="connsiteY31" fmla="*/ 255446 h 491773"/>
                  <a:gd name="connsiteX32" fmla="*/ 49942 w 262279"/>
                  <a:gd name="connsiteY32" fmla="*/ 238398 h 491773"/>
                  <a:gd name="connsiteX33" fmla="*/ 218566 w 262279"/>
                  <a:gd name="connsiteY33" fmla="*/ 243862 h 491773"/>
                  <a:gd name="connsiteX34" fmla="*/ 226216 w 262279"/>
                  <a:gd name="connsiteY34" fmla="*/ 262112 h 491773"/>
                  <a:gd name="connsiteX35" fmla="*/ 226216 w 262279"/>
                  <a:gd name="connsiteY35" fmla="*/ 262112 h 491773"/>
                  <a:gd name="connsiteX36" fmla="*/ 226216 w 262279"/>
                  <a:gd name="connsiteY36" fmla="*/ 262112 h 491773"/>
                  <a:gd name="connsiteX37" fmla="*/ 226216 w 262279"/>
                  <a:gd name="connsiteY37" fmla="*/ 262112 h 491773"/>
                  <a:gd name="connsiteX38" fmla="*/ 226216 w 262279"/>
                  <a:gd name="connsiteY38" fmla="*/ 182226 h 491773"/>
                  <a:gd name="connsiteX39" fmla="*/ 208840 w 262279"/>
                  <a:gd name="connsiteY39" fmla="*/ 189767 h 491773"/>
                  <a:gd name="connsiteX40" fmla="*/ 56062 w 262279"/>
                  <a:gd name="connsiteY40" fmla="*/ 185942 h 491773"/>
                  <a:gd name="connsiteX41" fmla="*/ 39560 w 262279"/>
                  <a:gd name="connsiteY41" fmla="*/ 175560 h 491773"/>
                  <a:gd name="connsiteX42" fmla="*/ 49942 w 262279"/>
                  <a:gd name="connsiteY42" fmla="*/ 158512 h 491773"/>
                  <a:gd name="connsiteX43" fmla="*/ 218566 w 262279"/>
                  <a:gd name="connsiteY43" fmla="*/ 163976 h 491773"/>
                  <a:gd name="connsiteX44" fmla="*/ 226216 w 262279"/>
                  <a:gd name="connsiteY44" fmla="*/ 182226 h 491773"/>
                  <a:gd name="connsiteX45" fmla="*/ 226216 w 262279"/>
                  <a:gd name="connsiteY45" fmla="*/ 182226 h 491773"/>
                  <a:gd name="connsiteX46" fmla="*/ 226216 w 262279"/>
                  <a:gd name="connsiteY46" fmla="*/ 182226 h 491773"/>
                  <a:gd name="connsiteX47" fmla="*/ 226216 w 262279"/>
                  <a:gd name="connsiteY47" fmla="*/ 182226 h 491773"/>
                  <a:gd name="connsiteX48" fmla="*/ 226216 w 262279"/>
                  <a:gd name="connsiteY48" fmla="*/ 102013 h 491773"/>
                  <a:gd name="connsiteX49" fmla="*/ 208840 w 262279"/>
                  <a:gd name="connsiteY49" fmla="*/ 109553 h 491773"/>
                  <a:gd name="connsiteX50" fmla="*/ 56062 w 262279"/>
                  <a:gd name="connsiteY50" fmla="*/ 105728 h 491773"/>
                  <a:gd name="connsiteX51" fmla="*/ 39560 w 262279"/>
                  <a:gd name="connsiteY51" fmla="*/ 95346 h 491773"/>
                  <a:gd name="connsiteX52" fmla="*/ 49942 w 262279"/>
                  <a:gd name="connsiteY52" fmla="*/ 78298 h 491773"/>
                  <a:gd name="connsiteX53" fmla="*/ 218566 w 262279"/>
                  <a:gd name="connsiteY53" fmla="*/ 83762 h 491773"/>
                  <a:gd name="connsiteX54" fmla="*/ 226216 w 262279"/>
                  <a:gd name="connsiteY54" fmla="*/ 102013 h 491773"/>
                  <a:gd name="connsiteX55" fmla="*/ 226216 w 262279"/>
                  <a:gd name="connsiteY55" fmla="*/ 102013 h 491773"/>
                  <a:gd name="connsiteX56" fmla="*/ 226216 w 262279"/>
                  <a:gd name="connsiteY56" fmla="*/ 102013 h 491773"/>
                  <a:gd name="connsiteX57" fmla="*/ 226216 w 262279"/>
                  <a:gd name="connsiteY57" fmla="*/ 102013 h 49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2279" h="491773">
                    <a:moveTo>
                      <a:pt x="0" y="15679"/>
                    </a:moveTo>
                    <a:lnTo>
                      <a:pt x="0" y="485050"/>
                    </a:lnTo>
                    <a:cubicBezTo>
                      <a:pt x="88738" y="466472"/>
                      <a:pt x="177476" y="457292"/>
                      <a:pt x="266213" y="499257"/>
                    </a:cubicBezTo>
                    <a:lnTo>
                      <a:pt x="266213" y="29886"/>
                    </a:lnTo>
                    <a:cubicBezTo>
                      <a:pt x="177476" y="-12188"/>
                      <a:pt x="88738" y="-2899"/>
                      <a:pt x="0" y="15679"/>
                    </a:cubicBezTo>
                    <a:lnTo>
                      <a:pt x="0" y="15679"/>
                    </a:lnTo>
                    <a:lnTo>
                      <a:pt x="0" y="15679"/>
                    </a:lnTo>
                    <a:lnTo>
                      <a:pt x="0" y="15679"/>
                    </a:lnTo>
                    <a:close/>
                    <a:moveTo>
                      <a:pt x="226216" y="422868"/>
                    </a:moveTo>
                    <a:cubicBezTo>
                      <a:pt x="220970" y="434670"/>
                      <a:pt x="210370" y="431501"/>
                      <a:pt x="208840" y="430408"/>
                    </a:cubicBezTo>
                    <a:cubicBezTo>
                      <a:pt x="156930" y="409754"/>
                      <a:pt x="104802" y="416201"/>
                      <a:pt x="56062" y="426583"/>
                    </a:cubicBezTo>
                    <a:cubicBezTo>
                      <a:pt x="48522" y="428332"/>
                      <a:pt x="41309" y="423414"/>
                      <a:pt x="39560" y="416201"/>
                    </a:cubicBezTo>
                    <a:cubicBezTo>
                      <a:pt x="37812" y="408114"/>
                      <a:pt x="42183" y="400902"/>
                      <a:pt x="49942" y="399153"/>
                    </a:cubicBezTo>
                    <a:cubicBezTo>
                      <a:pt x="99775" y="388225"/>
                      <a:pt x="159444" y="380575"/>
                      <a:pt x="218566" y="404617"/>
                    </a:cubicBezTo>
                    <a:cubicBezTo>
                      <a:pt x="225779" y="407349"/>
                      <a:pt x="229057" y="415764"/>
                      <a:pt x="226216" y="422868"/>
                    </a:cubicBezTo>
                    <a:lnTo>
                      <a:pt x="226216" y="422868"/>
                    </a:lnTo>
                    <a:lnTo>
                      <a:pt x="226216" y="422868"/>
                    </a:lnTo>
                    <a:lnTo>
                      <a:pt x="226216" y="422868"/>
                    </a:lnTo>
                    <a:close/>
                    <a:moveTo>
                      <a:pt x="226216" y="342654"/>
                    </a:moveTo>
                    <a:cubicBezTo>
                      <a:pt x="220970" y="354456"/>
                      <a:pt x="210370" y="351287"/>
                      <a:pt x="208840" y="350194"/>
                    </a:cubicBezTo>
                    <a:cubicBezTo>
                      <a:pt x="156930" y="329540"/>
                      <a:pt x="104802" y="335988"/>
                      <a:pt x="56062" y="346369"/>
                    </a:cubicBezTo>
                    <a:cubicBezTo>
                      <a:pt x="48522" y="348118"/>
                      <a:pt x="41309" y="343200"/>
                      <a:pt x="39560" y="335988"/>
                    </a:cubicBezTo>
                    <a:cubicBezTo>
                      <a:pt x="37812" y="327901"/>
                      <a:pt x="42183" y="320688"/>
                      <a:pt x="49942" y="318939"/>
                    </a:cubicBezTo>
                    <a:cubicBezTo>
                      <a:pt x="99775" y="308011"/>
                      <a:pt x="159444" y="300361"/>
                      <a:pt x="218566" y="324404"/>
                    </a:cubicBezTo>
                    <a:cubicBezTo>
                      <a:pt x="225779" y="327464"/>
                      <a:pt x="229057" y="335441"/>
                      <a:pt x="226216" y="342654"/>
                    </a:cubicBezTo>
                    <a:lnTo>
                      <a:pt x="226216" y="342654"/>
                    </a:lnTo>
                    <a:lnTo>
                      <a:pt x="226216" y="342654"/>
                    </a:lnTo>
                    <a:lnTo>
                      <a:pt x="226216" y="342654"/>
                    </a:lnTo>
                    <a:close/>
                    <a:moveTo>
                      <a:pt x="226216" y="262112"/>
                    </a:moveTo>
                    <a:cubicBezTo>
                      <a:pt x="220970" y="273915"/>
                      <a:pt x="210370" y="270746"/>
                      <a:pt x="208840" y="269653"/>
                    </a:cubicBezTo>
                    <a:cubicBezTo>
                      <a:pt x="156930" y="248998"/>
                      <a:pt x="104802" y="255446"/>
                      <a:pt x="56062" y="265828"/>
                    </a:cubicBezTo>
                    <a:cubicBezTo>
                      <a:pt x="48522" y="267576"/>
                      <a:pt x="41309" y="262659"/>
                      <a:pt x="39560" y="255446"/>
                    </a:cubicBezTo>
                    <a:cubicBezTo>
                      <a:pt x="37812" y="247359"/>
                      <a:pt x="42183" y="240146"/>
                      <a:pt x="49942" y="238398"/>
                    </a:cubicBezTo>
                    <a:cubicBezTo>
                      <a:pt x="99775" y="227469"/>
                      <a:pt x="159444" y="219820"/>
                      <a:pt x="218566" y="243862"/>
                    </a:cubicBezTo>
                    <a:cubicBezTo>
                      <a:pt x="225779" y="246922"/>
                      <a:pt x="229057" y="255118"/>
                      <a:pt x="226216" y="262112"/>
                    </a:cubicBezTo>
                    <a:lnTo>
                      <a:pt x="226216" y="262112"/>
                    </a:lnTo>
                    <a:lnTo>
                      <a:pt x="226216" y="262112"/>
                    </a:lnTo>
                    <a:lnTo>
                      <a:pt x="226216" y="262112"/>
                    </a:lnTo>
                    <a:close/>
                    <a:moveTo>
                      <a:pt x="226216" y="182226"/>
                    </a:moveTo>
                    <a:cubicBezTo>
                      <a:pt x="220970" y="194029"/>
                      <a:pt x="210370" y="190860"/>
                      <a:pt x="208840" y="189767"/>
                    </a:cubicBezTo>
                    <a:cubicBezTo>
                      <a:pt x="156930" y="169112"/>
                      <a:pt x="104802" y="175560"/>
                      <a:pt x="56062" y="185942"/>
                    </a:cubicBezTo>
                    <a:cubicBezTo>
                      <a:pt x="48522" y="187690"/>
                      <a:pt x="41309" y="182773"/>
                      <a:pt x="39560" y="175560"/>
                    </a:cubicBezTo>
                    <a:cubicBezTo>
                      <a:pt x="37812" y="167473"/>
                      <a:pt x="42183" y="160260"/>
                      <a:pt x="49942" y="158512"/>
                    </a:cubicBezTo>
                    <a:cubicBezTo>
                      <a:pt x="99775" y="147584"/>
                      <a:pt x="159444" y="139934"/>
                      <a:pt x="218566" y="163976"/>
                    </a:cubicBezTo>
                    <a:cubicBezTo>
                      <a:pt x="225779" y="166708"/>
                      <a:pt x="229057" y="175123"/>
                      <a:pt x="226216" y="182226"/>
                    </a:cubicBezTo>
                    <a:lnTo>
                      <a:pt x="226216" y="182226"/>
                    </a:lnTo>
                    <a:lnTo>
                      <a:pt x="226216" y="182226"/>
                    </a:lnTo>
                    <a:lnTo>
                      <a:pt x="226216" y="182226"/>
                    </a:lnTo>
                    <a:close/>
                    <a:moveTo>
                      <a:pt x="226216" y="102013"/>
                    </a:moveTo>
                    <a:cubicBezTo>
                      <a:pt x="220970" y="113815"/>
                      <a:pt x="210370" y="110646"/>
                      <a:pt x="208840" y="109553"/>
                    </a:cubicBezTo>
                    <a:cubicBezTo>
                      <a:pt x="156930" y="88899"/>
                      <a:pt x="104802" y="95346"/>
                      <a:pt x="56062" y="105728"/>
                    </a:cubicBezTo>
                    <a:cubicBezTo>
                      <a:pt x="48522" y="107477"/>
                      <a:pt x="41309" y="102559"/>
                      <a:pt x="39560" y="95346"/>
                    </a:cubicBezTo>
                    <a:cubicBezTo>
                      <a:pt x="37812" y="87259"/>
                      <a:pt x="42183" y="80047"/>
                      <a:pt x="49942" y="78298"/>
                    </a:cubicBezTo>
                    <a:cubicBezTo>
                      <a:pt x="99775" y="67370"/>
                      <a:pt x="159444" y="59720"/>
                      <a:pt x="218566" y="83762"/>
                    </a:cubicBezTo>
                    <a:cubicBezTo>
                      <a:pt x="225779" y="86713"/>
                      <a:pt x="229057" y="94800"/>
                      <a:pt x="226216" y="102013"/>
                    </a:cubicBezTo>
                    <a:lnTo>
                      <a:pt x="226216" y="102013"/>
                    </a:lnTo>
                    <a:lnTo>
                      <a:pt x="226216" y="102013"/>
                    </a:lnTo>
                    <a:lnTo>
                      <a:pt x="226216" y="102013"/>
                    </a:lnTo>
                    <a:close/>
                  </a:path>
                </a:pathLst>
              </a:custGeom>
              <a:solidFill>
                <a:schemeClr val="accent1"/>
              </a:solidFill>
              <a:ln w="10886" cap="flat">
                <a:noFill/>
                <a:prstDash val="solid"/>
                <a:miter/>
              </a:ln>
            </p:spPr>
            <p:txBody>
              <a:bodyPr rtlCol="0" anchor="ctr"/>
              <a:lstStyle/>
              <a:p>
                <a:pPr algn="ctr"/>
                <a:endParaRPr lang="en-US"/>
              </a:p>
            </p:txBody>
          </p:sp>
          <p:sp>
            <p:nvSpPr>
              <p:cNvPr id="15" name="Freeform: Shape 14">
                <a:extLst>
                  <a:ext uri="{FF2B5EF4-FFF2-40B4-BE49-F238E27FC236}">
                    <a16:creationId xmlns:a16="http://schemas.microsoft.com/office/drawing/2014/main" id="{3683E941-4FFE-4EBA-91AD-B1E64B6EBC3F}"/>
                  </a:ext>
                </a:extLst>
              </p:cNvPr>
              <p:cNvSpPr/>
              <p:nvPr/>
            </p:nvSpPr>
            <p:spPr>
              <a:xfrm>
                <a:off x="3772689" y="5184105"/>
                <a:ext cx="262279" cy="491774"/>
              </a:xfrm>
              <a:custGeom>
                <a:avLst/>
                <a:gdLst>
                  <a:gd name="connsiteX0" fmla="*/ 0 w 262279"/>
                  <a:gd name="connsiteY0" fmla="*/ 29670 h 491773"/>
                  <a:gd name="connsiteX1" fmla="*/ 0 w 262279"/>
                  <a:gd name="connsiteY1" fmla="*/ 498822 h 491773"/>
                  <a:gd name="connsiteX2" fmla="*/ 266213 w 262279"/>
                  <a:gd name="connsiteY2" fmla="*/ 485162 h 491773"/>
                  <a:gd name="connsiteX3" fmla="*/ 266213 w 262279"/>
                  <a:gd name="connsiteY3" fmla="*/ 16119 h 491773"/>
                  <a:gd name="connsiteX4" fmla="*/ 0 w 262279"/>
                  <a:gd name="connsiteY4" fmla="*/ 29670 h 491773"/>
                  <a:gd name="connsiteX5" fmla="*/ 0 w 262279"/>
                  <a:gd name="connsiteY5" fmla="*/ 29670 h 491773"/>
                  <a:gd name="connsiteX6" fmla="*/ 0 w 262279"/>
                  <a:gd name="connsiteY6" fmla="*/ 29670 h 491773"/>
                  <a:gd name="connsiteX7" fmla="*/ 0 w 262279"/>
                  <a:gd name="connsiteY7" fmla="*/ 29670 h 491773"/>
                  <a:gd name="connsiteX8" fmla="*/ 226216 w 262279"/>
                  <a:gd name="connsiteY8" fmla="*/ 422542 h 491773"/>
                  <a:gd name="connsiteX9" fmla="*/ 208840 w 262279"/>
                  <a:gd name="connsiteY9" fmla="*/ 430083 h 491773"/>
                  <a:gd name="connsiteX10" fmla="*/ 56062 w 262279"/>
                  <a:gd name="connsiteY10" fmla="*/ 426258 h 491773"/>
                  <a:gd name="connsiteX11" fmla="*/ 39560 w 262279"/>
                  <a:gd name="connsiteY11" fmla="*/ 415876 h 491773"/>
                  <a:gd name="connsiteX12" fmla="*/ 49942 w 262279"/>
                  <a:gd name="connsiteY12" fmla="*/ 398828 h 491773"/>
                  <a:gd name="connsiteX13" fmla="*/ 218566 w 262279"/>
                  <a:gd name="connsiteY13" fmla="*/ 404292 h 491773"/>
                  <a:gd name="connsiteX14" fmla="*/ 226216 w 262279"/>
                  <a:gd name="connsiteY14" fmla="*/ 422542 h 491773"/>
                  <a:gd name="connsiteX15" fmla="*/ 226216 w 262279"/>
                  <a:gd name="connsiteY15" fmla="*/ 422542 h 491773"/>
                  <a:gd name="connsiteX16" fmla="*/ 226216 w 262279"/>
                  <a:gd name="connsiteY16" fmla="*/ 422542 h 491773"/>
                  <a:gd name="connsiteX17" fmla="*/ 226216 w 262279"/>
                  <a:gd name="connsiteY17" fmla="*/ 422542 h 491773"/>
                  <a:gd name="connsiteX18" fmla="*/ 226216 w 262279"/>
                  <a:gd name="connsiteY18" fmla="*/ 342438 h 491773"/>
                  <a:gd name="connsiteX19" fmla="*/ 208840 w 262279"/>
                  <a:gd name="connsiteY19" fmla="*/ 349978 h 491773"/>
                  <a:gd name="connsiteX20" fmla="*/ 56062 w 262279"/>
                  <a:gd name="connsiteY20" fmla="*/ 346154 h 491773"/>
                  <a:gd name="connsiteX21" fmla="*/ 39560 w 262279"/>
                  <a:gd name="connsiteY21" fmla="*/ 335772 h 491773"/>
                  <a:gd name="connsiteX22" fmla="*/ 49942 w 262279"/>
                  <a:gd name="connsiteY22" fmla="*/ 318724 h 491773"/>
                  <a:gd name="connsiteX23" fmla="*/ 218566 w 262279"/>
                  <a:gd name="connsiteY23" fmla="*/ 324188 h 491773"/>
                  <a:gd name="connsiteX24" fmla="*/ 226216 w 262279"/>
                  <a:gd name="connsiteY24" fmla="*/ 342438 h 491773"/>
                  <a:gd name="connsiteX25" fmla="*/ 226216 w 262279"/>
                  <a:gd name="connsiteY25" fmla="*/ 342438 h 491773"/>
                  <a:gd name="connsiteX26" fmla="*/ 226216 w 262279"/>
                  <a:gd name="connsiteY26" fmla="*/ 342438 h 491773"/>
                  <a:gd name="connsiteX27" fmla="*/ 226216 w 262279"/>
                  <a:gd name="connsiteY27" fmla="*/ 342438 h 491773"/>
                  <a:gd name="connsiteX28" fmla="*/ 226216 w 262279"/>
                  <a:gd name="connsiteY28" fmla="*/ 261896 h 491773"/>
                  <a:gd name="connsiteX29" fmla="*/ 208840 w 262279"/>
                  <a:gd name="connsiteY29" fmla="*/ 269437 h 491773"/>
                  <a:gd name="connsiteX30" fmla="*/ 56062 w 262279"/>
                  <a:gd name="connsiteY30" fmla="*/ 265612 h 491773"/>
                  <a:gd name="connsiteX31" fmla="*/ 39560 w 262279"/>
                  <a:gd name="connsiteY31" fmla="*/ 255230 h 491773"/>
                  <a:gd name="connsiteX32" fmla="*/ 49942 w 262279"/>
                  <a:gd name="connsiteY32" fmla="*/ 238182 h 491773"/>
                  <a:gd name="connsiteX33" fmla="*/ 218566 w 262279"/>
                  <a:gd name="connsiteY33" fmla="*/ 243646 h 491773"/>
                  <a:gd name="connsiteX34" fmla="*/ 226216 w 262279"/>
                  <a:gd name="connsiteY34" fmla="*/ 261896 h 491773"/>
                  <a:gd name="connsiteX35" fmla="*/ 226216 w 262279"/>
                  <a:gd name="connsiteY35" fmla="*/ 261896 h 491773"/>
                  <a:gd name="connsiteX36" fmla="*/ 226216 w 262279"/>
                  <a:gd name="connsiteY36" fmla="*/ 261896 h 491773"/>
                  <a:gd name="connsiteX37" fmla="*/ 226216 w 262279"/>
                  <a:gd name="connsiteY37" fmla="*/ 261896 h 491773"/>
                  <a:gd name="connsiteX38" fmla="*/ 226216 w 262279"/>
                  <a:gd name="connsiteY38" fmla="*/ 181901 h 491773"/>
                  <a:gd name="connsiteX39" fmla="*/ 208840 w 262279"/>
                  <a:gd name="connsiteY39" fmla="*/ 189442 h 491773"/>
                  <a:gd name="connsiteX40" fmla="*/ 56062 w 262279"/>
                  <a:gd name="connsiteY40" fmla="*/ 185617 h 491773"/>
                  <a:gd name="connsiteX41" fmla="*/ 39560 w 262279"/>
                  <a:gd name="connsiteY41" fmla="*/ 175235 h 491773"/>
                  <a:gd name="connsiteX42" fmla="*/ 49942 w 262279"/>
                  <a:gd name="connsiteY42" fmla="*/ 158187 h 491773"/>
                  <a:gd name="connsiteX43" fmla="*/ 218566 w 262279"/>
                  <a:gd name="connsiteY43" fmla="*/ 163651 h 491773"/>
                  <a:gd name="connsiteX44" fmla="*/ 226216 w 262279"/>
                  <a:gd name="connsiteY44" fmla="*/ 181901 h 491773"/>
                  <a:gd name="connsiteX45" fmla="*/ 226216 w 262279"/>
                  <a:gd name="connsiteY45" fmla="*/ 181901 h 491773"/>
                  <a:gd name="connsiteX46" fmla="*/ 226216 w 262279"/>
                  <a:gd name="connsiteY46" fmla="*/ 181901 h 491773"/>
                  <a:gd name="connsiteX47" fmla="*/ 226216 w 262279"/>
                  <a:gd name="connsiteY47" fmla="*/ 181901 h 491773"/>
                  <a:gd name="connsiteX48" fmla="*/ 226216 w 262279"/>
                  <a:gd name="connsiteY48" fmla="*/ 101797 h 491773"/>
                  <a:gd name="connsiteX49" fmla="*/ 208840 w 262279"/>
                  <a:gd name="connsiteY49" fmla="*/ 109337 h 491773"/>
                  <a:gd name="connsiteX50" fmla="*/ 56062 w 262279"/>
                  <a:gd name="connsiteY50" fmla="*/ 105512 h 491773"/>
                  <a:gd name="connsiteX51" fmla="*/ 39560 w 262279"/>
                  <a:gd name="connsiteY51" fmla="*/ 95130 h 491773"/>
                  <a:gd name="connsiteX52" fmla="*/ 49942 w 262279"/>
                  <a:gd name="connsiteY52" fmla="*/ 78082 h 491773"/>
                  <a:gd name="connsiteX53" fmla="*/ 218566 w 262279"/>
                  <a:gd name="connsiteY53" fmla="*/ 83546 h 491773"/>
                  <a:gd name="connsiteX54" fmla="*/ 226216 w 262279"/>
                  <a:gd name="connsiteY54" fmla="*/ 101797 h 491773"/>
                  <a:gd name="connsiteX55" fmla="*/ 226216 w 262279"/>
                  <a:gd name="connsiteY55" fmla="*/ 101797 h 491773"/>
                  <a:gd name="connsiteX56" fmla="*/ 226216 w 262279"/>
                  <a:gd name="connsiteY56" fmla="*/ 101797 h 491773"/>
                  <a:gd name="connsiteX57" fmla="*/ 226216 w 262279"/>
                  <a:gd name="connsiteY57" fmla="*/ 101797 h 49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2279" h="491773">
                    <a:moveTo>
                      <a:pt x="0" y="29670"/>
                    </a:moveTo>
                    <a:lnTo>
                      <a:pt x="0" y="498822"/>
                    </a:lnTo>
                    <a:cubicBezTo>
                      <a:pt x="88738" y="456857"/>
                      <a:pt x="177476" y="466146"/>
                      <a:pt x="266213" y="485162"/>
                    </a:cubicBezTo>
                    <a:lnTo>
                      <a:pt x="266213" y="16119"/>
                    </a:lnTo>
                    <a:cubicBezTo>
                      <a:pt x="177476" y="-2897"/>
                      <a:pt x="88738" y="-12295"/>
                      <a:pt x="0" y="29670"/>
                    </a:cubicBezTo>
                    <a:lnTo>
                      <a:pt x="0" y="29670"/>
                    </a:lnTo>
                    <a:lnTo>
                      <a:pt x="0" y="29670"/>
                    </a:lnTo>
                    <a:lnTo>
                      <a:pt x="0" y="29670"/>
                    </a:lnTo>
                    <a:close/>
                    <a:moveTo>
                      <a:pt x="226216" y="422542"/>
                    </a:moveTo>
                    <a:cubicBezTo>
                      <a:pt x="220970" y="434345"/>
                      <a:pt x="210370" y="431176"/>
                      <a:pt x="208840" y="430083"/>
                    </a:cubicBezTo>
                    <a:cubicBezTo>
                      <a:pt x="156930" y="409428"/>
                      <a:pt x="104802" y="415876"/>
                      <a:pt x="56062" y="426258"/>
                    </a:cubicBezTo>
                    <a:cubicBezTo>
                      <a:pt x="48522" y="428007"/>
                      <a:pt x="41309" y="423089"/>
                      <a:pt x="39560" y="415876"/>
                    </a:cubicBezTo>
                    <a:cubicBezTo>
                      <a:pt x="37812" y="407789"/>
                      <a:pt x="42183" y="400577"/>
                      <a:pt x="49942" y="398828"/>
                    </a:cubicBezTo>
                    <a:cubicBezTo>
                      <a:pt x="99775" y="387900"/>
                      <a:pt x="159444" y="380250"/>
                      <a:pt x="218566" y="404292"/>
                    </a:cubicBezTo>
                    <a:cubicBezTo>
                      <a:pt x="225669" y="407352"/>
                      <a:pt x="228839" y="415548"/>
                      <a:pt x="226216" y="422542"/>
                    </a:cubicBezTo>
                    <a:lnTo>
                      <a:pt x="226216" y="422542"/>
                    </a:lnTo>
                    <a:lnTo>
                      <a:pt x="226216" y="422542"/>
                    </a:lnTo>
                    <a:lnTo>
                      <a:pt x="226216" y="422542"/>
                    </a:lnTo>
                    <a:close/>
                    <a:moveTo>
                      <a:pt x="226216" y="342438"/>
                    </a:moveTo>
                    <a:cubicBezTo>
                      <a:pt x="220970" y="354240"/>
                      <a:pt x="210370" y="351071"/>
                      <a:pt x="208840" y="349978"/>
                    </a:cubicBezTo>
                    <a:cubicBezTo>
                      <a:pt x="156930" y="329324"/>
                      <a:pt x="104802" y="335772"/>
                      <a:pt x="56062" y="346154"/>
                    </a:cubicBezTo>
                    <a:cubicBezTo>
                      <a:pt x="48522" y="347902"/>
                      <a:pt x="41309" y="342984"/>
                      <a:pt x="39560" y="335772"/>
                    </a:cubicBezTo>
                    <a:cubicBezTo>
                      <a:pt x="37812" y="327685"/>
                      <a:pt x="42183" y="320472"/>
                      <a:pt x="49942" y="318724"/>
                    </a:cubicBezTo>
                    <a:cubicBezTo>
                      <a:pt x="99775" y="307795"/>
                      <a:pt x="159444" y="300145"/>
                      <a:pt x="218566" y="324188"/>
                    </a:cubicBezTo>
                    <a:cubicBezTo>
                      <a:pt x="225669" y="327138"/>
                      <a:pt x="228839" y="335225"/>
                      <a:pt x="226216" y="342438"/>
                    </a:cubicBezTo>
                    <a:lnTo>
                      <a:pt x="226216" y="342438"/>
                    </a:lnTo>
                    <a:lnTo>
                      <a:pt x="226216" y="342438"/>
                    </a:lnTo>
                    <a:lnTo>
                      <a:pt x="226216" y="342438"/>
                    </a:lnTo>
                    <a:close/>
                    <a:moveTo>
                      <a:pt x="226216" y="261896"/>
                    </a:moveTo>
                    <a:cubicBezTo>
                      <a:pt x="220970" y="273699"/>
                      <a:pt x="210370" y="270530"/>
                      <a:pt x="208840" y="269437"/>
                    </a:cubicBezTo>
                    <a:cubicBezTo>
                      <a:pt x="156930" y="248782"/>
                      <a:pt x="104802" y="255230"/>
                      <a:pt x="56062" y="265612"/>
                    </a:cubicBezTo>
                    <a:cubicBezTo>
                      <a:pt x="48522" y="267360"/>
                      <a:pt x="41309" y="262443"/>
                      <a:pt x="39560" y="255230"/>
                    </a:cubicBezTo>
                    <a:cubicBezTo>
                      <a:pt x="37812" y="247143"/>
                      <a:pt x="42183" y="239930"/>
                      <a:pt x="49942" y="238182"/>
                    </a:cubicBezTo>
                    <a:cubicBezTo>
                      <a:pt x="99775" y="227254"/>
                      <a:pt x="159444" y="219604"/>
                      <a:pt x="218566" y="243646"/>
                    </a:cubicBezTo>
                    <a:cubicBezTo>
                      <a:pt x="225669" y="246597"/>
                      <a:pt x="228839" y="254902"/>
                      <a:pt x="226216" y="261896"/>
                    </a:cubicBezTo>
                    <a:lnTo>
                      <a:pt x="226216" y="261896"/>
                    </a:lnTo>
                    <a:lnTo>
                      <a:pt x="226216" y="261896"/>
                    </a:lnTo>
                    <a:lnTo>
                      <a:pt x="226216" y="261896"/>
                    </a:lnTo>
                    <a:close/>
                    <a:moveTo>
                      <a:pt x="226216" y="181901"/>
                    </a:moveTo>
                    <a:cubicBezTo>
                      <a:pt x="220970" y="193704"/>
                      <a:pt x="210370" y="190534"/>
                      <a:pt x="208840" y="189442"/>
                    </a:cubicBezTo>
                    <a:cubicBezTo>
                      <a:pt x="156930" y="168787"/>
                      <a:pt x="104802" y="175235"/>
                      <a:pt x="56062" y="185617"/>
                    </a:cubicBezTo>
                    <a:cubicBezTo>
                      <a:pt x="48522" y="187365"/>
                      <a:pt x="41309" y="182448"/>
                      <a:pt x="39560" y="175235"/>
                    </a:cubicBezTo>
                    <a:cubicBezTo>
                      <a:pt x="37812" y="167148"/>
                      <a:pt x="42183" y="159935"/>
                      <a:pt x="49942" y="158187"/>
                    </a:cubicBezTo>
                    <a:cubicBezTo>
                      <a:pt x="99775" y="147258"/>
                      <a:pt x="159444" y="139609"/>
                      <a:pt x="218566" y="163651"/>
                    </a:cubicBezTo>
                    <a:cubicBezTo>
                      <a:pt x="225669" y="166711"/>
                      <a:pt x="228839" y="174907"/>
                      <a:pt x="226216" y="181901"/>
                    </a:cubicBezTo>
                    <a:lnTo>
                      <a:pt x="226216" y="181901"/>
                    </a:lnTo>
                    <a:lnTo>
                      <a:pt x="226216" y="181901"/>
                    </a:lnTo>
                    <a:lnTo>
                      <a:pt x="226216" y="181901"/>
                    </a:lnTo>
                    <a:close/>
                    <a:moveTo>
                      <a:pt x="226216" y="101797"/>
                    </a:moveTo>
                    <a:cubicBezTo>
                      <a:pt x="220970" y="113599"/>
                      <a:pt x="210370" y="110430"/>
                      <a:pt x="208840" y="109337"/>
                    </a:cubicBezTo>
                    <a:cubicBezTo>
                      <a:pt x="156930" y="88683"/>
                      <a:pt x="104802" y="95130"/>
                      <a:pt x="56062" y="105512"/>
                    </a:cubicBezTo>
                    <a:cubicBezTo>
                      <a:pt x="48522" y="107261"/>
                      <a:pt x="41309" y="102343"/>
                      <a:pt x="39560" y="95130"/>
                    </a:cubicBezTo>
                    <a:cubicBezTo>
                      <a:pt x="37812" y="87043"/>
                      <a:pt x="42183" y="79831"/>
                      <a:pt x="49942" y="78082"/>
                    </a:cubicBezTo>
                    <a:cubicBezTo>
                      <a:pt x="99775" y="67154"/>
                      <a:pt x="159444" y="59504"/>
                      <a:pt x="218566" y="83546"/>
                    </a:cubicBezTo>
                    <a:cubicBezTo>
                      <a:pt x="225669" y="86497"/>
                      <a:pt x="228839" y="94584"/>
                      <a:pt x="226216" y="101797"/>
                    </a:cubicBezTo>
                    <a:lnTo>
                      <a:pt x="226216" y="101797"/>
                    </a:lnTo>
                    <a:lnTo>
                      <a:pt x="226216" y="101797"/>
                    </a:lnTo>
                    <a:lnTo>
                      <a:pt x="226216" y="101797"/>
                    </a:lnTo>
                    <a:close/>
                  </a:path>
                </a:pathLst>
              </a:custGeom>
              <a:solidFill>
                <a:schemeClr val="accent1"/>
              </a:solidFill>
              <a:ln w="10886" cap="flat">
                <a:noFill/>
                <a:prstDash val="solid"/>
                <a:miter/>
              </a:ln>
            </p:spPr>
            <p:txBody>
              <a:bodyPr rtlCol="0" anchor="ctr"/>
              <a:lstStyle/>
              <a:p>
                <a:pPr algn="ctr"/>
                <a:endParaRPr lang="en-US"/>
              </a:p>
            </p:txBody>
          </p:sp>
        </p:grpSp>
      </p:grpSp>
      <p:grpSp>
        <p:nvGrpSpPr>
          <p:cNvPr id="32" name="Group 31">
            <a:extLst>
              <a:ext uri="{FF2B5EF4-FFF2-40B4-BE49-F238E27FC236}">
                <a16:creationId xmlns:a16="http://schemas.microsoft.com/office/drawing/2014/main" id="{04F17A6A-91EE-2070-CB12-6725C0799914}"/>
              </a:ext>
            </a:extLst>
          </p:cNvPr>
          <p:cNvGrpSpPr/>
          <p:nvPr/>
        </p:nvGrpSpPr>
        <p:grpSpPr>
          <a:xfrm>
            <a:off x="4775474" y="1669221"/>
            <a:ext cx="3200400" cy="4264858"/>
            <a:chOff x="4775474" y="1669221"/>
            <a:chExt cx="3200400" cy="4264858"/>
          </a:xfrm>
        </p:grpSpPr>
        <p:sp>
          <p:nvSpPr>
            <p:cNvPr id="10" name="Text Placeholder 21">
              <a:extLst>
                <a:ext uri="{FF2B5EF4-FFF2-40B4-BE49-F238E27FC236}">
                  <a16:creationId xmlns:a16="http://schemas.microsoft.com/office/drawing/2014/main" id="{72B3ED12-601B-4DC0-86F6-7149243CFA03}"/>
                </a:ext>
              </a:extLst>
            </p:cNvPr>
            <p:cNvSpPr txBox="1">
              <a:spLocks/>
            </p:cNvSpPr>
            <p:nvPr/>
          </p:nvSpPr>
          <p:spPr>
            <a:xfrm>
              <a:off x="4775474" y="1669221"/>
              <a:ext cx="3200400" cy="4264858"/>
            </a:xfrm>
            <a:prstGeom prst="rect">
              <a:avLst/>
            </a:prstGeom>
          </p:spPr>
          <p:txBody>
            <a:bodyPr/>
            <a:lstStyle>
              <a:lvl1pPr marL="325829" indent="-325829" algn="l" defTabSz="913965"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3600" b="1"/>
                <a:t>Follow-up </a:t>
              </a:r>
            </a:p>
            <a:p>
              <a:pPr marL="0" indent="0" algn="ctr">
                <a:buNone/>
              </a:pPr>
              <a:endParaRPr lang="en-US" sz="6600"/>
            </a:p>
            <a:p>
              <a:pPr marL="0" indent="0" algn="ctr">
                <a:buNone/>
              </a:pPr>
              <a:endParaRPr lang="en-US" sz="3600"/>
            </a:p>
            <a:p>
              <a:pPr marL="0" indent="0" algn="ctr">
                <a:buNone/>
              </a:pPr>
              <a:endParaRPr lang="en-US" sz="2400"/>
            </a:p>
            <a:p>
              <a:pPr marL="0" indent="0" algn="ctr">
                <a:buNone/>
              </a:pPr>
              <a:r>
                <a:rPr lang="en-US"/>
                <a:t>Which subcategory?</a:t>
              </a:r>
            </a:p>
            <a:p>
              <a:pPr marL="0" indent="0" algn="ctr">
                <a:buNone/>
              </a:pPr>
              <a:endParaRPr lang="en-US" sz="3600"/>
            </a:p>
          </p:txBody>
        </p:sp>
        <p:grpSp>
          <p:nvGrpSpPr>
            <p:cNvPr id="16" name="Group 15">
              <a:extLst>
                <a:ext uri="{FF2B5EF4-FFF2-40B4-BE49-F238E27FC236}">
                  <a16:creationId xmlns:a16="http://schemas.microsoft.com/office/drawing/2014/main" id="{65311B4E-7910-4EF7-BD97-3177FCCEBB5E}"/>
                </a:ext>
              </a:extLst>
            </p:cNvPr>
            <p:cNvGrpSpPr/>
            <p:nvPr/>
          </p:nvGrpSpPr>
          <p:grpSpPr>
            <a:xfrm>
              <a:off x="5755606" y="3073052"/>
              <a:ext cx="1240135" cy="981161"/>
              <a:chOff x="2468133" y="5147702"/>
              <a:chExt cx="685800" cy="619125"/>
            </a:xfrm>
          </p:grpSpPr>
          <p:sp>
            <p:nvSpPr>
              <p:cNvPr id="17" name="Freeform: Shape 16">
                <a:extLst>
                  <a:ext uri="{FF2B5EF4-FFF2-40B4-BE49-F238E27FC236}">
                    <a16:creationId xmlns:a16="http://schemas.microsoft.com/office/drawing/2014/main" id="{8FBB0F5A-D0B1-4119-814B-41D317B892F3}"/>
                  </a:ext>
                </a:extLst>
              </p:cNvPr>
              <p:cNvSpPr/>
              <p:nvPr/>
            </p:nvSpPr>
            <p:spPr>
              <a:xfrm>
                <a:off x="2649108" y="5147702"/>
                <a:ext cx="323850" cy="133350"/>
              </a:xfrm>
              <a:custGeom>
                <a:avLst/>
                <a:gdLst>
                  <a:gd name="connsiteX0" fmla="*/ 0 w 323850"/>
                  <a:gd name="connsiteY0" fmla="*/ 0 h 133350"/>
                  <a:gd name="connsiteX1" fmla="*/ 323850 w 323850"/>
                  <a:gd name="connsiteY1" fmla="*/ 0 h 133350"/>
                  <a:gd name="connsiteX2" fmla="*/ 323850 w 323850"/>
                  <a:gd name="connsiteY2" fmla="*/ 133350 h 133350"/>
                  <a:gd name="connsiteX3" fmla="*/ 0 w 3238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323850" h="133350">
                    <a:moveTo>
                      <a:pt x="0" y="0"/>
                    </a:moveTo>
                    <a:lnTo>
                      <a:pt x="323850" y="0"/>
                    </a:lnTo>
                    <a:lnTo>
                      <a:pt x="323850" y="133350"/>
                    </a:lnTo>
                    <a:lnTo>
                      <a:pt x="0" y="133350"/>
                    </a:lnTo>
                    <a:close/>
                  </a:path>
                </a:pathLst>
              </a:custGeom>
              <a:solidFill>
                <a:schemeClr val="accent3"/>
              </a:solidFill>
              <a:ln w="9525" cap="flat">
                <a:noFill/>
                <a:prstDash val="solid"/>
                <a:miter/>
              </a:ln>
            </p:spPr>
            <p:txBody>
              <a:bodyPr rtlCol="0" anchor="ctr"/>
              <a:lstStyle/>
              <a:p>
                <a:pPr algn="ctr"/>
                <a:endParaRPr lang="en-US"/>
              </a:p>
            </p:txBody>
          </p:sp>
          <p:sp>
            <p:nvSpPr>
              <p:cNvPr id="18" name="Freeform: Shape 17">
                <a:extLst>
                  <a:ext uri="{FF2B5EF4-FFF2-40B4-BE49-F238E27FC236}">
                    <a16:creationId xmlns:a16="http://schemas.microsoft.com/office/drawing/2014/main" id="{A804E34F-B730-44AE-AE5B-4F9F933CFE36}"/>
                  </a:ext>
                </a:extLst>
              </p:cNvPr>
              <p:cNvSpPr/>
              <p:nvPr/>
            </p:nvSpPr>
            <p:spPr>
              <a:xfrm>
                <a:off x="2468133" y="5652527"/>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chemeClr val="accent3"/>
              </a:solidFill>
              <a:ln w="9525" cap="flat">
                <a:noFill/>
                <a:prstDash val="solid"/>
                <a:miter/>
              </a:ln>
            </p:spPr>
            <p:txBody>
              <a:bodyPr rtlCol="0" anchor="ctr"/>
              <a:lstStyle/>
              <a:p>
                <a:pPr algn="ctr"/>
                <a:endParaRPr lang="en-US"/>
              </a:p>
            </p:txBody>
          </p:sp>
          <p:sp>
            <p:nvSpPr>
              <p:cNvPr id="19" name="Freeform: Shape 18">
                <a:extLst>
                  <a:ext uri="{FF2B5EF4-FFF2-40B4-BE49-F238E27FC236}">
                    <a16:creationId xmlns:a16="http://schemas.microsoft.com/office/drawing/2014/main" id="{20A5B8A1-E295-4232-A8F1-AA533031AF57}"/>
                  </a:ext>
                </a:extLst>
              </p:cNvPr>
              <p:cNvSpPr/>
              <p:nvPr/>
            </p:nvSpPr>
            <p:spPr>
              <a:xfrm>
                <a:off x="2753883" y="5652527"/>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chemeClr val="accent3"/>
              </a:solidFill>
              <a:ln w="9525" cap="flat">
                <a:noFill/>
                <a:prstDash val="solid"/>
                <a:miter/>
              </a:ln>
            </p:spPr>
            <p:txBody>
              <a:bodyPr rtlCol="0" anchor="ctr"/>
              <a:lstStyle/>
              <a:p>
                <a:pPr algn="ctr"/>
                <a:endParaRPr lang="en-US"/>
              </a:p>
            </p:txBody>
          </p:sp>
          <p:sp>
            <p:nvSpPr>
              <p:cNvPr id="20" name="Freeform: Shape 19">
                <a:extLst>
                  <a:ext uri="{FF2B5EF4-FFF2-40B4-BE49-F238E27FC236}">
                    <a16:creationId xmlns:a16="http://schemas.microsoft.com/office/drawing/2014/main" id="{CF19F1C1-BA16-4ADA-8F4D-45F6B789268A}"/>
                  </a:ext>
                </a:extLst>
              </p:cNvPr>
              <p:cNvSpPr/>
              <p:nvPr/>
            </p:nvSpPr>
            <p:spPr>
              <a:xfrm>
                <a:off x="3039633" y="5652527"/>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solidFill>
                <a:schemeClr val="accent3"/>
              </a:solidFill>
              <a:ln w="9525" cap="flat">
                <a:noFill/>
                <a:prstDash val="solid"/>
                <a:miter/>
              </a:ln>
            </p:spPr>
            <p:txBody>
              <a:bodyPr rtlCol="0" anchor="ctr"/>
              <a:lstStyle/>
              <a:p>
                <a:pPr algn="ctr"/>
                <a:endParaRPr lang="en-US"/>
              </a:p>
            </p:txBody>
          </p:sp>
          <p:sp>
            <p:nvSpPr>
              <p:cNvPr id="24" name="Freeform: Shape 23">
                <a:extLst>
                  <a:ext uri="{FF2B5EF4-FFF2-40B4-BE49-F238E27FC236}">
                    <a16:creationId xmlns:a16="http://schemas.microsoft.com/office/drawing/2014/main" id="{1BDC743F-FBE5-494B-B8B9-94DCD4629029}"/>
                  </a:ext>
                </a:extLst>
              </p:cNvPr>
              <p:cNvSpPr/>
              <p:nvPr/>
            </p:nvSpPr>
            <p:spPr>
              <a:xfrm>
                <a:off x="2506233" y="5319152"/>
                <a:ext cx="609600" cy="304800"/>
              </a:xfrm>
              <a:custGeom>
                <a:avLst/>
                <a:gdLst>
                  <a:gd name="connsiteX0" fmla="*/ 366713 w 609600"/>
                  <a:gd name="connsiteY0" fmla="*/ 133350 h 304800"/>
                  <a:gd name="connsiteX1" fmla="*/ 323850 w 609600"/>
                  <a:gd name="connsiteY1" fmla="*/ 90488 h 304800"/>
                  <a:gd name="connsiteX2" fmla="*/ 323850 w 609600"/>
                  <a:gd name="connsiteY2" fmla="*/ 0 h 304800"/>
                  <a:gd name="connsiteX3" fmla="*/ 285750 w 609600"/>
                  <a:gd name="connsiteY3" fmla="*/ 0 h 304800"/>
                  <a:gd name="connsiteX4" fmla="*/ 285750 w 609600"/>
                  <a:gd name="connsiteY4" fmla="*/ 90488 h 304800"/>
                  <a:gd name="connsiteX5" fmla="*/ 242888 w 609600"/>
                  <a:gd name="connsiteY5" fmla="*/ 133350 h 304800"/>
                  <a:gd name="connsiteX6" fmla="*/ 0 w 609600"/>
                  <a:gd name="connsiteY6" fmla="*/ 133350 h 304800"/>
                  <a:gd name="connsiteX7" fmla="*/ 0 w 609600"/>
                  <a:gd name="connsiteY7" fmla="*/ 304800 h 304800"/>
                  <a:gd name="connsiteX8" fmla="*/ 38100 w 609600"/>
                  <a:gd name="connsiteY8" fmla="*/ 304800 h 304800"/>
                  <a:gd name="connsiteX9" fmla="*/ 38100 w 609600"/>
                  <a:gd name="connsiteY9" fmla="*/ 171450 h 304800"/>
                  <a:gd name="connsiteX10" fmla="*/ 242888 w 609600"/>
                  <a:gd name="connsiteY10" fmla="*/ 171450 h 304800"/>
                  <a:gd name="connsiteX11" fmla="*/ 285750 w 609600"/>
                  <a:gd name="connsiteY11" fmla="*/ 214313 h 304800"/>
                  <a:gd name="connsiteX12" fmla="*/ 285750 w 609600"/>
                  <a:gd name="connsiteY12" fmla="*/ 304800 h 304800"/>
                  <a:gd name="connsiteX13" fmla="*/ 323850 w 609600"/>
                  <a:gd name="connsiteY13" fmla="*/ 304800 h 304800"/>
                  <a:gd name="connsiteX14" fmla="*/ 323850 w 609600"/>
                  <a:gd name="connsiteY14" fmla="*/ 214313 h 304800"/>
                  <a:gd name="connsiteX15" fmla="*/ 366713 w 609600"/>
                  <a:gd name="connsiteY15" fmla="*/ 171450 h 304800"/>
                  <a:gd name="connsiteX16" fmla="*/ 571500 w 609600"/>
                  <a:gd name="connsiteY16" fmla="*/ 171450 h 304800"/>
                  <a:gd name="connsiteX17" fmla="*/ 571500 w 609600"/>
                  <a:gd name="connsiteY17" fmla="*/ 304800 h 304800"/>
                  <a:gd name="connsiteX18" fmla="*/ 609600 w 609600"/>
                  <a:gd name="connsiteY18" fmla="*/ 304800 h 304800"/>
                  <a:gd name="connsiteX19" fmla="*/ 609600 w 609600"/>
                  <a:gd name="connsiteY19" fmla="*/ 133350 h 304800"/>
                  <a:gd name="connsiteX20" fmla="*/ 304800 w 609600"/>
                  <a:gd name="connsiteY20" fmla="*/ 200025 h 304800"/>
                  <a:gd name="connsiteX21" fmla="*/ 257175 w 609600"/>
                  <a:gd name="connsiteY21" fmla="*/ 152400 h 304800"/>
                  <a:gd name="connsiteX22" fmla="*/ 304800 w 609600"/>
                  <a:gd name="connsiteY22" fmla="*/ 104775 h 304800"/>
                  <a:gd name="connsiteX23" fmla="*/ 352425 w 609600"/>
                  <a:gd name="connsiteY23" fmla="*/ 1524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600" h="304800">
                    <a:moveTo>
                      <a:pt x="366713" y="133350"/>
                    </a:moveTo>
                    <a:lnTo>
                      <a:pt x="323850" y="90488"/>
                    </a:lnTo>
                    <a:lnTo>
                      <a:pt x="323850" y="0"/>
                    </a:lnTo>
                    <a:lnTo>
                      <a:pt x="285750" y="0"/>
                    </a:lnTo>
                    <a:lnTo>
                      <a:pt x="285750" y="90488"/>
                    </a:lnTo>
                    <a:lnTo>
                      <a:pt x="242888" y="133350"/>
                    </a:lnTo>
                    <a:lnTo>
                      <a:pt x="0" y="133350"/>
                    </a:lnTo>
                    <a:lnTo>
                      <a:pt x="0" y="304800"/>
                    </a:lnTo>
                    <a:lnTo>
                      <a:pt x="38100" y="304800"/>
                    </a:lnTo>
                    <a:lnTo>
                      <a:pt x="38100" y="171450"/>
                    </a:lnTo>
                    <a:lnTo>
                      <a:pt x="242888" y="171450"/>
                    </a:lnTo>
                    <a:lnTo>
                      <a:pt x="285750" y="214313"/>
                    </a:lnTo>
                    <a:lnTo>
                      <a:pt x="285750" y="304800"/>
                    </a:lnTo>
                    <a:lnTo>
                      <a:pt x="323850" y="304800"/>
                    </a:lnTo>
                    <a:lnTo>
                      <a:pt x="323850" y="214313"/>
                    </a:lnTo>
                    <a:lnTo>
                      <a:pt x="366713" y="171450"/>
                    </a:lnTo>
                    <a:lnTo>
                      <a:pt x="571500" y="171450"/>
                    </a:lnTo>
                    <a:lnTo>
                      <a:pt x="571500" y="304800"/>
                    </a:lnTo>
                    <a:lnTo>
                      <a:pt x="609600" y="304800"/>
                    </a:lnTo>
                    <a:lnTo>
                      <a:pt x="609600" y="133350"/>
                    </a:lnTo>
                    <a:close/>
                    <a:moveTo>
                      <a:pt x="304800" y="200025"/>
                    </a:moveTo>
                    <a:lnTo>
                      <a:pt x="257175" y="152400"/>
                    </a:lnTo>
                    <a:lnTo>
                      <a:pt x="304800" y="104775"/>
                    </a:lnTo>
                    <a:lnTo>
                      <a:pt x="352425" y="152400"/>
                    </a:lnTo>
                    <a:close/>
                  </a:path>
                </a:pathLst>
              </a:custGeom>
              <a:solidFill>
                <a:schemeClr val="accent4"/>
              </a:solidFill>
              <a:ln w="9525" cap="flat">
                <a:noFill/>
                <a:prstDash val="solid"/>
                <a:miter/>
              </a:ln>
            </p:spPr>
            <p:txBody>
              <a:bodyPr rtlCol="0" anchor="ctr"/>
              <a:lstStyle/>
              <a:p>
                <a:pPr algn="ctr"/>
                <a:endParaRPr lang="en-US"/>
              </a:p>
            </p:txBody>
          </p:sp>
        </p:grpSp>
      </p:grpSp>
      <p:grpSp>
        <p:nvGrpSpPr>
          <p:cNvPr id="27" name="Group 26">
            <a:extLst>
              <a:ext uri="{FF2B5EF4-FFF2-40B4-BE49-F238E27FC236}">
                <a16:creationId xmlns:a16="http://schemas.microsoft.com/office/drawing/2014/main" id="{AFE69411-E12C-DBE2-5329-7D93ADCE1351}"/>
              </a:ext>
            </a:extLst>
          </p:cNvPr>
          <p:cNvGrpSpPr/>
          <p:nvPr/>
        </p:nvGrpSpPr>
        <p:grpSpPr>
          <a:xfrm>
            <a:off x="8454923" y="1670351"/>
            <a:ext cx="3200400" cy="4354068"/>
            <a:chOff x="8225361" y="1645289"/>
            <a:chExt cx="3200400" cy="4354068"/>
          </a:xfrm>
        </p:grpSpPr>
        <p:sp>
          <p:nvSpPr>
            <p:cNvPr id="9" name="Text Placeholder 20">
              <a:extLst>
                <a:ext uri="{FF2B5EF4-FFF2-40B4-BE49-F238E27FC236}">
                  <a16:creationId xmlns:a16="http://schemas.microsoft.com/office/drawing/2014/main" id="{0BF77047-6147-4828-A1EB-16884A9CEC74}"/>
                </a:ext>
              </a:extLst>
            </p:cNvPr>
            <p:cNvSpPr txBox="1">
              <a:spLocks/>
            </p:cNvSpPr>
            <p:nvPr/>
          </p:nvSpPr>
          <p:spPr>
            <a:xfrm>
              <a:off x="8225361" y="1645289"/>
              <a:ext cx="3200400" cy="4354068"/>
            </a:xfrm>
            <a:prstGeom prst="rect">
              <a:avLst/>
            </a:prstGeom>
          </p:spPr>
          <p:txBody>
            <a:bodyPr/>
            <a:lstStyle>
              <a:lvl1pPr marL="325829" indent="-325829" algn="l" defTabSz="913965" rtl="0" eaLnBrk="1" latinLnBrk="0" hangingPunct="1">
                <a:lnSpc>
                  <a:spcPct val="90000"/>
                </a:lnSpc>
                <a:spcBef>
                  <a:spcPts val="1000"/>
                </a:spcBef>
                <a:buClr>
                  <a:schemeClr val="accent1"/>
                </a:buClr>
                <a:buSzPct val="100000"/>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42732" indent="-316902"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968561" indent="-325829" algn="l" defTabSz="913965" rtl="0" eaLnBrk="1" latinLnBrk="0" hangingPunct="1">
                <a:lnSpc>
                  <a:spcPct val="90000"/>
                </a:lnSpc>
                <a:spcBef>
                  <a:spcPts val="5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53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3600" b="1"/>
                <a:t>“One more question” </a:t>
              </a:r>
            </a:p>
            <a:p>
              <a:pPr marL="0" indent="0" algn="ctr">
                <a:buNone/>
              </a:pPr>
              <a:endParaRPr lang="en-US" sz="3600"/>
            </a:p>
            <a:p>
              <a:pPr marL="0" indent="0" algn="ctr">
                <a:buNone/>
              </a:pPr>
              <a:endParaRPr lang="en-US" sz="3600"/>
            </a:p>
            <a:p>
              <a:pPr marL="0" indent="0" algn="ctr">
                <a:buNone/>
              </a:pPr>
              <a:endParaRPr lang="en-US" sz="2000"/>
            </a:p>
            <a:p>
              <a:pPr marL="0" indent="0" algn="ctr">
                <a:buNone/>
              </a:pPr>
              <a:r>
                <a:rPr lang="en-US"/>
                <a:t>Does it fit the definition?</a:t>
              </a:r>
            </a:p>
            <a:p>
              <a:pPr marL="0" indent="0" algn="ctr">
                <a:buNone/>
              </a:pPr>
              <a:endParaRPr lang="en-US" sz="3600"/>
            </a:p>
          </p:txBody>
        </p:sp>
        <p:pic>
          <p:nvPicPr>
            <p:cNvPr id="25" name="Graphic 24">
              <a:extLst>
                <a:ext uri="{FF2B5EF4-FFF2-40B4-BE49-F238E27FC236}">
                  <a16:creationId xmlns:a16="http://schemas.microsoft.com/office/drawing/2014/main" id="{A69EA9EC-B421-459F-811B-5F237DE0E6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2685" y="3149471"/>
              <a:ext cx="1185752" cy="1080351"/>
            </a:xfrm>
            <a:prstGeom prst="rect">
              <a:avLst/>
            </a:prstGeom>
          </p:spPr>
        </p:pic>
      </p:grpSp>
    </p:spTree>
    <p:custDataLst>
      <p:tags r:id="rId1"/>
    </p:custDataLst>
    <p:extLst>
      <p:ext uri="{BB962C8B-B14F-4D97-AF65-F5344CB8AC3E}">
        <p14:creationId xmlns:p14="http://schemas.microsoft.com/office/powerpoint/2010/main" val="19477062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5824025-779D-4C6F-A9DC-819BC64B88B2}"/>
              </a:ext>
            </a:extLst>
          </p:cNvPr>
          <p:cNvSpPr txBox="1"/>
          <p:nvPr/>
        </p:nvSpPr>
        <p:spPr>
          <a:xfrm>
            <a:off x="639761" y="1853848"/>
            <a:ext cx="2220685" cy="490904"/>
          </a:xfrm>
          <a:prstGeom prst="rect">
            <a:avLst/>
          </a:prstGeom>
          <a:noFill/>
        </p:spPr>
        <p:txBody>
          <a:bodyPr wrap="square">
            <a:spAutoFit/>
          </a:bodyPr>
          <a:lstStyle/>
          <a:p>
            <a:pPr algn="ctr" defTabSz="1066800" fontAlgn="base">
              <a:lnSpc>
                <a:spcPct val="90000"/>
              </a:lnSpc>
              <a:spcBef>
                <a:spcPct val="0"/>
              </a:spcBef>
              <a:spcAft>
                <a:spcPct val="35000"/>
              </a:spcAft>
            </a:pPr>
            <a:r>
              <a:rPr lang="en-US" sz="2800" b="1">
                <a:solidFill>
                  <a:schemeClr val="accent6"/>
                </a:solidFill>
              </a:rPr>
              <a:t>Open-Ended</a:t>
            </a:r>
          </a:p>
        </p:txBody>
      </p:sp>
      <p:sp>
        <p:nvSpPr>
          <p:cNvPr id="14" name="TextBox 13">
            <a:extLst>
              <a:ext uri="{FF2B5EF4-FFF2-40B4-BE49-F238E27FC236}">
                <a16:creationId xmlns:a16="http://schemas.microsoft.com/office/drawing/2014/main" id="{94604061-1F61-437F-BD1A-532631A5E623}"/>
              </a:ext>
            </a:extLst>
          </p:cNvPr>
          <p:cNvSpPr txBox="1"/>
          <p:nvPr/>
        </p:nvSpPr>
        <p:spPr>
          <a:xfrm>
            <a:off x="639761" y="3106119"/>
            <a:ext cx="2220685" cy="1266501"/>
          </a:xfrm>
          <a:prstGeom prst="rect">
            <a:avLst/>
          </a:prstGeom>
          <a:noFill/>
        </p:spPr>
        <p:txBody>
          <a:bodyPr wrap="square">
            <a:spAutoFit/>
          </a:bodyPr>
          <a:lstStyle/>
          <a:p>
            <a:pPr algn="ctr" defTabSz="1066800" fontAlgn="base">
              <a:lnSpc>
                <a:spcPct val="90000"/>
              </a:lnSpc>
              <a:spcBef>
                <a:spcPct val="0"/>
              </a:spcBef>
              <a:spcAft>
                <a:spcPct val="35000"/>
              </a:spcAft>
            </a:pPr>
            <a:r>
              <a:rPr lang="en-US" sz="2800" b="1">
                <a:solidFill>
                  <a:schemeClr val="tx2"/>
                </a:solidFill>
              </a:rPr>
              <a:t>Narrative-Based </a:t>
            </a:r>
            <a:br>
              <a:rPr lang="en-US" sz="2800" b="1">
                <a:solidFill>
                  <a:schemeClr val="tx2"/>
                </a:solidFill>
              </a:rPr>
            </a:br>
            <a:r>
              <a:rPr lang="en-US" sz="2800" b="1">
                <a:solidFill>
                  <a:schemeClr val="tx2"/>
                </a:solidFill>
              </a:rPr>
              <a:t>Follow-Up</a:t>
            </a:r>
          </a:p>
        </p:txBody>
      </p:sp>
      <p:sp>
        <p:nvSpPr>
          <p:cNvPr id="15" name="TextBox 14">
            <a:extLst>
              <a:ext uri="{FF2B5EF4-FFF2-40B4-BE49-F238E27FC236}">
                <a16:creationId xmlns:a16="http://schemas.microsoft.com/office/drawing/2014/main" id="{0B8F3164-A185-49A4-9707-9755B142C686}"/>
              </a:ext>
            </a:extLst>
          </p:cNvPr>
          <p:cNvSpPr txBox="1"/>
          <p:nvPr/>
        </p:nvSpPr>
        <p:spPr>
          <a:xfrm>
            <a:off x="639761" y="5054373"/>
            <a:ext cx="2220685" cy="878702"/>
          </a:xfrm>
          <a:prstGeom prst="rect">
            <a:avLst/>
          </a:prstGeom>
          <a:noFill/>
        </p:spPr>
        <p:txBody>
          <a:bodyPr wrap="square">
            <a:spAutoFit/>
          </a:bodyPr>
          <a:lstStyle/>
          <a:p>
            <a:pPr algn="ctr" defTabSz="1066800" fontAlgn="base">
              <a:lnSpc>
                <a:spcPct val="90000"/>
              </a:lnSpc>
              <a:spcBef>
                <a:spcPct val="0"/>
              </a:spcBef>
              <a:spcAft>
                <a:spcPct val="35000"/>
              </a:spcAft>
            </a:pPr>
            <a:r>
              <a:rPr lang="en-US" sz="2800" b="1"/>
              <a:t>“One More Question”</a:t>
            </a:r>
          </a:p>
        </p:txBody>
      </p:sp>
      <p:sp>
        <p:nvSpPr>
          <p:cNvPr id="16" name="TextBox 15">
            <a:extLst>
              <a:ext uri="{FF2B5EF4-FFF2-40B4-BE49-F238E27FC236}">
                <a16:creationId xmlns:a16="http://schemas.microsoft.com/office/drawing/2014/main" id="{645A2E07-E2E3-472D-89BA-6E68097A8437}"/>
              </a:ext>
            </a:extLst>
          </p:cNvPr>
          <p:cNvSpPr txBox="1"/>
          <p:nvPr/>
        </p:nvSpPr>
        <p:spPr>
          <a:xfrm>
            <a:off x="3276598" y="1687649"/>
            <a:ext cx="8378825" cy="1200329"/>
          </a:xfrm>
          <a:prstGeom prst="rect">
            <a:avLst/>
          </a:prstGeom>
          <a:noFill/>
        </p:spPr>
        <p:txBody>
          <a:bodyPr wrap="square">
            <a:spAutoFit/>
          </a:bodyPr>
          <a:lstStyle/>
          <a:p>
            <a:pPr lvl="1" indent="-457200" defTabSz="622300" fontAlgn="base">
              <a:spcBef>
                <a:spcPct val="0"/>
              </a:spcBef>
              <a:buFont typeface="Arial" panose="020B0604020202020204" pitchFamily="34" charset="0"/>
              <a:buChar char="•"/>
            </a:pPr>
            <a:r>
              <a:rPr lang="en-US" sz="2400">
                <a:solidFill>
                  <a:srgbClr val="484C45">
                    <a:hueOff val="0"/>
                    <a:satOff val="0"/>
                    <a:lumOff val="0"/>
                    <a:alphaOff val="0"/>
                  </a:srgbClr>
                </a:solidFill>
              </a:rPr>
              <a:t>Listen for main categories (i.e., physical, sexual, emotional abuse; or neglect).</a:t>
            </a:r>
          </a:p>
          <a:p>
            <a:pPr lvl="1" indent="-457200" defTabSz="622300" fontAlgn="base">
              <a:spcBef>
                <a:spcPct val="0"/>
              </a:spcBef>
              <a:buFont typeface="Arial" panose="020B0604020202020204" pitchFamily="34" charset="0"/>
              <a:buChar char="•"/>
            </a:pPr>
            <a:r>
              <a:rPr lang="en-US" sz="2400">
                <a:solidFill>
                  <a:srgbClr val="484C45">
                    <a:hueOff val="0"/>
                    <a:satOff val="0"/>
                    <a:lumOff val="0"/>
                    <a:alphaOff val="0"/>
                  </a:srgbClr>
                </a:solidFill>
              </a:rPr>
              <a:t>Begin to scan subcategory criteria on main screen.</a:t>
            </a:r>
          </a:p>
        </p:txBody>
      </p:sp>
      <p:sp>
        <p:nvSpPr>
          <p:cNvPr id="17" name="TextBox 16">
            <a:extLst>
              <a:ext uri="{FF2B5EF4-FFF2-40B4-BE49-F238E27FC236}">
                <a16:creationId xmlns:a16="http://schemas.microsoft.com/office/drawing/2014/main" id="{EFFAE711-B3EF-42F3-A4A4-6330F7757D66}"/>
              </a:ext>
            </a:extLst>
          </p:cNvPr>
          <p:cNvSpPr txBox="1"/>
          <p:nvPr/>
        </p:nvSpPr>
        <p:spPr>
          <a:xfrm>
            <a:off x="3276598" y="3134589"/>
            <a:ext cx="8378825" cy="1209562"/>
          </a:xfrm>
          <a:prstGeom prst="rect">
            <a:avLst/>
          </a:prstGeom>
          <a:noFill/>
        </p:spPr>
        <p:txBody>
          <a:bodyPr wrap="square">
            <a:spAutoFit/>
          </a:bodyPr>
          <a:lstStyle/>
          <a:p>
            <a:pPr lvl="1" indent="-457200" defTabSz="622300" fontAlgn="base">
              <a:lnSpc>
                <a:spcPct val="90000"/>
              </a:lnSpc>
              <a:spcBef>
                <a:spcPct val="0"/>
              </a:spcBef>
              <a:spcAft>
                <a:spcPct val="15000"/>
              </a:spcAft>
              <a:buFontTx/>
              <a:buChar char="•"/>
            </a:pPr>
            <a:r>
              <a:rPr lang="en-US" sz="2400">
                <a:solidFill>
                  <a:srgbClr val="484C45">
                    <a:hueOff val="0"/>
                    <a:satOff val="0"/>
                    <a:lumOff val="0"/>
                    <a:alphaOff val="0"/>
                  </a:srgbClr>
                </a:solidFill>
              </a:rPr>
              <a:t>Open definitions for likely criteria.</a:t>
            </a:r>
          </a:p>
          <a:p>
            <a:pPr lvl="1" indent="-457200" defTabSz="622300" fontAlgn="base">
              <a:lnSpc>
                <a:spcPct val="90000"/>
              </a:lnSpc>
              <a:spcBef>
                <a:spcPct val="0"/>
              </a:spcBef>
              <a:spcAft>
                <a:spcPct val="15000"/>
              </a:spcAft>
              <a:buFontTx/>
              <a:buChar char="•"/>
            </a:pPr>
            <a:r>
              <a:rPr lang="en-US" sz="2400">
                <a:solidFill>
                  <a:srgbClr val="484C45">
                    <a:hueOff val="0"/>
                    <a:satOff val="0"/>
                    <a:lumOff val="0"/>
                    <a:alphaOff val="0"/>
                  </a:srgbClr>
                </a:solidFill>
              </a:rPr>
              <a:t>Ask questions in areas that the definition requires.</a:t>
            </a:r>
          </a:p>
          <a:p>
            <a:pPr lvl="1" indent="-457200" defTabSz="622300" fontAlgn="base">
              <a:lnSpc>
                <a:spcPct val="90000"/>
              </a:lnSpc>
              <a:spcBef>
                <a:spcPct val="0"/>
              </a:spcBef>
              <a:spcAft>
                <a:spcPct val="15000"/>
              </a:spcAft>
              <a:buFontTx/>
              <a:buChar char="•"/>
            </a:pPr>
            <a:r>
              <a:rPr lang="en-US" sz="2400">
                <a:solidFill>
                  <a:srgbClr val="484C45">
                    <a:hueOff val="0"/>
                    <a:satOff val="0"/>
                    <a:lumOff val="0"/>
                    <a:alphaOff val="0"/>
                  </a:srgbClr>
                </a:solidFill>
              </a:rPr>
              <a:t>Narrow down to possible criteria.</a:t>
            </a:r>
          </a:p>
        </p:txBody>
      </p:sp>
      <p:sp>
        <p:nvSpPr>
          <p:cNvPr id="18" name="TextBox 17">
            <a:extLst>
              <a:ext uri="{FF2B5EF4-FFF2-40B4-BE49-F238E27FC236}">
                <a16:creationId xmlns:a16="http://schemas.microsoft.com/office/drawing/2014/main" id="{45F622F6-971C-4C0B-9777-01798C5E5BC6}"/>
              </a:ext>
            </a:extLst>
          </p:cNvPr>
          <p:cNvSpPr txBox="1"/>
          <p:nvPr/>
        </p:nvSpPr>
        <p:spPr>
          <a:xfrm>
            <a:off x="3276598" y="4722744"/>
            <a:ext cx="8378825" cy="1867242"/>
          </a:xfrm>
          <a:prstGeom prst="rect">
            <a:avLst/>
          </a:prstGeom>
          <a:noFill/>
        </p:spPr>
        <p:txBody>
          <a:bodyPr wrap="square">
            <a:spAutoFit/>
          </a:bodyPr>
          <a:lstStyle/>
          <a:p>
            <a:pPr lvl="1" indent="-457200" defTabSz="622300" fontAlgn="base">
              <a:lnSpc>
                <a:spcPct val="90000"/>
              </a:lnSpc>
              <a:spcBef>
                <a:spcPct val="0"/>
              </a:spcBef>
              <a:spcAft>
                <a:spcPct val="15000"/>
              </a:spcAft>
              <a:buFontTx/>
              <a:buChar char="•"/>
            </a:pPr>
            <a:r>
              <a:rPr lang="en-US" sz="2400">
                <a:solidFill>
                  <a:srgbClr val="484C45">
                    <a:hueOff val="0"/>
                    <a:satOff val="0"/>
                    <a:lumOff val="0"/>
                    <a:alphaOff val="0"/>
                  </a:srgbClr>
                </a:solidFill>
              </a:rPr>
              <a:t>Create a narrative chain and compare available information with the definitions. </a:t>
            </a:r>
          </a:p>
          <a:p>
            <a:pPr lvl="1" indent="-457200" defTabSz="622300" fontAlgn="base">
              <a:lnSpc>
                <a:spcPct val="90000"/>
              </a:lnSpc>
              <a:spcBef>
                <a:spcPct val="0"/>
              </a:spcBef>
              <a:spcAft>
                <a:spcPct val="15000"/>
              </a:spcAft>
              <a:buFontTx/>
              <a:buChar char="•"/>
            </a:pPr>
            <a:r>
              <a:rPr lang="en-US" sz="2400">
                <a:solidFill>
                  <a:srgbClr val="484C45">
                    <a:hueOff val="0"/>
                    <a:satOff val="0"/>
                    <a:lumOff val="0"/>
                    <a:alphaOff val="0"/>
                  </a:srgbClr>
                </a:solidFill>
              </a:rPr>
              <a:t>Where your chain is missing information, pose a detailed question.</a:t>
            </a:r>
          </a:p>
          <a:p>
            <a:pPr lvl="1" indent="-457200" defTabSz="622300" fontAlgn="base">
              <a:lnSpc>
                <a:spcPct val="90000"/>
              </a:lnSpc>
              <a:spcBef>
                <a:spcPct val="0"/>
              </a:spcBef>
              <a:spcAft>
                <a:spcPct val="15000"/>
              </a:spcAft>
              <a:buFontTx/>
              <a:buChar char="•"/>
            </a:pPr>
            <a:r>
              <a:rPr lang="en-US" sz="2400">
                <a:solidFill>
                  <a:srgbClr val="484C45">
                    <a:hueOff val="0"/>
                    <a:satOff val="0"/>
                    <a:lumOff val="0"/>
                    <a:alphaOff val="0"/>
                  </a:srgbClr>
                </a:solidFill>
              </a:rPr>
              <a:t>If the chain is complete, select criteria.</a:t>
            </a:r>
          </a:p>
        </p:txBody>
      </p:sp>
      <p:sp>
        <p:nvSpPr>
          <p:cNvPr id="2" name="Title 1">
            <a:extLst>
              <a:ext uri="{FF2B5EF4-FFF2-40B4-BE49-F238E27FC236}">
                <a16:creationId xmlns:a16="http://schemas.microsoft.com/office/drawing/2014/main" id="{FF22C85A-939D-3A76-B0A6-A6B394565207}"/>
              </a:ext>
            </a:extLst>
          </p:cNvPr>
          <p:cNvSpPr>
            <a:spLocks noGrp="1"/>
          </p:cNvSpPr>
          <p:nvPr>
            <p:ph type="title"/>
          </p:nvPr>
        </p:nvSpPr>
        <p:spPr/>
        <p:txBody>
          <a:bodyPr/>
          <a:lstStyle/>
          <a:p>
            <a:r>
              <a:rPr lang="en-US" altLang="en-US"/>
              <a:t>Using the ladder During the Call</a:t>
            </a:r>
            <a:endParaRPr lang="en-US"/>
          </a:p>
        </p:txBody>
      </p:sp>
    </p:spTree>
    <p:custDataLst>
      <p:tags r:id="rId1"/>
    </p:custDataLst>
    <p:extLst>
      <p:ext uri="{BB962C8B-B14F-4D97-AF65-F5344CB8AC3E}">
        <p14:creationId xmlns:p14="http://schemas.microsoft.com/office/powerpoint/2010/main" val="22483104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59E7-DD55-D01D-DE1D-86DCFAD64294}"/>
              </a:ext>
            </a:extLst>
          </p:cNvPr>
          <p:cNvSpPr>
            <a:spLocks noGrp="1"/>
          </p:cNvSpPr>
          <p:nvPr>
            <p:ph type="title"/>
          </p:nvPr>
        </p:nvSpPr>
        <p:spPr/>
        <p:txBody>
          <a:bodyPr/>
          <a:lstStyle/>
          <a:p>
            <a:r>
              <a:rPr lang="en-CA" altLang="ja-JP" noProof="1"/>
              <a:t>What are we worried about?</a:t>
            </a:r>
            <a:endParaRPr lang="en-US"/>
          </a:p>
        </p:txBody>
      </p:sp>
      <p:grpSp>
        <p:nvGrpSpPr>
          <p:cNvPr id="18" name="Group 17">
            <a:extLst>
              <a:ext uri="{FF2B5EF4-FFF2-40B4-BE49-F238E27FC236}">
                <a16:creationId xmlns:a16="http://schemas.microsoft.com/office/drawing/2014/main" id="{E83F0D18-D111-C595-0C2E-2C0FC0A3141A}"/>
              </a:ext>
            </a:extLst>
          </p:cNvPr>
          <p:cNvGrpSpPr/>
          <p:nvPr/>
        </p:nvGrpSpPr>
        <p:grpSpPr>
          <a:xfrm>
            <a:off x="639662" y="2037985"/>
            <a:ext cx="10898213" cy="3568214"/>
            <a:chOff x="639662" y="2037985"/>
            <a:chExt cx="10898213" cy="3568214"/>
          </a:xfrm>
        </p:grpSpPr>
        <p:grpSp>
          <p:nvGrpSpPr>
            <p:cNvPr id="3" name="Group 2">
              <a:extLst>
                <a:ext uri="{FF2B5EF4-FFF2-40B4-BE49-F238E27FC236}">
                  <a16:creationId xmlns:a16="http://schemas.microsoft.com/office/drawing/2014/main" id="{0489BB57-E67A-8B6D-DEE7-FE2F9D2BDBC5}"/>
                </a:ext>
              </a:extLst>
            </p:cNvPr>
            <p:cNvGrpSpPr/>
            <p:nvPr/>
          </p:nvGrpSpPr>
          <p:grpSpPr>
            <a:xfrm>
              <a:off x="639662" y="2037985"/>
              <a:ext cx="10898213" cy="3568214"/>
              <a:chOff x="999140" y="2471454"/>
              <a:chExt cx="10193720" cy="3337553"/>
            </a:xfrm>
          </p:grpSpPr>
          <p:pic>
            <p:nvPicPr>
              <p:cNvPr id="5" name="Picture 4">
                <a:extLst>
                  <a:ext uri="{FF2B5EF4-FFF2-40B4-BE49-F238E27FC236}">
                    <a16:creationId xmlns:a16="http://schemas.microsoft.com/office/drawing/2014/main" id="{F416F44F-6389-F4D2-3783-FFCAB783EF76}"/>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6" name="Group 5">
                <a:extLst>
                  <a:ext uri="{FF2B5EF4-FFF2-40B4-BE49-F238E27FC236}">
                    <a16:creationId xmlns:a16="http://schemas.microsoft.com/office/drawing/2014/main" id="{F2DCE130-80DC-A80D-35C4-6B957C56F27C}"/>
                  </a:ext>
                </a:extLst>
              </p:cNvPr>
              <p:cNvGrpSpPr/>
              <p:nvPr/>
            </p:nvGrpSpPr>
            <p:grpSpPr>
              <a:xfrm>
                <a:off x="999140" y="2471454"/>
                <a:ext cx="10193720" cy="3337553"/>
                <a:chOff x="342223" y="1817511"/>
                <a:chExt cx="11824542" cy="4085269"/>
              </a:xfrm>
            </p:grpSpPr>
            <p:grpSp>
              <p:nvGrpSpPr>
                <p:cNvPr id="12" name="Group 11">
                  <a:extLst>
                    <a:ext uri="{FF2B5EF4-FFF2-40B4-BE49-F238E27FC236}">
                      <a16:creationId xmlns:a16="http://schemas.microsoft.com/office/drawing/2014/main" id="{05815244-AD5B-5821-AB47-30F9C18F1E2E}"/>
                    </a:ext>
                  </a:extLst>
                </p:cNvPr>
                <p:cNvGrpSpPr/>
                <p:nvPr/>
              </p:nvGrpSpPr>
              <p:grpSpPr>
                <a:xfrm>
                  <a:off x="342223" y="1817511"/>
                  <a:ext cx="11824542" cy="4085269"/>
                  <a:chOff x="339664" y="1366885"/>
                  <a:chExt cx="12296067" cy="4771448"/>
                </a:xfrm>
              </p:grpSpPr>
              <p:sp>
                <p:nvSpPr>
                  <p:cNvPr id="14" name="Rectangle 13">
                    <a:extLst>
                      <a:ext uri="{FF2B5EF4-FFF2-40B4-BE49-F238E27FC236}">
                        <a16:creationId xmlns:a16="http://schemas.microsoft.com/office/drawing/2014/main" id="{8B0D58E5-C253-2BA7-EC33-240B0CB8AB3B}"/>
                      </a:ext>
                    </a:extLst>
                  </p:cNvPr>
                  <p:cNvSpPr/>
                  <p:nvPr/>
                </p:nvSpPr>
                <p:spPr>
                  <a:xfrm>
                    <a:off x="734501" y="1366885"/>
                    <a:ext cx="10648201" cy="4771448"/>
                  </a:xfrm>
                  <a:prstGeom prst="rect">
                    <a:avLst/>
                  </a:prstGeom>
                  <a:ln>
                    <a:noFill/>
                  </a:ln>
                </p:spPr>
                <p:txBody>
                  <a:bodyPr/>
                  <a:lstStyle/>
                  <a:p>
                    <a:endParaRPr lang="en-US"/>
                  </a:p>
                </p:txBody>
              </p:sp>
              <p:sp>
                <p:nvSpPr>
                  <p:cNvPr id="15" name="Rectangle: Rounded Corners 14">
                    <a:extLst>
                      <a:ext uri="{FF2B5EF4-FFF2-40B4-BE49-F238E27FC236}">
                        <a16:creationId xmlns:a16="http://schemas.microsoft.com/office/drawing/2014/main" id="{602101CB-ADBD-3FB6-7AA1-FD72A0CE6048}"/>
                      </a:ext>
                    </a:extLst>
                  </p:cNvPr>
                  <p:cNvSpPr/>
                  <p:nvPr/>
                </p:nvSpPr>
                <p:spPr>
                  <a:xfrm>
                    <a:off x="339664" y="1366885"/>
                    <a:ext cx="3478344" cy="4771448"/>
                  </a:xfrm>
                  <a:prstGeom prst="roundRect">
                    <a:avLst/>
                  </a:prstGeom>
                  <a:noFill/>
                  <a:ln w="762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C</a:t>
                    </a:r>
                    <a:r>
                      <a:rPr lang="en-US" sz="2800">
                        <a:solidFill>
                          <a:schemeClr val="tx1"/>
                        </a:solidFill>
                      </a:rPr>
                      <a:t>aregiver</a:t>
                    </a:r>
                  </a:p>
                </p:txBody>
              </p:sp>
              <p:sp>
                <p:nvSpPr>
                  <p:cNvPr id="16" name="Rectangle: Rounded Corners 15">
                    <a:extLst>
                      <a:ext uri="{FF2B5EF4-FFF2-40B4-BE49-F238E27FC236}">
                        <a16:creationId xmlns:a16="http://schemas.microsoft.com/office/drawing/2014/main" id="{9DC208C2-8B96-347B-CA1F-24897FB7B775}"/>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800" b="1">
                        <a:solidFill>
                          <a:schemeClr val="tx1"/>
                        </a:solidFill>
                      </a:rPr>
                      <a:t>B</a:t>
                    </a:r>
                    <a:r>
                      <a:rPr lang="en-US" sz="2800">
                        <a:solidFill>
                          <a:schemeClr val="tx1"/>
                        </a:solidFill>
                      </a:rPr>
                      <a:t>ehavior</a:t>
                    </a:r>
                  </a:p>
                </p:txBody>
              </p:sp>
              <p:sp>
                <p:nvSpPr>
                  <p:cNvPr id="17" name="Rectangle: Rounded Corners 16">
                    <a:extLst>
                      <a:ext uri="{FF2B5EF4-FFF2-40B4-BE49-F238E27FC236}">
                        <a16:creationId xmlns:a16="http://schemas.microsoft.com/office/drawing/2014/main" id="{B3B0F24C-8553-C50F-7FB3-FEA6817A0EE6}"/>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2800" b="1">
                        <a:solidFill>
                          <a:schemeClr val="tx1"/>
                        </a:solidFill>
                      </a:rPr>
                      <a:t>I</a:t>
                    </a:r>
                    <a:r>
                      <a:rPr lang="en-US" sz="2800">
                        <a:solidFill>
                          <a:schemeClr val="tx1"/>
                        </a:solidFill>
                      </a:rPr>
                      <a:t>mpact or Likely Impact on the Child</a:t>
                    </a:r>
                  </a:p>
                </p:txBody>
              </p:sp>
            </p:grpSp>
            <p:pic>
              <p:nvPicPr>
                <p:cNvPr id="10" name="Graphic 9">
                  <a:extLst>
                    <a:ext uri="{FF2B5EF4-FFF2-40B4-BE49-F238E27FC236}">
                      <a16:creationId xmlns:a16="http://schemas.microsoft.com/office/drawing/2014/main" id="{8DCFDDBD-0599-1702-6C8C-5C21C90CB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11" name="Graphic 10">
                  <a:extLst>
                    <a:ext uri="{FF2B5EF4-FFF2-40B4-BE49-F238E27FC236}">
                      <a16:creationId xmlns:a16="http://schemas.microsoft.com/office/drawing/2014/main" id="{AB59F10D-8E7D-1316-91EC-AF128585E4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7" name="Plus Sign 6">
                <a:extLst>
                  <a:ext uri="{FF2B5EF4-FFF2-40B4-BE49-F238E27FC236}">
                    <a16:creationId xmlns:a16="http://schemas.microsoft.com/office/drawing/2014/main" id="{C164E1B1-11EB-9E9A-6C96-384AE51FA282}"/>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Sign 7">
                <a:extLst>
                  <a:ext uri="{FF2B5EF4-FFF2-40B4-BE49-F238E27FC236}">
                    <a16:creationId xmlns:a16="http://schemas.microsoft.com/office/drawing/2014/main" id="{98FB3720-E9D5-6E5D-ABBE-8C4D726E0307}"/>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5724AB39-D743-91F3-CADA-5F3F94C633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3468" y="2429769"/>
              <a:ext cx="1530836" cy="1428779"/>
            </a:xfrm>
            <a:prstGeom prst="rect">
              <a:avLst/>
            </a:prstGeom>
          </p:spPr>
        </p:pic>
      </p:grpSp>
    </p:spTree>
    <p:custDataLst>
      <p:tags r:id="rId1"/>
    </p:custDataLst>
    <p:extLst>
      <p:ext uri="{BB962C8B-B14F-4D97-AF65-F5344CB8AC3E}">
        <p14:creationId xmlns:p14="http://schemas.microsoft.com/office/powerpoint/2010/main" val="3045363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51B211-B0EA-4809-98FA-8526CCE6471A}"/>
              </a:ext>
            </a:extLst>
          </p:cNvPr>
          <p:cNvSpPr>
            <a:spLocks noGrp="1"/>
          </p:cNvSpPr>
          <p:nvPr>
            <p:ph type="title"/>
          </p:nvPr>
        </p:nvSpPr>
        <p:spPr/>
        <p:txBody>
          <a:bodyPr vert="horz" lIns="91440" tIns="45720" rIns="91440" bIns="45720" rtlCol="0" anchor="ctr">
            <a:normAutofit/>
          </a:bodyPr>
          <a:lstStyle/>
          <a:p>
            <a:r>
              <a:rPr lang="en-US"/>
              <a:t>What is the C, the B, and the I?</a:t>
            </a:r>
          </a:p>
        </p:txBody>
      </p:sp>
      <p:sp>
        <p:nvSpPr>
          <p:cNvPr id="18" name="TextBox 17">
            <a:extLst>
              <a:ext uri="{FF2B5EF4-FFF2-40B4-BE49-F238E27FC236}">
                <a16:creationId xmlns:a16="http://schemas.microsoft.com/office/drawing/2014/main" id="{68ED4455-A71E-451C-9F39-FA2E7DFD5765}"/>
              </a:ext>
            </a:extLst>
          </p:cNvPr>
          <p:cNvSpPr txBox="1"/>
          <p:nvPr/>
        </p:nvSpPr>
        <p:spPr>
          <a:xfrm>
            <a:off x="639762" y="1644650"/>
            <a:ext cx="10898187" cy="1652888"/>
          </a:xfrm>
          <a:prstGeom prst="rect">
            <a:avLst/>
          </a:prstGeom>
          <a:noFill/>
        </p:spPr>
        <p:txBody>
          <a:bodyPr wrap="square">
            <a:spAutoFit/>
          </a:bodyPr>
          <a:lstStyle/>
          <a:p>
            <a:pPr defTabSz="914400">
              <a:lnSpc>
                <a:spcPct val="90000"/>
              </a:lnSpc>
            </a:pPr>
            <a:r>
              <a:rPr lang="en-US" sz="2800">
                <a:effectLst/>
                <a:ea typeface="Calibri" panose="020F0502020204030204" pitchFamily="34" charset="0"/>
              </a:rPr>
              <a:t>Tomás Jr. has a black eye and bruised left cheek. Tomás tells you that last night, his father hit him when he tried to stop a fight between his mother and father. He says that he is afraid to go home because his father was still angry this morning.</a:t>
            </a:r>
            <a:endParaRPr lang="en-US" sz="2800" b="1">
              <a:cs typeface="+mn-cs"/>
            </a:endParaRPr>
          </a:p>
        </p:txBody>
      </p:sp>
      <p:grpSp>
        <p:nvGrpSpPr>
          <p:cNvPr id="2" name="Group 1">
            <a:extLst>
              <a:ext uri="{FF2B5EF4-FFF2-40B4-BE49-F238E27FC236}">
                <a16:creationId xmlns:a16="http://schemas.microsoft.com/office/drawing/2014/main" id="{B96F26A2-D233-EAC8-0C34-11E6D358BF4A}"/>
              </a:ext>
            </a:extLst>
          </p:cNvPr>
          <p:cNvGrpSpPr/>
          <p:nvPr/>
        </p:nvGrpSpPr>
        <p:grpSpPr>
          <a:xfrm>
            <a:off x="1649678" y="3428999"/>
            <a:ext cx="8892644" cy="2911563"/>
            <a:chOff x="999140" y="2471454"/>
            <a:chExt cx="10193720" cy="3337553"/>
          </a:xfrm>
        </p:grpSpPr>
        <p:pic>
          <p:nvPicPr>
            <p:cNvPr id="4" name="Picture 3">
              <a:extLst>
                <a:ext uri="{FF2B5EF4-FFF2-40B4-BE49-F238E27FC236}">
                  <a16:creationId xmlns:a16="http://schemas.microsoft.com/office/drawing/2014/main" id="{BE23C72E-B4DE-36E2-750A-B365CBFBD9D9}"/>
                </a:ext>
              </a:extLst>
            </p:cNvPr>
            <p:cNvPicPr>
              <a:picLocks noChangeAspect="1"/>
            </p:cNvPicPr>
            <p:nvPr/>
          </p:nvPicPr>
          <p:blipFill>
            <a:blip r:embed="rId4">
              <a:biLevel thresh="25000"/>
            </a:blip>
            <a:stretch>
              <a:fillRect/>
            </a:stretch>
          </p:blipFill>
          <p:spPr>
            <a:xfrm>
              <a:off x="8580553" y="3088622"/>
              <a:ext cx="1308614" cy="1162233"/>
            </a:xfrm>
            <a:prstGeom prst="rect">
              <a:avLst/>
            </a:prstGeom>
          </p:spPr>
        </p:pic>
        <p:grpSp>
          <p:nvGrpSpPr>
            <p:cNvPr id="5" name="Group 4">
              <a:extLst>
                <a:ext uri="{FF2B5EF4-FFF2-40B4-BE49-F238E27FC236}">
                  <a16:creationId xmlns:a16="http://schemas.microsoft.com/office/drawing/2014/main" id="{B068DC5B-C847-79AA-C3AA-451C48E08C10}"/>
                </a:ext>
              </a:extLst>
            </p:cNvPr>
            <p:cNvGrpSpPr/>
            <p:nvPr/>
          </p:nvGrpSpPr>
          <p:grpSpPr>
            <a:xfrm>
              <a:off x="999140" y="2471454"/>
              <a:ext cx="10193720" cy="3337553"/>
              <a:chOff x="342223" y="1817511"/>
              <a:chExt cx="11824542" cy="4085269"/>
            </a:xfrm>
          </p:grpSpPr>
          <p:grpSp>
            <p:nvGrpSpPr>
              <p:cNvPr id="11" name="Group 10">
                <a:extLst>
                  <a:ext uri="{FF2B5EF4-FFF2-40B4-BE49-F238E27FC236}">
                    <a16:creationId xmlns:a16="http://schemas.microsoft.com/office/drawing/2014/main" id="{A8365287-BBC0-7BDB-BF99-B5E51F026C0D}"/>
                  </a:ext>
                </a:extLst>
              </p:cNvPr>
              <p:cNvGrpSpPr/>
              <p:nvPr/>
            </p:nvGrpSpPr>
            <p:grpSpPr>
              <a:xfrm>
                <a:off x="342223" y="1817511"/>
                <a:ext cx="11824542" cy="4085269"/>
                <a:chOff x="339664" y="1366885"/>
                <a:chExt cx="12296067" cy="4771448"/>
              </a:xfrm>
            </p:grpSpPr>
            <p:sp>
              <p:nvSpPr>
                <p:cNvPr id="13" name="Rectangle 12">
                  <a:extLst>
                    <a:ext uri="{FF2B5EF4-FFF2-40B4-BE49-F238E27FC236}">
                      <a16:creationId xmlns:a16="http://schemas.microsoft.com/office/drawing/2014/main" id="{8224A3AB-86FA-5004-D586-49A8FC8FC428}"/>
                    </a:ext>
                  </a:extLst>
                </p:cNvPr>
                <p:cNvSpPr/>
                <p:nvPr/>
              </p:nvSpPr>
              <p:spPr>
                <a:xfrm>
                  <a:off x="734501" y="1366885"/>
                  <a:ext cx="10648201" cy="4771448"/>
                </a:xfrm>
                <a:prstGeom prst="rect">
                  <a:avLst/>
                </a:prstGeom>
                <a:ln>
                  <a:noFill/>
                </a:ln>
              </p:spPr>
              <p:txBody>
                <a:bodyPr/>
                <a:lstStyle/>
                <a:p>
                  <a:endParaRPr lang="en-US"/>
                </a:p>
              </p:txBody>
            </p:sp>
            <p:sp>
              <p:nvSpPr>
                <p:cNvPr id="14" name="Rectangle: Rounded Corners 13">
                  <a:extLst>
                    <a:ext uri="{FF2B5EF4-FFF2-40B4-BE49-F238E27FC236}">
                      <a16:creationId xmlns:a16="http://schemas.microsoft.com/office/drawing/2014/main" id="{11586081-6675-87D1-C14D-CAF4A565F9EA}"/>
                    </a:ext>
                  </a:extLst>
                </p:cNvPr>
                <p:cNvSpPr/>
                <p:nvPr/>
              </p:nvSpPr>
              <p:spPr>
                <a:xfrm>
                  <a:off x="339664" y="1366885"/>
                  <a:ext cx="3478344" cy="4771448"/>
                </a:xfrm>
                <a:prstGeom prst="roundRect">
                  <a:avLst/>
                </a:prstGeom>
                <a:solidFill>
                  <a:schemeClr val="bg1"/>
                </a:solidFill>
                <a:ln w="762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400" b="1">
                      <a:solidFill>
                        <a:schemeClr val="tx1"/>
                      </a:solidFill>
                    </a:rPr>
                    <a:t>C</a:t>
                  </a:r>
                  <a:r>
                    <a:rPr lang="en-US" sz="2400">
                      <a:solidFill>
                        <a:schemeClr val="tx1"/>
                      </a:solidFill>
                    </a:rPr>
                    <a:t>aregiver</a:t>
                  </a:r>
                </a:p>
              </p:txBody>
            </p:sp>
            <p:sp>
              <p:nvSpPr>
                <p:cNvPr id="15" name="Rectangle: Rounded Corners 14">
                  <a:extLst>
                    <a:ext uri="{FF2B5EF4-FFF2-40B4-BE49-F238E27FC236}">
                      <a16:creationId xmlns:a16="http://schemas.microsoft.com/office/drawing/2014/main" id="{4DD6B92A-C2D1-F57E-1BD9-E8F6509B7BFF}"/>
                    </a:ext>
                  </a:extLst>
                </p:cNvPr>
                <p:cNvSpPr/>
                <p:nvPr/>
              </p:nvSpPr>
              <p:spPr>
                <a:xfrm>
                  <a:off x="4771065" y="1366885"/>
                  <a:ext cx="3478343" cy="4771448"/>
                </a:xfrm>
                <a:prstGeom prst="roundRect">
                  <a:avLst/>
                </a:prstGeom>
                <a:solidFill>
                  <a:schemeClr val="bg1"/>
                </a:solidFill>
                <a:ln w="762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365760" numCol="1" spcCol="1270" anchor="b" anchorCtr="0">
                  <a:noAutofit/>
                </a:bodyPr>
                <a:lstStyle/>
                <a:p>
                  <a:pPr algn="ctr" defTabSz="1297122">
                    <a:spcBef>
                      <a:spcPct val="0"/>
                    </a:spcBef>
                  </a:pPr>
                  <a:r>
                    <a:rPr lang="en-US" sz="2400" b="1">
                      <a:solidFill>
                        <a:schemeClr val="tx1"/>
                      </a:solidFill>
                    </a:rPr>
                    <a:t>B</a:t>
                  </a:r>
                  <a:r>
                    <a:rPr lang="en-US" sz="2400">
                      <a:solidFill>
                        <a:schemeClr val="tx1"/>
                      </a:solidFill>
                    </a:rPr>
                    <a:t>ehavior</a:t>
                  </a:r>
                </a:p>
              </p:txBody>
            </p:sp>
            <p:sp>
              <p:nvSpPr>
                <p:cNvPr id="16" name="Rectangle: Rounded Corners 15">
                  <a:extLst>
                    <a:ext uri="{FF2B5EF4-FFF2-40B4-BE49-F238E27FC236}">
                      <a16:creationId xmlns:a16="http://schemas.microsoft.com/office/drawing/2014/main" id="{912A01E4-BB8C-B749-A3A3-192A8F9D1EB9}"/>
                    </a:ext>
                  </a:extLst>
                </p:cNvPr>
                <p:cNvSpPr/>
                <p:nvPr/>
              </p:nvSpPr>
              <p:spPr>
                <a:xfrm>
                  <a:off x="9157389" y="1366885"/>
                  <a:ext cx="3478342" cy="4771448"/>
                </a:xfrm>
                <a:prstGeom prst="roundRect">
                  <a:avLst/>
                </a:prstGeom>
                <a:solidFill>
                  <a:schemeClr val="bg1"/>
                </a:solidFill>
                <a:ln w="7620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552" tIns="1754738" rIns="207552" bIns="182880" numCol="1" spcCol="1270" anchor="b" anchorCtr="0">
                  <a:noAutofit/>
                </a:bodyPr>
                <a:lstStyle/>
                <a:p>
                  <a:pPr algn="ctr" defTabSz="1297122">
                    <a:spcBef>
                      <a:spcPct val="0"/>
                    </a:spcBef>
                  </a:pPr>
                  <a:r>
                    <a:rPr lang="en-US" sz="2400" b="1">
                      <a:solidFill>
                        <a:schemeClr val="tx1"/>
                      </a:solidFill>
                    </a:rPr>
                    <a:t>I</a:t>
                  </a:r>
                  <a:r>
                    <a:rPr lang="en-US" sz="2400">
                      <a:solidFill>
                        <a:schemeClr val="tx1"/>
                      </a:solidFill>
                    </a:rPr>
                    <a:t>mpact or Likely Impact on the Child</a:t>
                  </a:r>
                </a:p>
              </p:txBody>
            </p:sp>
          </p:grpSp>
          <p:pic>
            <p:nvPicPr>
              <p:cNvPr id="9" name="Graphic 8">
                <a:extLst>
                  <a:ext uri="{FF2B5EF4-FFF2-40B4-BE49-F238E27FC236}">
                    <a16:creationId xmlns:a16="http://schemas.microsoft.com/office/drawing/2014/main" id="{D64B400B-FA69-D72D-7FC8-CA330829B2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140" y="2266067"/>
                <a:ext cx="1559139" cy="1635817"/>
              </a:xfrm>
              <a:prstGeom prst="rect">
                <a:avLst/>
              </a:prstGeom>
            </p:spPr>
          </p:pic>
          <p:pic>
            <p:nvPicPr>
              <p:cNvPr id="10" name="Graphic 9">
                <a:extLst>
                  <a:ext uri="{FF2B5EF4-FFF2-40B4-BE49-F238E27FC236}">
                    <a16:creationId xmlns:a16="http://schemas.microsoft.com/office/drawing/2014/main" id="{423B9DD3-22F5-5E4C-C44F-08644011A4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571" y="2266067"/>
                <a:ext cx="952502" cy="1635817"/>
              </a:xfrm>
              <a:prstGeom prst="rect">
                <a:avLst/>
              </a:prstGeom>
            </p:spPr>
          </p:pic>
        </p:grpSp>
        <p:sp>
          <p:nvSpPr>
            <p:cNvPr id="6" name="Plus Sign 5">
              <a:extLst>
                <a:ext uri="{FF2B5EF4-FFF2-40B4-BE49-F238E27FC236}">
                  <a16:creationId xmlns:a16="http://schemas.microsoft.com/office/drawing/2014/main" id="{C48223FC-9E78-86CC-C926-E532B0BF233C}"/>
                </a:ext>
              </a:extLst>
            </p:cNvPr>
            <p:cNvSpPr/>
            <p:nvPr/>
          </p:nvSpPr>
          <p:spPr>
            <a:xfrm>
              <a:off x="3970017"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us Sign 6">
              <a:extLst>
                <a:ext uri="{FF2B5EF4-FFF2-40B4-BE49-F238E27FC236}">
                  <a16:creationId xmlns:a16="http://schemas.microsoft.com/office/drawing/2014/main" id="{6F2B1427-83DA-13AC-B42D-77D335B41E73}"/>
                </a:ext>
              </a:extLst>
            </p:cNvPr>
            <p:cNvSpPr/>
            <p:nvPr/>
          </p:nvSpPr>
          <p:spPr>
            <a:xfrm>
              <a:off x="7661246" y="3787856"/>
              <a:ext cx="569284" cy="673608"/>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Graphic 16">
            <a:extLst>
              <a:ext uri="{FF2B5EF4-FFF2-40B4-BE49-F238E27FC236}">
                <a16:creationId xmlns:a16="http://schemas.microsoft.com/office/drawing/2014/main" id="{493D8CAF-3147-86C4-4257-BAA3F8FEBA8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41634" y="3748683"/>
            <a:ext cx="1249119" cy="1165843"/>
          </a:xfrm>
          <a:prstGeom prst="rect">
            <a:avLst/>
          </a:prstGeom>
        </p:spPr>
      </p:pic>
    </p:spTree>
    <p:custDataLst>
      <p:tags r:id="rId1"/>
    </p:custDataLst>
    <p:extLst>
      <p:ext uri="{BB962C8B-B14F-4D97-AF65-F5344CB8AC3E}">
        <p14:creationId xmlns:p14="http://schemas.microsoft.com/office/powerpoint/2010/main" val="28133827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Unknown</a:t>
            </a:r>
            <a:br>
              <a:rPr lang="en-US"/>
            </a:br>
            <a:r>
              <a:rPr lang="en-US"/>
              <a:t>Is Different From Unasked</a:t>
            </a:r>
          </a:p>
        </p:txBody>
      </p:sp>
      <p:pic>
        <p:nvPicPr>
          <p:cNvPr id="11" name="Picture Placeholder 10" descr="A person wearing glasses&#10;&#10;Description automatically generated with low confidence">
            <a:extLst>
              <a:ext uri="{FF2B5EF4-FFF2-40B4-BE49-F238E27FC236}">
                <a16:creationId xmlns:a16="http://schemas.microsoft.com/office/drawing/2014/main" id="{D19969B9-79C4-4200-A62D-954DC046ECB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1660" r="21660"/>
          <a:stretch/>
        </p:blipFill>
        <p:spPr/>
      </p:pic>
      <p:sp>
        <p:nvSpPr>
          <p:cNvPr id="7" name="Content Placeholder 2"/>
          <p:cNvSpPr>
            <a:spLocks noGrp="1"/>
          </p:cNvSpPr>
          <p:nvPr>
            <p:ph type="body" sz="quarter" idx="11"/>
          </p:nvPr>
        </p:nvSpPr>
        <p:spPr>
          <a:xfrm>
            <a:off x="6104536" y="2442575"/>
            <a:ext cx="5456337" cy="3482236"/>
          </a:xfrm>
        </p:spPr>
        <p:txBody>
          <a:bodyPr anchor="ctr">
            <a:noAutofit/>
          </a:bodyPr>
          <a:lstStyle/>
          <a:p>
            <a:pPr>
              <a:lnSpc>
                <a:spcPts val="4000"/>
              </a:lnSpc>
              <a:spcBef>
                <a:spcPts val="600"/>
              </a:spcBef>
            </a:pPr>
            <a:r>
              <a:rPr lang="en-US"/>
              <a:t>If information is </a:t>
            </a:r>
            <a:r>
              <a:rPr lang="en-US" i="1"/>
              <a:t>still</a:t>
            </a:r>
            <a:r>
              <a:rPr lang="en-US"/>
              <a:t> unknown, document attempts to gather it. Consultation, critical thinking, and professional expertise should guide our decisions. (Resist letting fear or “the way we’ve always done it” drive decisions.)</a:t>
            </a:r>
          </a:p>
        </p:txBody>
      </p:sp>
    </p:spTree>
    <p:custDataLst>
      <p:tags r:id="rId1"/>
    </p:custDataLst>
    <p:extLst>
      <p:ext uri="{BB962C8B-B14F-4D97-AF65-F5344CB8AC3E}">
        <p14:creationId xmlns:p14="http://schemas.microsoft.com/office/powerpoint/2010/main" val="713563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What Is the context of the current SDM System?</a:t>
            </a:r>
          </a:p>
        </p:txBody>
      </p:sp>
      <p:sp>
        <p:nvSpPr>
          <p:cNvPr id="6" name="Text Placeholder 5"/>
          <p:cNvSpPr>
            <a:spLocks noGrp="1"/>
          </p:cNvSpPr>
          <p:nvPr>
            <p:ph type="body" sz="quarter" idx="4294967295"/>
          </p:nvPr>
        </p:nvSpPr>
        <p:spPr>
          <a:xfrm>
            <a:off x="1130302" y="3422136"/>
            <a:ext cx="2097617" cy="2902460"/>
          </a:xfrm>
          <a:solidFill>
            <a:schemeClr val="accent1">
              <a:lumMod val="40000"/>
              <a:lumOff val="60000"/>
            </a:schemeClr>
          </a:solidFill>
        </p:spPr>
        <p:txBody>
          <a:bodyPr anchor="t"/>
          <a:lstStyle/>
          <a:p>
            <a:pPr marL="0" lvl="0" indent="0">
              <a:buNone/>
            </a:pPr>
            <a:r>
              <a:rPr lang="en-US"/>
              <a:t>How can we identify families at highest risk so we can support them?</a:t>
            </a:r>
          </a:p>
        </p:txBody>
      </p:sp>
      <p:cxnSp>
        <p:nvCxnSpPr>
          <p:cNvPr id="5" name="Straight Arrow Connector 4">
            <a:extLst>
              <a:ext uri="{FF2B5EF4-FFF2-40B4-BE49-F238E27FC236}">
                <a16:creationId xmlns:a16="http://schemas.microsoft.com/office/drawing/2014/main" id="{216A2309-8D07-B62F-D696-C108A537310F}"/>
              </a:ext>
            </a:extLst>
          </p:cNvPr>
          <p:cNvCxnSpPr>
            <a:cxnSpLocks/>
          </p:cNvCxnSpPr>
          <p:nvPr/>
        </p:nvCxnSpPr>
        <p:spPr>
          <a:xfrm>
            <a:off x="2137610" y="2359118"/>
            <a:ext cx="791677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48DFF81-0909-354F-B20C-0B89CBF2955A}"/>
              </a:ext>
            </a:extLst>
          </p:cNvPr>
          <p:cNvSpPr txBox="1"/>
          <p:nvPr/>
        </p:nvSpPr>
        <p:spPr>
          <a:xfrm>
            <a:off x="608514" y="1974397"/>
            <a:ext cx="1402948" cy="769441"/>
          </a:xfrm>
          <a:prstGeom prst="rect">
            <a:avLst/>
          </a:prstGeom>
          <a:noFill/>
        </p:spPr>
        <p:txBody>
          <a:bodyPr wrap="none" rtlCol="0">
            <a:spAutoFit/>
          </a:bodyPr>
          <a:lstStyle/>
          <a:p>
            <a:r>
              <a:rPr lang="en-US" sz="4400"/>
              <a:t>1985</a:t>
            </a:r>
          </a:p>
        </p:txBody>
      </p:sp>
      <p:sp>
        <p:nvSpPr>
          <p:cNvPr id="9" name="TextBox 8">
            <a:extLst>
              <a:ext uri="{FF2B5EF4-FFF2-40B4-BE49-F238E27FC236}">
                <a16:creationId xmlns:a16="http://schemas.microsoft.com/office/drawing/2014/main" id="{911EF61B-88A0-75B9-3FB9-3EF30D85BD47}"/>
              </a:ext>
            </a:extLst>
          </p:cNvPr>
          <p:cNvSpPr txBox="1"/>
          <p:nvPr/>
        </p:nvSpPr>
        <p:spPr>
          <a:xfrm>
            <a:off x="9998242" y="1966821"/>
            <a:ext cx="2027093" cy="769441"/>
          </a:xfrm>
          <a:prstGeom prst="rect">
            <a:avLst/>
          </a:prstGeom>
          <a:noFill/>
        </p:spPr>
        <p:txBody>
          <a:bodyPr wrap="none" rtlCol="0">
            <a:spAutoFit/>
          </a:bodyPr>
          <a:lstStyle/>
          <a:p>
            <a:r>
              <a:rPr lang="en-US" sz="4400"/>
              <a:t>Present</a:t>
            </a:r>
          </a:p>
        </p:txBody>
      </p:sp>
      <p:cxnSp>
        <p:nvCxnSpPr>
          <p:cNvPr id="10" name="Straight Arrow Connector 9">
            <a:extLst>
              <a:ext uri="{FF2B5EF4-FFF2-40B4-BE49-F238E27FC236}">
                <a16:creationId xmlns:a16="http://schemas.microsoft.com/office/drawing/2014/main" id="{2193C527-D873-C3F6-A1E5-57DFDD8F220A}"/>
              </a:ext>
            </a:extLst>
          </p:cNvPr>
          <p:cNvCxnSpPr>
            <a:cxnSpLocks/>
            <a:stCxn id="6" idx="0"/>
          </p:cNvCxnSpPr>
          <p:nvPr/>
        </p:nvCxnSpPr>
        <p:spPr>
          <a:xfrm flipV="1">
            <a:off x="2179111" y="2419629"/>
            <a:ext cx="470512" cy="100250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51BFEB-F7DB-BD18-0250-FD3CF1AE01FF}"/>
              </a:ext>
            </a:extLst>
          </p:cNvPr>
          <p:cNvCxnSpPr>
            <a:cxnSpLocks/>
            <a:stCxn id="20" idx="0"/>
          </p:cNvCxnSpPr>
          <p:nvPr/>
        </p:nvCxnSpPr>
        <p:spPr>
          <a:xfrm flipV="1">
            <a:off x="6144363" y="2359118"/>
            <a:ext cx="0" cy="10746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D245C69-6EBD-99F8-D8DC-749DFEBB6361}"/>
              </a:ext>
            </a:extLst>
          </p:cNvPr>
          <p:cNvCxnSpPr>
            <a:cxnSpLocks/>
            <a:stCxn id="17" idx="0"/>
          </p:cNvCxnSpPr>
          <p:nvPr/>
        </p:nvCxnSpPr>
        <p:spPr>
          <a:xfrm flipV="1">
            <a:off x="4203387" y="2419629"/>
            <a:ext cx="0" cy="10141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 Placeholder 5">
            <a:extLst>
              <a:ext uri="{FF2B5EF4-FFF2-40B4-BE49-F238E27FC236}">
                <a16:creationId xmlns:a16="http://schemas.microsoft.com/office/drawing/2014/main" id="{90BA0542-B91A-4FCC-8A5F-D64A8462BCD1}"/>
              </a:ext>
            </a:extLst>
          </p:cNvPr>
          <p:cNvSpPr txBox="1">
            <a:spLocks/>
          </p:cNvSpPr>
          <p:nvPr/>
        </p:nvSpPr>
        <p:spPr>
          <a:xfrm>
            <a:off x="3212544" y="3433738"/>
            <a:ext cx="1981685" cy="2208799"/>
          </a:xfrm>
          <a:prstGeom prst="rect">
            <a:avLst/>
          </a:prstGeom>
          <a:solidFill>
            <a:schemeClr val="accent2">
              <a:lumMod val="60000"/>
              <a:lumOff val="40000"/>
            </a:schemeClr>
          </a:solidFill>
        </p:spPr>
        <p:txBody>
          <a:bodyPr vert="horz" lIns="91440" tIns="45720" rIns="91440" bIns="45720" rtlCol="0" anchor="t">
            <a:noAutofit/>
          </a:bodyPr>
          <a:lstStyle>
            <a:lvl1pPr marL="0" indent="0" algn="l" defTabSz="913965" rtl="0" eaLnBrk="1" latinLnBrk="0" hangingPunct="1">
              <a:lnSpc>
                <a:spcPct val="100000"/>
              </a:lnSpc>
              <a:spcBef>
                <a:spcPts val="1000"/>
              </a:spcBef>
              <a:buClr>
                <a:schemeClr val="accent1"/>
              </a:buClr>
              <a:buSzPct val="100000"/>
              <a:buFont typeface="Arial" panose="020B0604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1pPr>
            <a:lvl2pPr marL="9144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3716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How should we respond to calls to the hotline? </a:t>
            </a:r>
          </a:p>
        </p:txBody>
      </p:sp>
      <p:sp>
        <p:nvSpPr>
          <p:cNvPr id="20" name="Text Placeholder 5">
            <a:extLst>
              <a:ext uri="{FF2B5EF4-FFF2-40B4-BE49-F238E27FC236}">
                <a16:creationId xmlns:a16="http://schemas.microsoft.com/office/drawing/2014/main" id="{A202A711-AED7-E8C9-B755-E92B0AB80915}"/>
              </a:ext>
            </a:extLst>
          </p:cNvPr>
          <p:cNvSpPr txBox="1">
            <a:spLocks/>
          </p:cNvSpPr>
          <p:nvPr/>
        </p:nvSpPr>
        <p:spPr>
          <a:xfrm>
            <a:off x="5153520" y="3433737"/>
            <a:ext cx="1981685" cy="2208799"/>
          </a:xfrm>
          <a:prstGeom prst="rect">
            <a:avLst/>
          </a:prstGeom>
          <a:solidFill>
            <a:schemeClr val="accent2">
              <a:lumMod val="60000"/>
              <a:lumOff val="40000"/>
            </a:schemeClr>
          </a:solidFill>
        </p:spPr>
        <p:txBody>
          <a:bodyPr vert="horz" lIns="91440" tIns="45720" rIns="91440" bIns="45720" rtlCol="0" anchor="t">
            <a:noAutofit/>
          </a:bodyPr>
          <a:lstStyle>
            <a:lvl1pPr marL="0" indent="0" algn="l" defTabSz="913965" rtl="0" eaLnBrk="1" latinLnBrk="0" hangingPunct="1">
              <a:lnSpc>
                <a:spcPct val="100000"/>
              </a:lnSpc>
              <a:spcBef>
                <a:spcPts val="1000"/>
              </a:spcBef>
              <a:buClr>
                <a:schemeClr val="accent1"/>
              </a:buClr>
              <a:buSzPct val="100000"/>
              <a:buFont typeface="Arial" panose="020B0604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1pPr>
            <a:lvl2pPr marL="9144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3716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Can we prevent an entry to foster care?</a:t>
            </a:r>
          </a:p>
        </p:txBody>
      </p:sp>
      <p:sp>
        <p:nvSpPr>
          <p:cNvPr id="21" name="Text Placeholder 5">
            <a:extLst>
              <a:ext uri="{FF2B5EF4-FFF2-40B4-BE49-F238E27FC236}">
                <a16:creationId xmlns:a16="http://schemas.microsoft.com/office/drawing/2014/main" id="{E401DE51-7E7F-58B6-54D0-16B0E4D7C49A}"/>
              </a:ext>
            </a:extLst>
          </p:cNvPr>
          <p:cNvSpPr txBox="1">
            <a:spLocks/>
          </p:cNvSpPr>
          <p:nvPr/>
        </p:nvSpPr>
        <p:spPr>
          <a:xfrm>
            <a:off x="7135205" y="3458704"/>
            <a:ext cx="1981685" cy="2208799"/>
          </a:xfrm>
          <a:prstGeom prst="rect">
            <a:avLst/>
          </a:prstGeom>
          <a:pattFill prst="wdUpDiag">
            <a:fgClr>
              <a:schemeClr val="accent2">
                <a:lumMod val="60000"/>
                <a:lumOff val="40000"/>
              </a:schemeClr>
            </a:fgClr>
            <a:bgClr>
              <a:schemeClr val="accent1">
                <a:lumMod val="40000"/>
                <a:lumOff val="60000"/>
              </a:schemeClr>
            </a:bgClr>
          </a:pattFill>
        </p:spPr>
        <p:txBody>
          <a:bodyPr vert="horz" lIns="91440" tIns="45720" rIns="91440" bIns="45720" rtlCol="0" anchor="t">
            <a:noAutofit/>
          </a:bodyPr>
          <a:lstStyle>
            <a:lvl1pPr marL="0" indent="0" algn="l" defTabSz="913965" rtl="0" eaLnBrk="1" latinLnBrk="0" hangingPunct="1">
              <a:lnSpc>
                <a:spcPct val="100000"/>
              </a:lnSpc>
              <a:spcBef>
                <a:spcPts val="1000"/>
              </a:spcBef>
              <a:buClr>
                <a:schemeClr val="accent1"/>
              </a:buClr>
              <a:buSzPct val="100000"/>
              <a:buFont typeface="Arial" panose="020B0604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1pPr>
            <a:lvl2pPr marL="9144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3716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Could a child in foster care go back home?</a:t>
            </a:r>
          </a:p>
        </p:txBody>
      </p:sp>
      <p:sp>
        <p:nvSpPr>
          <p:cNvPr id="22" name="Text Placeholder 5">
            <a:extLst>
              <a:ext uri="{FF2B5EF4-FFF2-40B4-BE49-F238E27FC236}">
                <a16:creationId xmlns:a16="http://schemas.microsoft.com/office/drawing/2014/main" id="{F255CAAE-9EFD-C46C-D5A2-DAE40CFFFB22}"/>
              </a:ext>
            </a:extLst>
          </p:cNvPr>
          <p:cNvSpPr txBox="1">
            <a:spLocks/>
          </p:cNvSpPr>
          <p:nvPr/>
        </p:nvSpPr>
        <p:spPr>
          <a:xfrm>
            <a:off x="9116890" y="3458704"/>
            <a:ext cx="2242193" cy="3135149"/>
          </a:xfrm>
          <a:prstGeom prst="rect">
            <a:avLst/>
          </a:prstGeom>
          <a:solidFill>
            <a:schemeClr val="accent1">
              <a:lumMod val="40000"/>
              <a:lumOff val="60000"/>
            </a:schemeClr>
          </a:solidFill>
        </p:spPr>
        <p:txBody>
          <a:bodyPr vert="horz" lIns="91440" tIns="45720" rIns="91440" bIns="45720" rtlCol="0" anchor="t">
            <a:noAutofit/>
          </a:bodyPr>
          <a:lstStyle>
            <a:lvl1pPr marL="0" indent="0" algn="l" defTabSz="913965" rtl="0" eaLnBrk="1" latinLnBrk="0" hangingPunct="1">
              <a:lnSpc>
                <a:spcPct val="100000"/>
              </a:lnSpc>
              <a:spcBef>
                <a:spcPts val="1000"/>
              </a:spcBef>
              <a:buClr>
                <a:schemeClr val="accent1"/>
              </a:buClr>
              <a:buSzPct val="100000"/>
              <a:buFont typeface="Arial" panose="020B0604020202020204" pitchFamily="34" charset="0"/>
              <a:buNone/>
              <a:defRPr sz="2800" kern="1200">
                <a:solidFill>
                  <a:schemeClr val="tx1"/>
                </a:solidFill>
                <a:latin typeface="Segoe UI" panose="020B0502040204020203" pitchFamily="34" charset="0"/>
                <a:ea typeface="+mn-ea"/>
                <a:cs typeface="Segoe UI" panose="020B0502040204020203" pitchFamily="34" charset="0"/>
              </a:defRPr>
            </a:lvl1pPr>
            <a:lvl2pPr marL="9144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371600" indent="-457200" algn="l" defTabSz="913965" rtl="0" eaLnBrk="1" latinLnBrk="0" hangingPunct="1">
              <a:lnSpc>
                <a:spcPct val="100000"/>
              </a:lnSpc>
              <a:spcBef>
                <a:spcPts val="1000"/>
              </a:spcBef>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3pPr>
            <a:lvl4pPr marL="1599438"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4pPr>
            <a:lvl5pPr marL="2056420" indent="-228491" algn="l" defTabSz="913965"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5pPr>
            <a:lvl6pPr marL="2513402"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5"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67"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49" indent="-228491" algn="l" defTabSz="913965"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US"/>
              <a:t>When a child is back home, can we wrap up our work with this family? </a:t>
            </a:r>
          </a:p>
        </p:txBody>
      </p:sp>
      <p:cxnSp>
        <p:nvCxnSpPr>
          <p:cNvPr id="25" name="Straight Arrow Connector 24">
            <a:extLst>
              <a:ext uri="{FF2B5EF4-FFF2-40B4-BE49-F238E27FC236}">
                <a16:creationId xmlns:a16="http://schemas.microsoft.com/office/drawing/2014/main" id="{0D04E703-CAD8-2CC7-031D-CEB684C45365}"/>
              </a:ext>
            </a:extLst>
          </p:cNvPr>
          <p:cNvCxnSpPr>
            <a:cxnSpLocks/>
            <a:stCxn id="21" idx="0"/>
          </p:cNvCxnSpPr>
          <p:nvPr/>
        </p:nvCxnSpPr>
        <p:spPr>
          <a:xfrm flipH="1" flipV="1">
            <a:off x="8085337" y="2427129"/>
            <a:ext cx="40711" cy="10315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A1CBECA-D049-F0A9-DB33-CA3CE1EE8BA8}"/>
              </a:ext>
            </a:extLst>
          </p:cNvPr>
          <p:cNvCxnSpPr>
            <a:cxnSpLocks/>
            <a:stCxn id="22" idx="0"/>
          </p:cNvCxnSpPr>
          <p:nvPr/>
        </p:nvCxnSpPr>
        <p:spPr>
          <a:xfrm flipH="1" flipV="1">
            <a:off x="9439552" y="2384931"/>
            <a:ext cx="798435" cy="10737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072654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232C68-2FDF-3082-A0B3-7B9753423EA9}"/>
              </a:ext>
            </a:extLst>
          </p:cNvPr>
          <p:cNvSpPr>
            <a:spLocks noGrp="1"/>
          </p:cNvSpPr>
          <p:nvPr>
            <p:ph type="body" sz="quarter" idx="11"/>
          </p:nvPr>
        </p:nvSpPr>
        <p:spPr/>
        <p:txBody>
          <a:bodyPr/>
          <a:lstStyle/>
          <a:p>
            <a:pPr marL="0" lvl="1" defTabSz="622300" fontAlgn="base">
              <a:spcBef>
                <a:spcPct val="0"/>
              </a:spcBef>
            </a:pPr>
            <a:r>
              <a:rPr lang="en-US" sz="2800" b="1">
                <a:solidFill>
                  <a:schemeClr val="accent6"/>
                </a:solidFill>
              </a:rPr>
              <a:t>A police officer responding to a domestic violence call last night reports that two children are living in the home.</a:t>
            </a:r>
          </a:p>
          <a:p>
            <a:pPr marL="0" lvl="1" defTabSz="622300" fontAlgn="base">
              <a:spcBef>
                <a:spcPct val="0"/>
              </a:spcBef>
            </a:pPr>
            <a:endParaRPr lang="en-US" sz="2800">
              <a:solidFill>
                <a:srgbClr val="484C45">
                  <a:hueOff val="0"/>
                  <a:satOff val="0"/>
                  <a:lumOff val="0"/>
                  <a:alphaOff val="0"/>
                </a:srgbClr>
              </a:solidFill>
            </a:endParaRPr>
          </a:p>
          <a:p>
            <a:pPr marL="401638" marR="0" lvl="0" indent="-401638" algn="l" defTabSz="913965" rtl="0" eaLnBrk="1" fontAlgn="auto" latinLnBrk="0" hangingPunct="1">
              <a:lnSpc>
                <a:spcPct val="100000"/>
              </a:lnSpc>
              <a:spcBef>
                <a:spcPts val="1000"/>
              </a:spcBef>
              <a:spcAft>
                <a:spcPts val="0"/>
              </a:spcAft>
              <a:buClr>
                <a:srgbClr val="00ABCA"/>
              </a:buClr>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latin typeface="+mn-lt"/>
                <a:ea typeface="+mn-ea"/>
                <a:cs typeface="Segoe UI" panose="020B0502040204020203" pitchFamily="34" charset="0"/>
              </a:rPr>
              <a:t>What open-ended questions should we ask the officer? </a:t>
            </a:r>
            <a:r>
              <a:rPr kumimoji="0" lang="en-US" sz="2800" b="0" i="1" u="none" strike="noStrike" kern="1200" cap="none" spc="0" normalizeH="0" baseline="0" noProof="0">
                <a:ln>
                  <a:noFill/>
                </a:ln>
                <a:solidFill>
                  <a:srgbClr val="4C4C4E"/>
                </a:solidFill>
                <a:effectLst/>
                <a:uLnTx/>
                <a:uFillTx/>
                <a:latin typeface="+mn-lt"/>
                <a:ea typeface="+mn-ea"/>
                <a:cs typeface="Segoe UI" panose="020B0502040204020203" pitchFamily="34" charset="0"/>
              </a:rPr>
              <a:t>Could be physical abuse, non-accidental injury, OR emotional injury.</a:t>
            </a:r>
          </a:p>
          <a:p>
            <a:pPr marL="401638" marR="0" lvl="0" indent="-401638" algn="l" defTabSz="913965" rtl="0" eaLnBrk="1" fontAlgn="auto" latinLnBrk="0" hangingPunct="1">
              <a:lnSpc>
                <a:spcPct val="100000"/>
              </a:lnSpc>
              <a:spcBef>
                <a:spcPts val="1000"/>
              </a:spcBef>
              <a:spcAft>
                <a:spcPts val="0"/>
              </a:spcAft>
              <a:buClr>
                <a:srgbClr val="00ABCA"/>
              </a:buClr>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latin typeface="+mn-lt"/>
                <a:ea typeface="+mn-ea"/>
                <a:cs typeface="Segoe UI" panose="020B0502040204020203" pitchFamily="34" charset="0"/>
              </a:rPr>
              <a:t>What narrative-based follow-up questions should we ask?</a:t>
            </a:r>
          </a:p>
          <a:p>
            <a:pPr marL="401638" marR="0" lvl="0" indent="-401638" algn="l" defTabSz="913965" rtl="0" eaLnBrk="1" fontAlgn="auto" latinLnBrk="0" hangingPunct="1">
              <a:lnSpc>
                <a:spcPct val="100000"/>
              </a:lnSpc>
              <a:spcBef>
                <a:spcPts val="1000"/>
              </a:spcBef>
              <a:spcAft>
                <a:spcPts val="0"/>
              </a:spcAft>
              <a:buClr>
                <a:srgbClr val="00ABCA"/>
              </a:buClr>
              <a:buFont typeface="Arial" panose="020B0604020202020204" pitchFamily="34" charset="0"/>
              <a:buChar char="•"/>
              <a:tabLst/>
              <a:defRPr/>
            </a:pPr>
            <a:r>
              <a:rPr lang="en-US" sz="2800">
                <a:solidFill>
                  <a:srgbClr val="4C4C4E"/>
                </a:solidFill>
                <a:latin typeface="+mn-lt"/>
                <a:cs typeface="Segoe UI" panose="020B0502040204020203" pitchFamily="34" charset="0"/>
              </a:rPr>
              <a:t>What “one more question” should we ask?</a:t>
            </a:r>
            <a:endParaRPr kumimoji="0" lang="en-US" sz="2800" b="0" i="0" u="none" strike="noStrike" kern="1200" cap="none" spc="0" normalizeH="0" baseline="0" noProof="0">
              <a:ln>
                <a:noFill/>
              </a:ln>
              <a:solidFill>
                <a:srgbClr val="4C4C4E"/>
              </a:solidFill>
              <a:effectLst/>
              <a:uLnTx/>
              <a:uFillTx/>
              <a:latin typeface="+mn-lt"/>
              <a:ea typeface="+mn-ea"/>
              <a:cs typeface="Segoe UI" panose="020B0502040204020203" pitchFamily="34" charset="0"/>
            </a:endParaRPr>
          </a:p>
          <a:p>
            <a:endParaRPr lang="en-US"/>
          </a:p>
        </p:txBody>
      </p:sp>
      <p:sp>
        <p:nvSpPr>
          <p:cNvPr id="2" name="Title 1">
            <a:extLst>
              <a:ext uri="{FF2B5EF4-FFF2-40B4-BE49-F238E27FC236}">
                <a16:creationId xmlns:a16="http://schemas.microsoft.com/office/drawing/2014/main" id="{328B8919-E901-2BF1-1961-3134861E9CC1}"/>
              </a:ext>
            </a:extLst>
          </p:cNvPr>
          <p:cNvSpPr>
            <a:spLocks noGrp="1"/>
          </p:cNvSpPr>
          <p:nvPr>
            <p:ph type="title"/>
          </p:nvPr>
        </p:nvSpPr>
        <p:spPr/>
        <p:txBody>
          <a:bodyPr/>
          <a:lstStyle/>
          <a:p>
            <a:r>
              <a:rPr lang="en-US"/>
              <a:t>Police Officer Example</a:t>
            </a:r>
          </a:p>
        </p:txBody>
      </p:sp>
    </p:spTree>
    <p:custDataLst>
      <p:tags r:id="rId1"/>
    </p:custDataLst>
    <p:extLst>
      <p:ext uri="{BB962C8B-B14F-4D97-AF65-F5344CB8AC3E}">
        <p14:creationId xmlns:p14="http://schemas.microsoft.com/office/powerpoint/2010/main" val="58386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D563483-0087-E834-A4DF-4A3D28CE1FCD}"/>
              </a:ext>
            </a:extLst>
          </p:cNvPr>
          <p:cNvSpPr>
            <a:spLocks noGrp="1"/>
          </p:cNvSpPr>
          <p:nvPr>
            <p:ph type="body" sz="quarter" idx="11"/>
          </p:nvPr>
        </p:nvSpPr>
        <p:spPr/>
        <p:txBody>
          <a:bodyPr/>
          <a:lstStyle/>
          <a:p>
            <a:pPr marL="0" lvl="1" defTabSz="622300" fontAlgn="base">
              <a:spcBef>
                <a:spcPct val="0"/>
              </a:spcBef>
            </a:pPr>
            <a:r>
              <a:rPr lang="en-US" sz="2800" b="1">
                <a:solidFill>
                  <a:schemeClr val="accent6"/>
                </a:solidFill>
              </a:rPr>
              <a:t>A therapist calls to report that during a session, an 11-year-old boy said he got in trouble and got a “whooping.”</a:t>
            </a:r>
          </a:p>
          <a:p>
            <a:pPr marL="0" lvl="1" defTabSz="622300" fontAlgn="base">
              <a:spcBef>
                <a:spcPct val="0"/>
              </a:spcBef>
            </a:pPr>
            <a:endParaRPr lang="en-US" sz="2800">
              <a:solidFill>
                <a:srgbClr val="484C45">
                  <a:hueOff val="0"/>
                  <a:satOff val="0"/>
                  <a:lumOff val="0"/>
                  <a:alphaOff val="0"/>
                </a:srgbClr>
              </a:solidFill>
            </a:endParaRPr>
          </a:p>
          <a:p>
            <a:pPr marL="463550" marR="0" lvl="0" indent="-463550" algn="l" defTabSz="913965" rtl="0" eaLnBrk="1" fontAlgn="auto" latinLnBrk="0" hangingPunct="1">
              <a:lnSpc>
                <a:spcPct val="100000"/>
              </a:lnSpc>
              <a:spcBef>
                <a:spcPts val="1000"/>
              </a:spcBef>
              <a:spcAft>
                <a:spcPts val="0"/>
              </a:spcAft>
              <a:buClr>
                <a:srgbClr val="00ABCA"/>
              </a:buClr>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latin typeface="+mn-lt"/>
                <a:ea typeface="+mn-ea"/>
                <a:cs typeface="Segoe UI" panose="020B0502040204020203" pitchFamily="34" charset="0"/>
              </a:rPr>
              <a:t>What open-ended questions should we ask the </a:t>
            </a:r>
            <a:r>
              <a:rPr kumimoji="0" lang="en-US" sz="2800" b="0" i="0" u="none" strike="noStrike" kern="1200" cap="none" spc="0" normalizeH="0" baseline="0" noProof="0" err="1">
                <a:ln>
                  <a:noFill/>
                </a:ln>
                <a:solidFill>
                  <a:srgbClr val="4C4C4E"/>
                </a:solidFill>
                <a:effectLst/>
                <a:uLnTx/>
                <a:uFillTx/>
                <a:latin typeface="+mn-lt"/>
                <a:ea typeface="+mn-ea"/>
                <a:cs typeface="Segoe UI" panose="020B0502040204020203" pitchFamily="34" charset="0"/>
              </a:rPr>
              <a:t>thera</a:t>
            </a:r>
            <a:r>
              <a:rPr lang="en-US" err="1">
                <a:solidFill>
                  <a:srgbClr val="4C4C4E"/>
                </a:solidFill>
                <a:cs typeface="Segoe UI" panose="020B0502040204020203" pitchFamily="34" charset="0"/>
              </a:rPr>
              <a:t>pist</a:t>
            </a:r>
            <a:r>
              <a:rPr kumimoji="0" lang="en-US" sz="2800" b="0" i="0" u="none" strike="noStrike" kern="1200" cap="none" spc="0" normalizeH="0" baseline="0" noProof="0">
                <a:ln>
                  <a:noFill/>
                </a:ln>
                <a:solidFill>
                  <a:srgbClr val="4C4C4E"/>
                </a:solidFill>
                <a:effectLst/>
                <a:uLnTx/>
                <a:uFillTx/>
                <a:latin typeface="+mn-lt"/>
                <a:ea typeface="+mn-ea"/>
                <a:cs typeface="Segoe UI" panose="020B0502040204020203" pitchFamily="34" charset="0"/>
              </a:rPr>
              <a:t>? </a:t>
            </a:r>
            <a:r>
              <a:rPr kumimoji="0" lang="en-US" sz="2800" b="0" i="1" u="none" strike="noStrike" kern="1200" cap="none" spc="0" normalizeH="0" baseline="0" noProof="0">
                <a:ln>
                  <a:noFill/>
                </a:ln>
                <a:solidFill>
                  <a:srgbClr val="4C4C4E"/>
                </a:solidFill>
                <a:effectLst/>
                <a:uLnTx/>
                <a:uFillTx/>
                <a:latin typeface="+mn-lt"/>
                <a:ea typeface="+mn-ea"/>
                <a:cs typeface="Segoe UI" panose="020B0502040204020203" pitchFamily="34" charset="0"/>
              </a:rPr>
              <a:t>Could be physical abuse, subcategory non-accidental physical injury, or excessive or cruel punishment.</a:t>
            </a:r>
          </a:p>
          <a:p>
            <a:pPr marL="463550" marR="0" lvl="0" indent="-463550" algn="l" defTabSz="913965" rtl="0" eaLnBrk="1" fontAlgn="auto" latinLnBrk="0" hangingPunct="1">
              <a:lnSpc>
                <a:spcPct val="100000"/>
              </a:lnSpc>
              <a:spcBef>
                <a:spcPts val="1000"/>
              </a:spcBef>
              <a:spcAft>
                <a:spcPts val="0"/>
              </a:spcAft>
              <a:buClr>
                <a:srgbClr val="00ABCA"/>
              </a:buClr>
              <a:buFont typeface="Arial" panose="020B0604020202020204" pitchFamily="34" charset="0"/>
              <a:buChar char="•"/>
              <a:tabLst/>
              <a:defRPr/>
            </a:pPr>
            <a:r>
              <a:rPr kumimoji="0" lang="en-US" sz="2800" b="0" i="0" u="none" strike="noStrike" kern="1200" cap="none" spc="0" normalizeH="0" baseline="0" noProof="0">
                <a:ln>
                  <a:noFill/>
                </a:ln>
                <a:solidFill>
                  <a:srgbClr val="4C4C4E"/>
                </a:solidFill>
                <a:effectLst/>
                <a:uLnTx/>
                <a:uFillTx/>
                <a:latin typeface="+mn-lt"/>
                <a:ea typeface="+mn-ea"/>
                <a:cs typeface="Segoe UI" panose="020B0502040204020203" pitchFamily="34" charset="0"/>
              </a:rPr>
              <a:t>What narrative-based follow-up questions should we ask?</a:t>
            </a:r>
          </a:p>
          <a:p>
            <a:pPr marL="463550" marR="0" lvl="0" indent="-463550" algn="l" defTabSz="913965" rtl="0" eaLnBrk="1" fontAlgn="auto" latinLnBrk="0" hangingPunct="1">
              <a:lnSpc>
                <a:spcPct val="100000"/>
              </a:lnSpc>
              <a:spcBef>
                <a:spcPts val="1000"/>
              </a:spcBef>
              <a:spcAft>
                <a:spcPts val="0"/>
              </a:spcAft>
              <a:buClr>
                <a:srgbClr val="00ABCA"/>
              </a:buClr>
              <a:buFont typeface="Arial" panose="020B0604020202020204" pitchFamily="34" charset="0"/>
              <a:buChar char="•"/>
              <a:tabLst/>
              <a:defRPr/>
            </a:pPr>
            <a:r>
              <a:rPr lang="en-US" sz="2800">
                <a:solidFill>
                  <a:srgbClr val="4C4C4E"/>
                </a:solidFill>
                <a:latin typeface="+mn-lt"/>
                <a:cs typeface="Segoe UI" panose="020B0502040204020203" pitchFamily="34" charset="0"/>
              </a:rPr>
              <a:t>What “one more question” should we ask?</a:t>
            </a:r>
            <a:endParaRPr kumimoji="0" lang="en-US" sz="2800" b="0" i="0" u="none" strike="noStrike" kern="1200" cap="none" spc="0" normalizeH="0" baseline="0" noProof="0">
              <a:ln>
                <a:noFill/>
              </a:ln>
              <a:solidFill>
                <a:srgbClr val="4C4C4E"/>
              </a:solidFill>
              <a:effectLst/>
              <a:uLnTx/>
              <a:uFillTx/>
              <a:latin typeface="+mn-lt"/>
              <a:ea typeface="+mn-ea"/>
              <a:cs typeface="Segoe UI" panose="020B0502040204020203" pitchFamily="34" charset="0"/>
            </a:endParaRPr>
          </a:p>
          <a:p>
            <a:endParaRPr lang="en-US"/>
          </a:p>
        </p:txBody>
      </p:sp>
      <p:sp>
        <p:nvSpPr>
          <p:cNvPr id="5" name="Title 4">
            <a:extLst>
              <a:ext uri="{FF2B5EF4-FFF2-40B4-BE49-F238E27FC236}">
                <a16:creationId xmlns:a16="http://schemas.microsoft.com/office/drawing/2014/main" id="{000E4D99-E148-D0FD-ACCE-E5D2349202AF}"/>
              </a:ext>
            </a:extLst>
          </p:cNvPr>
          <p:cNvSpPr>
            <a:spLocks noGrp="1"/>
          </p:cNvSpPr>
          <p:nvPr>
            <p:ph type="title"/>
          </p:nvPr>
        </p:nvSpPr>
        <p:spPr/>
        <p:txBody>
          <a:bodyPr/>
          <a:lstStyle/>
          <a:p>
            <a:r>
              <a:rPr lang="en-US"/>
              <a:t>Therapist Example</a:t>
            </a:r>
          </a:p>
        </p:txBody>
      </p:sp>
    </p:spTree>
    <p:custDataLst>
      <p:tags r:id="rId1"/>
    </p:custDataLst>
    <p:extLst>
      <p:ext uri="{BB962C8B-B14F-4D97-AF65-F5344CB8AC3E}">
        <p14:creationId xmlns:p14="http://schemas.microsoft.com/office/powerpoint/2010/main" val="4453510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5FEF-02F1-347B-AE6F-BC825F018700}"/>
              </a:ext>
            </a:extLst>
          </p:cNvPr>
          <p:cNvSpPr>
            <a:spLocks noGrp="1"/>
          </p:cNvSpPr>
          <p:nvPr>
            <p:ph type="title"/>
          </p:nvPr>
        </p:nvSpPr>
        <p:spPr/>
        <p:txBody>
          <a:bodyPr/>
          <a:lstStyle/>
          <a:p>
            <a:r>
              <a:rPr lang="en-US"/>
              <a:t>SDM safety assessment</a:t>
            </a:r>
          </a:p>
        </p:txBody>
      </p:sp>
    </p:spTree>
    <p:custDataLst>
      <p:tags r:id="rId1"/>
    </p:custDataLst>
    <p:extLst>
      <p:ext uri="{BB962C8B-B14F-4D97-AF65-F5344CB8AC3E}">
        <p14:creationId xmlns:p14="http://schemas.microsoft.com/office/powerpoint/2010/main" val="24992396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D6CB-C7BA-48D7-9F95-DCB34A43A267}"/>
              </a:ext>
            </a:extLst>
          </p:cNvPr>
          <p:cNvSpPr>
            <a:spLocks noGrp="1"/>
          </p:cNvSpPr>
          <p:nvPr>
            <p:ph type="title"/>
          </p:nvPr>
        </p:nvSpPr>
        <p:spPr/>
        <p:txBody>
          <a:bodyPr anchor="t">
            <a:normAutofit/>
          </a:bodyPr>
          <a:lstStyle/>
          <a:p>
            <a:r>
              <a:rPr lang="en-US"/>
              <a:t>Definition of SAFETY</a:t>
            </a:r>
          </a:p>
        </p:txBody>
      </p:sp>
      <p:pic>
        <p:nvPicPr>
          <p:cNvPr id="10" name="Picture 4" descr="Adventure, Compass, Hand, Macro, Outdoors, Travel">
            <a:extLst>
              <a:ext uri="{FF2B5EF4-FFF2-40B4-BE49-F238E27FC236}">
                <a16:creationId xmlns:a16="http://schemas.microsoft.com/office/drawing/2014/main" id="{4E39DD78-0C37-44E8-9E6D-5BD1DE9BE5A2}"/>
              </a:ext>
            </a:extLst>
          </p:cNvPr>
          <p:cNvPicPr>
            <a:picLocks noGrp="1" noChangeAspect="1" noChangeArrowheads="1"/>
          </p:cNvPicPr>
          <p:nvPr>
            <p:ph type="pic" sz="quarter" idx="10"/>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2110" r="12110"/>
          <a:stretch/>
        </p:blipFill>
        <p:spPr>
          <a:noFill/>
        </p:spPr>
      </p:pic>
      <p:sp>
        <p:nvSpPr>
          <p:cNvPr id="11" name="Text Placeholder 10">
            <a:extLst>
              <a:ext uri="{FF2B5EF4-FFF2-40B4-BE49-F238E27FC236}">
                <a16:creationId xmlns:a16="http://schemas.microsoft.com/office/drawing/2014/main" id="{0E429DA7-486F-45FD-8FC0-5CD7DAEB15FB}"/>
              </a:ext>
            </a:extLst>
          </p:cNvPr>
          <p:cNvSpPr>
            <a:spLocks noGrp="1"/>
          </p:cNvSpPr>
          <p:nvPr>
            <p:ph type="body" sz="quarter" idx="11"/>
          </p:nvPr>
        </p:nvSpPr>
        <p:spPr/>
        <p:txBody>
          <a:bodyPr>
            <a:noAutofit/>
          </a:bodyPr>
          <a:lstStyle/>
          <a:p>
            <a:r>
              <a:rPr lang="en-US" altLang="en-US" b="1"/>
              <a:t>Safety:</a:t>
            </a:r>
            <a:r>
              <a:rPr lang="en-US" altLang="en-US"/>
              <a:t> Actions of protection, taken by the caregiver and network, that address the danger and are demonstrated over time</a:t>
            </a:r>
          </a:p>
          <a:p>
            <a:endParaRPr lang="en-US" altLang="en-US"/>
          </a:p>
        </p:txBody>
      </p:sp>
    </p:spTree>
    <p:custDataLst>
      <p:tags r:id="rId1"/>
    </p:custDataLst>
    <p:extLst>
      <p:ext uri="{BB962C8B-B14F-4D97-AF65-F5344CB8AC3E}">
        <p14:creationId xmlns:p14="http://schemas.microsoft.com/office/powerpoint/2010/main" val="18186731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0CF56-93DF-F17E-3410-102AC42F8BBB}"/>
            </a:ext>
          </a:extLst>
        </p:cNvPr>
        <p:cNvGrpSpPr/>
        <p:nvPr/>
      </p:nvGrpSpPr>
      <p:grpSpPr>
        <a:xfrm>
          <a:off x="0" y="0"/>
          <a:ext cx="0" cy="0"/>
          <a:chOff x="0" y="0"/>
          <a:chExt cx="0" cy="0"/>
        </a:xfrm>
      </p:grpSpPr>
      <p:sp>
        <p:nvSpPr>
          <p:cNvPr id="35842" name="Title 13">
            <a:extLst>
              <a:ext uri="{FF2B5EF4-FFF2-40B4-BE49-F238E27FC236}">
                <a16:creationId xmlns:a16="http://schemas.microsoft.com/office/drawing/2014/main" id="{A9553C30-1262-CB5B-E2DB-2AE238FC85ED}"/>
              </a:ext>
            </a:extLst>
          </p:cNvPr>
          <p:cNvSpPr>
            <a:spLocks noGrp="1"/>
          </p:cNvSpPr>
          <p:nvPr>
            <p:ph type="title"/>
          </p:nvPr>
        </p:nvSpPr>
        <p:spPr/>
        <p:txBody>
          <a:bodyPr>
            <a:noAutofit/>
          </a:bodyPr>
          <a:lstStyle/>
          <a:p>
            <a:r>
              <a:rPr lang="en-US" sz="4000"/>
              <a:t>The First Question for investigators</a:t>
            </a:r>
          </a:p>
        </p:txBody>
      </p:sp>
      <p:grpSp>
        <p:nvGrpSpPr>
          <p:cNvPr id="7" name="Group 6">
            <a:extLst>
              <a:ext uri="{FF2B5EF4-FFF2-40B4-BE49-F238E27FC236}">
                <a16:creationId xmlns:a16="http://schemas.microsoft.com/office/drawing/2014/main" id="{92ADD62F-B91B-251E-4479-25A41A612BA6}"/>
              </a:ext>
            </a:extLst>
          </p:cNvPr>
          <p:cNvGrpSpPr/>
          <p:nvPr/>
        </p:nvGrpSpPr>
        <p:grpSpPr>
          <a:xfrm>
            <a:off x="310533" y="2118654"/>
            <a:ext cx="11570933" cy="3761397"/>
            <a:chOff x="-1107171" y="1989345"/>
            <a:chExt cx="12446157" cy="4045908"/>
          </a:xfrm>
        </p:grpSpPr>
        <p:grpSp>
          <p:nvGrpSpPr>
            <p:cNvPr id="54" name="Group 53">
              <a:extLst>
                <a:ext uri="{FF2B5EF4-FFF2-40B4-BE49-F238E27FC236}">
                  <a16:creationId xmlns:a16="http://schemas.microsoft.com/office/drawing/2014/main" id="{A95612E5-BC4B-26F7-02F1-F47BDF798487}"/>
                </a:ext>
              </a:extLst>
            </p:cNvPr>
            <p:cNvGrpSpPr/>
            <p:nvPr/>
          </p:nvGrpSpPr>
          <p:grpSpPr>
            <a:xfrm>
              <a:off x="695519" y="1989346"/>
              <a:ext cx="10643467" cy="4045907"/>
              <a:chOff x="695519" y="1989346"/>
              <a:chExt cx="10643467" cy="4045907"/>
            </a:xfrm>
          </p:grpSpPr>
          <p:grpSp>
            <p:nvGrpSpPr>
              <p:cNvPr id="45" name="Graphic 20">
                <a:extLst>
                  <a:ext uri="{FF2B5EF4-FFF2-40B4-BE49-F238E27FC236}">
                    <a16:creationId xmlns:a16="http://schemas.microsoft.com/office/drawing/2014/main" id="{8715B767-B037-2F86-1679-9CEF715D91DB}"/>
                  </a:ext>
                </a:extLst>
              </p:cNvPr>
              <p:cNvGrpSpPr/>
              <p:nvPr/>
            </p:nvGrpSpPr>
            <p:grpSpPr>
              <a:xfrm>
                <a:off x="4692372" y="3984868"/>
                <a:ext cx="961282" cy="586335"/>
                <a:chOff x="7964031" y="3219786"/>
                <a:chExt cx="1628892" cy="977626"/>
              </a:xfrm>
              <a:solidFill>
                <a:schemeClr val="tx2"/>
              </a:solidFill>
            </p:grpSpPr>
            <p:sp>
              <p:nvSpPr>
                <p:cNvPr id="50" name="Freeform: Shape 49">
                  <a:extLst>
                    <a:ext uri="{FF2B5EF4-FFF2-40B4-BE49-F238E27FC236}">
                      <a16:creationId xmlns:a16="http://schemas.microsoft.com/office/drawing/2014/main" id="{0C7557E2-A39E-6923-8AF8-45B0859BF5F6}"/>
                    </a:ext>
                  </a:extLst>
                </p:cNvPr>
                <p:cNvSpPr/>
                <p:nvPr/>
              </p:nvSpPr>
              <p:spPr>
                <a:xfrm>
                  <a:off x="7964031" y="3346933"/>
                  <a:ext cx="639762" cy="721475"/>
                </a:xfrm>
                <a:custGeom>
                  <a:avLst/>
                  <a:gdLst>
                    <a:gd name="connsiteX0" fmla="*/ 543423 w 639762"/>
                    <a:gd name="connsiteY0" fmla="*/ 721475 h 721475"/>
                    <a:gd name="connsiteX1" fmla="*/ 639762 w 639762"/>
                    <a:gd name="connsiteY1" fmla="*/ 476250 h 721475"/>
                    <a:gd name="connsiteX2" fmla="*/ 379387 w 639762"/>
                    <a:gd name="connsiteY2" fmla="*/ 0 h 721475"/>
                    <a:gd name="connsiteX3" fmla="*/ 660 w 639762"/>
                    <a:gd name="connsiteY3" fmla="*/ 721475 h 721475"/>
                    <a:gd name="connsiteX4" fmla="*/ 543423 w 639762"/>
                    <a:gd name="connsiteY4" fmla="*/ 721475 h 72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762" h="721475">
                      <a:moveTo>
                        <a:pt x="543423" y="721475"/>
                      </a:moveTo>
                      <a:cubicBezTo>
                        <a:pt x="531825" y="659932"/>
                        <a:pt x="554548" y="543710"/>
                        <a:pt x="639762" y="476250"/>
                      </a:cubicBezTo>
                      <a:lnTo>
                        <a:pt x="379387" y="0"/>
                      </a:lnTo>
                      <a:cubicBezTo>
                        <a:pt x="50604" y="210667"/>
                        <a:pt x="-7152" y="543474"/>
                        <a:pt x="660" y="721475"/>
                      </a:cubicBezTo>
                      <a:lnTo>
                        <a:pt x="543423" y="721475"/>
                      </a:ln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51" name="Freeform: Shape 50">
                  <a:extLst>
                    <a:ext uri="{FF2B5EF4-FFF2-40B4-BE49-F238E27FC236}">
                      <a16:creationId xmlns:a16="http://schemas.microsoft.com/office/drawing/2014/main" id="{C7584302-52AA-8361-7260-FCBA476C6A9E}"/>
                    </a:ext>
                  </a:extLst>
                </p:cNvPr>
                <p:cNvSpPr/>
                <p:nvPr/>
              </p:nvSpPr>
              <p:spPr>
                <a:xfrm>
                  <a:off x="8402358" y="3219786"/>
                  <a:ext cx="1190565" cy="848622"/>
                </a:xfrm>
                <a:custGeom>
                  <a:avLst/>
                  <a:gdLst>
                    <a:gd name="connsiteX0" fmla="*/ 550101 w 1190565"/>
                    <a:gd name="connsiteY0" fmla="*/ 600319 h 848622"/>
                    <a:gd name="connsiteX1" fmla="*/ 776154 w 1190565"/>
                    <a:gd name="connsiteY1" fmla="*/ 185850 h 848622"/>
                    <a:gd name="connsiteX2" fmla="*/ 1120323 w 1190565"/>
                    <a:gd name="connsiteY2" fmla="*/ 779978 h 848622"/>
                    <a:gd name="connsiteX3" fmla="*/ 650464 w 1190565"/>
                    <a:gd name="connsiteY3" fmla="*/ 779978 h 848622"/>
                    <a:gd name="connsiteX4" fmla="*/ 652831 w 1190565"/>
                    <a:gd name="connsiteY4" fmla="*/ 814300 h 848622"/>
                    <a:gd name="connsiteX5" fmla="*/ 650464 w 1190565"/>
                    <a:gd name="connsiteY5" fmla="*/ 848622 h 848622"/>
                    <a:gd name="connsiteX6" fmla="*/ 1189914 w 1190565"/>
                    <a:gd name="connsiteY6" fmla="*/ 848622 h 848622"/>
                    <a:gd name="connsiteX7" fmla="*/ 780415 w 1190565"/>
                    <a:gd name="connsiteY7" fmla="*/ 108211 h 848622"/>
                    <a:gd name="connsiteX8" fmla="*/ 0 w 1190565"/>
                    <a:gd name="connsiteY8" fmla="*/ 92115 h 848622"/>
                    <a:gd name="connsiteX9" fmla="*/ 259428 w 1190565"/>
                    <a:gd name="connsiteY9" fmla="*/ 566471 h 848622"/>
                    <a:gd name="connsiteX10" fmla="*/ 550101 w 1190565"/>
                    <a:gd name="connsiteY10" fmla="*/ 600319 h 84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565" h="848622">
                      <a:moveTo>
                        <a:pt x="550101" y="600319"/>
                      </a:moveTo>
                      <a:lnTo>
                        <a:pt x="776154" y="185850"/>
                      </a:lnTo>
                      <a:cubicBezTo>
                        <a:pt x="980194" y="316037"/>
                        <a:pt x="1109198" y="538540"/>
                        <a:pt x="1120323" y="779978"/>
                      </a:cubicBezTo>
                      <a:lnTo>
                        <a:pt x="650464" y="779978"/>
                      </a:lnTo>
                      <a:cubicBezTo>
                        <a:pt x="651884" y="791340"/>
                        <a:pt x="652831" y="802702"/>
                        <a:pt x="652831" y="814300"/>
                      </a:cubicBezTo>
                      <a:cubicBezTo>
                        <a:pt x="652831" y="825899"/>
                        <a:pt x="651884" y="837261"/>
                        <a:pt x="650464" y="848622"/>
                      </a:cubicBezTo>
                      <a:lnTo>
                        <a:pt x="1189914" y="848622"/>
                      </a:lnTo>
                      <a:cubicBezTo>
                        <a:pt x="1201039" y="569785"/>
                        <a:pt x="1069905" y="273904"/>
                        <a:pt x="780415" y="108211"/>
                      </a:cubicBezTo>
                      <a:cubicBezTo>
                        <a:pt x="474119" y="-67187"/>
                        <a:pt x="162143" y="3114"/>
                        <a:pt x="0" y="92115"/>
                      </a:cubicBezTo>
                      <a:lnTo>
                        <a:pt x="259428" y="566471"/>
                      </a:lnTo>
                      <a:cubicBezTo>
                        <a:pt x="347246" y="531675"/>
                        <a:pt x="451159" y="524101"/>
                        <a:pt x="550101" y="600319"/>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sp>
              <p:nvSpPr>
                <p:cNvPr id="52" name="Freeform: Shape 51">
                  <a:extLst>
                    <a:ext uri="{FF2B5EF4-FFF2-40B4-BE49-F238E27FC236}">
                      <a16:creationId xmlns:a16="http://schemas.microsoft.com/office/drawing/2014/main" id="{58B6E11C-2828-001F-2AE0-6D04F133ECA9}"/>
                    </a:ext>
                  </a:extLst>
                </p:cNvPr>
                <p:cNvSpPr/>
                <p:nvPr/>
              </p:nvSpPr>
              <p:spPr>
                <a:xfrm>
                  <a:off x="8616812" y="3864749"/>
                  <a:ext cx="465477" cy="332663"/>
                </a:xfrm>
                <a:custGeom>
                  <a:avLst/>
                  <a:gdLst>
                    <a:gd name="connsiteX0" fmla="*/ 457077 w 465477"/>
                    <a:gd name="connsiteY0" fmla="*/ 93 h 332663"/>
                    <a:gd name="connsiteX1" fmla="*/ 244989 w 465477"/>
                    <a:gd name="connsiteY1" fmla="*/ 28735 h 332663"/>
                    <a:gd name="connsiteX2" fmla="*/ 163089 w 465477"/>
                    <a:gd name="connsiteY2" fmla="*/ 6485 h 332663"/>
                    <a:gd name="connsiteX3" fmla="*/ 0 w 465477"/>
                    <a:gd name="connsiteY3" fmla="*/ 169574 h 332663"/>
                    <a:gd name="connsiteX4" fmla="*/ 163089 w 465477"/>
                    <a:gd name="connsiteY4" fmla="*/ 332663 h 332663"/>
                    <a:gd name="connsiteX5" fmla="*/ 325706 w 465477"/>
                    <a:gd name="connsiteY5" fmla="*/ 178095 h 332663"/>
                    <a:gd name="connsiteX6" fmla="*/ 463704 w 465477"/>
                    <a:gd name="connsiteY6" fmla="*/ 12639 h 332663"/>
                    <a:gd name="connsiteX7" fmla="*/ 457077 w 465477"/>
                    <a:gd name="connsiteY7" fmla="*/ 93 h 33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77" h="332663">
                      <a:moveTo>
                        <a:pt x="457077" y="93"/>
                      </a:moveTo>
                      <a:lnTo>
                        <a:pt x="244989" y="28735"/>
                      </a:lnTo>
                      <a:cubicBezTo>
                        <a:pt x="219899" y="14059"/>
                        <a:pt x="191731" y="6485"/>
                        <a:pt x="163089" y="6485"/>
                      </a:cubicBezTo>
                      <a:cubicBezTo>
                        <a:pt x="73142" y="6485"/>
                        <a:pt x="0" y="79626"/>
                        <a:pt x="0" y="169574"/>
                      </a:cubicBezTo>
                      <a:cubicBezTo>
                        <a:pt x="0" y="259522"/>
                        <a:pt x="73142" y="332663"/>
                        <a:pt x="163089" y="332663"/>
                      </a:cubicBezTo>
                      <a:cubicBezTo>
                        <a:pt x="250433" y="332663"/>
                        <a:pt x="321208" y="264966"/>
                        <a:pt x="325706" y="178095"/>
                      </a:cubicBezTo>
                      <a:lnTo>
                        <a:pt x="463704" y="12639"/>
                      </a:lnTo>
                      <a:cubicBezTo>
                        <a:pt x="468202" y="5538"/>
                        <a:pt x="463468" y="-853"/>
                        <a:pt x="457077" y="93"/>
                      </a:cubicBezTo>
                      <a:close/>
                    </a:path>
                  </a:pathLst>
                </a:custGeom>
                <a:grpFill/>
                <a:ln w="2354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C4E"/>
                    </a:solidFill>
                    <a:effectLst/>
                    <a:uLnTx/>
                    <a:uFillTx/>
                    <a:latin typeface="Brandon Grotesque Regular"/>
                    <a:ea typeface="+mn-ea"/>
                    <a:cs typeface="+mn-cs"/>
                  </a:endParaRPr>
                </a:p>
              </p:txBody>
            </p:sp>
          </p:grpSp>
          <p:pic>
            <p:nvPicPr>
              <p:cNvPr id="53" name="Graphic 52">
                <a:extLst>
                  <a:ext uri="{FF2B5EF4-FFF2-40B4-BE49-F238E27FC236}">
                    <a16:creationId xmlns:a16="http://schemas.microsoft.com/office/drawing/2014/main" id="{B5FAE412-2EC3-0C9F-3CEC-038CF2C7E5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14181" y="3897611"/>
                <a:ext cx="610515" cy="746185"/>
              </a:xfrm>
              <a:prstGeom prst="rect">
                <a:avLst/>
              </a:prstGeom>
            </p:spPr>
          </p:pic>
          <p:grpSp>
            <p:nvGrpSpPr>
              <p:cNvPr id="3" name="Group 2">
                <a:extLst>
                  <a:ext uri="{FF2B5EF4-FFF2-40B4-BE49-F238E27FC236}">
                    <a16:creationId xmlns:a16="http://schemas.microsoft.com/office/drawing/2014/main" id="{AD9FF28B-C288-5219-B068-DE100514609F}"/>
                  </a:ext>
                </a:extLst>
              </p:cNvPr>
              <p:cNvGrpSpPr/>
              <p:nvPr/>
            </p:nvGrpSpPr>
            <p:grpSpPr>
              <a:xfrm>
                <a:off x="695519" y="1989346"/>
                <a:ext cx="10643467" cy="4045907"/>
                <a:chOff x="695519" y="1989346"/>
                <a:chExt cx="10643467" cy="4045907"/>
              </a:xfrm>
            </p:grpSpPr>
            <p:grpSp>
              <p:nvGrpSpPr>
                <p:cNvPr id="4" name="Group 3">
                  <a:extLst>
                    <a:ext uri="{FF2B5EF4-FFF2-40B4-BE49-F238E27FC236}">
                      <a16:creationId xmlns:a16="http://schemas.microsoft.com/office/drawing/2014/main" id="{7C703501-1E4F-7397-D394-6D3ABFB06CB6}"/>
                    </a:ext>
                  </a:extLst>
                </p:cNvPr>
                <p:cNvGrpSpPr/>
                <p:nvPr/>
              </p:nvGrpSpPr>
              <p:grpSpPr>
                <a:xfrm>
                  <a:off x="695519" y="1989346"/>
                  <a:ext cx="10643467" cy="4045907"/>
                  <a:chOff x="695519" y="1989346"/>
                  <a:chExt cx="10643467" cy="4045907"/>
                </a:xfrm>
              </p:grpSpPr>
              <p:grpSp>
                <p:nvGrpSpPr>
                  <p:cNvPr id="2" name="Group 1">
                    <a:extLst>
                      <a:ext uri="{FF2B5EF4-FFF2-40B4-BE49-F238E27FC236}">
                        <a16:creationId xmlns:a16="http://schemas.microsoft.com/office/drawing/2014/main" id="{2A6E64EB-57CC-5857-D910-A7F643843DD4}"/>
                      </a:ext>
                    </a:extLst>
                  </p:cNvPr>
                  <p:cNvGrpSpPr/>
                  <p:nvPr/>
                </p:nvGrpSpPr>
                <p:grpSpPr>
                  <a:xfrm>
                    <a:off x="695519" y="1989346"/>
                    <a:ext cx="10643467" cy="4045907"/>
                    <a:chOff x="695519" y="1989346"/>
                    <a:chExt cx="10643467" cy="4045907"/>
                  </a:xfrm>
                </p:grpSpPr>
                <p:grpSp>
                  <p:nvGrpSpPr>
                    <p:cNvPr id="48" name="Group 47">
                      <a:extLst>
                        <a:ext uri="{FF2B5EF4-FFF2-40B4-BE49-F238E27FC236}">
                          <a16:creationId xmlns:a16="http://schemas.microsoft.com/office/drawing/2014/main" id="{3AE0D0CA-1441-856D-BD71-5CC80CF95E07}"/>
                        </a:ext>
                      </a:extLst>
                    </p:cNvPr>
                    <p:cNvGrpSpPr/>
                    <p:nvPr/>
                  </p:nvGrpSpPr>
                  <p:grpSpPr>
                    <a:xfrm>
                      <a:off x="695519" y="1989346"/>
                      <a:ext cx="1673352" cy="4045907"/>
                      <a:chOff x="764087" y="1941534"/>
                      <a:chExt cx="1673352" cy="4045907"/>
                    </a:xfrm>
                  </p:grpSpPr>
                  <p:sp>
                    <p:nvSpPr>
                      <p:cNvPr id="49" name="Rectangle: Rounded Corners 48">
                        <a:extLst>
                          <a:ext uri="{FF2B5EF4-FFF2-40B4-BE49-F238E27FC236}">
                            <a16:creationId xmlns:a16="http://schemas.microsoft.com/office/drawing/2014/main" id="{0EB9E0FF-9698-854C-6779-F79300F373AF}"/>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55" name="Group 54">
                        <a:extLst>
                          <a:ext uri="{FF2B5EF4-FFF2-40B4-BE49-F238E27FC236}">
                            <a16:creationId xmlns:a16="http://schemas.microsoft.com/office/drawing/2014/main" id="{777F0505-EB4A-B3D6-9603-CFC877481151}"/>
                          </a:ext>
                        </a:extLst>
                      </p:cNvPr>
                      <p:cNvGrpSpPr/>
                      <p:nvPr/>
                    </p:nvGrpSpPr>
                    <p:grpSpPr>
                      <a:xfrm>
                        <a:off x="818614" y="1987603"/>
                        <a:ext cx="1564028" cy="3012836"/>
                        <a:chOff x="818614" y="1987603"/>
                        <a:chExt cx="1564028" cy="3012836"/>
                      </a:xfrm>
                    </p:grpSpPr>
                    <p:sp>
                      <p:nvSpPr>
                        <p:cNvPr id="56" name="Rectangle: Rounded Corners 55">
                          <a:extLst>
                            <a:ext uri="{FF2B5EF4-FFF2-40B4-BE49-F238E27FC236}">
                              <a16:creationId xmlns:a16="http://schemas.microsoft.com/office/drawing/2014/main" id="{3EE4BE3A-822C-33B5-85D1-F219EFCDB73E}"/>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57" name="Rectangle 56">
                          <a:extLst>
                            <a:ext uri="{FF2B5EF4-FFF2-40B4-BE49-F238E27FC236}">
                              <a16:creationId xmlns:a16="http://schemas.microsoft.com/office/drawing/2014/main" id="{31FD89E7-B83E-6A17-2B4F-EF97BF4DDE21}"/>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C4C4E"/>
                              </a:solidFill>
                              <a:effectLst/>
                              <a:uLnTx/>
                              <a:uFillTx/>
                              <a:ea typeface="+mn-ea"/>
                              <a:cs typeface="+mn-cs"/>
                            </a:rPr>
                            <a:t>Should</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this report</a:t>
                          </a:r>
                          <a:br>
                            <a:rPr kumimoji="0" lang="en-US" sz="1200" b="0" i="0" u="none" strike="noStrike" kern="1200" cap="none" spc="0" normalizeH="0" baseline="0" noProof="0">
                              <a:ln>
                                <a:noFill/>
                              </a:ln>
                              <a:solidFill>
                                <a:srgbClr val="4C4C4E"/>
                              </a:solidFill>
                              <a:effectLst/>
                              <a:uLnTx/>
                              <a:uFillTx/>
                              <a:ea typeface="+mn-ea"/>
                              <a:cs typeface="+mn-cs"/>
                            </a:rPr>
                          </a:br>
                          <a:r>
                            <a:rPr kumimoji="0" lang="en-US" sz="1200" b="0" i="0" u="none" strike="noStrike" kern="1200" cap="none" spc="0" normalizeH="0" baseline="0" noProof="0">
                              <a:ln>
                                <a:noFill/>
                              </a:ln>
                              <a:solidFill>
                                <a:srgbClr val="4C4C4E"/>
                              </a:solidFill>
                              <a:effectLst/>
                              <a:uLnTx/>
                              <a:uFillTx/>
                              <a:ea typeface="+mn-ea"/>
                              <a:cs typeface="+mn-cs"/>
                            </a:rPr>
                            <a:t>be investigated? How soon should we respond?</a:t>
                          </a:r>
                        </a:p>
                      </p:txBody>
                    </p:sp>
                  </p:grpSp>
                </p:grpSp>
                <p:grpSp>
                  <p:nvGrpSpPr>
                    <p:cNvPr id="58" name="Group 57">
                      <a:extLst>
                        <a:ext uri="{FF2B5EF4-FFF2-40B4-BE49-F238E27FC236}">
                          <a16:creationId xmlns:a16="http://schemas.microsoft.com/office/drawing/2014/main" id="{4BA9B0AF-704F-3928-D9D2-FBE8A905213E}"/>
                        </a:ext>
                      </a:extLst>
                    </p:cNvPr>
                    <p:cNvGrpSpPr/>
                    <p:nvPr/>
                  </p:nvGrpSpPr>
                  <p:grpSpPr>
                    <a:xfrm>
                      <a:off x="2489542" y="1989346"/>
                      <a:ext cx="1673352" cy="4045907"/>
                      <a:chOff x="764087" y="1941534"/>
                      <a:chExt cx="1673352" cy="4045907"/>
                    </a:xfrm>
                  </p:grpSpPr>
                  <p:sp>
                    <p:nvSpPr>
                      <p:cNvPr id="59" name="Rectangle: Rounded Corners 58">
                        <a:extLst>
                          <a:ext uri="{FF2B5EF4-FFF2-40B4-BE49-F238E27FC236}">
                            <a16:creationId xmlns:a16="http://schemas.microsoft.com/office/drawing/2014/main" id="{A1D1F73F-3CB6-3988-C1D0-304349F5ECE5}"/>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60" name="Group 59">
                        <a:extLst>
                          <a:ext uri="{FF2B5EF4-FFF2-40B4-BE49-F238E27FC236}">
                            <a16:creationId xmlns:a16="http://schemas.microsoft.com/office/drawing/2014/main" id="{38D14C98-F52A-600F-B31B-D6E89D4F77D8}"/>
                          </a:ext>
                        </a:extLst>
                      </p:cNvPr>
                      <p:cNvGrpSpPr/>
                      <p:nvPr/>
                    </p:nvGrpSpPr>
                    <p:grpSpPr>
                      <a:xfrm>
                        <a:off x="818680" y="1986119"/>
                        <a:ext cx="1563895" cy="3014320"/>
                        <a:chOff x="818680" y="1986119"/>
                        <a:chExt cx="1563895" cy="3014320"/>
                      </a:xfrm>
                    </p:grpSpPr>
                    <p:sp>
                      <p:nvSpPr>
                        <p:cNvPr id="61" name="Rectangle: Rounded Corners 60">
                          <a:extLst>
                            <a:ext uri="{FF2B5EF4-FFF2-40B4-BE49-F238E27FC236}">
                              <a16:creationId xmlns:a16="http://schemas.microsoft.com/office/drawing/2014/main" id="{1FF38BE1-E719-808B-4533-B93FE0475B73}"/>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Brandon Grotesque Regular"/>
                              <a:ea typeface="+mn-ea"/>
                              <a:cs typeface="+mn-cs"/>
                            </a:rPr>
                            <a:t>2.64</a:t>
                          </a:r>
                        </a:p>
                      </p:txBody>
                    </p:sp>
                    <p:sp>
                      <p:nvSpPr>
                        <p:cNvPr id="63" name="Rectangle 62">
                          <a:extLst>
                            <a:ext uri="{FF2B5EF4-FFF2-40B4-BE49-F238E27FC236}">
                              <a16:creationId xmlns:a16="http://schemas.microsoft.com/office/drawing/2014/main" id="{94B6E955-5B22-2916-E30B-90341A520807}"/>
                            </a:ext>
                          </a:extLst>
                        </p:cNvPr>
                        <p:cNvSpPr/>
                        <p:nvPr/>
                      </p:nvSpPr>
                      <p:spPr>
                        <a:xfrm>
                          <a:off x="818680" y="2255974"/>
                          <a:ext cx="1563624" cy="2744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child</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safely remain</a:t>
                          </a:r>
                          <a:br>
                            <a:rPr kumimoji="0" lang="en-US" sz="1400" b="0" i="0" u="none" strike="noStrike" kern="1200" cap="none" spc="0" normalizeH="0" baseline="0" noProof="0">
                              <a:ln>
                                <a:noFill/>
                              </a:ln>
                              <a:solidFill>
                                <a:srgbClr val="4C4C4E"/>
                              </a:solidFill>
                              <a:effectLst/>
                              <a:uLnTx/>
                              <a:uFillTx/>
                              <a:ea typeface="+mn-ea"/>
                              <a:cs typeface="+mn-cs"/>
                            </a:rPr>
                          </a:br>
                          <a:r>
                            <a:rPr kumimoji="0" lang="en-US" sz="1400" b="0" i="0" u="none" strike="noStrike" kern="1200" cap="none" spc="0" normalizeH="0" baseline="0" noProof="0">
                              <a:ln>
                                <a:noFill/>
                              </a:ln>
                              <a:solidFill>
                                <a:srgbClr val="4C4C4E"/>
                              </a:solidFill>
                              <a:effectLst/>
                              <a:uLnTx/>
                              <a:uFillTx/>
                              <a:ea typeface="+mn-ea"/>
                              <a:cs typeface="+mn-cs"/>
                            </a:rPr>
                            <a:t>in the home?</a:t>
                          </a:r>
                        </a:p>
                      </p:txBody>
                    </p:sp>
                  </p:grpSp>
                </p:grpSp>
                <p:grpSp>
                  <p:nvGrpSpPr>
                    <p:cNvPr id="64" name="Group 63">
                      <a:extLst>
                        <a:ext uri="{FF2B5EF4-FFF2-40B4-BE49-F238E27FC236}">
                          <a16:creationId xmlns:a16="http://schemas.microsoft.com/office/drawing/2014/main" id="{936E30B2-5A2E-2CD0-C947-FA2B3512DF25}"/>
                        </a:ext>
                      </a:extLst>
                    </p:cNvPr>
                    <p:cNvGrpSpPr/>
                    <p:nvPr/>
                  </p:nvGrpSpPr>
                  <p:grpSpPr>
                    <a:xfrm>
                      <a:off x="4283565" y="1989346"/>
                      <a:ext cx="1673352" cy="4045907"/>
                      <a:chOff x="764087" y="1941534"/>
                      <a:chExt cx="1673352" cy="4045907"/>
                    </a:xfrm>
                  </p:grpSpPr>
                  <p:sp>
                    <p:nvSpPr>
                      <p:cNvPr id="65" name="Rectangle: Rounded Corners 64">
                        <a:extLst>
                          <a:ext uri="{FF2B5EF4-FFF2-40B4-BE49-F238E27FC236}">
                            <a16:creationId xmlns:a16="http://schemas.microsoft.com/office/drawing/2014/main" id="{8D560479-DC1A-2BAA-DBB4-9887BE683466}"/>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66" name="Group 65">
                        <a:extLst>
                          <a:ext uri="{FF2B5EF4-FFF2-40B4-BE49-F238E27FC236}">
                            <a16:creationId xmlns:a16="http://schemas.microsoft.com/office/drawing/2014/main" id="{6DE1D172-3F50-8E6D-4133-F91734B3A87D}"/>
                          </a:ext>
                        </a:extLst>
                      </p:cNvPr>
                      <p:cNvGrpSpPr/>
                      <p:nvPr/>
                    </p:nvGrpSpPr>
                    <p:grpSpPr>
                      <a:xfrm>
                        <a:off x="818950" y="1992087"/>
                        <a:ext cx="1563748" cy="3005266"/>
                        <a:chOff x="818950" y="1992087"/>
                        <a:chExt cx="1563748" cy="3005266"/>
                      </a:xfrm>
                    </p:grpSpPr>
                    <p:sp>
                      <p:nvSpPr>
                        <p:cNvPr id="106" name="Rectangle: Rounded Corners 105">
                          <a:extLst>
                            <a:ext uri="{FF2B5EF4-FFF2-40B4-BE49-F238E27FC236}">
                              <a16:creationId xmlns:a16="http://schemas.microsoft.com/office/drawing/2014/main" id="{67D18E0F-D014-5724-46A6-69D39780186A}"/>
                            </a:ext>
                          </a:extLst>
                        </p:cNvPr>
                        <p:cNvSpPr/>
                        <p:nvPr/>
                      </p:nvSpPr>
                      <p:spPr>
                        <a:xfrm>
                          <a:off x="819074"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07" name="Rectangle 106">
                          <a:extLst>
                            <a:ext uri="{FF2B5EF4-FFF2-40B4-BE49-F238E27FC236}">
                              <a16:creationId xmlns:a16="http://schemas.microsoft.com/office/drawing/2014/main" id="{10E09B1A-FC7A-5E13-30BD-774506E07C69}"/>
                            </a:ext>
                          </a:extLst>
                        </p:cNvPr>
                        <p:cNvSpPr/>
                        <p:nvPr/>
                      </p:nvSpPr>
                      <p:spPr>
                        <a:xfrm>
                          <a:off x="818950" y="2215540"/>
                          <a:ext cx="1563624" cy="278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lstStyle/>
                        <a:p>
                          <a:pPr lvl="0" algn="ctr" fontAlgn="base">
                            <a:spcBef>
                              <a:spcPct val="0"/>
                            </a:spcBef>
                            <a:spcAft>
                              <a:spcPct val="0"/>
                            </a:spcAft>
                            <a:defRPr/>
                          </a:pPr>
                          <a:r>
                            <a:rPr lang="en-US" sz="1300">
                              <a:solidFill>
                                <a:srgbClr val="484C45"/>
                              </a:solidFill>
                            </a:rPr>
                            <a:t>Should intervention—or, if no safety threats are present, prevention—be provided?</a:t>
                          </a:r>
                        </a:p>
                      </p:txBody>
                    </p:sp>
                  </p:grpSp>
                </p:grpSp>
                <p:grpSp>
                  <p:nvGrpSpPr>
                    <p:cNvPr id="108" name="Group 107">
                      <a:extLst>
                        <a:ext uri="{FF2B5EF4-FFF2-40B4-BE49-F238E27FC236}">
                          <a16:creationId xmlns:a16="http://schemas.microsoft.com/office/drawing/2014/main" id="{F8B48F86-EF50-CC11-1410-488EF3085828}"/>
                        </a:ext>
                      </a:extLst>
                    </p:cNvPr>
                    <p:cNvGrpSpPr/>
                    <p:nvPr/>
                  </p:nvGrpSpPr>
                  <p:grpSpPr>
                    <a:xfrm>
                      <a:off x="6077588" y="1989346"/>
                      <a:ext cx="1673352" cy="4045907"/>
                      <a:chOff x="764087" y="1941534"/>
                      <a:chExt cx="1673352" cy="4045907"/>
                    </a:xfrm>
                  </p:grpSpPr>
                  <p:sp>
                    <p:nvSpPr>
                      <p:cNvPr id="109" name="Rectangle: Rounded Corners 108">
                        <a:extLst>
                          <a:ext uri="{FF2B5EF4-FFF2-40B4-BE49-F238E27FC236}">
                            <a16:creationId xmlns:a16="http://schemas.microsoft.com/office/drawing/2014/main" id="{ACBC603F-E525-DD6A-F23E-DD3C18DC2D79}"/>
                          </a:ext>
                        </a:extLst>
                      </p:cNvPr>
                      <p:cNvSpPr/>
                      <p:nvPr/>
                    </p:nvSpPr>
                    <p:spPr>
                      <a:xfrm>
                        <a:off x="764087" y="1941534"/>
                        <a:ext cx="1673352" cy="404590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10" name="Group 109">
                        <a:extLst>
                          <a:ext uri="{FF2B5EF4-FFF2-40B4-BE49-F238E27FC236}">
                            <a16:creationId xmlns:a16="http://schemas.microsoft.com/office/drawing/2014/main" id="{87C74078-9CE5-5571-273B-5F0E6DE9D2BA}"/>
                          </a:ext>
                        </a:extLst>
                      </p:cNvPr>
                      <p:cNvGrpSpPr/>
                      <p:nvPr/>
                    </p:nvGrpSpPr>
                    <p:grpSpPr>
                      <a:xfrm>
                        <a:off x="822507" y="1992087"/>
                        <a:ext cx="1563625" cy="3008352"/>
                        <a:chOff x="822507" y="1992087"/>
                        <a:chExt cx="1563625" cy="3008352"/>
                      </a:xfrm>
                    </p:grpSpPr>
                    <p:sp>
                      <p:nvSpPr>
                        <p:cNvPr id="111" name="Rectangle: Rounded Corners 110">
                          <a:extLst>
                            <a:ext uri="{FF2B5EF4-FFF2-40B4-BE49-F238E27FC236}">
                              <a16:creationId xmlns:a16="http://schemas.microsoft.com/office/drawing/2014/main" id="{E288558A-8278-2520-A6CB-3FBDDFA6D5A1}"/>
                            </a:ext>
                          </a:extLst>
                        </p:cNvPr>
                        <p:cNvSpPr/>
                        <p:nvPr/>
                      </p:nvSpPr>
                      <p:spPr>
                        <a:xfrm>
                          <a:off x="822507"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12" name="Rectangle 111">
                          <a:extLst>
                            <a:ext uri="{FF2B5EF4-FFF2-40B4-BE49-F238E27FC236}">
                              <a16:creationId xmlns:a16="http://schemas.microsoft.com/office/drawing/2014/main" id="{6DC99CE8-0472-7B74-C5B9-F390D258C1F5}"/>
                            </a:ext>
                          </a:extLst>
                        </p:cNvPr>
                        <p:cNvSpPr/>
                        <p:nvPr/>
                      </p:nvSpPr>
                      <p:spPr>
                        <a:xfrm>
                          <a:off x="822508" y="2255975"/>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84C45"/>
                              </a:solidFill>
                              <a:effectLst/>
                              <a:uLnTx/>
                              <a:uFillTx/>
                              <a:ea typeface="+mn-ea"/>
                              <a:cs typeface="+mn-cs"/>
                            </a:rPr>
                            <a:t>What goals should be addressed in the case plan?</a:t>
                          </a:r>
                        </a:p>
                      </p:txBody>
                    </p:sp>
                  </p:grpSp>
                </p:grpSp>
                <p:grpSp>
                  <p:nvGrpSpPr>
                    <p:cNvPr id="113" name="Group 112">
                      <a:extLst>
                        <a:ext uri="{FF2B5EF4-FFF2-40B4-BE49-F238E27FC236}">
                          <a16:creationId xmlns:a16="http://schemas.microsoft.com/office/drawing/2014/main" id="{B1085BA9-2BCD-B120-12C3-B7F8F39829CB}"/>
                        </a:ext>
                      </a:extLst>
                    </p:cNvPr>
                    <p:cNvGrpSpPr/>
                    <p:nvPr/>
                  </p:nvGrpSpPr>
                  <p:grpSpPr>
                    <a:xfrm>
                      <a:off x="7871611" y="1989346"/>
                      <a:ext cx="1673352" cy="4045907"/>
                      <a:chOff x="764087" y="1941534"/>
                      <a:chExt cx="1673352" cy="4045907"/>
                    </a:xfrm>
                  </p:grpSpPr>
                  <p:sp>
                    <p:nvSpPr>
                      <p:cNvPr id="114" name="Rectangle: Rounded Corners 113">
                        <a:extLst>
                          <a:ext uri="{FF2B5EF4-FFF2-40B4-BE49-F238E27FC236}">
                            <a16:creationId xmlns:a16="http://schemas.microsoft.com/office/drawing/2014/main" id="{CAFA5B84-D857-52E2-6B66-E3D002FA32BD}"/>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15" name="Group 114">
                        <a:extLst>
                          <a:ext uri="{FF2B5EF4-FFF2-40B4-BE49-F238E27FC236}">
                            <a16:creationId xmlns:a16="http://schemas.microsoft.com/office/drawing/2014/main" id="{553C2D42-697D-D925-5FAC-0856A5871960}"/>
                          </a:ext>
                        </a:extLst>
                      </p:cNvPr>
                      <p:cNvGrpSpPr/>
                      <p:nvPr/>
                    </p:nvGrpSpPr>
                    <p:grpSpPr>
                      <a:xfrm>
                        <a:off x="818951" y="1992087"/>
                        <a:ext cx="1563624" cy="3008351"/>
                        <a:chOff x="818951" y="1992087"/>
                        <a:chExt cx="1563624" cy="3008351"/>
                      </a:xfrm>
                    </p:grpSpPr>
                    <p:sp>
                      <p:nvSpPr>
                        <p:cNvPr id="116" name="Rectangle: Rounded Corners 115">
                          <a:extLst>
                            <a:ext uri="{FF2B5EF4-FFF2-40B4-BE49-F238E27FC236}">
                              <a16:creationId xmlns:a16="http://schemas.microsoft.com/office/drawing/2014/main" id="{E43D19DA-57C7-09F6-2A77-9AED39BD6B50}"/>
                            </a:ext>
                          </a:extLst>
                        </p:cNvPr>
                        <p:cNvSpPr/>
                        <p:nvPr/>
                      </p:nvSpPr>
                      <p:spPr>
                        <a:xfrm>
                          <a:off x="818951" y="1992087"/>
                          <a:ext cx="1563624" cy="2415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17" name="Rectangle 116">
                          <a:extLst>
                            <a:ext uri="{FF2B5EF4-FFF2-40B4-BE49-F238E27FC236}">
                              <a16:creationId xmlns:a16="http://schemas.microsoft.com/office/drawing/2014/main" id="{B76AB6E6-14CA-A1FC-51A7-932DC541BDDE}"/>
                            </a:ext>
                          </a:extLst>
                        </p:cNvPr>
                        <p:cNvSpPr/>
                        <p:nvPr/>
                      </p:nvSpPr>
                      <p:spPr>
                        <a:xfrm>
                          <a:off x="818952" y="2347415"/>
                          <a:ext cx="1563623" cy="2653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Can the child safely return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home?</a:t>
                          </a:r>
                        </a:p>
                      </p:txBody>
                    </p:sp>
                  </p:grpSp>
                </p:grpSp>
                <p:grpSp>
                  <p:nvGrpSpPr>
                    <p:cNvPr id="118" name="Group 117">
                      <a:extLst>
                        <a:ext uri="{FF2B5EF4-FFF2-40B4-BE49-F238E27FC236}">
                          <a16:creationId xmlns:a16="http://schemas.microsoft.com/office/drawing/2014/main" id="{B5DA60B6-5BCC-D13C-9D75-55BB07E3D9BB}"/>
                        </a:ext>
                      </a:extLst>
                    </p:cNvPr>
                    <p:cNvGrpSpPr/>
                    <p:nvPr/>
                  </p:nvGrpSpPr>
                  <p:grpSpPr>
                    <a:xfrm>
                      <a:off x="9665634" y="1989346"/>
                      <a:ext cx="1673352" cy="4045907"/>
                      <a:chOff x="764087" y="1941534"/>
                      <a:chExt cx="1673352" cy="4045907"/>
                    </a:xfrm>
                  </p:grpSpPr>
                  <p:sp>
                    <p:nvSpPr>
                      <p:cNvPr id="119" name="Rectangle: Rounded Corners 118">
                        <a:extLst>
                          <a:ext uri="{FF2B5EF4-FFF2-40B4-BE49-F238E27FC236}">
                            <a16:creationId xmlns:a16="http://schemas.microsoft.com/office/drawing/2014/main" id="{5BDFB833-E8A5-E286-0CFE-DC6B0CF27DB2}"/>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120" name="Group 119">
                        <a:extLst>
                          <a:ext uri="{FF2B5EF4-FFF2-40B4-BE49-F238E27FC236}">
                            <a16:creationId xmlns:a16="http://schemas.microsoft.com/office/drawing/2014/main" id="{D9C80DC2-B898-28C3-A874-D08DD7B79703}"/>
                          </a:ext>
                        </a:extLst>
                      </p:cNvPr>
                      <p:cNvGrpSpPr/>
                      <p:nvPr/>
                    </p:nvGrpSpPr>
                    <p:grpSpPr>
                      <a:xfrm>
                        <a:off x="818951" y="1986119"/>
                        <a:ext cx="1563624" cy="3014319"/>
                        <a:chOff x="818951" y="1986119"/>
                        <a:chExt cx="1563624" cy="3014319"/>
                      </a:xfrm>
                    </p:grpSpPr>
                    <p:sp>
                      <p:nvSpPr>
                        <p:cNvPr id="121" name="Rectangle: Rounded Corners 120">
                          <a:extLst>
                            <a:ext uri="{FF2B5EF4-FFF2-40B4-BE49-F238E27FC236}">
                              <a16:creationId xmlns:a16="http://schemas.microsoft.com/office/drawing/2014/main" id="{84EEE2AF-B709-ECBA-ACAD-CF8F07660789}"/>
                            </a:ext>
                          </a:extLst>
                        </p:cNvPr>
                        <p:cNvSpPr/>
                        <p:nvPr/>
                      </p:nvSpPr>
                      <p:spPr>
                        <a:xfrm>
                          <a:off x="818951" y="1986119"/>
                          <a:ext cx="1563624" cy="2421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122" name="Rectangle 121">
                          <a:extLst>
                            <a:ext uri="{FF2B5EF4-FFF2-40B4-BE49-F238E27FC236}">
                              <a16:creationId xmlns:a16="http://schemas.microsoft.com/office/drawing/2014/main" id="{81535F25-E825-5BA3-9E9B-1E9535A51937}"/>
                            </a:ext>
                          </a:extLst>
                        </p:cNvPr>
                        <p:cNvSpPr/>
                        <p:nvPr/>
                      </p:nvSpPr>
                      <p:spPr>
                        <a:xfrm>
                          <a:off x="818951" y="2255974"/>
                          <a:ext cx="1563624"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Are ongoing services still necessary?</a:t>
                          </a:r>
                        </a:p>
                      </p:txBody>
                    </p:sp>
                  </p:grpSp>
                </p:grpSp>
              </p:grpSp>
              <p:pic>
                <p:nvPicPr>
                  <p:cNvPr id="41" name="Graphic 40">
                    <a:extLst>
                      <a:ext uri="{FF2B5EF4-FFF2-40B4-BE49-F238E27FC236}">
                        <a16:creationId xmlns:a16="http://schemas.microsoft.com/office/drawing/2014/main" id="{6EA18D4D-21FA-28BA-DF4C-731E002C96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6164" y="3912278"/>
                    <a:ext cx="731520" cy="731520"/>
                  </a:xfrm>
                  <a:prstGeom prst="rect">
                    <a:avLst/>
                  </a:prstGeom>
                </p:spPr>
              </p:pic>
              <p:pic>
                <p:nvPicPr>
                  <p:cNvPr id="42" name="Graphic 41">
                    <a:extLst>
                      <a:ext uri="{FF2B5EF4-FFF2-40B4-BE49-F238E27FC236}">
                        <a16:creationId xmlns:a16="http://schemas.microsoft.com/office/drawing/2014/main" id="{E7061A08-9B7E-690A-C3D3-D96AF533A2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10240" y="3914078"/>
                    <a:ext cx="811943" cy="729720"/>
                  </a:xfrm>
                  <a:prstGeom prst="rect">
                    <a:avLst/>
                  </a:prstGeom>
                </p:spPr>
              </p:pic>
              <p:pic>
                <p:nvPicPr>
                  <p:cNvPr id="44" name="Graphic 43">
                    <a:extLst>
                      <a:ext uri="{FF2B5EF4-FFF2-40B4-BE49-F238E27FC236}">
                        <a16:creationId xmlns:a16="http://schemas.microsoft.com/office/drawing/2014/main" id="{F8C9A2CB-C291-7502-2343-AB425FFC79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0533" y="3912278"/>
                    <a:ext cx="927462" cy="731519"/>
                  </a:xfrm>
                  <a:prstGeom prst="rect">
                    <a:avLst/>
                  </a:prstGeom>
                </p:spPr>
              </p:pic>
              <p:pic>
                <p:nvPicPr>
                  <p:cNvPr id="46" name="Graphic 45">
                    <a:extLst>
                      <a:ext uri="{FF2B5EF4-FFF2-40B4-BE49-F238E27FC236}">
                        <a16:creationId xmlns:a16="http://schemas.microsoft.com/office/drawing/2014/main" id="{4CCF9497-588C-FE05-424D-C5ECF19A01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95313" y="3912277"/>
                    <a:ext cx="425948" cy="731519"/>
                  </a:xfrm>
                  <a:prstGeom prst="rect">
                    <a:avLst/>
                  </a:prstGeom>
                </p:spPr>
              </p:pic>
            </p:grpSp>
            <p:pic>
              <p:nvPicPr>
                <p:cNvPr id="6" name="Graphic 44">
                  <a:extLst>
                    <a:ext uri="{FF2B5EF4-FFF2-40B4-BE49-F238E27FC236}">
                      <a16:creationId xmlns:a16="http://schemas.microsoft.com/office/drawing/2014/main" id="{816284E6-E999-07DD-DCC1-D78771B538A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14440" y="3947542"/>
                  <a:ext cx="1217041" cy="731519"/>
                </a:xfrm>
                <a:prstGeom prst="rect">
                  <a:avLst/>
                </a:prstGeom>
              </p:spPr>
            </p:pic>
            <p:pic>
              <p:nvPicPr>
                <p:cNvPr id="5" name="Graphic 49">
                  <a:extLst>
                    <a:ext uri="{FF2B5EF4-FFF2-40B4-BE49-F238E27FC236}">
                      <a16:creationId xmlns:a16="http://schemas.microsoft.com/office/drawing/2014/main" id="{0A818115-5BB0-2F82-3870-9C17560C8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03052" y="3912276"/>
                  <a:ext cx="598515" cy="731518"/>
                </a:xfrm>
                <a:prstGeom prst="rect">
                  <a:avLst/>
                </a:prstGeom>
              </p:spPr>
            </p:pic>
          </p:grpSp>
        </p:grpSp>
        <p:grpSp>
          <p:nvGrpSpPr>
            <p:cNvPr id="62" name="Group 61">
              <a:extLst>
                <a:ext uri="{FF2B5EF4-FFF2-40B4-BE49-F238E27FC236}">
                  <a16:creationId xmlns:a16="http://schemas.microsoft.com/office/drawing/2014/main" id="{4940322F-2995-0AB8-0B4C-3FDD5B8FCC00}"/>
                </a:ext>
              </a:extLst>
            </p:cNvPr>
            <p:cNvGrpSpPr/>
            <p:nvPr/>
          </p:nvGrpSpPr>
          <p:grpSpPr>
            <a:xfrm>
              <a:off x="-1107171" y="1989345"/>
              <a:ext cx="1673352" cy="4045907"/>
              <a:chOff x="-332150" y="1577209"/>
              <a:chExt cx="1673352" cy="4045907"/>
            </a:xfrm>
          </p:grpSpPr>
          <p:grpSp>
            <p:nvGrpSpPr>
              <p:cNvPr id="67" name="Group 66">
                <a:extLst>
                  <a:ext uri="{FF2B5EF4-FFF2-40B4-BE49-F238E27FC236}">
                    <a16:creationId xmlns:a16="http://schemas.microsoft.com/office/drawing/2014/main" id="{2C804F78-E1AE-0300-70E0-7A94CC85268E}"/>
                  </a:ext>
                </a:extLst>
              </p:cNvPr>
              <p:cNvGrpSpPr/>
              <p:nvPr/>
            </p:nvGrpSpPr>
            <p:grpSpPr>
              <a:xfrm>
                <a:off x="-332150" y="1577209"/>
                <a:ext cx="1673352" cy="4045907"/>
                <a:chOff x="764087" y="1941534"/>
                <a:chExt cx="1673352" cy="4045907"/>
              </a:xfrm>
            </p:grpSpPr>
            <p:sp>
              <p:nvSpPr>
                <p:cNvPr id="73" name="Rectangle: Rounded Corners 72">
                  <a:extLst>
                    <a:ext uri="{FF2B5EF4-FFF2-40B4-BE49-F238E27FC236}">
                      <a16:creationId xmlns:a16="http://schemas.microsoft.com/office/drawing/2014/main" id="{71A28273-135D-8054-7FFB-4753917EA41D}"/>
                    </a:ext>
                  </a:extLst>
                </p:cNvPr>
                <p:cNvSpPr/>
                <p:nvPr/>
              </p:nvSpPr>
              <p:spPr>
                <a:xfrm>
                  <a:off x="764087" y="1941534"/>
                  <a:ext cx="1673352" cy="40459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Brandon Grotesque Regular"/>
                    <a:ea typeface="+mn-ea"/>
                    <a:cs typeface="+mn-cs"/>
                  </a:endParaRPr>
                </a:p>
              </p:txBody>
            </p:sp>
            <p:grpSp>
              <p:nvGrpSpPr>
                <p:cNvPr id="74" name="Group 73">
                  <a:extLst>
                    <a:ext uri="{FF2B5EF4-FFF2-40B4-BE49-F238E27FC236}">
                      <a16:creationId xmlns:a16="http://schemas.microsoft.com/office/drawing/2014/main" id="{8312F27A-6DA6-8893-74DC-DA9B508CDA63}"/>
                    </a:ext>
                  </a:extLst>
                </p:cNvPr>
                <p:cNvGrpSpPr/>
                <p:nvPr/>
              </p:nvGrpSpPr>
              <p:grpSpPr>
                <a:xfrm>
                  <a:off x="818614" y="1987603"/>
                  <a:ext cx="1564028" cy="3012836"/>
                  <a:chOff x="818614" y="1987603"/>
                  <a:chExt cx="1564028" cy="3012836"/>
                </a:xfrm>
              </p:grpSpPr>
              <p:sp>
                <p:nvSpPr>
                  <p:cNvPr id="75" name="Rectangle: Rounded Corners 74">
                    <a:extLst>
                      <a:ext uri="{FF2B5EF4-FFF2-40B4-BE49-F238E27FC236}">
                        <a16:creationId xmlns:a16="http://schemas.microsoft.com/office/drawing/2014/main" id="{62AEFF81-8A62-F51B-784A-6A0A5DFC7115}"/>
                      </a:ext>
                    </a:extLst>
                  </p:cNvPr>
                  <p:cNvSpPr/>
                  <p:nvPr/>
                </p:nvSpPr>
                <p:spPr>
                  <a:xfrm>
                    <a:off x="818885" y="1987603"/>
                    <a:ext cx="1563757" cy="242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sp>
                <p:nvSpPr>
                  <p:cNvPr id="76" name="Rectangle 75">
                    <a:extLst>
                      <a:ext uri="{FF2B5EF4-FFF2-40B4-BE49-F238E27FC236}">
                        <a16:creationId xmlns:a16="http://schemas.microsoft.com/office/drawing/2014/main" id="{430A131E-C919-1371-7D1D-45793D0AA16F}"/>
                      </a:ext>
                    </a:extLst>
                  </p:cNvPr>
                  <p:cNvSpPr/>
                  <p:nvPr/>
                </p:nvSpPr>
                <p:spPr>
                  <a:xfrm>
                    <a:off x="818614" y="2255975"/>
                    <a:ext cx="1563757" cy="274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C4C4E"/>
                        </a:solidFill>
                        <a:effectLst/>
                        <a:uLnTx/>
                        <a:uFillTx/>
                        <a:ea typeface="+mn-ea"/>
                        <a:cs typeface="+mn-cs"/>
                      </a:rPr>
                      <a:t>Should this incident be reported?</a:t>
                    </a:r>
                  </a:p>
                </p:txBody>
              </p:sp>
            </p:grpSp>
          </p:grpSp>
          <p:grpSp>
            <p:nvGrpSpPr>
              <p:cNvPr id="68" name="Group 67">
                <a:extLst>
                  <a:ext uri="{FF2B5EF4-FFF2-40B4-BE49-F238E27FC236}">
                    <a16:creationId xmlns:a16="http://schemas.microsoft.com/office/drawing/2014/main" id="{4A4004E9-0AFA-4C75-FB27-ACEBA8DEF310}"/>
                  </a:ext>
                </a:extLst>
              </p:cNvPr>
              <p:cNvGrpSpPr/>
              <p:nvPr/>
            </p:nvGrpSpPr>
            <p:grpSpPr>
              <a:xfrm>
                <a:off x="-223469" y="3535275"/>
                <a:ext cx="1455447" cy="660540"/>
                <a:chOff x="-436880" y="3428999"/>
                <a:chExt cx="1755653" cy="796785"/>
              </a:xfrm>
            </p:grpSpPr>
            <p:grpSp>
              <p:nvGrpSpPr>
                <p:cNvPr id="69" name="Group 68">
                  <a:extLst>
                    <a:ext uri="{FF2B5EF4-FFF2-40B4-BE49-F238E27FC236}">
                      <a16:creationId xmlns:a16="http://schemas.microsoft.com/office/drawing/2014/main" id="{E4F91038-506D-96E0-17BC-BB094C7CF5F6}"/>
                    </a:ext>
                  </a:extLst>
                </p:cNvPr>
                <p:cNvGrpSpPr/>
                <p:nvPr/>
              </p:nvGrpSpPr>
              <p:grpSpPr>
                <a:xfrm>
                  <a:off x="-436880" y="3429000"/>
                  <a:ext cx="1112894" cy="796784"/>
                  <a:chOff x="5347409" y="230525"/>
                  <a:chExt cx="1112894" cy="796784"/>
                </a:xfrm>
              </p:grpSpPr>
              <p:pic>
                <p:nvPicPr>
                  <p:cNvPr id="71" name="Graphic 70">
                    <a:extLst>
                      <a:ext uri="{FF2B5EF4-FFF2-40B4-BE49-F238E27FC236}">
                        <a16:creationId xmlns:a16="http://schemas.microsoft.com/office/drawing/2014/main" id="{37E1C592-26F1-02C8-80F9-887648399E85}"/>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r="62150"/>
                  <a:stretch/>
                </p:blipFill>
                <p:spPr>
                  <a:xfrm>
                    <a:off x="5347409" y="230525"/>
                    <a:ext cx="1096934" cy="796784"/>
                  </a:xfrm>
                  <a:prstGeom prst="rect">
                    <a:avLst/>
                  </a:prstGeom>
                </p:spPr>
              </p:pic>
              <p:sp>
                <p:nvSpPr>
                  <p:cNvPr id="72" name="Rectangle 71">
                    <a:extLst>
                      <a:ext uri="{FF2B5EF4-FFF2-40B4-BE49-F238E27FC236}">
                        <a16:creationId xmlns:a16="http://schemas.microsoft.com/office/drawing/2014/main" id="{B0A1B3AA-B46D-B57C-DF8B-19573F4AD807}"/>
                      </a:ext>
                    </a:extLst>
                  </p:cNvPr>
                  <p:cNvSpPr/>
                  <p:nvPr/>
                </p:nvSpPr>
                <p:spPr>
                  <a:xfrm>
                    <a:off x="6405154" y="566057"/>
                    <a:ext cx="55149" cy="461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randon Grotesque Regular"/>
                      <a:ea typeface="+mn-ea"/>
                      <a:cs typeface="+mn-cs"/>
                    </a:endParaRPr>
                  </a:p>
                </p:txBody>
              </p:sp>
            </p:grpSp>
            <p:pic>
              <p:nvPicPr>
                <p:cNvPr id="70" name="Graphic 69">
                  <a:extLst>
                    <a:ext uri="{FF2B5EF4-FFF2-40B4-BE49-F238E27FC236}">
                      <a16:creationId xmlns:a16="http://schemas.microsoft.com/office/drawing/2014/main" id="{6C68D8DA-3A7C-E37D-5D3D-6A7F9F9AA7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55041" y="3428999"/>
                  <a:ext cx="663732" cy="796784"/>
                </a:xfrm>
                <a:prstGeom prst="rect">
                  <a:avLst/>
                </a:prstGeom>
              </p:spPr>
            </p:pic>
          </p:grpSp>
        </p:grpSp>
      </p:grpSp>
      <p:sp>
        <p:nvSpPr>
          <p:cNvPr id="79" name="TextBox 78">
            <a:extLst>
              <a:ext uri="{FF2B5EF4-FFF2-40B4-BE49-F238E27FC236}">
                <a16:creationId xmlns:a16="http://schemas.microsoft.com/office/drawing/2014/main" id="{B1AF17FC-07F2-A09A-EBC5-EA12C87DBE77}"/>
              </a:ext>
            </a:extLst>
          </p:cNvPr>
          <p:cNvSpPr txBox="1"/>
          <p:nvPr/>
        </p:nvSpPr>
        <p:spPr>
          <a:xfrm>
            <a:off x="310281" y="4959587"/>
            <a:ext cx="1555681" cy="92333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Community Response Guide</a:t>
            </a:r>
          </a:p>
        </p:txBody>
      </p:sp>
      <p:sp>
        <p:nvSpPr>
          <p:cNvPr id="80" name="TextBox 79">
            <a:extLst>
              <a:ext uri="{FF2B5EF4-FFF2-40B4-BE49-F238E27FC236}">
                <a16:creationId xmlns:a16="http://schemas.microsoft.com/office/drawing/2014/main" id="{7CEB2D60-7D50-C7AC-D4B0-D135B048E5D3}"/>
              </a:ext>
            </a:extLst>
          </p:cNvPr>
          <p:cNvSpPr txBox="1"/>
          <p:nvPr/>
        </p:nvSpPr>
        <p:spPr>
          <a:xfrm>
            <a:off x="1977152" y="5084558"/>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Hotline</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Tools</a:t>
            </a:r>
          </a:p>
        </p:txBody>
      </p:sp>
      <p:sp>
        <p:nvSpPr>
          <p:cNvPr id="81" name="TextBox 80">
            <a:extLst>
              <a:ext uri="{FF2B5EF4-FFF2-40B4-BE49-F238E27FC236}">
                <a16:creationId xmlns:a16="http://schemas.microsoft.com/office/drawing/2014/main" id="{6635EB49-AFF1-B13F-D5F5-95D17E2E13BF}"/>
              </a:ext>
            </a:extLst>
          </p:cNvPr>
          <p:cNvSpPr txBox="1"/>
          <p:nvPr/>
        </p:nvSpPr>
        <p:spPr>
          <a:xfrm>
            <a:off x="3645018" y="5098560"/>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Safety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Assessment</a:t>
            </a:r>
          </a:p>
        </p:txBody>
      </p:sp>
      <p:sp>
        <p:nvSpPr>
          <p:cNvPr id="82" name="TextBox 81">
            <a:extLst>
              <a:ext uri="{FF2B5EF4-FFF2-40B4-BE49-F238E27FC236}">
                <a16:creationId xmlns:a16="http://schemas.microsoft.com/office/drawing/2014/main" id="{4C13DFF4-F756-5FCA-7414-6975FFE04E36}"/>
              </a:ext>
            </a:extLst>
          </p:cNvPr>
          <p:cNvSpPr txBox="1"/>
          <p:nvPr/>
        </p:nvSpPr>
        <p:spPr>
          <a:xfrm>
            <a:off x="5324716" y="5083479"/>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 Assessment</a:t>
            </a:r>
          </a:p>
        </p:txBody>
      </p:sp>
      <p:sp>
        <p:nvSpPr>
          <p:cNvPr id="83" name="TextBox 82">
            <a:extLst>
              <a:ext uri="{FF2B5EF4-FFF2-40B4-BE49-F238E27FC236}">
                <a16:creationId xmlns:a16="http://schemas.microsoft.com/office/drawing/2014/main" id="{BC211B4D-8977-4C58-964F-47DD7C89D0B1}"/>
              </a:ext>
            </a:extLst>
          </p:cNvPr>
          <p:cNvSpPr txBox="1"/>
          <p:nvPr/>
        </p:nvSpPr>
        <p:spPr>
          <a:xfrm>
            <a:off x="6990053" y="5236587"/>
            <a:ext cx="1555681"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CANS</a:t>
            </a:r>
          </a:p>
        </p:txBody>
      </p:sp>
      <p:sp>
        <p:nvSpPr>
          <p:cNvPr id="84" name="TextBox 83">
            <a:extLst>
              <a:ext uri="{FF2B5EF4-FFF2-40B4-BE49-F238E27FC236}">
                <a16:creationId xmlns:a16="http://schemas.microsoft.com/office/drawing/2014/main" id="{5F245412-C765-E182-BBF1-D63917D6F828}"/>
              </a:ext>
            </a:extLst>
          </p:cNvPr>
          <p:cNvSpPr txBox="1"/>
          <p:nvPr/>
        </p:nvSpPr>
        <p:spPr>
          <a:xfrm>
            <a:off x="8645556" y="5083564"/>
            <a:ext cx="1555681"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Reunification Assessment</a:t>
            </a:r>
          </a:p>
        </p:txBody>
      </p:sp>
      <p:sp>
        <p:nvSpPr>
          <p:cNvPr id="85" name="TextBox 84">
            <a:extLst>
              <a:ext uri="{FF2B5EF4-FFF2-40B4-BE49-F238E27FC236}">
                <a16:creationId xmlns:a16="http://schemas.microsoft.com/office/drawing/2014/main" id="{E801DCDA-33E5-0AB9-DA3C-AA8AE765690C}"/>
              </a:ext>
            </a:extLst>
          </p:cNvPr>
          <p:cNvSpPr txBox="1"/>
          <p:nvPr/>
        </p:nvSpPr>
        <p:spPr>
          <a:xfrm>
            <a:off x="10245188" y="5084204"/>
            <a:ext cx="171687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Risk</a:t>
            </a:r>
            <a:br>
              <a:rPr kumimoji="0" lang="en-US" sz="1800" b="0" i="0" u="none" strike="noStrike" kern="1200" cap="none" spc="0" normalizeH="0" baseline="0" noProof="0">
                <a:ln>
                  <a:noFill/>
                </a:ln>
                <a:solidFill>
                  <a:prstClr val="white"/>
                </a:solidFill>
                <a:effectLst/>
                <a:uLnTx/>
                <a:uFillTx/>
                <a:ea typeface="+mn-ea"/>
                <a:cs typeface="+mn-cs"/>
              </a:rPr>
            </a:br>
            <a:r>
              <a:rPr kumimoji="0" lang="en-US" sz="1800" b="0" i="0" u="none" strike="noStrike" kern="1200" cap="none" spc="0" normalizeH="0" baseline="0" noProof="0">
                <a:ln>
                  <a:noFill/>
                </a:ln>
                <a:solidFill>
                  <a:prstClr val="white"/>
                </a:solidFill>
                <a:effectLst/>
                <a:uLnTx/>
                <a:uFillTx/>
                <a:ea typeface="+mn-ea"/>
                <a:cs typeface="+mn-cs"/>
              </a:rPr>
              <a:t>Reassessment</a:t>
            </a:r>
          </a:p>
        </p:txBody>
      </p:sp>
      <p:sp>
        <p:nvSpPr>
          <p:cNvPr id="9" name="Oval 8">
            <a:extLst>
              <a:ext uri="{FF2B5EF4-FFF2-40B4-BE49-F238E27FC236}">
                <a16:creationId xmlns:a16="http://schemas.microsoft.com/office/drawing/2014/main" id="{7F3D3EC0-F97E-EF3D-A8BC-EF79C285E2F1}"/>
              </a:ext>
            </a:extLst>
          </p:cNvPr>
          <p:cNvSpPr/>
          <p:nvPr/>
        </p:nvSpPr>
        <p:spPr>
          <a:xfrm>
            <a:off x="3704952" y="2274880"/>
            <a:ext cx="1453793" cy="1257148"/>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BCA"/>
              </a:solidFill>
              <a:effectLst/>
              <a:uLnTx/>
              <a:uFillTx/>
              <a:latin typeface="Brandon Grotesque Regular"/>
              <a:ea typeface="+mn-ea"/>
              <a:cs typeface="+mn-cs"/>
            </a:endParaRPr>
          </a:p>
        </p:txBody>
      </p:sp>
    </p:spTree>
    <p:custDataLst>
      <p:tags r:id="rId1"/>
    </p:custDataLst>
    <p:extLst>
      <p:ext uri="{BB962C8B-B14F-4D97-AF65-F5344CB8AC3E}">
        <p14:creationId xmlns:p14="http://schemas.microsoft.com/office/powerpoint/2010/main" val="27399340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6760EA-80FD-4216-A3D0-7F31B84E3461}"/>
              </a:ext>
            </a:extLst>
          </p:cNvPr>
          <p:cNvGrpSpPr/>
          <p:nvPr/>
        </p:nvGrpSpPr>
        <p:grpSpPr>
          <a:xfrm>
            <a:off x="771899" y="257474"/>
            <a:ext cx="10648201" cy="6343051"/>
            <a:chOff x="2457450" y="2171700"/>
            <a:chExt cx="5062538" cy="3371850"/>
          </a:xfrm>
        </p:grpSpPr>
        <p:sp>
          <p:nvSpPr>
            <p:cNvPr id="11" name="Oval 10">
              <a:extLst>
                <a:ext uri="{FF2B5EF4-FFF2-40B4-BE49-F238E27FC236}">
                  <a16:creationId xmlns:a16="http://schemas.microsoft.com/office/drawing/2014/main" id="{B0A865F6-0E70-473F-A49A-5E7A4044A4E9}"/>
                </a:ext>
              </a:extLst>
            </p:cNvPr>
            <p:cNvSpPr>
              <a:spLocks noChangeArrowheads="1"/>
            </p:cNvSpPr>
            <p:nvPr/>
          </p:nvSpPr>
          <p:spPr bwMode="auto">
            <a:xfrm>
              <a:off x="2457450" y="2171700"/>
              <a:ext cx="5062538" cy="3371850"/>
            </a:xfrm>
            <a:prstGeom prst="ellipse">
              <a:avLst/>
            </a:prstGeom>
            <a:solidFill>
              <a:schemeClr val="accent1"/>
            </a:solidFill>
            <a:ln w="9525">
              <a:no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1350" kern="0">
                <a:latin typeface="+mn-lt"/>
                <a:ea typeface="ヒラギノ角ゴ ProN W3" charset="-128"/>
              </a:endParaRPr>
            </a:p>
          </p:txBody>
        </p:sp>
        <p:sp>
          <p:nvSpPr>
            <p:cNvPr id="12" name="Text Box 5">
              <a:extLst>
                <a:ext uri="{FF2B5EF4-FFF2-40B4-BE49-F238E27FC236}">
                  <a16:creationId xmlns:a16="http://schemas.microsoft.com/office/drawing/2014/main" id="{96D4A888-1691-48FA-8E95-1586F99FFF33}"/>
                </a:ext>
              </a:extLst>
            </p:cNvPr>
            <p:cNvSpPr txBox="1">
              <a:spLocks noChangeArrowheads="1"/>
            </p:cNvSpPr>
            <p:nvPr/>
          </p:nvSpPr>
          <p:spPr bwMode="auto">
            <a:xfrm>
              <a:off x="4733925" y="2432772"/>
              <a:ext cx="1733550" cy="298584"/>
            </a:xfrm>
            <a:prstGeom prst="rect">
              <a:avLst/>
            </a:prstGeom>
            <a:noFill/>
            <a:ln>
              <a:noFill/>
            </a:ln>
          </p:spPr>
          <p:txBody>
            <a:bodyPr lIns="68576" tIns="34289" rIns="68576" bIns="34289">
              <a:spAutoFit/>
            </a:bodyPr>
            <a:lstStyle>
              <a:lvl1pPr eaLnBrk="0" hangingPunct="0">
                <a:defRPr>
                  <a:solidFill>
                    <a:schemeClr val="tx1"/>
                  </a:solidFill>
                  <a:latin typeface="Arial" pitchFamily="34" charset="0"/>
                  <a:ea typeface="ヒラギノ角ゴ ProN W3" pitchFamily="-84" charset="-128"/>
                </a:defRPr>
              </a:lvl1pPr>
              <a:lvl2pPr marL="742950" indent="-285750" eaLnBrk="0" hangingPunct="0">
                <a:defRPr>
                  <a:solidFill>
                    <a:schemeClr val="tx1"/>
                  </a:solidFill>
                  <a:latin typeface="Arial" pitchFamily="34" charset="0"/>
                  <a:ea typeface="ヒラギノ角ゴ ProN W3" pitchFamily="-84" charset="-128"/>
                </a:defRPr>
              </a:lvl2pPr>
              <a:lvl3pPr marL="1143000" indent="-228600" eaLnBrk="0" hangingPunct="0">
                <a:defRPr>
                  <a:solidFill>
                    <a:schemeClr val="tx1"/>
                  </a:solidFill>
                  <a:latin typeface="Arial" pitchFamily="34" charset="0"/>
                  <a:ea typeface="ヒラギノ角ゴ ProN W3" pitchFamily="-84" charset="-128"/>
                </a:defRPr>
              </a:lvl3pPr>
              <a:lvl4pPr marL="1600200" indent="-228600" eaLnBrk="0" hangingPunct="0">
                <a:defRPr>
                  <a:solidFill>
                    <a:schemeClr val="tx1"/>
                  </a:solidFill>
                  <a:latin typeface="Arial" pitchFamily="34" charset="0"/>
                  <a:ea typeface="ヒラギノ角ゴ ProN W3" pitchFamily="-84" charset="-128"/>
                </a:defRPr>
              </a:lvl4pPr>
              <a:lvl5pPr marL="2057400" indent="-228600" eaLnBrk="0" hangingPunct="0">
                <a:defRPr>
                  <a:solidFill>
                    <a:schemeClr val="tx1"/>
                  </a:solidFill>
                  <a:latin typeface="Arial" pitchFamily="34" charset="0"/>
                  <a:ea typeface="ヒラギノ角ゴ ProN W3" pitchFamily="-8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N W3" pitchFamily="-8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N W3" pitchFamily="-8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N W3" pitchFamily="-8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N W3" pitchFamily="-84" charset="-128"/>
                </a:defRPr>
              </a:lvl9pPr>
            </a:lstStyle>
            <a:p>
              <a:pPr algn="ctr" eaLnBrk="1" hangingPunct="1">
                <a:defRPr/>
              </a:pPr>
              <a:r>
                <a:rPr lang="en-US" sz="3200" kern="0">
                  <a:solidFill>
                    <a:schemeClr val="bg1"/>
                  </a:solidFill>
                  <a:latin typeface="+mn-lt"/>
                  <a:cs typeface="Calibri"/>
                </a:rPr>
                <a:t>All information</a:t>
              </a:r>
            </a:p>
          </p:txBody>
        </p:sp>
        <p:sp>
          <p:nvSpPr>
            <p:cNvPr id="13" name="Oval 12">
              <a:extLst>
                <a:ext uri="{FF2B5EF4-FFF2-40B4-BE49-F238E27FC236}">
                  <a16:creationId xmlns:a16="http://schemas.microsoft.com/office/drawing/2014/main" id="{1F0318C0-115A-47A6-8DBF-E48E63864EF7}"/>
                </a:ext>
              </a:extLst>
            </p:cNvPr>
            <p:cNvSpPr>
              <a:spLocks noChangeArrowheads="1"/>
            </p:cNvSpPr>
            <p:nvPr/>
          </p:nvSpPr>
          <p:spPr bwMode="auto">
            <a:xfrm>
              <a:off x="2857500" y="3028950"/>
              <a:ext cx="3609975" cy="2343150"/>
            </a:xfrm>
            <a:prstGeom prst="ellipse">
              <a:avLst/>
            </a:prstGeom>
            <a:solidFill>
              <a:schemeClr val="accent6"/>
            </a:solidFill>
            <a:ln w="9525">
              <a:noFill/>
              <a:round/>
              <a:headEnd/>
              <a:tailEnd/>
            </a:ln>
          </p:spPr>
          <p:txBody>
            <a:bodyPr wrap="none" lIns="68576" tIns="34289" rIns="68576" bIns="34289" anchor="ctr"/>
            <a:lstStyle/>
            <a:p>
              <a:pPr>
                <a:defRPr/>
              </a:pPr>
              <a:endParaRPr lang="en-US" sz="1350" kern="0">
                <a:solidFill>
                  <a:sysClr val="windowText" lastClr="000000"/>
                </a:solidFill>
                <a:ea typeface="ヒラギノ角ゴ ProN W3" pitchFamily="-84" charset="-128"/>
                <a:cs typeface="Calibri"/>
              </a:endParaRPr>
            </a:p>
          </p:txBody>
        </p:sp>
        <p:sp>
          <p:nvSpPr>
            <p:cNvPr id="14" name="Text Box 7">
              <a:extLst>
                <a:ext uri="{FF2B5EF4-FFF2-40B4-BE49-F238E27FC236}">
                  <a16:creationId xmlns:a16="http://schemas.microsoft.com/office/drawing/2014/main" id="{5907516E-CF7C-4156-A5D3-E0F717ABCF3B}"/>
                </a:ext>
              </a:extLst>
            </p:cNvPr>
            <p:cNvSpPr txBox="1">
              <a:spLocks noChangeArrowheads="1"/>
            </p:cNvSpPr>
            <p:nvPr/>
          </p:nvSpPr>
          <p:spPr bwMode="auto">
            <a:xfrm>
              <a:off x="4327814" y="3221729"/>
              <a:ext cx="1547813" cy="560358"/>
            </a:xfrm>
            <a:prstGeom prst="rect">
              <a:avLst/>
            </a:prstGeom>
            <a:noFill/>
            <a:ln>
              <a:noFill/>
            </a:ln>
          </p:spPr>
          <p:txBody>
            <a:bodyPr lIns="68576" tIns="34289" rIns="68576" bIns="34289">
              <a:spAutoFit/>
            </a:bodyPr>
            <a:lstStyle>
              <a:lvl1pPr eaLnBrk="0" hangingPunct="0">
                <a:defRPr>
                  <a:solidFill>
                    <a:schemeClr val="tx1"/>
                  </a:solidFill>
                  <a:latin typeface="Arial" pitchFamily="34" charset="0"/>
                  <a:ea typeface="ヒラギノ角ゴ ProN W3" pitchFamily="-84" charset="-128"/>
                </a:defRPr>
              </a:lvl1pPr>
              <a:lvl2pPr marL="742950" indent="-285750" eaLnBrk="0" hangingPunct="0">
                <a:defRPr>
                  <a:solidFill>
                    <a:schemeClr val="tx1"/>
                  </a:solidFill>
                  <a:latin typeface="Arial" pitchFamily="34" charset="0"/>
                  <a:ea typeface="ヒラギノ角ゴ ProN W3" pitchFamily="-84" charset="-128"/>
                </a:defRPr>
              </a:lvl2pPr>
              <a:lvl3pPr marL="1143000" indent="-228600" eaLnBrk="0" hangingPunct="0">
                <a:defRPr>
                  <a:solidFill>
                    <a:schemeClr val="tx1"/>
                  </a:solidFill>
                  <a:latin typeface="Arial" pitchFamily="34" charset="0"/>
                  <a:ea typeface="ヒラギノ角ゴ ProN W3" pitchFamily="-84" charset="-128"/>
                </a:defRPr>
              </a:lvl3pPr>
              <a:lvl4pPr marL="1600200" indent="-228600" eaLnBrk="0" hangingPunct="0">
                <a:defRPr>
                  <a:solidFill>
                    <a:schemeClr val="tx1"/>
                  </a:solidFill>
                  <a:latin typeface="Arial" pitchFamily="34" charset="0"/>
                  <a:ea typeface="ヒラギノ角ゴ ProN W3" pitchFamily="-84" charset="-128"/>
                </a:defRPr>
              </a:lvl4pPr>
              <a:lvl5pPr marL="2057400" indent="-228600" eaLnBrk="0" hangingPunct="0">
                <a:defRPr>
                  <a:solidFill>
                    <a:schemeClr val="tx1"/>
                  </a:solidFill>
                  <a:latin typeface="Arial" pitchFamily="34" charset="0"/>
                  <a:ea typeface="ヒラギノ角ゴ ProN W3" pitchFamily="-8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N W3" pitchFamily="-8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N W3" pitchFamily="-8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N W3" pitchFamily="-8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N W3" pitchFamily="-84" charset="-128"/>
                </a:defRPr>
              </a:lvl9pPr>
            </a:lstStyle>
            <a:p>
              <a:pPr algn="ctr" eaLnBrk="1" hangingPunct="1">
                <a:defRPr/>
              </a:pPr>
              <a:r>
                <a:rPr lang="en-US" sz="3200" kern="0">
                  <a:solidFill>
                    <a:schemeClr val="bg1"/>
                  </a:solidFill>
                  <a:latin typeface="+mn-lt"/>
                  <a:cs typeface="Calibri"/>
                </a:rPr>
                <a:t>Information learned</a:t>
              </a:r>
            </a:p>
          </p:txBody>
        </p:sp>
        <p:sp>
          <p:nvSpPr>
            <p:cNvPr id="15" name="Oval 14">
              <a:extLst>
                <a:ext uri="{FF2B5EF4-FFF2-40B4-BE49-F238E27FC236}">
                  <a16:creationId xmlns:a16="http://schemas.microsoft.com/office/drawing/2014/main" id="{655756B9-E82C-47AE-8C73-3281CBBC9011}"/>
                </a:ext>
              </a:extLst>
            </p:cNvPr>
            <p:cNvSpPr>
              <a:spLocks noChangeArrowheads="1"/>
            </p:cNvSpPr>
            <p:nvPr/>
          </p:nvSpPr>
          <p:spPr bwMode="auto">
            <a:xfrm>
              <a:off x="3028951" y="3699273"/>
              <a:ext cx="2072770" cy="1444228"/>
            </a:xfrm>
            <a:prstGeom prst="ellipse">
              <a:avLst/>
            </a:prstGeom>
            <a:solidFill>
              <a:schemeClr val="tx2"/>
            </a:solidFill>
            <a:ln w="9525">
              <a:solidFill>
                <a:schemeClr val="tx2"/>
              </a:solidFill>
              <a:round/>
              <a:headEnd/>
              <a:tailEnd/>
            </a:ln>
          </p:spPr>
          <p:txBody>
            <a:bodyPr wrap="none" lIns="68576" tIns="34289" rIns="68576" bIns="34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endParaRPr lang="en-US" altLang="en-US" sz="1350" kern="0">
                <a:latin typeface="+mn-lt"/>
                <a:ea typeface="ヒラギノ角ゴ ProN W3" charset="-128"/>
              </a:endParaRPr>
            </a:p>
          </p:txBody>
        </p:sp>
        <p:sp>
          <p:nvSpPr>
            <p:cNvPr id="16" name="Text Box 9">
              <a:extLst>
                <a:ext uri="{FF2B5EF4-FFF2-40B4-BE49-F238E27FC236}">
                  <a16:creationId xmlns:a16="http://schemas.microsoft.com/office/drawing/2014/main" id="{099FFA6C-FE76-478F-91F9-7A0927997285}"/>
                </a:ext>
              </a:extLst>
            </p:cNvPr>
            <p:cNvSpPr txBox="1">
              <a:spLocks noChangeArrowheads="1"/>
            </p:cNvSpPr>
            <p:nvPr/>
          </p:nvSpPr>
          <p:spPr bwMode="auto">
            <a:xfrm>
              <a:off x="3173828" y="4097384"/>
              <a:ext cx="1783015" cy="822131"/>
            </a:xfrm>
            <a:prstGeom prst="rect">
              <a:avLst/>
            </a:prstGeom>
            <a:noFill/>
            <a:ln>
              <a:noFill/>
            </a:ln>
          </p:spPr>
          <p:txBody>
            <a:bodyPr wrap="square" lIns="68576" tIns="34289" rIns="68576" bIns="34289">
              <a:spAutoFit/>
            </a:bodyPr>
            <a:lstStyle>
              <a:lvl1pPr eaLnBrk="0" hangingPunct="0">
                <a:defRPr>
                  <a:solidFill>
                    <a:schemeClr val="tx1"/>
                  </a:solidFill>
                  <a:latin typeface="Arial" pitchFamily="34" charset="0"/>
                  <a:ea typeface="ヒラギノ角ゴ ProN W3" pitchFamily="-84" charset="-128"/>
                </a:defRPr>
              </a:lvl1pPr>
              <a:lvl2pPr marL="742950" indent="-285750" eaLnBrk="0" hangingPunct="0">
                <a:defRPr>
                  <a:solidFill>
                    <a:schemeClr val="tx1"/>
                  </a:solidFill>
                  <a:latin typeface="Arial" pitchFamily="34" charset="0"/>
                  <a:ea typeface="ヒラギノ角ゴ ProN W3" pitchFamily="-84" charset="-128"/>
                </a:defRPr>
              </a:lvl2pPr>
              <a:lvl3pPr marL="1143000" indent="-228600" eaLnBrk="0" hangingPunct="0">
                <a:defRPr>
                  <a:solidFill>
                    <a:schemeClr val="tx1"/>
                  </a:solidFill>
                  <a:latin typeface="Arial" pitchFamily="34" charset="0"/>
                  <a:ea typeface="ヒラギノ角ゴ ProN W3" pitchFamily="-84" charset="-128"/>
                </a:defRPr>
              </a:lvl3pPr>
              <a:lvl4pPr marL="1600200" indent="-228600" eaLnBrk="0" hangingPunct="0">
                <a:defRPr>
                  <a:solidFill>
                    <a:schemeClr val="tx1"/>
                  </a:solidFill>
                  <a:latin typeface="Arial" pitchFamily="34" charset="0"/>
                  <a:ea typeface="ヒラギノ角ゴ ProN W3" pitchFamily="-84" charset="-128"/>
                </a:defRPr>
              </a:lvl4pPr>
              <a:lvl5pPr marL="2057400" indent="-228600" eaLnBrk="0" hangingPunct="0">
                <a:defRPr>
                  <a:solidFill>
                    <a:schemeClr val="tx1"/>
                  </a:solidFill>
                  <a:latin typeface="Arial" pitchFamily="34" charset="0"/>
                  <a:ea typeface="ヒラギノ角ゴ ProN W3" pitchFamily="-8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N W3" pitchFamily="-8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N W3" pitchFamily="-8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N W3" pitchFamily="-8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N W3" pitchFamily="-84" charset="-128"/>
                </a:defRPr>
              </a:lvl9pPr>
            </a:lstStyle>
            <a:p>
              <a:pPr algn="ctr" eaLnBrk="1" hangingPunct="1">
                <a:defRPr/>
              </a:pPr>
              <a:r>
                <a:rPr lang="en-US" sz="3200" kern="0">
                  <a:solidFill>
                    <a:schemeClr val="bg1"/>
                  </a:solidFill>
                  <a:latin typeface="+mn-lt"/>
                  <a:cs typeface="Calibri"/>
                </a:rPr>
                <a:t>Information needed for the decision </a:t>
              </a:r>
              <a:br>
                <a:rPr lang="en-US" sz="3200" kern="0">
                  <a:solidFill>
                    <a:schemeClr val="bg1"/>
                  </a:solidFill>
                  <a:latin typeface="+mn-lt"/>
                  <a:cs typeface="Calibri"/>
                </a:rPr>
              </a:br>
              <a:r>
                <a:rPr lang="en-US" sz="3200" kern="0">
                  <a:solidFill>
                    <a:schemeClr val="bg1"/>
                  </a:solidFill>
                  <a:latin typeface="+mn-lt"/>
                  <a:cs typeface="Calibri"/>
                </a:rPr>
                <a:t>at hand</a:t>
              </a:r>
            </a:p>
          </p:txBody>
        </p:sp>
      </p:grpSp>
    </p:spTree>
    <p:custDataLst>
      <p:tags r:id="rId1"/>
    </p:custDataLst>
    <p:extLst>
      <p:ext uri="{BB962C8B-B14F-4D97-AF65-F5344CB8AC3E}">
        <p14:creationId xmlns:p14="http://schemas.microsoft.com/office/powerpoint/2010/main" val="20762658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34AA13CE-7D5E-46BE-A07C-FA0C89178277}"/>
              </a:ext>
            </a:extLst>
          </p:cNvPr>
          <p:cNvCxnSpPr>
            <a:cxnSpLocks/>
            <a:stCxn id="37" idx="3"/>
            <a:endCxn id="30" idx="2"/>
          </p:cNvCxnSpPr>
          <p:nvPr/>
        </p:nvCxnSpPr>
        <p:spPr>
          <a:xfrm flipV="1">
            <a:off x="8095854" y="1218940"/>
            <a:ext cx="586383" cy="1"/>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192033-A55E-4418-8026-0F07C8658AA2}"/>
              </a:ext>
            </a:extLst>
          </p:cNvPr>
          <p:cNvSpPr>
            <a:spLocks noGrp="1"/>
          </p:cNvSpPr>
          <p:nvPr>
            <p:ph type="title"/>
          </p:nvPr>
        </p:nvSpPr>
        <p:spPr>
          <a:xfrm>
            <a:off x="537211" y="365128"/>
            <a:ext cx="3753604" cy="6155745"/>
          </a:xfrm>
        </p:spPr>
        <p:txBody>
          <a:bodyPr anchor="ctr">
            <a:normAutofit/>
          </a:bodyPr>
          <a:lstStyle/>
          <a:p>
            <a:r>
              <a:rPr lang="en-US" sz="4400"/>
              <a:t>SDM SAFETY ASSESSMENT LOGIC</a:t>
            </a:r>
          </a:p>
        </p:txBody>
      </p:sp>
      <p:sp>
        <p:nvSpPr>
          <p:cNvPr id="26" name="Rectangle 14">
            <a:extLst>
              <a:ext uri="{FF2B5EF4-FFF2-40B4-BE49-F238E27FC236}">
                <a16:creationId xmlns:a16="http://schemas.microsoft.com/office/drawing/2014/main" id="{4AEE0068-9142-4E73-9C1A-3650B15E0247}"/>
              </a:ext>
            </a:extLst>
          </p:cNvPr>
          <p:cNvSpPr>
            <a:spLocks noChangeArrowheads="1"/>
          </p:cNvSpPr>
          <p:nvPr/>
        </p:nvSpPr>
        <p:spPr bwMode="auto">
          <a:xfrm>
            <a:off x="4687039" y="5149173"/>
            <a:ext cx="3169300" cy="1544638"/>
          </a:xfrm>
          <a:prstGeom prst="ellipse">
            <a:avLst/>
          </a:prstGeom>
          <a:solidFill>
            <a:srgbClr val="6E7072"/>
          </a:solidFill>
          <a:ln>
            <a:noFill/>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FFFFFF"/>
                </a:solidFill>
                <a:effectLst/>
                <a:ea typeface="Calibri" panose="020F0502020204030204" pitchFamily="34" charset="0"/>
                <a:cs typeface="Segoe UI" panose="020B0502040204020203" pitchFamily="34" charset="0"/>
              </a:rPr>
              <a:t>Safe With Plan</a:t>
            </a:r>
            <a:br>
              <a:rPr kumimoji="0" lang="en-US" altLang="en-US" sz="2600" b="1" i="0" u="none" strike="noStrike" cap="none" normalizeH="0" baseline="0">
                <a:ln>
                  <a:noFill/>
                </a:ln>
                <a:solidFill>
                  <a:srgbClr val="FFFFFF"/>
                </a:solidFill>
                <a:effectLst/>
                <a:ea typeface="Calibri" panose="020F0502020204030204" pitchFamily="34" charset="0"/>
                <a:cs typeface="Segoe UI" panose="020B0502040204020203" pitchFamily="34" charset="0"/>
              </a:rPr>
            </a:br>
            <a:r>
              <a:rPr kumimoji="0" lang="en-US" altLang="en-US" sz="2000" b="1" i="0" u="none" strike="noStrike" cap="none" normalizeH="0" baseline="0">
                <a:ln>
                  <a:noFill/>
                </a:ln>
                <a:solidFill>
                  <a:srgbClr val="FFFFFF"/>
                </a:solidFill>
                <a:effectLst/>
                <a:ea typeface="Calibri" panose="020F0502020204030204" pitchFamily="34" charset="0"/>
                <a:cs typeface="Segoe UI" panose="020B0502040204020203" pitchFamily="34" charset="0"/>
              </a:rPr>
              <a:t>Create safety plan with family</a:t>
            </a:r>
            <a:endParaRPr kumimoji="0" lang="en-US" altLang="en-US" sz="2600" b="0" i="0" u="none" strike="noStrike" cap="none" normalizeH="0" baseline="0">
              <a:ln>
                <a:noFill/>
              </a:ln>
              <a:solidFill>
                <a:schemeClr val="tx1"/>
              </a:solidFill>
              <a:effectLst/>
            </a:endParaRPr>
          </a:p>
        </p:txBody>
      </p:sp>
      <p:sp>
        <p:nvSpPr>
          <p:cNvPr id="27" name="Rectangle 14">
            <a:extLst>
              <a:ext uri="{FF2B5EF4-FFF2-40B4-BE49-F238E27FC236}">
                <a16:creationId xmlns:a16="http://schemas.microsoft.com/office/drawing/2014/main" id="{CA3066E2-731B-491A-A854-7EF18FAB1270}"/>
              </a:ext>
            </a:extLst>
          </p:cNvPr>
          <p:cNvSpPr>
            <a:spLocks noChangeArrowheads="1"/>
          </p:cNvSpPr>
          <p:nvPr/>
        </p:nvSpPr>
        <p:spPr bwMode="auto">
          <a:xfrm>
            <a:off x="5448300" y="2192872"/>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4C4C4E"/>
                </a:solidFill>
                <a:effectLst/>
                <a:ea typeface="Calibri" panose="020F0502020204030204" pitchFamily="34" charset="0"/>
                <a:cs typeface="Segoe UI" panose="020B0502040204020203" pitchFamily="34" charset="0"/>
              </a:rPr>
              <a:t>Yes</a:t>
            </a:r>
            <a:endParaRPr kumimoji="0" lang="en-US" altLang="en-US" sz="2600" b="0" i="0" u="none" strike="noStrike" cap="none" normalizeH="0" baseline="0">
              <a:ln>
                <a:noFill/>
              </a:ln>
              <a:solidFill>
                <a:schemeClr val="tx1"/>
              </a:solidFill>
              <a:effectLst/>
            </a:endParaRPr>
          </a:p>
        </p:txBody>
      </p:sp>
      <p:cxnSp>
        <p:nvCxnSpPr>
          <p:cNvPr id="28" name="Straight Arrow Connector 27">
            <a:extLst>
              <a:ext uri="{FF2B5EF4-FFF2-40B4-BE49-F238E27FC236}">
                <a16:creationId xmlns:a16="http://schemas.microsoft.com/office/drawing/2014/main" id="{715AD874-D2CB-448C-BE55-D7EC6694C33C}"/>
              </a:ext>
            </a:extLst>
          </p:cNvPr>
          <p:cNvCxnSpPr>
            <a:cxnSpLocks/>
            <a:stCxn id="38" idx="2"/>
            <a:endCxn id="26" idx="0"/>
          </p:cNvCxnSpPr>
          <p:nvPr/>
        </p:nvCxnSpPr>
        <p:spPr>
          <a:xfrm flipH="1">
            <a:off x="6271689" y="4559358"/>
            <a:ext cx="4588" cy="589815"/>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0" name="Oval 11">
            <a:extLst>
              <a:ext uri="{FF2B5EF4-FFF2-40B4-BE49-F238E27FC236}">
                <a16:creationId xmlns:a16="http://schemas.microsoft.com/office/drawing/2014/main" id="{6A1B4F52-DF34-4293-B18C-FCC17C18B317}"/>
              </a:ext>
            </a:extLst>
          </p:cNvPr>
          <p:cNvSpPr>
            <a:spLocks noChangeArrowheads="1"/>
          </p:cNvSpPr>
          <p:nvPr/>
        </p:nvSpPr>
        <p:spPr bwMode="auto">
          <a:xfrm>
            <a:off x="8682237" y="446621"/>
            <a:ext cx="3255264" cy="1544637"/>
          </a:xfrm>
          <a:prstGeom prst="ellipse">
            <a:avLst/>
          </a:prstGeom>
          <a:solidFill>
            <a:schemeClr val="tx2"/>
          </a:solidFill>
          <a:ln>
            <a:noFill/>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FFFFFF"/>
                </a:solidFill>
                <a:effectLst/>
                <a:ea typeface="Calibri" panose="020F0502020204030204" pitchFamily="34" charset="0"/>
                <a:cs typeface="Segoe UI" panose="020B0502040204020203" pitchFamily="34" charset="0"/>
              </a:rPr>
              <a:t>Safe</a:t>
            </a:r>
            <a:endParaRPr kumimoji="0" lang="en-US" altLang="en-US" sz="2600" b="0" i="0" u="none" strike="noStrike" cap="none" normalizeH="0" baseline="0">
              <a:ln>
                <a:noFill/>
              </a:ln>
              <a:solidFill>
                <a:schemeClr val="tx1"/>
              </a:solidFill>
              <a:effectLst/>
            </a:endParaRPr>
          </a:p>
        </p:txBody>
      </p:sp>
      <p:sp>
        <p:nvSpPr>
          <p:cNvPr id="31" name="Oval 1">
            <a:extLst>
              <a:ext uri="{FF2B5EF4-FFF2-40B4-BE49-F238E27FC236}">
                <a16:creationId xmlns:a16="http://schemas.microsoft.com/office/drawing/2014/main" id="{A3E475BD-F1D3-407F-A52A-D34E2976E6C6}"/>
              </a:ext>
            </a:extLst>
          </p:cNvPr>
          <p:cNvSpPr>
            <a:spLocks noChangeArrowheads="1"/>
          </p:cNvSpPr>
          <p:nvPr/>
        </p:nvSpPr>
        <p:spPr bwMode="auto">
          <a:xfrm>
            <a:off x="8682237" y="5167003"/>
            <a:ext cx="3255264" cy="1544637"/>
          </a:xfrm>
          <a:prstGeom prst="ellipse">
            <a:avLst/>
          </a:prstGeom>
          <a:solidFill>
            <a:srgbClr val="D9542F"/>
          </a:solidFill>
          <a:ln>
            <a:noFill/>
          </a:ln>
          <a:extLst>
            <a:ext uri="{91240B29-F687-4F45-9708-019B960494DF}">
              <a14:hiddenLine xmlns:a14="http://schemas.microsoft.com/office/drawing/2010/main" w="50800">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FFFFFF"/>
                </a:solidFill>
                <a:effectLst/>
                <a:ea typeface="Calibri" panose="020F0502020204030204" pitchFamily="34" charset="0"/>
                <a:cs typeface="Segoe UI" panose="020B0502040204020203" pitchFamily="34" charset="0"/>
              </a:rPr>
              <a:t>Unsafe</a:t>
            </a:r>
            <a:endParaRPr kumimoji="0" lang="en-US" altLang="en-US" sz="2600" b="0" i="0" u="none" strike="noStrike" cap="none" normalizeH="0" baseline="0">
              <a:ln>
                <a:noFill/>
              </a:ln>
              <a:solidFill>
                <a:schemeClr val="tx1"/>
              </a:solidFill>
              <a:effectLst/>
            </a:endParaRPr>
          </a:p>
        </p:txBody>
      </p:sp>
      <p:cxnSp>
        <p:nvCxnSpPr>
          <p:cNvPr id="32" name="Connector: Elbow 31">
            <a:extLst>
              <a:ext uri="{FF2B5EF4-FFF2-40B4-BE49-F238E27FC236}">
                <a16:creationId xmlns:a16="http://schemas.microsoft.com/office/drawing/2014/main" id="{57DFFBCC-75CF-4BD2-AC97-C57E667B0AC0}"/>
              </a:ext>
            </a:extLst>
          </p:cNvPr>
          <p:cNvCxnSpPr>
            <a:cxnSpLocks/>
            <a:stCxn id="38" idx="3"/>
            <a:endCxn id="31" idx="0"/>
          </p:cNvCxnSpPr>
          <p:nvPr/>
        </p:nvCxnSpPr>
        <p:spPr>
          <a:xfrm>
            <a:off x="8101853" y="3690678"/>
            <a:ext cx="2208016" cy="1476325"/>
          </a:xfrm>
          <a:prstGeom prst="bent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9">
            <a:extLst>
              <a:ext uri="{FF2B5EF4-FFF2-40B4-BE49-F238E27FC236}">
                <a16:creationId xmlns:a16="http://schemas.microsoft.com/office/drawing/2014/main" id="{81482005-8328-4EBB-BC27-3725EE8B5C9E}"/>
              </a:ext>
            </a:extLst>
          </p:cNvPr>
          <p:cNvSpPr>
            <a:spLocks noChangeArrowheads="1"/>
          </p:cNvSpPr>
          <p:nvPr/>
        </p:nvSpPr>
        <p:spPr bwMode="auto">
          <a:xfrm>
            <a:off x="5450998" y="4586898"/>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4C4C4E"/>
                </a:solidFill>
                <a:effectLst/>
                <a:ea typeface="Calibri" panose="020F0502020204030204" pitchFamily="34" charset="0"/>
                <a:cs typeface="Segoe UI" panose="020B0502040204020203" pitchFamily="34" charset="0"/>
              </a:rPr>
              <a:t>Yes</a:t>
            </a:r>
            <a:endParaRPr kumimoji="0" lang="en-US" altLang="en-US" sz="2600" b="0" i="0" u="none" strike="noStrike" cap="none" normalizeH="0" baseline="0">
              <a:ln>
                <a:noFill/>
              </a:ln>
              <a:solidFill>
                <a:schemeClr val="tx1"/>
              </a:solidFill>
              <a:effectLst/>
            </a:endParaRPr>
          </a:p>
        </p:txBody>
      </p:sp>
      <p:sp>
        <p:nvSpPr>
          <p:cNvPr id="34" name="Rectangle 8">
            <a:extLst>
              <a:ext uri="{FF2B5EF4-FFF2-40B4-BE49-F238E27FC236}">
                <a16:creationId xmlns:a16="http://schemas.microsoft.com/office/drawing/2014/main" id="{CE21FF88-46F2-45F0-9D7E-7DB75C60CC04}"/>
              </a:ext>
            </a:extLst>
          </p:cNvPr>
          <p:cNvSpPr>
            <a:spLocks noChangeArrowheads="1"/>
          </p:cNvSpPr>
          <p:nvPr/>
        </p:nvSpPr>
        <p:spPr bwMode="auto">
          <a:xfrm>
            <a:off x="8095854" y="629742"/>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4C4C4E"/>
                </a:solidFill>
                <a:effectLst/>
                <a:ea typeface="Calibri" panose="020F0502020204030204" pitchFamily="34" charset="0"/>
                <a:cs typeface="Segoe UI" panose="020B0502040204020203" pitchFamily="34" charset="0"/>
              </a:rPr>
              <a:t>No</a:t>
            </a:r>
            <a:endParaRPr kumimoji="0" lang="en-US" altLang="en-US" sz="2600" b="0" i="0" u="none" strike="noStrike" cap="none" normalizeH="0" baseline="0">
              <a:ln>
                <a:noFill/>
              </a:ln>
              <a:solidFill>
                <a:schemeClr val="tx1"/>
              </a:solidFill>
              <a:effectLst/>
            </a:endParaRPr>
          </a:p>
        </p:txBody>
      </p:sp>
      <p:sp>
        <p:nvSpPr>
          <p:cNvPr id="35" name="Rectangle 7">
            <a:extLst>
              <a:ext uri="{FF2B5EF4-FFF2-40B4-BE49-F238E27FC236}">
                <a16:creationId xmlns:a16="http://schemas.microsoft.com/office/drawing/2014/main" id="{DF08BB17-5312-4FC3-B813-F9E13EBF1CB4}"/>
              </a:ext>
            </a:extLst>
          </p:cNvPr>
          <p:cNvSpPr>
            <a:spLocks noChangeArrowheads="1"/>
          </p:cNvSpPr>
          <p:nvPr/>
        </p:nvSpPr>
        <p:spPr bwMode="auto">
          <a:xfrm>
            <a:off x="8261740" y="3101480"/>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4C4C4E"/>
                </a:solidFill>
                <a:effectLst/>
                <a:ea typeface="Calibri" panose="020F0502020204030204" pitchFamily="34" charset="0"/>
                <a:cs typeface="Segoe UI" panose="020B0502040204020203" pitchFamily="34" charset="0"/>
              </a:rPr>
              <a:t>No</a:t>
            </a:r>
            <a:endParaRPr kumimoji="0" lang="en-US" altLang="en-US" sz="2600" b="0" i="0" u="none" strike="noStrike" cap="none" normalizeH="0" baseline="0">
              <a:ln>
                <a:noFill/>
              </a:ln>
              <a:solidFill>
                <a:schemeClr val="tx1"/>
              </a:solidFill>
              <a:effectLst/>
            </a:endParaRPr>
          </a:p>
        </p:txBody>
      </p:sp>
      <p:cxnSp>
        <p:nvCxnSpPr>
          <p:cNvPr id="36" name="Straight Arrow Connector 35">
            <a:extLst>
              <a:ext uri="{FF2B5EF4-FFF2-40B4-BE49-F238E27FC236}">
                <a16:creationId xmlns:a16="http://schemas.microsoft.com/office/drawing/2014/main" id="{71100C29-0DBC-485F-A78D-8696C039AE32}"/>
              </a:ext>
            </a:extLst>
          </p:cNvPr>
          <p:cNvCxnSpPr>
            <a:cxnSpLocks/>
            <a:stCxn id="37" idx="2"/>
            <a:endCxn id="38" idx="0"/>
          </p:cNvCxnSpPr>
          <p:nvPr/>
        </p:nvCxnSpPr>
        <p:spPr>
          <a:xfrm>
            <a:off x="6271690" y="2087621"/>
            <a:ext cx="4587" cy="734377"/>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7" name="AutoShape 5">
            <a:extLst>
              <a:ext uri="{FF2B5EF4-FFF2-40B4-BE49-F238E27FC236}">
                <a16:creationId xmlns:a16="http://schemas.microsoft.com/office/drawing/2014/main" id="{0490067B-5A1B-4F45-8EAF-6ED997CE69D2}"/>
              </a:ext>
            </a:extLst>
          </p:cNvPr>
          <p:cNvSpPr>
            <a:spLocks noChangeArrowheads="1"/>
          </p:cNvSpPr>
          <p:nvPr/>
        </p:nvSpPr>
        <p:spPr bwMode="auto">
          <a:xfrm>
            <a:off x="4447525" y="350261"/>
            <a:ext cx="3648329" cy="1737360"/>
          </a:xfrm>
          <a:prstGeom prst="roundRect">
            <a:avLst>
              <a:gd name="adj" fmla="val 10106"/>
            </a:avLst>
          </a:prstGeom>
          <a:solidFill>
            <a:schemeClr val="tx1"/>
          </a:solidFill>
          <a:ln w="50800">
            <a:solidFill>
              <a:schemeClr val="tx1"/>
            </a:solidFill>
            <a:miter lim="800000"/>
            <a:headEnd/>
            <a:tailEnd/>
          </a:ln>
        </p:spPr>
        <p:txBody>
          <a:bodyPr vert="horz" wrap="square" lIns="0" tIns="91440" rIns="0" bIns="91440" numCol="1" anchor="ctr" anchorCtr="0" compatLnSpc="1">
            <a:prstTxWarp prst="textNoShape">
              <a:avLst/>
            </a:prstTxWarp>
          </a:bodyPr>
          <a:lstStyle/>
          <a:p>
            <a:pPr marL="914400" marR="0" lvl="0"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a:ln>
                  <a:noFill/>
                </a:ln>
                <a:solidFill>
                  <a:srgbClr val="FFFFFF"/>
                </a:solidFill>
                <a:effectLst/>
                <a:ea typeface="Calibri" panose="020F0502020204030204" pitchFamily="34" charset="0"/>
                <a:cs typeface="Segoe UI" panose="020B0502040204020203" pitchFamily="34" charset="0"/>
              </a:rPr>
              <a:t>Imminent danger of serious harm?</a:t>
            </a:r>
            <a:endParaRPr kumimoji="0" lang="en-US" altLang="en-US" sz="2600" b="0" i="0" u="none" strike="noStrike" cap="none" normalizeH="0" baseline="0">
              <a:ln>
                <a:noFill/>
              </a:ln>
              <a:solidFill>
                <a:schemeClr val="tx1"/>
              </a:solidFill>
              <a:effectLst/>
            </a:endParaRPr>
          </a:p>
        </p:txBody>
      </p:sp>
      <p:sp>
        <p:nvSpPr>
          <p:cNvPr id="38" name="AutoShape 4">
            <a:extLst>
              <a:ext uri="{FF2B5EF4-FFF2-40B4-BE49-F238E27FC236}">
                <a16:creationId xmlns:a16="http://schemas.microsoft.com/office/drawing/2014/main" id="{E78767E3-75CA-47E4-9C35-E0C293603C72}"/>
              </a:ext>
            </a:extLst>
          </p:cNvPr>
          <p:cNvSpPr>
            <a:spLocks noChangeArrowheads="1"/>
          </p:cNvSpPr>
          <p:nvPr/>
        </p:nvSpPr>
        <p:spPr bwMode="auto">
          <a:xfrm>
            <a:off x="4450701" y="2821998"/>
            <a:ext cx="3651152" cy="1737360"/>
          </a:xfrm>
          <a:prstGeom prst="roundRect">
            <a:avLst>
              <a:gd name="adj" fmla="val 10106"/>
            </a:avLst>
          </a:prstGeom>
          <a:solidFill>
            <a:schemeClr val="tx1"/>
          </a:solidFill>
          <a:ln w="50800">
            <a:solidFill>
              <a:schemeClr val="tx1"/>
            </a:solidFill>
            <a:miter lim="800000"/>
            <a:headEnd/>
            <a:tailEnd/>
          </a:ln>
        </p:spPr>
        <p:txBody>
          <a:bodyPr vert="horz" wrap="square" lIns="0" tIns="91440" rIns="0" bIns="91440" numCol="1" anchor="ctr" anchorCtr="0" compatLnSpc="1">
            <a:prstTxWarp prst="textNoShape">
              <a:avLst/>
            </a:prstTxWarp>
          </a:bodyPr>
          <a:lstStyle/>
          <a:p>
            <a:pPr marL="914400" marR="0" lvl="0" defTabSz="914400" rtl="0" eaLnBrk="0" fontAlgn="base" latinLnBrk="0" hangingPunct="0">
              <a:lnSpc>
                <a:spcPct val="100000"/>
              </a:lnSpc>
              <a:spcBef>
                <a:spcPct val="0"/>
              </a:spcBef>
              <a:spcAft>
                <a:spcPct val="0"/>
              </a:spcAft>
              <a:buClrTx/>
              <a:buSzTx/>
              <a:buFontTx/>
              <a:buNone/>
            </a:pPr>
            <a:r>
              <a:rPr kumimoji="0" lang="en-US" altLang="en-US" sz="2600" b="1" i="0" u="none" strike="noStrike" cap="none" normalizeH="0" baseline="0">
                <a:ln>
                  <a:noFill/>
                </a:ln>
                <a:solidFill>
                  <a:srgbClr val="FFFFFF"/>
                </a:solidFill>
                <a:effectLst/>
                <a:ea typeface="Calibri" panose="020F0502020204030204" pitchFamily="34" charset="0"/>
                <a:cs typeface="Segoe UI" panose="020B0502040204020203" pitchFamily="34" charset="0"/>
              </a:rPr>
              <a:t>Are caregivers able to take protective actions?</a:t>
            </a:r>
            <a:endParaRPr kumimoji="0" lang="en-US" altLang="en-US" sz="2600" b="0" i="0" u="none" strike="noStrike" cap="none" normalizeH="0" baseline="0">
              <a:ln>
                <a:noFill/>
              </a:ln>
              <a:solidFill>
                <a:schemeClr val="tx1"/>
              </a:solidFill>
              <a:effectLst/>
            </a:endParaRPr>
          </a:p>
        </p:txBody>
      </p:sp>
      <p:pic>
        <p:nvPicPr>
          <p:cNvPr id="39" name="Graphic 93" descr="Warning">
            <a:extLst>
              <a:ext uri="{FF2B5EF4-FFF2-40B4-BE49-F238E27FC236}">
                <a16:creationId xmlns:a16="http://schemas.microsoft.com/office/drawing/2014/main" id="{272BFD74-FB3F-4280-83F1-846CD92785B4}"/>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86716" y="937318"/>
            <a:ext cx="563245" cy="563245"/>
          </a:xfrm>
          <a:prstGeom prst="rect">
            <a:avLst/>
          </a:prstGeom>
        </p:spPr>
      </p:pic>
      <p:pic>
        <p:nvPicPr>
          <p:cNvPr id="40" name="Graphic 95">
            <a:extLst>
              <a:ext uri="{FF2B5EF4-FFF2-40B4-BE49-F238E27FC236}">
                <a16:creationId xmlns:a16="http://schemas.microsoft.com/office/drawing/2014/main" id="{1E5435E3-A60A-4C16-BD84-A1A7F9908F63}"/>
              </a:ext>
            </a:extLst>
          </p:cNvPr>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56582" y="3444318"/>
            <a:ext cx="606535" cy="362074"/>
          </a:xfrm>
          <a:prstGeom prst="rect">
            <a:avLst/>
          </a:prstGeom>
        </p:spPr>
      </p:pic>
    </p:spTree>
    <p:custDataLst>
      <p:tags r:id="rId1"/>
    </p:custDataLst>
    <p:extLst>
      <p:ext uri="{BB962C8B-B14F-4D97-AF65-F5344CB8AC3E}">
        <p14:creationId xmlns:p14="http://schemas.microsoft.com/office/powerpoint/2010/main" val="2372559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E6EE0-8A32-3243-CF23-940254FE7A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585735-0397-89E6-1015-26A7A003E502}"/>
              </a:ext>
            </a:extLst>
          </p:cNvPr>
          <p:cNvSpPr>
            <a:spLocks noGrp="1"/>
          </p:cNvSpPr>
          <p:nvPr>
            <p:ph type="title"/>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99928A27-7526-A4EB-82C3-F4B93D716EC7}"/>
              </a:ext>
            </a:extLst>
          </p:cNvPr>
          <p:cNvPicPr>
            <a:picLocks noChangeAspect="1"/>
          </p:cNvPicPr>
          <p:nvPr/>
        </p:nvPicPr>
        <p:blipFill rotWithShape="1">
          <a:blip r:embed="rId4">
            <a:extLst>
              <a:ext uri="{28A0092B-C50C-407E-A947-70E740481C1C}">
                <a14:useLocalDpi xmlns:a14="http://schemas.microsoft.com/office/drawing/2010/main" val="0"/>
              </a:ext>
            </a:extLst>
          </a:blip>
          <a:srcRect l="1235" t="10128" r="1120" b="16530"/>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664305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1BD78-DF11-2A02-072D-6B06B9E6E54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2F9862E-0687-970F-E43D-297AB4D3DDAC}"/>
              </a:ext>
              <a:ext uri="{C183D7F6-B498-43B3-948B-1728B52AA6E4}">
                <adec:decorative xmlns:adec="http://schemas.microsoft.com/office/drawing/2017/decorative" val="1"/>
              </a:ext>
            </a:extLst>
          </p:cNvPr>
          <p:cNvSpPr/>
          <p:nvPr/>
        </p:nvSpPr>
        <p:spPr>
          <a:xfrm>
            <a:off x="8286470" y="176437"/>
            <a:ext cx="3317359" cy="2604977"/>
          </a:xfrm>
          <a:prstGeom prst="round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397D-AC04-5661-3BE8-AD5D913A6B2B}"/>
              </a:ext>
              <a:ext uri="{C183D7F6-B498-43B3-948B-1728B52AA6E4}">
                <adec:decorative xmlns:adec="http://schemas.microsoft.com/office/drawing/2017/decorative" val="1"/>
              </a:ext>
            </a:extLst>
          </p:cNvPr>
          <p:cNvSpPr/>
          <p:nvPr/>
        </p:nvSpPr>
        <p:spPr>
          <a:xfrm>
            <a:off x="8286471" y="3237614"/>
            <a:ext cx="3317359" cy="2604977"/>
          </a:xfrm>
          <a:prstGeom prst="roundRect">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0C93B48-24B3-1F97-F57E-2CE106039813}"/>
              </a:ext>
              <a:ext uri="{C183D7F6-B498-43B3-948B-1728B52AA6E4}">
                <adec:decorative xmlns:adec="http://schemas.microsoft.com/office/drawing/2017/decorative" val="1"/>
              </a:ext>
            </a:extLst>
          </p:cNvPr>
          <p:cNvSpPr/>
          <p:nvPr/>
        </p:nvSpPr>
        <p:spPr>
          <a:xfrm>
            <a:off x="588169" y="176437"/>
            <a:ext cx="3317359" cy="2604977"/>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C96D64-CAB6-DE61-8F5D-D8B45990C7D8}"/>
              </a:ext>
              <a:ext uri="{C183D7F6-B498-43B3-948B-1728B52AA6E4}">
                <adec:decorative xmlns:adec="http://schemas.microsoft.com/office/drawing/2017/decorative" val="1"/>
              </a:ext>
            </a:extLst>
          </p:cNvPr>
          <p:cNvSpPr/>
          <p:nvPr/>
        </p:nvSpPr>
        <p:spPr>
          <a:xfrm>
            <a:off x="4437319" y="176437"/>
            <a:ext cx="3317359" cy="2604977"/>
          </a:xfrm>
          <a:prstGeom prst="round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7E87ECD-AEE7-AA76-FF5E-71B726360701}"/>
              </a:ext>
              <a:ext uri="{C183D7F6-B498-43B3-948B-1728B52AA6E4}">
                <adec:decorative xmlns:adec="http://schemas.microsoft.com/office/drawing/2017/decorative" val="1"/>
              </a:ext>
            </a:extLst>
          </p:cNvPr>
          <p:cNvSpPr/>
          <p:nvPr/>
        </p:nvSpPr>
        <p:spPr>
          <a:xfrm>
            <a:off x="4437318" y="3237614"/>
            <a:ext cx="3317359" cy="2604977"/>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F5AE029-3759-0DA7-24F2-CE645F6F116B}"/>
              </a:ext>
              <a:ext uri="{C183D7F6-B498-43B3-948B-1728B52AA6E4}">
                <adec:decorative xmlns:adec="http://schemas.microsoft.com/office/drawing/2017/decorative" val="1"/>
              </a:ext>
            </a:extLst>
          </p:cNvPr>
          <p:cNvSpPr/>
          <p:nvPr/>
        </p:nvSpPr>
        <p:spPr>
          <a:xfrm>
            <a:off x="588165" y="3237614"/>
            <a:ext cx="3317359" cy="2604977"/>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E630AD-0CD9-7C11-859F-93643F4F1D43}"/>
              </a:ext>
            </a:extLst>
          </p:cNvPr>
          <p:cNvSpPr txBox="1"/>
          <p:nvPr/>
        </p:nvSpPr>
        <p:spPr>
          <a:xfrm>
            <a:off x="1156811" y="1497637"/>
            <a:ext cx="2180066"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Read to the period.</a:t>
            </a:r>
          </a:p>
        </p:txBody>
      </p:sp>
      <p:sp>
        <p:nvSpPr>
          <p:cNvPr id="10" name="TextBox 9">
            <a:extLst>
              <a:ext uri="{FF2B5EF4-FFF2-40B4-BE49-F238E27FC236}">
                <a16:creationId xmlns:a16="http://schemas.microsoft.com/office/drawing/2014/main" id="{8A4791DB-4B74-710E-B341-FF5AB574255F}"/>
              </a:ext>
            </a:extLst>
          </p:cNvPr>
          <p:cNvSpPr txBox="1"/>
          <p:nvPr/>
        </p:nvSpPr>
        <p:spPr>
          <a:xfrm>
            <a:off x="4565134" y="1282194"/>
            <a:ext cx="3061725"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Examples</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are not all-inclusive lists.</a:t>
            </a:r>
          </a:p>
        </p:txBody>
      </p:sp>
      <p:sp>
        <p:nvSpPr>
          <p:cNvPr id="11" name="TextBox 10">
            <a:extLst>
              <a:ext uri="{FF2B5EF4-FFF2-40B4-BE49-F238E27FC236}">
                <a16:creationId xmlns:a16="http://schemas.microsoft.com/office/drawing/2014/main" id="{B60E2701-9FDB-B4FF-05CE-CB64EB7FCE9E}"/>
              </a:ext>
            </a:extLst>
          </p:cNvPr>
          <p:cNvSpPr txBox="1"/>
          <p:nvPr/>
        </p:nvSpPr>
        <p:spPr>
          <a:xfrm>
            <a:off x="8779642" y="1282194"/>
            <a:ext cx="2331013"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Be aware of:</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AND</a:t>
            </a:r>
          </a:p>
          <a:p>
            <a:pPr marL="422967" indent="-422967">
              <a:buFont typeface="Arial" panose="020B0604020202020204" pitchFamily="34" charset="0"/>
              <a:buChar char="•"/>
            </a:pPr>
            <a:r>
              <a:rPr lang="en-US" sz="2800">
                <a:latin typeface="Segoe UI" panose="020B0502040204020203" pitchFamily="34" charset="0"/>
                <a:cs typeface="Segoe UI" panose="020B0502040204020203" pitchFamily="34" charset="0"/>
              </a:rPr>
              <a:t>OR</a:t>
            </a:r>
          </a:p>
        </p:txBody>
      </p:sp>
      <p:sp>
        <p:nvSpPr>
          <p:cNvPr id="12" name="TextBox 11">
            <a:extLst>
              <a:ext uri="{FF2B5EF4-FFF2-40B4-BE49-F238E27FC236}">
                <a16:creationId xmlns:a16="http://schemas.microsoft.com/office/drawing/2014/main" id="{5FB8908D-3740-182E-6D50-4FE799CC7C0D}"/>
              </a:ext>
            </a:extLst>
          </p:cNvPr>
          <p:cNvSpPr txBox="1"/>
          <p:nvPr/>
        </p:nvSpPr>
        <p:spPr>
          <a:xfrm>
            <a:off x="1046058" y="4614762"/>
            <a:ext cx="2401572" cy="954107"/>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When unsure,</a:t>
            </a:r>
            <a:br>
              <a:rPr lang="en-US" sz="2800">
                <a:latin typeface="Segoe UI" panose="020B0502040204020203" pitchFamily="34" charset="0"/>
                <a:cs typeface="Segoe UI" panose="020B0502040204020203" pitchFamily="34" charset="0"/>
              </a:rPr>
            </a:br>
            <a:r>
              <a:rPr lang="en-US" sz="2800">
                <a:latin typeface="Segoe UI" panose="020B0502040204020203" pitchFamily="34" charset="0"/>
                <a:cs typeface="Segoe UI" panose="020B0502040204020203" pitchFamily="34" charset="0"/>
              </a:rPr>
              <a:t>ask others.</a:t>
            </a:r>
          </a:p>
        </p:txBody>
      </p:sp>
      <p:sp>
        <p:nvSpPr>
          <p:cNvPr id="13" name="TextBox 12">
            <a:extLst>
              <a:ext uri="{FF2B5EF4-FFF2-40B4-BE49-F238E27FC236}">
                <a16:creationId xmlns:a16="http://schemas.microsoft.com/office/drawing/2014/main" id="{FD4603F5-26F6-069D-7BA5-DFDC12C88863}"/>
              </a:ext>
            </a:extLst>
          </p:cNvPr>
          <p:cNvSpPr txBox="1"/>
          <p:nvPr/>
        </p:nvSpPr>
        <p:spPr>
          <a:xfrm>
            <a:off x="4437318" y="4399319"/>
            <a:ext cx="3317360"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“Unasked” is different from “unknown.”</a:t>
            </a:r>
          </a:p>
        </p:txBody>
      </p:sp>
      <p:sp>
        <p:nvSpPr>
          <p:cNvPr id="14" name="TextBox 13">
            <a:extLst>
              <a:ext uri="{FF2B5EF4-FFF2-40B4-BE49-F238E27FC236}">
                <a16:creationId xmlns:a16="http://schemas.microsoft.com/office/drawing/2014/main" id="{380A54FE-9CB2-5C33-963A-810595A3E891}"/>
              </a:ext>
            </a:extLst>
          </p:cNvPr>
          <p:cNvSpPr txBox="1"/>
          <p:nvPr/>
        </p:nvSpPr>
        <p:spPr>
          <a:xfrm>
            <a:off x="8442134" y="4399317"/>
            <a:ext cx="3006028" cy="1384995"/>
          </a:xfrm>
          <a:prstGeom prst="rect">
            <a:avLst/>
          </a:prstGeom>
          <a:noFill/>
        </p:spPr>
        <p:txBody>
          <a:bodyPr wrap="square" rtlCol="0" anchor="ctr">
            <a:spAutoFit/>
          </a:bodyPr>
          <a:lstStyle/>
          <a:p>
            <a:pPr algn="ctr"/>
            <a:r>
              <a:rPr lang="en-US" sz="2800">
                <a:latin typeface="Segoe UI" panose="020B0502040204020203" pitchFamily="34" charset="0"/>
                <a:cs typeface="Segoe UI" panose="020B0502040204020203" pitchFamily="34" charset="0"/>
              </a:rPr>
              <a:t>Use professional judgment and common sense.</a:t>
            </a:r>
          </a:p>
        </p:txBody>
      </p:sp>
      <p:pic>
        <p:nvPicPr>
          <p:cNvPr id="15" name="Graphic 14">
            <a:extLst>
              <a:ext uri="{FF2B5EF4-FFF2-40B4-BE49-F238E27FC236}">
                <a16:creationId xmlns:a16="http://schemas.microsoft.com/office/drawing/2014/main" id="{B871F26A-AD0F-9E08-7654-B8991C6D659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9226" y="352454"/>
            <a:ext cx="915236" cy="753723"/>
          </a:xfrm>
          <a:prstGeom prst="rect">
            <a:avLst/>
          </a:prstGeom>
        </p:spPr>
      </p:pic>
      <p:pic>
        <p:nvPicPr>
          <p:cNvPr id="16" name="Graphic 15">
            <a:extLst>
              <a:ext uri="{FF2B5EF4-FFF2-40B4-BE49-F238E27FC236}">
                <a16:creationId xmlns:a16="http://schemas.microsoft.com/office/drawing/2014/main" id="{8856049E-6646-CBDD-539A-1266B739DF4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8286" y="352454"/>
            <a:ext cx="753723" cy="753723"/>
          </a:xfrm>
          <a:prstGeom prst="rect">
            <a:avLst/>
          </a:prstGeom>
        </p:spPr>
      </p:pic>
      <p:pic>
        <p:nvPicPr>
          <p:cNvPr id="17" name="Graphic 16">
            <a:extLst>
              <a:ext uri="{FF2B5EF4-FFF2-40B4-BE49-F238E27FC236}">
                <a16:creationId xmlns:a16="http://schemas.microsoft.com/office/drawing/2014/main" id="{5A7EB3C9-2570-96F9-6F4F-D4FB7C4ACBE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5715" y="353116"/>
            <a:ext cx="720570" cy="720570"/>
          </a:xfrm>
          <a:prstGeom prst="rect">
            <a:avLst/>
          </a:prstGeom>
        </p:spPr>
      </p:pic>
      <p:pic>
        <p:nvPicPr>
          <p:cNvPr id="18" name="Graphic 17">
            <a:extLst>
              <a:ext uri="{FF2B5EF4-FFF2-40B4-BE49-F238E27FC236}">
                <a16:creationId xmlns:a16="http://schemas.microsoft.com/office/drawing/2014/main" id="{9EC79EF1-429A-4459-E718-9420EB80C24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4600" y="3422791"/>
            <a:ext cx="984488" cy="812202"/>
          </a:xfrm>
          <a:prstGeom prst="rect">
            <a:avLst/>
          </a:prstGeom>
        </p:spPr>
      </p:pic>
      <p:pic>
        <p:nvPicPr>
          <p:cNvPr id="19" name="Graphic 18">
            <a:extLst>
              <a:ext uri="{FF2B5EF4-FFF2-40B4-BE49-F238E27FC236}">
                <a16:creationId xmlns:a16="http://schemas.microsoft.com/office/drawing/2014/main" id="{69439004-0BFE-E98A-4B8A-13F09C5C0FF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13666" y="3422793"/>
            <a:ext cx="1164667" cy="812202"/>
          </a:xfrm>
          <a:prstGeom prst="rect">
            <a:avLst/>
          </a:prstGeom>
        </p:spPr>
      </p:pic>
      <p:pic>
        <p:nvPicPr>
          <p:cNvPr id="20" name="Graphic 19">
            <a:extLst>
              <a:ext uri="{FF2B5EF4-FFF2-40B4-BE49-F238E27FC236}">
                <a16:creationId xmlns:a16="http://schemas.microsoft.com/office/drawing/2014/main" id="{A1411C57-95DD-4A64-B55A-222CB9F3BE5F}"/>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06863" y="3422791"/>
            <a:ext cx="676575" cy="812202"/>
          </a:xfrm>
          <a:prstGeom prst="rect">
            <a:avLst/>
          </a:prstGeom>
        </p:spPr>
      </p:pic>
      <p:sp>
        <p:nvSpPr>
          <p:cNvPr id="22" name="Title 21">
            <a:extLst>
              <a:ext uri="{FF2B5EF4-FFF2-40B4-BE49-F238E27FC236}">
                <a16:creationId xmlns:a16="http://schemas.microsoft.com/office/drawing/2014/main" id="{FD7017D1-5A14-3E2F-C9D0-5AE1730102DC}"/>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1802021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stationary, file folder, binder&#10;&#10;Description automatically generated">
            <a:extLst>
              <a:ext uri="{FF2B5EF4-FFF2-40B4-BE49-F238E27FC236}">
                <a16:creationId xmlns:a16="http://schemas.microsoft.com/office/drawing/2014/main" id="{B9949DF5-2168-4DDD-A009-C19A594BACE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1678" r="21678"/>
          <a:stretch>
            <a:fillRect/>
          </a:stretch>
        </p:blipFill>
        <p:spPr/>
      </p:pic>
      <p:sp>
        <p:nvSpPr>
          <p:cNvPr id="60418" name="Title 1"/>
          <p:cNvSpPr>
            <a:spLocks noGrp="1"/>
          </p:cNvSpPr>
          <p:nvPr>
            <p:ph type="title"/>
          </p:nvPr>
        </p:nvSpPr>
        <p:spPr bwMode="auto">
          <a:xfrm>
            <a:off x="6104536" y="535667"/>
            <a:ext cx="5456337" cy="2512333"/>
          </a:xfrm>
          <a:ln>
            <a:miter lim="800000"/>
            <a:headEnd/>
            <a:tailEnd/>
          </a:ln>
        </p:spPr>
        <p:txBody>
          <a:bodyPr wrap="square" numCol="1" anchorCtr="0" compatLnSpc="1">
            <a:prstTxWarp prst="textNoShape">
              <a:avLst/>
            </a:prstTxWarp>
            <a:noAutofit/>
          </a:bodyPr>
          <a:lstStyle/>
          <a:p>
            <a:pPr>
              <a:defRPr/>
            </a:pPr>
            <a:r>
              <a:rPr lang="en-CA" noProof="1"/>
              <a:t>SDM Safety Assessment Policy and Procedures</a:t>
            </a:r>
          </a:p>
        </p:txBody>
      </p:sp>
      <p:sp>
        <p:nvSpPr>
          <p:cNvPr id="2" name="Text Placeholder 1">
            <a:extLst>
              <a:ext uri="{FF2B5EF4-FFF2-40B4-BE49-F238E27FC236}">
                <a16:creationId xmlns:a16="http://schemas.microsoft.com/office/drawing/2014/main" id="{61962957-B853-4011-A70F-CEE1741D6EF0}"/>
              </a:ext>
            </a:extLst>
          </p:cNvPr>
          <p:cNvSpPr>
            <a:spLocks noGrp="1"/>
          </p:cNvSpPr>
          <p:nvPr>
            <p:ph type="body" sz="quarter" idx="11"/>
          </p:nvPr>
        </p:nvSpPr>
        <p:spPr>
          <a:xfrm>
            <a:off x="6104536" y="3047999"/>
            <a:ext cx="5456337" cy="2889505"/>
          </a:xfrm>
        </p:spPr>
        <p:txBody>
          <a:bodyPr anchor="ctr"/>
          <a:lstStyle/>
          <a:p>
            <a:pPr marL="403225" indent="-403225">
              <a:buSzPct val="100000"/>
              <a:buFontTx/>
              <a:buChar char="•"/>
            </a:pPr>
            <a:r>
              <a:rPr lang="en-CA" altLang="en-US" noProof="1"/>
              <a:t>Which cases</a:t>
            </a:r>
          </a:p>
          <a:p>
            <a:pPr marL="403225" indent="-403225">
              <a:buSzPct val="100000"/>
              <a:buFontTx/>
              <a:buChar char="•"/>
            </a:pPr>
            <a:r>
              <a:rPr lang="en-CA" altLang="en-US" noProof="1"/>
              <a:t>Who</a:t>
            </a:r>
          </a:p>
          <a:p>
            <a:pPr marL="403225" indent="-403225">
              <a:buSzPct val="100000"/>
              <a:buFontTx/>
              <a:buChar char="•"/>
            </a:pPr>
            <a:r>
              <a:rPr lang="en-CA" altLang="en-US" noProof="1"/>
              <a:t>When</a:t>
            </a:r>
          </a:p>
          <a:p>
            <a:pPr marL="403225" indent="-403225">
              <a:buSzPct val="100000"/>
              <a:buFontTx/>
              <a:buChar char="•"/>
            </a:pPr>
            <a:r>
              <a:rPr lang="en-CA" altLang="en-US" noProof="1"/>
              <a:t>Decision</a:t>
            </a:r>
          </a:p>
        </p:txBody>
      </p:sp>
    </p:spTree>
    <p:custDataLst>
      <p:tags r:id="rId1"/>
    </p:custDataLst>
    <p:extLst>
      <p:ext uri="{BB962C8B-B14F-4D97-AF65-F5344CB8AC3E}">
        <p14:creationId xmlns:p14="http://schemas.microsoft.com/office/powerpoint/2010/main" val="22291206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DA" val="fl3r96xf"/>
  <p:tag name="ARTICULATE_SLIDE_COUNT" val="186"/>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DA">
  <a:themeElements>
    <a:clrScheme name="Evident Change">
      <a:dk1>
        <a:srgbClr val="4C4C4E"/>
      </a:dk1>
      <a:lt1>
        <a:sysClr val="window" lastClr="FFFFFF"/>
      </a:lt1>
      <a:dk2>
        <a:srgbClr val="006E8D"/>
      </a:dk2>
      <a:lt2>
        <a:srgbClr val="C6C7C9"/>
      </a:lt2>
      <a:accent1>
        <a:srgbClr val="00ABCA"/>
      </a:accent1>
      <a:accent2>
        <a:srgbClr val="F6943D"/>
      </a:accent2>
      <a:accent3>
        <a:srgbClr val="D9542F"/>
      </a:accent3>
      <a:accent4>
        <a:srgbClr val="932532"/>
      </a:accent4>
      <a:accent5>
        <a:srgbClr val="939597"/>
      </a:accent5>
      <a:accent6>
        <a:srgbClr val="008AAF"/>
      </a:accent6>
      <a:hlink>
        <a:srgbClr val="006E8D"/>
      </a:hlink>
      <a:folHlink>
        <a:srgbClr val="00ABCA"/>
      </a:folHlink>
    </a:clrScheme>
    <a:fontScheme name="Custom 2">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goe UI PPT Template" id="{3394FC3D-3EDD-400F-AB79-8184CC7C9390}" vid="{C680BFCE-0FCA-4C19-A8BD-A254C217E88B}"/>
    </a:ext>
  </a:extLst>
</a:theme>
</file>

<file path=ppt/theme/theme2.xml><?xml version="1.0" encoding="utf-8"?>
<a:theme xmlns:a="http://schemas.openxmlformats.org/drawingml/2006/main" name="Evident Change PPT Template SUI">
  <a:themeElements>
    <a:clrScheme name="Evident Change">
      <a:dk1>
        <a:srgbClr val="4C4C4E"/>
      </a:dk1>
      <a:lt1>
        <a:sysClr val="window" lastClr="FFFFFF"/>
      </a:lt1>
      <a:dk2>
        <a:srgbClr val="006E8D"/>
      </a:dk2>
      <a:lt2>
        <a:srgbClr val="C6C7C9"/>
      </a:lt2>
      <a:accent1>
        <a:srgbClr val="00ABCA"/>
      </a:accent1>
      <a:accent2>
        <a:srgbClr val="F6943D"/>
      </a:accent2>
      <a:accent3>
        <a:srgbClr val="D9542F"/>
      </a:accent3>
      <a:accent4>
        <a:srgbClr val="932532"/>
      </a:accent4>
      <a:accent5>
        <a:srgbClr val="939597"/>
      </a:accent5>
      <a:accent6>
        <a:srgbClr val="008AAF"/>
      </a:accent6>
      <a:hlink>
        <a:srgbClr val="006E8D"/>
      </a:hlink>
      <a:folHlink>
        <a:srgbClr val="00ABCA"/>
      </a:folHlink>
    </a:clrScheme>
    <a:fontScheme name="Custom 2">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goe UI PPT Template" id="{3394FC3D-3EDD-400F-AB79-8184CC7C9390}" vid="{C680BFCE-0FCA-4C19-A8BD-A254C217E88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5bbcda5-9f81-4e55-b91d-6cced3bd074a">TETNCUDUKCZU-311-5022</_dlc_DocId>
    <_dlc_DocIdUrl xmlns="d5bbcda5-9f81-4e55-b91d-6cced3bd074a">
      <Url>https://nccd.sharepoint.com/crc_programs/sdm/543/_layouts/15/DocIdRedir.aspx?ID=TETNCUDUKCZU-311-5022</Url>
      <Description>TETNCUDUKCZU-311-5022</Description>
    </_dlc_DocIdUrl>
    <Notes0 xmlns="b67088a4-4d55-4c0b-84ea-b89f626df5e1" xsi:nil="true"/>
    <Password xmlns="b67088a4-4d55-4c0b-84ea-b89f626df5e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A2654A26DFA94BBF3672869BDF6BA2" ma:contentTypeVersion="30" ma:contentTypeDescription="Create a new document." ma:contentTypeScope="" ma:versionID="4b8e3b56628f26da3582005cadc32683">
  <xsd:schema xmlns:xsd="http://www.w3.org/2001/XMLSchema" xmlns:xs="http://www.w3.org/2001/XMLSchema" xmlns:p="http://schemas.microsoft.com/office/2006/metadata/properties" xmlns:ns2="d5bbcda5-9f81-4e55-b91d-6cced3bd074a" xmlns:ns3="c3547a0c-3ee8-4157-882d-cdafbcec9925" xmlns:ns4="1966d3f9-b4fe-4c7b-99d8-d15794cf76cd" xmlns:ns5="b67088a4-4d55-4c0b-84ea-b89f626df5e1" targetNamespace="http://schemas.microsoft.com/office/2006/metadata/properties" ma:root="true" ma:fieldsID="8867fcc4c4c96b89e13f6ef05cc24a8b" ns2:_="" ns3:_="" ns4:_="" ns5:_="">
    <xsd:import namespace="d5bbcda5-9f81-4e55-b91d-6cced3bd074a"/>
    <xsd:import namespace="c3547a0c-3ee8-4157-882d-cdafbcec9925"/>
    <xsd:import namespace="1966d3f9-b4fe-4c7b-99d8-d15794cf76cd"/>
    <xsd:import namespace="b67088a4-4d55-4c0b-84ea-b89f626df5e1"/>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4:SharedWithDetails" minOccurs="0"/>
                <xsd:element ref="ns3:LastSharedByUser" minOccurs="0"/>
                <xsd:element ref="ns3:LastSharedByTime" minOccurs="0"/>
                <xsd:element ref="ns5:MediaServiceMetadata" minOccurs="0"/>
                <xsd:element ref="ns5:MediaServiceFastMetadata" minOccurs="0"/>
                <xsd:element ref="ns5:MediaServiceAutoKeyPoints" minOccurs="0"/>
                <xsd:element ref="ns5:MediaServiceKeyPoints" minOccurs="0"/>
                <xsd:element ref="ns5:MediaServiceDateTaken" minOccurs="0"/>
                <xsd:element ref="ns5:MediaServiceAutoTags" minOccurs="0"/>
                <xsd:element ref="ns5:MediaServiceLocation" minOccurs="0"/>
                <xsd:element ref="ns5:MediaServiceOCR" minOccurs="0"/>
                <xsd:element ref="ns5:MediaServiceGenerationTime" minOccurs="0"/>
                <xsd:element ref="ns5:MediaServiceEventHashCode" minOccurs="0"/>
                <xsd:element ref="ns5:MediaLengthInSeconds" minOccurs="0"/>
                <xsd:element ref="ns5:Notes0" minOccurs="0"/>
                <xsd:element ref="ns5:Password"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bbcda5-9f81-4e55-b91d-6cced3bd07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3547a0c-3ee8-4157-882d-cdafbcec99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966d3f9-b4fe-4c7b-99d8-d15794cf76cd"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7088a4-4d55-4c0b-84ea-b89f626df5e1"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Notes0" ma:index="27" nillable="true" ma:displayName="Notes" ma:internalName="Notes0">
      <xsd:simpleType>
        <xsd:restriction base="dms:Text">
          <xsd:maxLength value="255"/>
        </xsd:restriction>
      </xsd:simpleType>
    </xsd:element>
    <xsd:element name="Password" ma:index="28" nillable="true" ma:displayName="Password" ma:description="EV66^" ma:format="Dropdown" ma:internalName="Password">
      <xsd:simpleType>
        <xsd:restriction base="dms:Text">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4B333BA-7C9E-49C1-B7DA-E9685E7A5142}">
  <ds:schemaRefs>
    <ds:schemaRef ds:uri="c3547a0c-3ee8-4157-882d-cdafbcec9925"/>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d5bbcda5-9f81-4e55-b91d-6cced3bd074a"/>
    <ds:schemaRef ds:uri="b67088a4-4d55-4c0b-84ea-b89f626df5e1"/>
    <ds:schemaRef ds:uri="http://purl.org/dc/terms/"/>
    <ds:schemaRef ds:uri="1966d3f9-b4fe-4c7b-99d8-d15794cf76cd"/>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6EA2B6D-0808-4CCF-8093-211C47C96A80}">
  <ds:schemaRefs>
    <ds:schemaRef ds:uri="http://schemas.microsoft.com/sharepoint/v3/contenttype/forms"/>
  </ds:schemaRefs>
</ds:datastoreItem>
</file>

<file path=customXml/itemProps3.xml><?xml version="1.0" encoding="utf-8"?>
<ds:datastoreItem xmlns:ds="http://schemas.openxmlformats.org/officeDocument/2006/customXml" ds:itemID="{C06498C7-DC3C-46C0-9932-530D8054B16A}">
  <ds:schemaRefs>
    <ds:schemaRef ds:uri="1966d3f9-b4fe-4c7b-99d8-d15794cf76cd"/>
    <ds:schemaRef ds:uri="b67088a4-4d55-4c0b-84ea-b89f626df5e1"/>
    <ds:schemaRef ds:uri="c3547a0c-3ee8-4157-882d-cdafbcec9925"/>
    <ds:schemaRef ds:uri="d5bbcda5-9f81-4e55-b91d-6cced3bd07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416CCC15-9C9E-4380-8173-0E3E4919388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43987</Words>
  <Application>Microsoft Office PowerPoint</Application>
  <PresentationFormat>Widescreen</PresentationFormat>
  <Paragraphs>2919</Paragraphs>
  <Slides>186</Slides>
  <Notes>186</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186</vt:i4>
      </vt:variant>
    </vt:vector>
  </HeadingPairs>
  <TitlesOfParts>
    <vt:vector size="207" baseType="lpstr">
      <vt:lpstr>MS PGothic</vt:lpstr>
      <vt:lpstr>MS PGothic</vt:lpstr>
      <vt:lpstr>Aptos</vt:lpstr>
      <vt:lpstr>Arial</vt:lpstr>
      <vt:lpstr>Brandon Grotesque Black</vt:lpstr>
      <vt:lpstr>Brandon Grotesque Bold</vt:lpstr>
      <vt:lpstr>Brandon Grotesque Regular</vt:lpstr>
      <vt:lpstr>Calibri</vt:lpstr>
      <vt:lpstr>Calibri Italic</vt:lpstr>
      <vt:lpstr>Century Gothic</vt:lpstr>
      <vt:lpstr>Corbel</vt:lpstr>
      <vt:lpstr>Segoe UI</vt:lpstr>
      <vt:lpstr>Segoe UI Semibold</vt:lpstr>
      <vt:lpstr>Tahoma</vt:lpstr>
      <vt:lpstr>Times New Roman</vt:lpstr>
      <vt:lpstr>Verdana</vt:lpstr>
      <vt:lpstr>Wingdings</vt:lpstr>
      <vt:lpstr>Wingdings 3</vt:lpstr>
      <vt:lpstr>ヒラギノ角ゴ ProN W3</vt:lpstr>
      <vt:lpstr>ADA</vt:lpstr>
      <vt:lpstr>Evident Change PPT Template SUI</vt:lpstr>
      <vt:lpstr>SDM® assessments advanced training for supervisors: Day 1</vt:lpstr>
      <vt:lpstr>Welcome and Introductions</vt:lpstr>
      <vt:lpstr>Agenda</vt:lpstr>
      <vt:lpstr>Stepping into Shared Agreements</vt:lpstr>
      <vt:lpstr>How do you explain the SDM system to your workers?</vt:lpstr>
      <vt:lpstr>How would you Listen to someone who dislikes using the sdm system? </vt:lpstr>
      <vt:lpstr>The problem the SDM system is trying to solve </vt:lpstr>
      <vt:lpstr>PowerPoint Presentation</vt:lpstr>
      <vt:lpstr>What Is the context of the current SDM System?</vt:lpstr>
      <vt:lpstr>Principles of the SDM System</vt:lpstr>
      <vt:lpstr>Assessment Design</vt:lpstr>
      <vt:lpstr>Each Decision Point Relates to a Key Question</vt:lpstr>
      <vt:lpstr>The SDM System: A Comprehensive Framework</vt:lpstr>
      <vt:lpstr>Child Welfare and Cognitive Errors</vt:lpstr>
      <vt:lpstr>PowerPoint Presentation</vt:lpstr>
      <vt:lpstr>PowerPoint Presentation</vt:lpstr>
      <vt:lpstr>PowerPoint Presentation</vt:lpstr>
      <vt:lpstr>PowerPoint Presentation</vt:lpstr>
      <vt:lpstr>PowerPoint Presentation</vt:lpstr>
      <vt:lpstr>Ladder of Inference</vt:lpstr>
      <vt:lpstr>Ladder of Inference</vt:lpstr>
      <vt:lpstr>Medium-Sized state in United states</vt:lpstr>
      <vt:lpstr>Is the Risk Assessment valid?</vt:lpstr>
      <vt:lpstr>How do we know it is equitable, and what shortcomings do we notice?</vt:lpstr>
      <vt:lpstr>PowerPoint Presentation</vt:lpstr>
      <vt:lpstr>Informing services with the safety and risk assessments</vt:lpstr>
      <vt:lpstr>2024 distribution in  California</vt:lpstr>
      <vt:lpstr>Michigan Reunification assessment Study (2005)</vt:lpstr>
      <vt:lpstr>Strategy in Pilot Counties</vt:lpstr>
      <vt:lpstr>Results</vt:lpstr>
      <vt:lpstr>IS the Risk Reassessment Valid?</vt:lpstr>
      <vt:lpstr>Take 2: How do you explain the SDM system to your workers?</vt:lpstr>
      <vt:lpstr>Supervisors are key to SDM success</vt:lpstr>
      <vt:lpstr>Key themes of supervising SDM practice</vt:lpstr>
      <vt:lpstr>The most important work . . .</vt:lpstr>
      <vt:lpstr>Create a Learning Organization </vt:lpstr>
      <vt:lpstr>PowerPoint Presentation</vt:lpstr>
      <vt:lpstr>Four Functions of Supervision </vt:lpstr>
      <vt:lpstr>Types of Supervision</vt:lpstr>
      <vt:lpstr>Common Mistakes</vt:lpstr>
      <vt:lpstr>Five-Step CONSULTATION Model</vt:lpstr>
      <vt:lpstr>One on One</vt:lpstr>
      <vt:lpstr>SafeMeasures®</vt:lpstr>
      <vt:lpstr>Group Supervision </vt:lpstr>
      <vt:lpstr>Fostering Learning</vt:lpstr>
      <vt:lpstr>NEEDS and Solutions</vt:lpstr>
      <vt:lpstr>How Do I . . .</vt:lpstr>
      <vt:lpstr>Strengthen Practice With Case reading Process</vt:lpstr>
      <vt:lpstr>Before you Freak out . . .</vt:lpstr>
      <vt:lpstr>SDM Case review </vt:lpstr>
      <vt:lpstr>Reinforce Completion Guidelines</vt:lpstr>
      <vt:lpstr>Common Errors</vt:lpstr>
      <vt:lpstr>Hotline Tools</vt:lpstr>
      <vt:lpstr>The First Key Questions</vt:lpstr>
      <vt:lpstr>Hotline Tools Policy and Procedures</vt:lpstr>
      <vt:lpstr>Assessment components</vt:lpstr>
      <vt:lpstr>Overrides</vt:lpstr>
      <vt:lpstr>Purpose of the Override</vt:lpstr>
      <vt:lpstr>Common Override Mistakes</vt:lpstr>
      <vt:lpstr>Screening Overrides</vt:lpstr>
      <vt:lpstr>Approving use of overrides</vt:lpstr>
      <vt:lpstr>HOTLINE TOOLs DECISION MAP</vt:lpstr>
      <vt:lpstr>Path of response options</vt:lpstr>
      <vt:lpstr>PowerPoint Presentation</vt:lpstr>
      <vt:lpstr>PowerPoint Presentation</vt:lpstr>
      <vt:lpstr>Safemeasures</vt:lpstr>
      <vt:lpstr>Hotline Engagement and Interviewing Strategies</vt:lpstr>
      <vt:lpstr>Bobby—Skills Practice with Definitions</vt:lpstr>
      <vt:lpstr>PowerPoint Presentation</vt:lpstr>
      <vt:lpstr>PowerPoint Presentation</vt:lpstr>
      <vt:lpstr>PowerPoint Presentation</vt:lpstr>
      <vt:lpstr>Practice</vt:lpstr>
      <vt:lpstr>Sal—Skills Practice with Definitions</vt:lpstr>
      <vt:lpstr>Siblings—Skills Practice with Definitions</vt:lpstr>
      <vt:lpstr>Practice </vt:lpstr>
      <vt:lpstr>Betty—RESPONSE PRIORITY PRACTICE</vt:lpstr>
      <vt:lpstr>NICU—RESPONSE PRIORITY PRACTICE</vt:lpstr>
      <vt:lpstr>Exploring Empty Spaces</vt:lpstr>
      <vt:lpstr>Key Concepts</vt:lpstr>
      <vt:lpstr>Gathering Good Information</vt:lpstr>
      <vt:lpstr>Review of General Interview Concepts</vt:lpstr>
      <vt:lpstr>What A rigorous and balanced assessment asks</vt:lpstr>
      <vt:lpstr>General Interview Concepts, Continued</vt:lpstr>
      <vt:lpstr>Ladder of Inference</vt:lpstr>
      <vt:lpstr>Basic Interview Ladder</vt:lpstr>
      <vt:lpstr>Using the ladder During the Call</vt:lpstr>
      <vt:lpstr>What are we worried about?</vt:lpstr>
      <vt:lpstr>What is the C, the B, and the I?</vt:lpstr>
      <vt:lpstr>Unknown Is Different From Unasked</vt:lpstr>
      <vt:lpstr>Police Officer Example</vt:lpstr>
      <vt:lpstr>Therapist Example</vt:lpstr>
      <vt:lpstr>SDM safety assessment</vt:lpstr>
      <vt:lpstr>Definition of SAFETY</vt:lpstr>
      <vt:lpstr>The First Question for investigators</vt:lpstr>
      <vt:lpstr>PowerPoint Presentation</vt:lpstr>
      <vt:lpstr>SDM SAFETY ASSESSMENT LOGIC</vt:lpstr>
      <vt:lpstr>PowerPoint Presentation</vt:lpstr>
      <vt:lpstr>PowerPoint Presentation</vt:lpstr>
      <vt:lpstr>SDM Safety Assessment Policy and Procedures</vt:lpstr>
      <vt:lpstr>PowerPoint Presentation</vt:lpstr>
      <vt:lpstr>PowerPoint Presentation</vt:lpstr>
      <vt:lpstr>PowerPoint Presentation</vt:lpstr>
      <vt:lpstr>danger, Risk, and Needs</vt:lpstr>
      <vt:lpstr>the Three Questions and the Safety Assessment</vt:lpstr>
      <vt:lpstr>Safemeasures</vt:lpstr>
      <vt:lpstr>What Does Safety Look Like? </vt:lpstr>
      <vt:lpstr>PowerPoint Presentation</vt:lpstr>
      <vt:lpstr>PowerPoint Presentation</vt:lpstr>
      <vt:lpstr>PowerPoint Presentation</vt:lpstr>
      <vt:lpstr>Safety and services are not the same thing</vt:lpstr>
      <vt:lpstr>Safety Assessment Documentation</vt:lpstr>
      <vt:lpstr>Consider the difference . . .</vt:lpstr>
      <vt:lpstr>PowerPoint Presentation</vt:lpstr>
      <vt:lpstr>Using the EARS Model</vt:lpstr>
      <vt:lpstr>PowerPoint Presentation</vt:lpstr>
      <vt:lpstr>The Second Question for investigators</vt:lpstr>
      <vt:lpstr>PowerPoint Presentation</vt:lpstr>
      <vt:lpstr>Risk Is About Likelihood</vt:lpstr>
      <vt:lpstr>SDM Risk Assessment Offers a Classification System</vt:lpstr>
      <vt:lpstr>SDM RISK ASSESSMENT LOGIC</vt:lpstr>
      <vt:lpstr>PowerPoint Presentation</vt:lpstr>
      <vt:lpstr>PowerPoint Presentation</vt:lpstr>
      <vt:lpstr>SDM Risk Assessment: Two Scores</vt:lpstr>
      <vt:lpstr>Risk Assessment: Overrides</vt:lpstr>
      <vt:lpstr>Risk Assessment: Action Taken Differs From Recommended Action</vt:lpstr>
      <vt:lpstr>SDM Risk Assessment: Policy and Procedures</vt:lpstr>
      <vt:lpstr>Safemeasures </vt:lpstr>
      <vt:lpstr>Safemeasures</vt:lpstr>
      <vt:lpstr>PowerPoint Presentation</vt:lpstr>
      <vt:lpstr>Risk Assessment Documentation</vt:lpstr>
      <vt:lpstr>PRACTICE</vt:lpstr>
      <vt:lpstr>Talking With Families About Risk</vt:lpstr>
      <vt:lpstr>The SDM Model Can Help Focus Resources</vt:lpstr>
      <vt:lpstr>The Intersection of safety and risk</vt:lpstr>
      <vt:lpstr>safety and risk For 2024</vt:lpstr>
      <vt:lpstr>Practice</vt:lpstr>
      <vt:lpstr>Reunification Assessment </vt:lpstr>
      <vt:lpstr>The Main Question for Out-Of-Home care</vt:lpstr>
      <vt:lpstr>Reunification Assessment Purpose</vt:lpstr>
      <vt:lpstr>Reunification Assessment: Three Main Sections</vt:lpstr>
      <vt:lpstr>PowerPoint Presentation</vt:lpstr>
      <vt:lpstr>PowerPoint Presentation</vt:lpstr>
      <vt:lpstr>Behavior Change</vt:lpstr>
      <vt:lpstr>Visitation plan Evaluation</vt:lpstr>
      <vt:lpstr>Reunification Safety Assessment</vt:lpstr>
      <vt:lpstr>Placement/ Permanency Plan Guidelines</vt:lpstr>
      <vt:lpstr>Recommendation summary and sibling group</vt:lpstr>
      <vt:lpstr>Activity: Treasure Hunt </vt:lpstr>
      <vt:lpstr>Safemeasures</vt:lpstr>
      <vt:lpstr>Supervisors’ Role in effective assessment</vt:lpstr>
      <vt:lpstr>Assess During Each Contact</vt:lpstr>
      <vt:lpstr>Balanced Information Gathering</vt:lpstr>
      <vt:lpstr>SDM Risk Reassessment </vt:lpstr>
      <vt:lpstr>The Main Question for In-home care</vt:lpstr>
      <vt:lpstr>Purpose of Family Risk Reassessment</vt:lpstr>
      <vt:lpstr>RISK  REMINDERS</vt:lpstr>
      <vt:lpstr>RISK IS ABOUT LIKELIHOOD</vt:lpstr>
      <vt:lpstr>Static and Dynamic Risk Factors</vt:lpstr>
      <vt:lpstr>PowerPoint Presentation</vt:lpstr>
      <vt:lpstr>PowerPoint Presentation</vt:lpstr>
      <vt:lpstr>Families With Another Investigation Within Nine Months After a Risk Reassessment</vt:lpstr>
      <vt:lpstr>Talk About Reassessment Early</vt:lpstr>
      <vt:lpstr>Small-group discussion</vt:lpstr>
      <vt:lpstr>Share . . . </vt:lpstr>
      <vt:lpstr>Family Risk Reassessment: Policy and Procedures</vt:lpstr>
      <vt:lpstr>Practice</vt:lpstr>
      <vt:lpstr>Risk Reassessment Components</vt:lpstr>
      <vt:lpstr>Documentation</vt:lpstr>
      <vt:lpstr>Supervisors’ Role in reviewing Risk Reassessments</vt:lpstr>
      <vt:lpstr>REVIEWING SAFETY</vt:lpstr>
      <vt:lpstr>Safemeasures</vt:lpstr>
      <vt:lpstr>System Change and Next Steps</vt:lpstr>
      <vt:lpstr>PowerPoint Presentation</vt:lpstr>
      <vt:lpstr>Adaptive Challenges</vt:lpstr>
      <vt:lpstr>Technical Problems</vt:lpstr>
      <vt:lpstr>TECHNICAL Versus ADAPTIVE</vt:lpstr>
      <vt:lpstr>PowerPoint Presentation</vt:lpstr>
      <vt:lpstr>Dimensions of Success </vt:lpstr>
      <vt:lpstr>Measuring Success</vt:lpstr>
      <vt:lpstr>Putting It All Together</vt:lpstr>
      <vt:lpstr>Supervision as professional leadership</vt:lpstr>
      <vt:lpstr>Reflection With others</vt:lpstr>
      <vt:lpstr>Debrief: What Have You Learned About . . . </vt:lpstr>
      <vt:lpstr>PowerPoint Presentation</vt:lpstr>
      <vt:lpstr>PowerPoint Presentation</vt:lpstr>
      <vt:lpstr>Thank You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Carla Washington</dc:creator>
  <cp:lastModifiedBy>Sarah Beach</cp:lastModifiedBy>
  <cp:revision>1</cp:revision>
  <cp:lastPrinted>2026-02-25T18:05:44Z</cp:lastPrinted>
  <dcterms:created xsi:type="dcterms:W3CDTF">2025-04-03T19:06:06Z</dcterms:created>
  <dcterms:modified xsi:type="dcterms:W3CDTF">2026-02-25T19:00:21Z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0x0101009FA2654A26DFA94BBF3672869BDF6BA2</vt:lpwstr>
  </property>
  <property fmtid="{D5CDD505-2E9C-101B-9397-08002B2CF9AE}" pid="3" name="ArticulateGUID">
    <vt:lpwstr>2B84080A-4498-4B1F-ABE7-BAF96303BD10</vt:lpwstr>
  </property>
  <property fmtid="{D5CDD505-2E9C-101B-9397-08002B2CF9AE}" pid="4" name="ArticulatePath">
    <vt:lpwstr>https://nccd.sharepoint.com/crc_programs/sdm/543/Shared Documents1/Training and Trainer Prep/Advanced SDM Modules/Advanced Supervisor Training Curriculum-CA/CA Advanced SDM Supervisor 2-Day Training</vt:lpwstr>
  </property>
  <property fmtid="{D5CDD505-2E9C-101B-9397-08002B2CF9AE}" pid="5" name="_dlc_DocIdItemGuid">
    <vt:lpwstr>402bb377-8234-4fa5-bc9c-93d74f6d451e</vt:lpwstr>
  </property>
</Properties>
</file>